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64"/>
  </p:notesMasterIdLst>
  <p:sldIdLst>
    <p:sldId id="256" r:id="rId5"/>
    <p:sldId id="1214" r:id="rId6"/>
    <p:sldId id="1212" r:id="rId7"/>
    <p:sldId id="1213" r:id="rId8"/>
    <p:sldId id="273" r:id="rId9"/>
    <p:sldId id="1083" r:id="rId10"/>
    <p:sldId id="1217" r:id="rId11"/>
    <p:sldId id="1204" r:id="rId12"/>
    <p:sldId id="1218" r:id="rId13"/>
    <p:sldId id="1219" r:id="rId14"/>
    <p:sldId id="1220" r:id="rId15"/>
    <p:sldId id="1221" r:id="rId16"/>
    <p:sldId id="1193" r:id="rId17"/>
    <p:sldId id="1085" r:id="rId18"/>
    <p:sldId id="1142" r:id="rId19"/>
    <p:sldId id="1215" r:id="rId20"/>
    <p:sldId id="1194" r:id="rId21"/>
    <p:sldId id="1123" r:id="rId22"/>
    <p:sldId id="1195" r:id="rId23"/>
    <p:sldId id="1124" r:id="rId24"/>
    <p:sldId id="1205" r:id="rId25"/>
    <p:sldId id="1129" r:id="rId26"/>
    <p:sldId id="1148" r:id="rId27"/>
    <p:sldId id="1200" r:id="rId28"/>
    <p:sldId id="1162" r:id="rId29"/>
    <p:sldId id="1206" r:id="rId30"/>
    <p:sldId id="1150" r:id="rId31"/>
    <p:sldId id="1207" r:id="rId32"/>
    <p:sldId id="1208" r:id="rId33"/>
    <p:sldId id="1209" r:id="rId34"/>
    <p:sldId id="1130" r:id="rId35"/>
    <p:sldId id="1222" r:id="rId36"/>
    <p:sldId id="1165" r:id="rId37"/>
    <p:sldId id="1210" r:id="rId38"/>
    <p:sldId id="1141" r:id="rId39"/>
    <p:sldId id="1224" r:id="rId40"/>
    <p:sldId id="1196" r:id="rId41"/>
    <p:sldId id="1176" r:id="rId42"/>
    <p:sldId id="1201" r:id="rId43"/>
    <p:sldId id="1108" r:id="rId44"/>
    <p:sldId id="1155" r:id="rId45"/>
    <p:sldId id="1107" r:id="rId46"/>
    <p:sldId id="1117" r:id="rId47"/>
    <p:sldId id="1158" r:id="rId48"/>
    <p:sldId id="1197" r:id="rId49"/>
    <p:sldId id="1161" r:id="rId50"/>
    <p:sldId id="1119" r:id="rId51"/>
    <p:sldId id="1192" r:id="rId52"/>
    <p:sldId id="1184" r:id="rId53"/>
    <p:sldId id="1185" r:id="rId54"/>
    <p:sldId id="1186" r:id="rId55"/>
    <p:sldId id="1187" r:id="rId56"/>
    <p:sldId id="1188" r:id="rId57"/>
    <p:sldId id="1189" r:id="rId58"/>
    <p:sldId id="1190" r:id="rId59"/>
    <p:sldId id="1191" r:id="rId60"/>
    <p:sldId id="1198" r:id="rId61"/>
    <p:sldId id="1202" r:id="rId62"/>
    <p:sldId id="1199" r:id="rId6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97F224F-1294-589E-991A-E39FA9753749}" name="אוריה ערן" initials="אע" userId="S::oria.eran@br7.eduil.org::4c955e1f-9213-427d-8542-7a8357c3688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FF"/>
    <a:srgbClr val="89C064"/>
    <a:srgbClr val="2E471D"/>
    <a:srgbClr val="9999FF"/>
    <a:srgbClr val="FFCCFF"/>
    <a:srgbClr val="005445"/>
    <a:srgbClr val="BFBFBF"/>
    <a:srgbClr val="E08486"/>
    <a:srgbClr val="CC99FF"/>
    <a:srgbClr val="BA4E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סגנון בהיר 1 - הדגשה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493" autoAdjust="0"/>
    <p:restoredTop sz="86373" autoAdjust="0"/>
  </p:normalViewPr>
  <p:slideViewPr>
    <p:cSldViewPr snapToGrid="0">
      <p:cViewPr varScale="1">
        <p:scale>
          <a:sx n="72" d="100"/>
          <a:sy n="72" d="100"/>
        </p:scale>
        <p:origin x="2683"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notesMaster" Target="notesMasters/notesMaster1.xml"/><Relationship Id="rId69"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8859A2-8C57-4EFB-B813-B5291BBD4843}" type="datetimeFigureOut">
              <a:rPr lang="en-IL" smtClean="0"/>
              <a:t>02/12/2025</a:t>
            </a:fld>
            <a:endParaRPr lang="en-I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3E9543-63E7-44DE-94D4-0D43DF43DE8B}" type="slidenum">
              <a:rPr lang="en-IL" smtClean="0"/>
              <a:t>‹#›</a:t>
            </a:fld>
            <a:endParaRPr lang="en-IL"/>
          </a:p>
        </p:txBody>
      </p:sp>
    </p:spTree>
    <p:extLst>
      <p:ext uri="{BB962C8B-B14F-4D97-AF65-F5344CB8AC3E}">
        <p14:creationId xmlns:p14="http://schemas.microsoft.com/office/powerpoint/2010/main" val="415905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ar-EG" dirty="0">
                <a:effectLst/>
                <a:latin typeface="Segoe UI" panose="020B0502040204020203" pitchFamily="34" charset="0"/>
              </a:rPr>
              <a:t>للمعلّمين</a:t>
            </a:r>
            <a:endParaRPr lang="he-IL" dirty="0"/>
          </a:p>
        </p:txBody>
      </p:sp>
      <p:sp>
        <p:nvSpPr>
          <p:cNvPr id="4" name="מציין מיקום של מספר שקופית 3"/>
          <p:cNvSpPr>
            <a:spLocks noGrp="1"/>
          </p:cNvSpPr>
          <p:nvPr>
            <p:ph type="sldNum" sz="quarter" idx="5"/>
          </p:nvPr>
        </p:nvSpPr>
        <p:spPr/>
        <p:txBody>
          <a:bodyPr/>
          <a:lstStyle/>
          <a:p>
            <a:fld id="{813E9543-63E7-44DE-94D4-0D43DF43DE8B}" type="slidenum">
              <a:rPr lang="en-IL" smtClean="0"/>
              <a:t>3</a:t>
            </a:fld>
            <a:endParaRPr lang="en-IL"/>
          </a:p>
        </p:txBody>
      </p:sp>
    </p:spTree>
    <p:extLst>
      <p:ext uri="{BB962C8B-B14F-4D97-AF65-F5344CB8AC3E}">
        <p14:creationId xmlns:p14="http://schemas.microsoft.com/office/powerpoint/2010/main" val="20059048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lnSpc>
                <a:spcPct val="115000"/>
              </a:lnSpc>
              <a:spcAft>
                <a:spcPts val="800"/>
              </a:spcAft>
            </a:pPr>
            <a:endParaRPr lang="he-IL" sz="1800" kern="100" dirty="0">
              <a:effectLst/>
              <a:latin typeface="Aptos" panose="020B0004020202020204" pitchFamily="34" charset="0"/>
              <a:ea typeface="Aptos" panose="020B0004020202020204" pitchFamily="34" charset="0"/>
              <a:cs typeface="Arial" panose="020B0604020202020204" pitchFamily="34" charset="0"/>
            </a:endParaRPr>
          </a:p>
          <a:p>
            <a:pPr algn="r" rtl="1">
              <a:lnSpc>
                <a:spcPct val="115000"/>
              </a:lnSpc>
              <a:spcAft>
                <a:spcPts val="800"/>
              </a:spcAft>
            </a:pPr>
            <a:endParaRPr lang="en-IL" sz="1800" kern="100" dirty="0">
              <a:effectLst/>
              <a:latin typeface="Aptos" panose="020B0004020202020204" pitchFamily="34" charset="0"/>
              <a:ea typeface="Aptos" panose="020B0004020202020204" pitchFamily="34" charset="0"/>
              <a:cs typeface="Arial" panose="020B0604020202020204" pitchFamily="34" charset="0"/>
            </a:endParaRPr>
          </a:p>
          <a:p>
            <a:endParaRPr lang="en-IL" dirty="0"/>
          </a:p>
        </p:txBody>
      </p:sp>
      <p:sp>
        <p:nvSpPr>
          <p:cNvPr id="4" name="Slide Number Placeholder 3"/>
          <p:cNvSpPr>
            <a:spLocks noGrp="1"/>
          </p:cNvSpPr>
          <p:nvPr>
            <p:ph type="sldNum" sz="quarter" idx="5"/>
          </p:nvPr>
        </p:nvSpPr>
        <p:spPr/>
        <p:txBody>
          <a:bodyPr/>
          <a:lstStyle/>
          <a:p>
            <a:fld id="{813E9543-63E7-44DE-94D4-0D43DF43DE8B}" type="slidenum">
              <a:rPr lang="en-IL" smtClean="0"/>
              <a:t>18</a:t>
            </a:fld>
            <a:endParaRPr lang="en-IL"/>
          </a:p>
        </p:txBody>
      </p:sp>
    </p:spTree>
    <p:extLst>
      <p:ext uri="{BB962C8B-B14F-4D97-AF65-F5344CB8AC3E}">
        <p14:creationId xmlns:p14="http://schemas.microsoft.com/office/powerpoint/2010/main" val="33633890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5"/>
          </p:nvPr>
        </p:nvSpPr>
        <p:spPr/>
        <p:txBody>
          <a:bodyPr/>
          <a:lstStyle/>
          <a:p>
            <a:fld id="{813E9543-63E7-44DE-94D4-0D43DF43DE8B}" type="slidenum">
              <a:rPr lang="en-IL" smtClean="0"/>
              <a:t>20</a:t>
            </a:fld>
            <a:endParaRPr lang="en-IL"/>
          </a:p>
        </p:txBody>
      </p:sp>
    </p:spTree>
    <p:extLst>
      <p:ext uri="{BB962C8B-B14F-4D97-AF65-F5344CB8AC3E}">
        <p14:creationId xmlns:p14="http://schemas.microsoft.com/office/powerpoint/2010/main" val="11164647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L" dirty="0"/>
          </a:p>
        </p:txBody>
      </p:sp>
      <p:sp>
        <p:nvSpPr>
          <p:cNvPr id="4" name="Slide Number Placeholder 3"/>
          <p:cNvSpPr>
            <a:spLocks noGrp="1"/>
          </p:cNvSpPr>
          <p:nvPr>
            <p:ph type="sldNum" sz="quarter" idx="5"/>
          </p:nvPr>
        </p:nvSpPr>
        <p:spPr/>
        <p:txBody>
          <a:bodyPr/>
          <a:lstStyle/>
          <a:p>
            <a:fld id="{813E9543-63E7-44DE-94D4-0D43DF43DE8B}" type="slidenum">
              <a:rPr lang="en-IL" smtClean="0"/>
              <a:t>21</a:t>
            </a:fld>
            <a:endParaRPr lang="en-IL"/>
          </a:p>
        </p:txBody>
      </p:sp>
    </p:spTree>
    <p:extLst>
      <p:ext uri="{BB962C8B-B14F-4D97-AF65-F5344CB8AC3E}">
        <p14:creationId xmlns:p14="http://schemas.microsoft.com/office/powerpoint/2010/main" val="32670758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3E9543-63E7-44DE-94D4-0D43DF43DE8B}" type="slidenum">
              <a:rPr lang="en-IL" smtClean="0"/>
              <a:t>22</a:t>
            </a:fld>
            <a:endParaRPr lang="en-IL"/>
          </a:p>
        </p:txBody>
      </p:sp>
    </p:spTree>
    <p:extLst>
      <p:ext uri="{BB962C8B-B14F-4D97-AF65-F5344CB8AC3E}">
        <p14:creationId xmlns:p14="http://schemas.microsoft.com/office/powerpoint/2010/main" val="1332037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lnSpc>
                <a:spcPct val="107000"/>
              </a:lnSpc>
              <a:spcAft>
                <a:spcPts val="800"/>
              </a:spcAft>
            </a:pPr>
            <a:r>
              <a:rPr lang="ar-SA" sz="1800" b="1" kern="100" dirty="0" err="1">
                <a:effectLst/>
                <a:latin typeface="Calibri" panose="020F0502020204030204" pitchFamily="34" charset="0"/>
                <a:ea typeface="Calibri" panose="020F0502020204030204" pitchFamily="34" charset="0"/>
                <a:cs typeface="Tahoma" panose="020B0604030504040204" pitchFamily="34" charset="0"/>
              </a:rPr>
              <a:t>الجيوفيت</a:t>
            </a:r>
            <a:r>
              <a:rPr lang="ar-EG" sz="1800" kern="100" dirty="0">
                <a:effectLst/>
                <a:latin typeface="Calibri" panose="020F0502020204030204" pitchFamily="34" charset="0"/>
                <a:ea typeface="Calibri" panose="020F0502020204030204" pitchFamily="34" charset="0"/>
                <a:cs typeface="Tahoma" panose="020B0604030504040204" pitchFamily="34" charset="0"/>
              </a:rPr>
              <a:t> أو </a:t>
            </a:r>
            <a:r>
              <a:rPr lang="ar-SA" sz="1800" kern="100" dirty="0">
                <a:effectLst/>
                <a:latin typeface="Calibri" panose="020F0502020204030204" pitchFamily="34" charset="0"/>
                <a:ea typeface="Calibri" panose="020F0502020204030204" pitchFamily="34" charset="0"/>
                <a:cs typeface="Tahoma" panose="020B0604030504040204" pitchFamily="34" charset="0"/>
              </a:rPr>
              <a:t>النبات الأرضي هو نبات يحتوي على عضو تخزين (للماء أو الغذاء) موجود تحت سطح الأرض. يساعد على بقا</a:t>
            </a:r>
            <a:r>
              <a:rPr lang="ar-EG" sz="1800" kern="100" dirty="0" err="1">
                <a:effectLst/>
                <a:latin typeface="Calibri" panose="020F0502020204030204" pitchFamily="34" charset="0"/>
                <a:ea typeface="Calibri" panose="020F0502020204030204" pitchFamily="34" charset="0"/>
                <a:cs typeface="Tahoma" panose="020B0604030504040204" pitchFamily="34" charset="0"/>
              </a:rPr>
              <a:t>ءه</a:t>
            </a:r>
            <a:r>
              <a:rPr lang="ar-SA" sz="1800" kern="100" dirty="0">
                <a:effectLst/>
                <a:latin typeface="Calibri" panose="020F0502020204030204" pitchFamily="34" charset="0"/>
                <a:ea typeface="Calibri" panose="020F0502020204030204" pitchFamily="34" charset="0"/>
                <a:cs typeface="Tahoma" panose="020B0604030504040204" pitchFamily="34" charset="0"/>
              </a:rPr>
              <a:t> تحت سطح الأرض خلال المواسم غير المناسبة للنمو (في إسرائيل الصيف الحار والجاف، وفي الدول الشمالية الشتاء البارد). يحمل عضو التخزين (البصلة، الدرنة، الجذمور) براعم نمو تسمح له بالتجدد في الموسم المناسب.</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SA" sz="1800" b="1" kern="100" dirty="0">
                <a:effectLst/>
                <a:latin typeface="Calibri" panose="020F0502020204030204" pitchFamily="34" charset="0"/>
                <a:ea typeface="Calibri" panose="020F0502020204030204" pitchFamily="34" charset="0"/>
                <a:cs typeface="Tahoma" panose="020B0604030504040204" pitchFamily="34" charset="0"/>
              </a:rPr>
              <a:t>البصلة</a:t>
            </a:r>
            <a:r>
              <a:rPr lang="ar-SA" sz="1800" kern="100" dirty="0">
                <a:effectLst/>
                <a:latin typeface="Calibri" panose="020F0502020204030204" pitchFamily="34" charset="0"/>
                <a:ea typeface="Calibri" panose="020F0502020204030204" pitchFamily="34" charset="0"/>
                <a:cs typeface="Tahoma" panose="020B0604030504040204" pitchFamily="34" charset="0"/>
              </a:rPr>
              <a:t>: تتكون من قشور تشكل قاعدة الأوراق السميكة (كالبصل الذي نأكله، أو بصل العنصل). يمكنكم إحضار بصلة للصف لرؤية تكوين البصلة.</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SA" sz="1800" b="1" kern="100" dirty="0">
                <a:effectLst/>
                <a:latin typeface="Calibri" panose="020F0502020204030204" pitchFamily="34" charset="0"/>
                <a:ea typeface="Calibri" panose="020F0502020204030204" pitchFamily="34" charset="0"/>
                <a:cs typeface="Tahoma" panose="020B0604030504040204" pitchFamily="34" charset="0"/>
              </a:rPr>
              <a:t>الدرنة</a:t>
            </a:r>
            <a:r>
              <a:rPr lang="ar-SA" sz="1800" kern="100" dirty="0">
                <a:effectLst/>
                <a:latin typeface="Calibri" panose="020F0502020204030204" pitchFamily="34" charset="0"/>
                <a:ea typeface="Calibri" panose="020F0502020204030204" pitchFamily="34" charset="0"/>
                <a:cs typeface="Tahoma" panose="020B0604030504040204" pitchFamily="34" charset="0"/>
              </a:rPr>
              <a:t>: ساق أو جذر سميك (مثل شقائق النعمان)</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SA" sz="1800" b="1" kern="100" dirty="0">
                <a:effectLst/>
                <a:latin typeface="Calibri" panose="020F0502020204030204" pitchFamily="34" charset="0"/>
                <a:ea typeface="Calibri" panose="020F0502020204030204" pitchFamily="34" charset="0"/>
                <a:cs typeface="Tahoma" panose="020B0604030504040204" pitchFamily="34" charset="0"/>
              </a:rPr>
              <a:t>الجذمور</a:t>
            </a:r>
            <a:r>
              <a:rPr lang="ar-SA" sz="1800" kern="100" dirty="0">
                <a:effectLst/>
                <a:latin typeface="Calibri" panose="020F0502020204030204" pitchFamily="34" charset="0"/>
                <a:ea typeface="Calibri" panose="020F0502020204030204" pitchFamily="34" charset="0"/>
                <a:cs typeface="Tahoma" panose="020B0604030504040204" pitchFamily="34" charset="0"/>
              </a:rPr>
              <a:t>: ساق ينمو أفقيًا تحت الأرض (مثل الزنجبيل)</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endParaRPr lang="en-IL" dirty="0"/>
          </a:p>
        </p:txBody>
      </p:sp>
      <p:sp>
        <p:nvSpPr>
          <p:cNvPr id="4" name="Slide Number Placeholder 3"/>
          <p:cNvSpPr>
            <a:spLocks noGrp="1"/>
          </p:cNvSpPr>
          <p:nvPr>
            <p:ph type="sldNum" sz="quarter" idx="5"/>
          </p:nvPr>
        </p:nvSpPr>
        <p:spPr/>
        <p:txBody>
          <a:bodyPr/>
          <a:lstStyle/>
          <a:p>
            <a:fld id="{813E9543-63E7-44DE-94D4-0D43DF43DE8B}" type="slidenum">
              <a:rPr lang="en-IL" smtClean="0"/>
              <a:t>23</a:t>
            </a:fld>
            <a:endParaRPr lang="en-IL"/>
          </a:p>
        </p:txBody>
      </p:sp>
    </p:spTree>
    <p:extLst>
      <p:ext uri="{BB962C8B-B14F-4D97-AF65-F5344CB8AC3E}">
        <p14:creationId xmlns:p14="http://schemas.microsoft.com/office/powerpoint/2010/main" val="24049433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C7BA4-4549-1C52-E3F8-E98DDBAB38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84CFFC-D93C-8D10-C0AC-67DE539BA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4A91B8-3D65-26A6-D090-F03B144D7021}"/>
              </a:ext>
            </a:extLst>
          </p:cNvPr>
          <p:cNvSpPr>
            <a:spLocks noGrp="1"/>
          </p:cNvSpPr>
          <p:nvPr>
            <p:ph type="body" idx="1"/>
          </p:nvPr>
        </p:nvSpPr>
        <p:spPr/>
        <p:txBody>
          <a:bodyPr/>
          <a:lstStyle/>
          <a:p>
            <a:endParaRPr lang="en-IL" dirty="0"/>
          </a:p>
        </p:txBody>
      </p:sp>
      <p:sp>
        <p:nvSpPr>
          <p:cNvPr id="4" name="Slide Number Placeholder 3">
            <a:extLst>
              <a:ext uri="{FF2B5EF4-FFF2-40B4-BE49-F238E27FC236}">
                <a16:creationId xmlns:a16="http://schemas.microsoft.com/office/drawing/2014/main" id="{706AB7F2-B788-1E9C-1E27-E906C4CD1FE1}"/>
              </a:ext>
            </a:extLst>
          </p:cNvPr>
          <p:cNvSpPr>
            <a:spLocks noGrp="1"/>
          </p:cNvSpPr>
          <p:nvPr>
            <p:ph type="sldNum" sz="quarter" idx="5"/>
          </p:nvPr>
        </p:nvSpPr>
        <p:spPr/>
        <p:txBody>
          <a:bodyPr/>
          <a:lstStyle/>
          <a:p>
            <a:fld id="{813E9543-63E7-44DE-94D4-0D43DF43DE8B}" type="slidenum">
              <a:rPr lang="en-IL" smtClean="0"/>
              <a:t>24</a:t>
            </a:fld>
            <a:endParaRPr lang="en-IL"/>
          </a:p>
        </p:txBody>
      </p:sp>
    </p:spTree>
    <p:extLst>
      <p:ext uri="{BB962C8B-B14F-4D97-AF65-F5344CB8AC3E}">
        <p14:creationId xmlns:p14="http://schemas.microsoft.com/office/powerpoint/2010/main" val="2669241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IL" dirty="0"/>
          </a:p>
        </p:txBody>
      </p:sp>
      <p:sp>
        <p:nvSpPr>
          <p:cNvPr id="4" name="Slide Number Placeholder 3"/>
          <p:cNvSpPr>
            <a:spLocks noGrp="1"/>
          </p:cNvSpPr>
          <p:nvPr>
            <p:ph type="sldNum" sz="quarter" idx="5"/>
          </p:nvPr>
        </p:nvSpPr>
        <p:spPr/>
        <p:txBody>
          <a:bodyPr/>
          <a:lstStyle/>
          <a:p>
            <a:fld id="{813E9543-63E7-44DE-94D4-0D43DF43DE8B}" type="slidenum">
              <a:rPr lang="en-IL" smtClean="0"/>
              <a:t>28</a:t>
            </a:fld>
            <a:endParaRPr lang="en-IL"/>
          </a:p>
        </p:txBody>
      </p:sp>
    </p:spTree>
    <p:extLst>
      <p:ext uri="{BB962C8B-B14F-4D97-AF65-F5344CB8AC3E}">
        <p14:creationId xmlns:p14="http://schemas.microsoft.com/office/powerpoint/2010/main" val="12552994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lnSpc>
                <a:spcPct val="107000"/>
              </a:lnSpc>
              <a:spcAft>
                <a:spcPts val="800"/>
              </a:spcAft>
            </a:pPr>
            <a:r>
              <a:rPr lang="ar-SA" sz="1800" kern="100" dirty="0">
                <a:effectLst/>
                <a:latin typeface="Calibri" panose="020F0502020204030204" pitchFamily="34" charset="0"/>
                <a:ea typeface="Calibri" panose="020F0502020204030204" pitchFamily="34" charset="0"/>
                <a:cs typeface="Tahoma" panose="020B0604030504040204" pitchFamily="34" charset="0"/>
              </a:rPr>
              <a:t>النباتات </a:t>
            </a:r>
            <a:r>
              <a:rPr lang="ar-EG" sz="1800" kern="100" dirty="0">
                <a:effectLst/>
                <a:latin typeface="Calibri" panose="020F0502020204030204" pitchFamily="34" charset="0"/>
                <a:ea typeface="Calibri" panose="020F0502020204030204" pitchFamily="34" charset="0"/>
                <a:cs typeface="Tahoma" panose="020B0604030504040204" pitchFamily="34" charset="0"/>
              </a:rPr>
              <a:t>المعرّضة </a:t>
            </a:r>
            <a:r>
              <a:rPr lang="ar-SA" sz="1800" kern="100" dirty="0" err="1">
                <a:effectLst/>
                <a:latin typeface="Calibri" panose="020F0502020204030204" pitchFamily="34" charset="0"/>
                <a:ea typeface="Calibri" panose="020F0502020204030204" pitchFamily="34" charset="0"/>
                <a:cs typeface="Tahoma" panose="020B0604030504040204" pitchFamily="34" charset="0"/>
              </a:rPr>
              <a:t>للإنقراض</a:t>
            </a:r>
            <a:r>
              <a:rPr lang="ar-SA" sz="1800" kern="100" dirty="0">
                <a:effectLst/>
                <a:latin typeface="Calibri" panose="020F0502020204030204" pitchFamily="34" charset="0"/>
                <a:ea typeface="Calibri" panose="020F0502020204030204" pitchFamily="34" charset="0"/>
                <a:cs typeface="Tahoma" panose="020B0604030504040204" pitchFamily="34" charset="0"/>
              </a:rPr>
              <a:t>: النباتات التي قد تختفي من البلاد أو حتى من العالم إذا لم نعمل على حمايتها وعلى </a:t>
            </a:r>
            <a:r>
              <a:rPr lang="ar-EG" sz="1800" kern="100" dirty="0">
                <a:effectLst/>
                <a:latin typeface="Calibri" panose="020F0502020204030204" pitchFamily="34" charset="0"/>
                <a:ea typeface="Calibri" panose="020F0502020204030204" pitchFamily="34" charset="0"/>
                <a:cs typeface="Tahoma" panose="020B0604030504040204" pitchFamily="34" charset="0"/>
              </a:rPr>
              <a:t>حماية </a:t>
            </a:r>
            <a:r>
              <a:rPr lang="ar-SA" sz="1800" kern="100" dirty="0">
                <a:effectLst/>
                <a:latin typeface="Calibri" panose="020F0502020204030204" pitchFamily="34" charset="0"/>
                <a:ea typeface="Calibri" panose="020F0502020204030204" pitchFamily="34" charset="0"/>
                <a:cs typeface="Tahoma" panose="020B0604030504040204" pitchFamily="34" charset="0"/>
              </a:rPr>
              <a:t>موائلها. يطلق عليه المختصين اسم "نبات أحمر". لا علاقة لهذا الأمر بجماله أو أهميته البيئية – فهو ببساطة خط أحمر، أي في خطر الانقراض من العالم.</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SA" sz="1800" kern="100" dirty="0">
                <a:effectLst/>
                <a:latin typeface="Calibri" panose="020F0502020204030204" pitchFamily="34" charset="0"/>
                <a:ea typeface="Calibri" panose="020F0502020204030204" pitchFamily="34" charset="0"/>
                <a:cs typeface="Tahoma" panose="020B0604030504040204" pitchFamily="34" charset="0"/>
              </a:rPr>
              <a:t>ليس كل نبات محمي هو نبات مهدّد بالانقراض.</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SA" sz="1800" kern="100" dirty="0">
                <a:effectLst/>
                <a:latin typeface="Calibri" panose="020F0502020204030204" pitchFamily="34" charset="0"/>
                <a:ea typeface="Calibri" panose="020F0502020204030204" pitchFamily="34" charset="0"/>
                <a:cs typeface="Tahoma" panose="020B0604030504040204" pitchFamily="34" charset="0"/>
              </a:rPr>
              <a:t>تعدّ الموائل الرملية في إسرائيل من بين الموائل الأكثر عرضة للخطر في البلاد، بسبب تحويل المناطق المفتوحة للبناء، البنية التحتية والزراعة.</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SA" sz="1800" kern="100" dirty="0">
                <a:effectLst/>
                <a:latin typeface="Calibri" panose="020F0502020204030204" pitchFamily="34" charset="0"/>
                <a:ea typeface="Calibri" panose="020F0502020204030204" pitchFamily="34" charset="0"/>
                <a:cs typeface="Tahoma" panose="020B0604030504040204" pitchFamily="34" charset="0"/>
              </a:rPr>
              <a:t>رمال النقب الغربي هي المنطقة التي تضم أكثر مناطق الرمال المتبقية في إسرائيل، وذلك لأن الرمال في السهل الساحلي تقلصت كثيرا لأن معظم سكان إسرائيل يسكنون في هذه المنطقة (اليوم، بقي أقل من ثلث المناطق الرملية في السهل الساحلي كمناطق طبيعية بالمقارنة ببداية القرن الـ20).</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SA" sz="1800" kern="100" dirty="0">
                <a:effectLst/>
                <a:latin typeface="Calibri" panose="020F0502020204030204" pitchFamily="34" charset="0"/>
                <a:ea typeface="Calibri" panose="020F0502020204030204" pitchFamily="34" charset="0"/>
                <a:cs typeface="Tahoma" panose="020B0604030504040204" pitchFamily="34" charset="0"/>
              </a:rPr>
              <a:t>في منطقة رمال النقب الغربي توجد كثبان رملية من أنواع مختلفة. النباتات والحيوانات الموجودة في الكثبان الرملية متخصصة ومتكيّفة مع البيئة الرملية، والكثير من هذه الأنواع موجودة في إسرائيل في هذه المنطقة فقط – أي أنواع متوطّنة.</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endParaRPr lang="en-IL" dirty="0"/>
          </a:p>
        </p:txBody>
      </p:sp>
      <p:sp>
        <p:nvSpPr>
          <p:cNvPr id="4" name="Slide Number Placeholder 3"/>
          <p:cNvSpPr>
            <a:spLocks noGrp="1"/>
          </p:cNvSpPr>
          <p:nvPr>
            <p:ph type="sldNum" sz="quarter" idx="5"/>
          </p:nvPr>
        </p:nvSpPr>
        <p:spPr/>
        <p:txBody>
          <a:bodyPr/>
          <a:lstStyle/>
          <a:p>
            <a:fld id="{813E9543-63E7-44DE-94D4-0D43DF43DE8B}" type="slidenum">
              <a:rPr lang="en-IL" smtClean="0"/>
              <a:t>29</a:t>
            </a:fld>
            <a:endParaRPr lang="en-IL"/>
          </a:p>
        </p:txBody>
      </p:sp>
    </p:spTree>
    <p:extLst>
      <p:ext uri="{BB962C8B-B14F-4D97-AF65-F5344CB8AC3E}">
        <p14:creationId xmlns:p14="http://schemas.microsoft.com/office/powerpoint/2010/main" val="4872097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3E9543-63E7-44DE-94D4-0D43DF43DE8B}" type="slidenum">
              <a:rPr lang="en-IL" smtClean="0"/>
              <a:t>31</a:t>
            </a:fld>
            <a:endParaRPr lang="en-IL"/>
          </a:p>
        </p:txBody>
      </p:sp>
    </p:spTree>
    <p:extLst>
      <p:ext uri="{BB962C8B-B14F-4D97-AF65-F5344CB8AC3E}">
        <p14:creationId xmlns:p14="http://schemas.microsoft.com/office/powerpoint/2010/main" val="27831711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r>
              <a:rPr lang="ar-EG" sz="1800" dirty="0">
                <a:effectLst/>
                <a:latin typeface="Aptos" panose="020B0004020202020204" pitchFamily="34" charset="0"/>
                <a:ea typeface="Aptos" panose="020B0004020202020204" pitchFamily="34" charset="0"/>
                <a:cs typeface="Arial" panose="020B0604020202020204" pitchFamily="34" charset="0"/>
              </a:rPr>
              <a:t>النورة: هي مجموعة من الأزهار مرتبة على ساق واحد</a:t>
            </a:r>
            <a:endParaRPr lang="en-IL" dirty="0"/>
          </a:p>
        </p:txBody>
      </p:sp>
      <p:sp>
        <p:nvSpPr>
          <p:cNvPr id="4" name="Slide Number Placeholder 3"/>
          <p:cNvSpPr>
            <a:spLocks noGrp="1"/>
          </p:cNvSpPr>
          <p:nvPr>
            <p:ph type="sldNum" sz="quarter" idx="5"/>
          </p:nvPr>
        </p:nvSpPr>
        <p:spPr/>
        <p:txBody>
          <a:bodyPr/>
          <a:lstStyle/>
          <a:p>
            <a:fld id="{813E9543-63E7-44DE-94D4-0D43DF43DE8B}" type="slidenum">
              <a:rPr lang="en-IL" smtClean="0"/>
              <a:t>32</a:t>
            </a:fld>
            <a:endParaRPr lang="en-IL"/>
          </a:p>
        </p:txBody>
      </p:sp>
    </p:spTree>
    <p:extLst>
      <p:ext uri="{BB962C8B-B14F-4D97-AF65-F5344CB8AC3E}">
        <p14:creationId xmlns:p14="http://schemas.microsoft.com/office/powerpoint/2010/main" val="33360453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lnSpc>
                <a:spcPct val="107000"/>
              </a:lnSpc>
              <a:spcAft>
                <a:spcPts val="800"/>
              </a:spcAft>
            </a:pPr>
            <a:r>
              <a:rPr lang="ar-SA" sz="1800" kern="100" dirty="0">
                <a:effectLst/>
                <a:latin typeface="Calibri" panose="020F0502020204030204" pitchFamily="34" charset="0"/>
                <a:ea typeface="Calibri" panose="020F0502020204030204" pitchFamily="34" charset="0"/>
                <a:cs typeface="Tahoma" panose="020B0604030504040204" pitchFamily="34" charset="0"/>
              </a:rPr>
              <a:t>الإجابات بالترتيب: ألوان </a:t>
            </a:r>
            <a:r>
              <a:rPr lang="ar-EG" sz="1800" kern="100" dirty="0">
                <a:effectLst/>
                <a:latin typeface="Calibri" panose="020F0502020204030204" pitchFamily="34" charset="0"/>
                <a:ea typeface="Calibri" panose="020F0502020204030204" pitchFamily="34" charset="0"/>
                <a:cs typeface="Tahoma" panose="020B0604030504040204" pitchFamily="34" charset="0"/>
              </a:rPr>
              <a:t>متنوعة</a:t>
            </a:r>
            <a:r>
              <a:rPr lang="ar-SA" sz="1800" kern="100" dirty="0">
                <a:effectLst/>
                <a:latin typeface="Calibri" panose="020F0502020204030204" pitchFamily="34" charset="0"/>
                <a:ea typeface="Calibri" panose="020F0502020204030204" pitchFamily="34" charset="0"/>
                <a:cs typeface="Tahoma" panose="020B0604030504040204" pitchFamily="34" charset="0"/>
              </a:rPr>
              <a:t>، باقات الزهور في المناسبات، أعياد الميلاد، الروائح الرائعة، والنزهات في الطبيعة.</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endParaRPr lang="en-IL" dirty="0"/>
          </a:p>
        </p:txBody>
      </p:sp>
      <p:sp>
        <p:nvSpPr>
          <p:cNvPr id="4" name="Slide Number Placeholder 3"/>
          <p:cNvSpPr>
            <a:spLocks noGrp="1"/>
          </p:cNvSpPr>
          <p:nvPr>
            <p:ph type="sldNum" sz="quarter" idx="5"/>
          </p:nvPr>
        </p:nvSpPr>
        <p:spPr/>
        <p:txBody>
          <a:bodyPr/>
          <a:lstStyle/>
          <a:p>
            <a:fld id="{813E9543-63E7-44DE-94D4-0D43DF43DE8B}" type="slidenum">
              <a:rPr lang="en-IL" smtClean="0"/>
              <a:t>7</a:t>
            </a:fld>
            <a:endParaRPr lang="en-IL"/>
          </a:p>
        </p:txBody>
      </p:sp>
    </p:spTree>
    <p:extLst>
      <p:ext uri="{BB962C8B-B14F-4D97-AF65-F5344CB8AC3E}">
        <p14:creationId xmlns:p14="http://schemas.microsoft.com/office/powerpoint/2010/main" val="25922446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F193F-4A78-D8D4-6833-58B5E1C32A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4F6003-FE32-9BBD-82AC-DE62DAAB41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1B020A-10B9-C961-C24A-13FD98D4E2F4}"/>
              </a:ext>
            </a:extLst>
          </p:cNvPr>
          <p:cNvSpPr>
            <a:spLocks noGrp="1"/>
          </p:cNvSpPr>
          <p:nvPr>
            <p:ph type="body" idx="1"/>
          </p:nvPr>
        </p:nvSpPr>
        <p:spPr/>
        <p:txBody>
          <a:bodyPr/>
          <a:lstStyle/>
          <a:p>
            <a:pPr algn="r" rtl="1">
              <a:lnSpc>
                <a:spcPct val="107000"/>
              </a:lnSpc>
              <a:spcAft>
                <a:spcPts val="800"/>
              </a:spcAft>
            </a:pPr>
            <a:r>
              <a:rPr lang="ar-EG" sz="1800" kern="100" dirty="0">
                <a:effectLst/>
                <a:latin typeface="Calibri" panose="020F0502020204030204" pitchFamily="34" charset="0"/>
                <a:ea typeface="Calibri" panose="020F0502020204030204" pitchFamily="34" charset="0"/>
                <a:cs typeface="Tahoma" panose="020B0604030504040204" pitchFamily="34" charset="0"/>
              </a:rPr>
              <a:t>"التربة الثقيلة" هي تربة تحتوي على نسبة عالية من الطين (أصغر جزيئات التربة). تتميز بقدرة عالية على امتصاص الماء مما يجعلها موحلة جدا بعد هطول الأمطار. بسبب نسيج الطين في هذه التربة، فإنها تنكمش في أشهر الصيف الجافة وتتكون شقوق عميقة فيها. وتمزق الشقوق جذور النباتات، لذلك لا يمكن إلا للنباتات السنوية أو النباتات ذات الجذور العميقة والمقاوِمة أن تنمو في هذا الموئل."</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EG" sz="1800" kern="100" dirty="0">
                <a:effectLst/>
                <a:latin typeface="Calibri" panose="020F0502020204030204" pitchFamily="34" charset="0"/>
                <a:ea typeface="Calibri" panose="020F0502020204030204" pitchFamily="34" charset="0"/>
                <a:cs typeface="Tahoma" panose="020B0604030504040204" pitchFamily="34" charset="0"/>
              </a:rPr>
              <a:t>بسبب قدرتها الجيدة على الاحتفاظ بالمياه، استغلت هذه الأراضي للزراعة، وبالتالي فهي واحدة من أكثر الموائل المهددة بالانقراض في إسرائيل. ينمو في هذه التربة حوالي خمسين نوعًا من النباتات الحمراء (أنواع نباتية مهددة بالانقراض)، بعضها متوطن في إسرائيل (ينمو فقط في منطقة جغرافية محدودة) ونادر جدًا.</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r"/>
            <a:endParaRPr lang="he-IL" b="0" dirty="0"/>
          </a:p>
          <a:p>
            <a:pPr algn="r"/>
            <a:r>
              <a:rPr lang="en-US" b="0" dirty="0"/>
              <a:t>https://lifesci.tau.ac.il/botanical/about/deepsoil</a:t>
            </a:r>
            <a:endParaRPr lang="en-IL" b="0" dirty="0"/>
          </a:p>
        </p:txBody>
      </p:sp>
      <p:sp>
        <p:nvSpPr>
          <p:cNvPr id="4" name="Slide Number Placeholder 3">
            <a:extLst>
              <a:ext uri="{FF2B5EF4-FFF2-40B4-BE49-F238E27FC236}">
                <a16:creationId xmlns:a16="http://schemas.microsoft.com/office/drawing/2014/main" id="{1E6394F5-9998-9807-BB4E-F2437185620D}"/>
              </a:ext>
            </a:extLst>
          </p:cNvPr>
          <p:cNvSpPr>
            <a:spLocks noGrp="1"/>
          </p:cNvSpPr>
          <p:nvPr>
            <p:ph type="sldNum" sz="quarter" idx="5"/>
          </p:nvPr>
        </p:nvSpPr>
        <p:spPr/>
        <p:txBody>
          <a:bodyPr/>
          <a:lstStyle/>
          <a:p>
            <a:fld id="{813E9543-63E7-44DE-94D4-0D43DF43DE8B}" type="slidenum">
              <a:rPr lang="en-IL" smtClean="0"/>
              <a:t>33</a:t>
            </a:fld>
            <a:endParaRPr lang="en-IL"/>
          </a:p>
        </p:txBody>
      </p:sp>
    </p:spTree>
    <p:extLst>
      <p:ext uri="{BB962C8B-B14F-4D97-AF65-F5344CB8AC3E}">
        <p14:creationId xmlns:p14="http://schemas.microsoft.com/office/powerpoint/2010/main" val="21039186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3E9543-63E7-44DE-94D4-0D43DF43DE8B}" type="slidenum">
              <a:rPr lang="en-IL" smtClean="0"/>
              <a:t>34</a:t>
            </a:fld>
            <a:endParaRPr lang="en-IL"/>
          </a:p>
        </p:txBody>
      </p:sp>
    </p:spTree>
    <p:extLst>
      <p:ext uri="{BB962C8B-B14F-4D97-AF65-F5344CB8AC3E}">
        <p14:creationId xmlns:p14="http://schemas.microsoft.com/office/powerpoint/2010/main" val="31170549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3E9543-63E7-44DE-94D4-0D43DF43DE8B}" type="slidenum">
              <a:rPr lang="en-IL" smtClean="0"/>
              <a:t>35</a:t>
            </a:fld>
            <a:endParaRPr lang="en-IL"/>
          </a:p>
        </p:txBody>
      </p:sp>
    </p:spTree>
    <p:extLst>
      <p:ext uri="{BB962C8B-B14F-4D97-AF65-F5344CB8AC3E}">
        <p14:creationId xmlns:p14="http://schemas.microsoft.com/office/powerpoint/2010/main" val="20891013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2196CC-CF23-3A36-D366-ABB26D875C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0889DB-04FA-7CEF-0E9C-ECBCABA0F6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A1C576-DF20-6CC0-C270-57748EECE515}"/>
              </a:ext>
            </a:extLst>
          </p:cNvPr>
          <p:cNvSpPr>
            <a:spLocks noGrp="1"/>
          </p:cNvSpPr>
          <p:nvPr>
            <p:ph type="body" idx="1"/>
          </p:nvPr>
        </p:nvSpPr>
        <p:spPr/>
        <p:txBody>
          <a:bodyPr/>
          <a:lstStyle/>
          <a:p>
            <a:pPr algn="r" rtl="1">
              <a:lnSpc>
                <a:spcPct val="107000"/>
              </a:lnSpc>
              <a:spcAft>
                <a:spcPts val="800"/>
              </a:spcAft>
            </a:pPr>
            <a:r>
              <a:rPr lang="ar-SA" sz="1800" kern="100" dirty="0">
                <a:effectLst/>
                <a:latin typeface="Calibri" panose="020F0502020204030204" pitchFamily="34" charset="0"/>
                <a:ea typeface="Calibri" panose="020F0502020204030204" pitchFamily="34" charset="0"/>
                <a:cs typeface="Tahoma" panose="020B0604030504040204" pitchFamily="34" charset="0"/>
              </a:rPr>
              <a:t>لماذا </a:t>
            </a:r>
            <a:r>
              <a:rPr lang="ar-EG" sz="1800" kern="100" dirty="0">
                <a:effectLst/>
                <a:latin typeface="Calibri" panose="020F0502020204030204" pitchFamily="34" charset="0"/>
                <a:ea typeface="Calibri" panose="020F0502020204030204" pitchFamily="34" charset="0"/>
                <a:cs typeface="Tahoma" panose="020B0604030504040204" pitchFamily="34" charset="0"/>
              </a:rPr>
              <a:t>يعتبر </a:t>
            </a:r>
            <a:r>
              <a:rPr lang="ar-EG" sz="1800" b="1" kern="100" dirty="0">
                <a:effectLst/>
                <a:latin typeface="Calibri" panose="020F0502020204030204" pitchFamily="34" charset="0"/>
                <a:ea typeface="Calibri" panose="020F0502020204030204" pitchFamily="34" charset="0"/>
                <a:cs typeface="Tahoma" panose="020B0604030504040204" pitchFamily="34" charset="0"/>
              </a:rPr>
              <a:t>البُصّيص الخيمي </a:t>
            </a:r>
            <a:r>
              <a:rPr lang="ar-SA" sz="1800" kern="100" dirty="0">
                <a:effectLst/>
                <a:latin typeface="Calibri" panose="020F0502020204030204" pitchFamily="34" charset="0"/>
                <a:ea typeface="Calibri" panose="020F0502020204030204" pitchFamily="34" charset="0"/>
                <a:cs typeface="Tahoma" panose="020B0604030504040204" pitchFamily="34" charset="0"/>
              </a:rPr>
              <a:t>نبات مهدد بالانقراض؟ لأن المناطق التي تعيش فيها (موائلها) الحِقت بها الاضرار. فهو يعيش في المناطق المائية مثل المستنقعات والبحيرات والينابيع والجداول والبرك الشتوية، جميعها عرضة للأضرار (تجفيف وتحويل مصادر المياه، التلوث، دخول الأنواع الغازية). </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SA" sz="1800" kern="100" dirty="0">
                <a:effectLst/>
                <a:latin typeface="Calibri" panose="020F0502020204030204" pitchFamily="34" charset="0"/>
                <a:ea typeface="Calibri" panose="020F0502020204030204" pitchFamily="34" charset="0"/>
                <a:cs typeface="Tahoma" panose="020B0604030504040204" pitchFamily="34" charset="0"/>
              </a:rPr>
              <a:t>نتيجة للنشاط البشري خلال القرن الماضي، تغيرت طبيعة أكثر من نصف الموائل المائية في العالم الغربي إلى الأسوأ</a:t>
            </a:r>
            <a:r>
              <a:rPr lang="ar-EG" sz="1800" kern="100" dirty="0">
                <a:effectLst/>
                <a:latin typeface="Calibri" panose="020F0502020204030204" pitchFamily="34" charset="0"/>
                <a:ea typeface="Calibri" panose="020F0502020204030204" pitchFamily="34" charset="0"/>
                <a:cs typeface="Tahoma" panose="020B0604030504040204" pitchFamily="34" charset="0"/>
              </a:rPr>
              <a:t>.</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SA" sz="1800" kern="100" dirty="0">
                <a:effectLst/>
                <a:latin typeface="Calibri" panose="020F0502020204030204" pitchFamily="34" charset="0"/>
                <a:ea typeface="Calibri" panose="020F0502020204030204" pitchFamily="34" charset="0"/>
                <a:cs typeface="Tahoma" panose="020B0604030504040204" pitchFamily="34" charset="0"/>
              </a:rPr>
              <a:t>في إسرائيل، موائل النباتات الرطبة موجودة اليوم بشكل رئيسي في الحدائق الوطنية والمحميات الطبيعية المنظّمة التي تديرها سلطة الطبيعة والحدائق. منذ منتصف القرن الـ19 اختفت معظم الموائل المائية الموجودة في السهل الساحلي (أي البرك الشتوية).</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SA" sz="1800" b="1" kern="100" dirty="0">
                <a:effectLst/>
                <a:latin typeface="Calibri" panose="020F0502020204030204" pitchFamily="34" charset="0"/>
                <a:ea typeface="Calibri" panose="020F0502020204030204" pitchFamily="34" charset="0"/>
                <a:cs typeface="Tahoma" panose="020B0604030504040204" pitchFamily="34" charset="0"/>
              </a:rPr>
              <a:t>لماذا تعتبر الموائل المائية ضرورية؟</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he-IL" sz="1800" kern="100" dirty="0">
                <a:effectLst/>
                <a:latin typeface="Calibri" panose="020F0502020204030204" pitchFamily="34" charset="0"/>
                <a:ea typeface="Calibri" panose="020F0502020204030204" pitchFamily="34" charset="0"/>
                <a:cs typeface="Tahoma" panose="020B0604030504040204" pitchFamily="34" charset="0"/>
              </a:rPr>
              <a:t>1. </a:t>
            </a:r>
            <a:r>
              <a:rPr lang="ar-SA" sz="1800" kern="100" dirty="0">
                <a:effectLst/>
                <a:latin typeface="Calibri" panose="020F0502020204030204" pitchFamily="34" charset="0"/>
                <a:ea typeface="Calibri" panose="020F0502020204030204" pitchFamily="34" charset="0"/>
                <a:cs typeface="Tahoma" panose="020B0604030504040204" pitchFamily="34" charset="0"/>
              </a:rPr>
              <a:t>تعتبر الموائل المائية ضرورية للإنسانية: معظم المياه الموجودة على الأرض غير متاحة للبشر. تبلغ نسبة المياه العذبة في العالم 2.5% فقط، معظمها </a:t>
            </a:r>
            <a:r>
              <a:rPr lang="ar-EG" sz="1800" kern="100" dirty="0">
                <a:effectLst/>
                <a:latin typeface="Calibri" panose="020F0502020204030204" pitchFamily="34" charset="0"/>
                <a:ea typeface="Calibri" panose="020F0502020204030204" pitchFamily="34" charset="0"/>
                <a:cs typeface="Tahoma" panose="020B0604030504040204" pitchFamily="34" charset="0"/>
              </a:rPr>
              <a:t>في</a:t>
            </a:r>
            <a:r>
              <a:rPr lang="ar-SA" sz="1800" kern="100" dirty="0">
                <a:effectLst/>
                <a:latin typeface="Calibri" panose="020F0502020204030204" pitchFamily="34" charset="0"/>
                <a:ea typeface="Calibri" panose="020F0502020204030204" pitchFamily="34" charset="0"/>
                <a:cs typeface="Tahoma" panose="020B0604030504040204" pitchFamily="34" charset="0"/>
              </a:rPr>
              <a:t> القطبين. أقل من واحد في المائة من الماء على الأرض متاح للبشر، و0.3% فقط من الماء موجود في المسطحات المائية الطبيعية مثل الجداول والأنهار والبحيرات وغيرها.</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he-IL" sz="1800" kern="100" dirty="0">
                <a:effectLst/>
                <a:latin typeface="Calibri" panose="020F0502020204030204" pitchFamily="34" charset="0"/>
                <a:ea typeface="Calibri" panose="020F0502020204030204" pitchFamily="34" charset="0"/>
                <a:cs typeface="Tahoma" panose="020B0604030504040204" pitchFamily="34" charset="0"/>
              </a:rPr>
              <a:t>2. </a:t>
            </a:r>
            <a:r>
              <a:rPr lang="ar-SA" sz="1800" kern="100" dirty="0">
                <a:effectLst/>
                <a:latin typeface="Calibri" panose="020F0502020204030204" pitchFamily="34" charset="0"/>
                <a:ea typeface="Calibri" panose="020F0502020204030204" pitchFamily="34" charset="0"/>
                <a:cs typeface="Tahoma" panose="020B0604030504040204" pitchFamily="34" charset="0"/>
              </a:rPr>
              <a:t>تخزن المسطحات المائية العذبة كمية من الكربون أكبر من الغابات:</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SA" sz="1800" kern="100" dirty="0">
                <a:effectLst/>
                <a:latin typeface="Calibri" panose="020F0502020204030204" pitchFamily="34" charset="0"/>
                <a:ea typeface="Calibri" panose="020F0502020204030204" pitchFamily="34" charset="0"/>
                <a:cs typeface="Tahoma" panose="020B0604030504040204" pitchFamily="34" charset="0"/>
              </a:rPr>
              <a:t>عزل الكربون هو عملية تتضمن تخزين ثاني أكسيد الكربون وأشكال أخرى من الكربون على المدى الطويل. العملية لازمة للحد من ظاهرة الاحتباس الحراري وتجنب التغيرات المناخية الخطيرة. هذه الموائل لديها أسرع معدل عزل الكربون.</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he-IL" sz="1800" kern="100" dirty="0">
                <a:effectLst/>
                <a:latin typeface="Calibri" panose="020F0502020204030204" pitchFamily="34" charset="0"/>
                <a:ea typeface="Calibri" panose="020F0502020204030204" pitchFamily="34" charset="0"/>
                <a:cs typeface="Tahoma" panose="020B0604030504040204" pitchFamily="34" charset="0"/>
              </a:rPr>
              <a:t>3. </a:t>
            </a:r>
            <a:r>
              <a:rPr lang="ar-SA" sz="1800" kern="100" dirty="0">
                <a:effectLst/>
                <a:latin typeface="Calibri" panose="020F0502020204030204" pitchFamily="34" charset="0"/>
                <a:ea typeface="Calibri" panose="020F0502020204030204" pitchFamily="34" charset="0"/>
                <a:cs typeface="Tahoma" panose="020B0604030504040204" pitchFamily="34" charset="0"/>
              </a:rPr>
              <a:t>تدعم الموائل المائية مجموعات حيوانات ونباتات </a:t>
            </a:r>
            <a:r>
              <a:rPr lang="ar-EG" sz="1800" kern="100" dirty="0">
                <a:effectLst/>
                <a:latin typeface="Calibri" panose="020F0502020204030204" pitchFamily="34" charset="0"/>
                <a:ea typeface="Calibri" panose="020F0502020204030204" pitchFamily="34" charset="0"/>
                <a:cs typeface="Tahoma" panose="020B0604030504040204" pitchFamily="34" charset="0"/>
              </a:rPr>
              <a:t>ومنوعة </a:t>
            </a:r>
            <a:r>
              <a:rPr lang="ar-SA" sz="1800" kern="100" dirty="0">
                <a:effectLst/>
                <a:latin typeface="Calibri" panose="020F0502020204030204" pitchFamily="34" charset="0"/>
                <a:ea typeface="Calibri" panose="020F0502020204030204" pitchFamily="34" charset="0"/>
                <a:cs typeface="Tahoma" panose="020B0604030504040204" pitchFamily="34" charset="0"/>
              </a:rPr>
              <a:t>فريدة.</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he-IL" sz="1800" kern="100" dirty="0">
                <a:effectLst/>
                <a:latin typeface="Calibri" panose="020F0502020204030204" pitchFamily="34" charset="0"/>
                <a:ea typeface="Calibri" panose="020F0502020204030204" pitchFamily="34" charset="0"/>
                <a:cs typeface="Tahoma" panose="020B0604030504040204" pitchFamily="34" charset="0"/>
              </a:rPr>
              <a:t>4. </a:t>
            </a:r>
            <a:r>
              <a:rPr lang="ar-SA" sz="1800" kern="100" dirty="0">
                <a:effectLst/>
                <a:latin typeface="Calibri" panose="020F0502020204030204" pitchFamily="34" charset="0"/>
                <a:ea typeface="Calibri" panose="020F0502020204030204" pitchFamily="34" charset="0"/>
                <a:cs typeface="Tahoma" panose="020B0604030504040204" pitchFamily="34" charset="0"/>
              </a:rPr>
              <a:t>تلعب الموائل المائية دورًا مهمًا في الحد من التأثير السلبي للأحداث المناخية المتطرفة. تعمل الموائل المائية كإسفنجة طبيعية وتتمتع بميزة مزدوجة: في الشتاء، تمتص "الإسفنجة" وتخزن مياه الأمطار الزائدة، وبالتالي تقلل من حجم الفيضانات، وفي موسم الجفاف، تطلق المياه تدريجياً من الموائل الرطبة، وبالتالي تقصر فترة الجفاف وتقلل من تأثيره.</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he-IL" sz="1800" kern="100" dirty="0">
                <a:effectLst/>
                <a:latin typeface="Calibri" panose="020F0502020204030204" pitchFamily="34" charset="0"/>
                <a:ea typeface="Calibri" panose="020F0502020204030204" pitchFamily="34" charset="0"/>
                <a:cs typeface="Tahoma" panose="020B0604030504040204" pitchFamily="34" charset="0"/>
              </a:rPr>
              <a:t>5. </a:t>
            </a:r>
            <a:r>
              <a:rPr lang="ar-SA" sz="1800" kern="100" dirty="0">
                <a:effectLst/>
                <a:latin typeface="Calibri" panose="020F0502020204030204" pitchFamily="34" charset="0"/>
                <a:ea typeface="Calibri" panose="020F0502020204030204" pitchFamily="34" charset="0"/>
                <a:cs typeface="Tahoma" panose="020B0604030504040204" pitchFamily="34" charset="0"/>
              </a:rPr>
              <a:t>الموائل المائية هي مصدر للرزق والغذاء: أكثر من مليار شخص في جميع أنحاء العالم يكسبون عيشهم من صيد الأسماك وتربية الأحياء المائية والسياحة المرتبطة بالموائل المائية.</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he-IL" sz="1800" kern="100" dirty="0">
                <a:effectLst/>
                <a:latin typeface="Calibri" panose="020F0502020204030204" pitchFamily="34" charset="0"/>
                <a:ea typeface="Calibri" panose="020F0502020204030204" pitchFamily="34" charset="0"/>
                <a:cs typeface="Tahoma" panose="020B0604030504040204" pitchFamily="34" charset="0"/>
              </a:rPr>
              <a:t>6. </a:t>
            </a:r>
            <a:r>
              <a:rPr lang="ar-SA" sz="1800" kern="100" dirty="0">
                <a:effectLst/>
                <a:latin typeface="Calibri" panose="020F0502020204030204" pitchFamily="34" charset="0"/>
                <a:ea typeface="Calibri" panose="020F0502020204030204" pitchFamily="34" charset="0"/>
                <a:cs typeface="Tahoma" panose="020B0604030504040204" pitchFamily="34" charset="0"/>
              </a:rPr>
              <a:t>تعتبر الموائل المائية مهمة للترفيه والتسلية في الطبيعة.</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endParaRPr lang="en-IL" dirty="0"/>
          </a:p>
        </p:txBody>
      </p:sp>
      <p:sp>
        <p:nvSpPr>
          <p:cNvPr id="4" name="Slide Number Placeholder 3">
            <a:extLst>
              <a:ext uri="{FF2B5EF4-FFF2-40B4-BE49-F238E27FC236}">
                <a16:creationId xmlns:a16="http://schemas.microsoft.com/office/drawing/2014/main" id="{B70514A7-40B7-E67E-F046-303BA0808B54}"/>
              </a:ext>
            </a:extLst>
          </p:cNvPr>
          <p:cNvSpPr>
            <a:spLocks noGrp="1"/>
          </p:cNvSpPr>
          <p:nvPr>
            <p:ph type="sldNum" sz="quarter" idx="5"/>
          </p:nvPr>
        </p:nvSpPr>
        <p:spPr/>
        <p:txBody>
          <a:bodyPr/>
          <a:lstStyle/>
          <a:p>
            <a:fld id="{813E9543-63E7-44DE-94D4-0D43DF43DE8B}" type="slidenum">
              <a:rPr lang="en-IL" smtClean="0"/>
              <a:t>36</a:t>
            </a:fld>
            <a:endParaRPr lang="en-IL"/>
          </a:p>
        </p:txBody>
      </p:sp>
    </p:spTree>
    <p:extLst>
      <p:ext uri="{BB962C8B-B14F-4D97-AF65-F5344CB8AC3E}">
        <p14:creationId xmlns:p14="http://schemas.microsoft.com/office/powerpoint/2010/main" val="40969496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981DE-FE36-8D39-2924-F5D3800A4B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A33651-6124-4946-ABE9-FDFE6D428B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778951-746D-06D6-DCBA-9A0A4F05B047}"/>
              </a:ext>
            </a:extLst>
          </p:cNvPr>
          <p:cNvSpPr>
            <a:spLocks noGrp="1"/>
          </p:cNvSpPr>
          <p:nvPr>
            <p:ph type="body" idx="1"/>
          </p:nvPr>
        </p:nvSpPr>
        <p:spPr/>
        <p:txBody>
          <a:bodyPr/>
          <a:lstStyle/>
          <a:p>
            <a:pPr algn="r" rtl="1">
              <a:lnSpc>
                <a:spcPct val="107000"/>
              </a:lnSpc>
              <a:spcAft>
                <a:spcPts val="800"/>
              </a:spcAft>
            </a:pPr>
            <a:r>
              <a:rPr lang="he-IL" sz="1800" kern="100" dirty="0">
                <a:effectLst/>
                <a:latin typeface="Calibri" panose="020F0502020204030204" pitchFamily="34" charset="0"/>
                <a:ea typeface="Calibri" panose="020F0502020204030204" pitchFamily="34" charset="0"/>
                <a:cs typeface="Tahoma" panose="020B0604030504040204" pitchFamily="34" charset="0"/>
              </a:rPr>
              <a:t> </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mj-lt"/>
              <a:buAutoNum type="arabicPeriod"/>
            </a:pPr>
            <a:r>
              <a:rPr lang="ar-SA" sz="1800" kern="100" dirty="0">
                <a:effectLst/>
                <a:latin typeface="Calibri" panose="020F0502020204030204" pitchFamily="34" charset="0"/>
                <a:ea typeface="Calibri" panose="020F0502020204030204" pitchFamily="34" charset="0"/>
                <a:cs typeface="Tahoma" panose="020B0604030504040204" pitchFamily="34" charset="0"/>
              </a:rPr>
              <a:t>البناء والتطوير على حساب المساحات المفتوحة:</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SA" sz="1800" kern="100" dirty="0">
                <a:effectLst/>
                <a:latin typeface="Calibri" panose="020F0502020204030204" pitchFamily="34" charset="0"/>
                <a:ea typeface="Calibri" panose="020F0502020204030204" pitchFamily="34" charset="0"/>
                <a:cs typeface="Tahoma" panose="020B0604030504040204" pitchFamily="34" charset="0"/>
              </a:rPr>
              <a:t>ماذا يحتاج الإنسان في عصرنا للعيش؟ البناء لأغراض سكنية، صناعية، ترفيهية (مراكز تسوق، دور سينما، وغيرها)، غذائية (زراع</a:t>
            </a:r>
            <a:r>
              <a:rPr lang="ar-EG" sz="1800" kern="100" dirty="0">
                <a:effectLst/>
                <a:latin typeface="Calibri" panose="020F0502020204030204" pitchFamily="34" charset="0"/>
                <a:ea typeface="Calibri" panose="020F0502020204030204" pitchFamily="34" charset="0"/>
                <a:cs typeface="Tahoma" panose="020B0604030504040204" pitchFamily="34" charset="0"/>
              </a:rPr>
              <a:t>ة</a:t>
            </a:r>
            <a:r>
              <a:rPr lang="ar-SA" sz="1800" kern="100" dirty="0">
                <a:effectLst/>
                <a:latin typeface="Calibri" panose="020F0502020204030204" pitchFamily="34" charset="0"/>
                <a:ea typeface="Calibri" panose="020F0502020204030204" pitchFamily="34" charset="0"/>
                <a:cs typeface="Tahoma" panose="020B0604030504040204" pitchFamily="34" charset="0"/>
              </a:rPr>
              <a:t>)، شوارع، مطار، مناطق صناعية، محاجر، وغيرها، كل ذلك على حساب المساحات المفتوحة التي تتضاءل مع استمرار النمو السكاني واستمرار البناء والتطوير.</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SA" sz="1800" kern="100" dirty="0">
                <a:effectLst/>
                <a:latin typeface="Calibri" panose="020F0502020204030204" pitchFamily="34" charset="0"/>
                <a:ea typeface="Calibri" panose="020F0502020204030204" pitchFamily="34" charset="0"/>
                <a:cs typeface="Tahoma" panose="020B0604030504040204" pitchFamily="34" charset="0"/>
              </a:rPr>
              <a:t> </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mj-lt"/>
              <a:buAutoNum type="arabicPeriod"/>
            </a:pPr>
            <a:r>
              <a:rPr lang="ar-SA" sz="1800" kern="100" dirty="0">
                <a:effectLst/>
                <a:latin typeface="Calibri" panose="020F0502020204030204" pitchFamily="34" charset="0"/>
                <a:ea typeface="Calibri" panose="020F0502020204030204" pitchFamily="34" charset="0"/>
                <a:cs typeface="Tahoma" panose="020B0604030504040204" pitchFamily="34" charset="0"/>
              </a:rPr>
              <a:t>الأنواع الغازية:</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SA" sz="1800" kern="100" dirty="0">
                <a:effectLst/>
                <a:latin typeface="Calibri" panose="020F0502020204030204" pitchFamily="34" charset="0"/>
                <a:ea typeface="Calibri" panose="020F0502020204030204" pitchFamily="34" charset="0"/>
                <a:cs typeface="Tahoma" panose="020B0604030504040204" pitchFamily="34" charset="0"/>
              </a:rPr>
              <a:t>تن</a:t>
            </a:r>
            <a:r>
              <a:rPr lang="ar-EG" sz="1800" kern="100" dirty="0">
                <a:effectLst/>
                <a:latin typeface="Calibri" panose="020F0502020204030204" pitchFamily="34" charset="0"/>
                <a:ea typeface="Calibri" panose="020F0502020204030204" pitchFamily="34" charset="0"/>
                <a:cs typeface="Tahoma" panose="020B0604030504040204" pitchFamily="34" charset="0"/>
              </a:rPr>
              <a:t>قّ</a:t>
            </a:r>
            <a:r>
              <a:rPr lang="ar-SA" sz="1800" kern="100" dirty="0">
                <a:effectLst/>
                <a:latin typeface="Calibri" panose="020F0502020204030204" pitchFamily="34" charset="0"/>
                <a:ea typeface="Calibri" panose="020F0502020204030204" pitchFamily="34" charset="0"/>
                <a:cs typeface="Tahoma" panose="020B0604030504040204" pitchFamily="34" charset="0"/>
              </a:rPr>
              <a:t>ل الانسان بين القارات يشكل اخطارا حقيقية لا ندركها دائمًا. في الماضي، انتقال الفئران على متن السفن الخشبية القديمة، الأرانب التي وصلت إلى أستراليا، أشجار الكينا التي زرعت في بلادنا لتجفيف المستنقعات. ما هو الخطر في كل ذلك وما هي العلاقة بينها؟ الأنواع الغازية: هي النباتات أو الحيوانات التي انتقلت من موائلها الطبيعية بسبب النشاط البشري، وانتشرت واستقرت في بيئة جديدة وصلت إليها. تسبب هذه الأنواع أضرارًا جسيمة ومدمرة للإنسان والنظم البيئية الطبيعية، مما يؤدي إلى إلحاق الضرر بالأنواع الأصلية وموائلها والقضاء عليها. يرجع ذلك إلى أن الأنواع الغازية قوية وقادرة على التكيف بشكل خاص. تتنافس هذه الأنواع على المكان والموارد والغذائية مع الأنواع الموجودة، بل إنها في بعض الأحيان تلحق بها الضرر بشكل مباشر أو تقضي عليها.</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mj-lt"/>
              <a:buAutoNum type="arabicPeriod"/>
            </a:pPr>
            <a:r>
              <a:rPr lang="ar-SA" sz="1800" kern="100" dirty="0">
                <a:effectLst/>
                <a:latin typeface="Calibri" panose="020F0502020204030204" pitchFamily="34" charset="0"/>
                <a:ea typeface="Calibri" panose="020F0502020204030204" pitchFamily="34" charset="0"/>
                <a:cs typeface="Tahoma" panose="020B0604030504040204" pitchFamily="34" charset="0"/>
              </a:rPr>
              <a:t>تجفيف وتلوث مصادر المياه:</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SA" sz="1800" kern="100" dirty="0">
                <a:effectLst/>
                <a:latin typeface="Calibri" panose="020F0502020204030204" pitchFamily="34" charset="0"/>
                <a:ea typeface="Calibri" panose="020F0502020204030204" pitchFamily="34" charset="0"/>
                <a:cs typeface="Tahoma" panose="020B0604030504040204" pitchFamily="34" charset="0"/>
              </a:rPr>
              <a:t>تلوث </a:t>
            </a:r>
            <a:r>
              <a:rPr lang="ar-EG" sz="1800" kern="100" dirty="0">
                <a:effectLst/>
                <a:latin typeface="Calibri" panose="020F0502020204030204" pitchFamily="34" charset="0"/>
                <a:ea typeface="Calibri" panose="020F0502020204030204" pitchFamily="34" charset="0"/>
                <a:cs typeface="Tahoma" panose="020B0604030504040204" pitchFamily="34" charset="0"/>
              </a:rPr>
              <a:t>مياه الأودية</a:t>
            </a:r>
            <a:r>
              <a:rPr lang="ar-SA" sz="1800" kern="100" dirty="0">
                <a:effectLst/>
                <a:latin typeface="Calibri" panose="020F0502020204030204" pitchFamily="34" charset="0"/>
                <a:ea typeface="Calibri" panose="020F0502020204030204" pitchFamily="34" charset="0"/>
                <a:cs typeface="Tahoma" panose="020B0604030504040204" pitchFamily="34" charset="0"/>
              </a:rPr>
              <a:t>، دخول الأنواع الغازية، تحويل مجرى الاودية، تجفيف المسطحات المائية (مثل المستنقعات والبرك الشتوية) لأغراض التنمية والتطوير، كلها أسباب لوضع الموائل المائية في خطر وجودي. تعد الموائل المائية من بين الموائل الأكثر عرضة للانقراض في العالم، بما في ذلك إسرائيل. وبطبيعة الحال، ونتيجة لهذا، فإن النباتات والحيوانات التي تعتمد على الموائل المائية معرضة للخطر.</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EG" sz="1800" kern="100" dirty="0">
                <a:effectLst/>
                <a:latin typeface="Calibri" panose="020F0502020204030204" pitchFamily="34" charset="0"/>
                <a:ea typeface="Calibri" panose="020F0502020204030204" pitchFamily="34" charset="0"/>
                <a:cs typeface="Tahoma" panose="020B0604030504040204" pitchFamily="34" charset="0"/>
              </a:rPr>
              <a:t> </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buFont typeface="+mj-lt"/>
              <a:buAutoNum type="arabicPeriod" startAt="4"/>
            </a:pPr>
            <a:r>
              <a:rPr lang="ar-EG" sz="1800" kern="100" dirty="0">
                <a:effectLst/>
                <a:latin typeface="Calibri" panose="020F0502020204030204" pitchFamily="34" charset="0"/>
                <a:ea typeface="Calibri" panose="020F0502020204030204" pitchFamily="34" charset="0"/>
                <a:cs typeface="Tahoma" panose="020B0604030504040204" pitchFamily="34" charset="0"/>
              </a:rPr>
              <a:t>نقص في وجود </a:t>
            </a:r>
            <a:r>
              <a:rPr lang="ar-SA" sz="1800" kern="100" dirty="0">
                <a:effectLst/>
                <a:latin typeface="Calibri" panose="020F0502020204030204" pitchFamily="34" charset="0"/>
                <a:ea typeface="Calibri" panose="020F0502020204030204" pitchFamily="34" charset="0"/>
                <a:cs typeface="Tahoma" panose="020B0604030504040204" pitchFamily="34" charset="0"/>
              </a:rPr>
              <a:t>المُلقِّحات (الحشرات المُلقِّحة) في العديد من النظم البيئية نتيجة للنشاط البشري:</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marL="457200" algn="r" rtl="1">
              <a:lnSpc>
                <a:spcPct val="107000"/>
              </a:lnSpc>
            </a:pPr>
            <a:r>
              <a:rPr lang="ar-SA" sz="1800" kern="100" dirty="0">
                <a:effectLst/>
                <a:latin typeface="Calibri" panose="020F0502020204030204" pitchFamily="34" charset="0"/>
                <a:ea typeface="Calibri" panose="020F0502020204030204" pitchFamily="34" charset="0"/>
                <a:cs typeface="Tahoma" panose="020B0604030504040204" pitchFamily="34" charset="0"/>
              </a:rPr>
              <a:t>أ. الاستخدام الواسع للمبيدات الحشرية في الزراعة وصيانة البنية التحتية يؤدي إلى إلحاق أضرار جسيمة بالملقِّحات.</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marL="457200" algn="r" rtl="1">
              <a:lnSpc>
                <a:spcPct val="107000"/>
              </a:lnSpc>
            </a:pPr>
            <a:r>
              <a:rPr lang="ar-SA" sz="1800" kern="100" dirty="0">
                <a:effectLst/>
                <a:latin typeface="Calibri" panose="020F0502020204030204" pitchFamily="34" charset="0"/>
                <a:ea typeface="Calibri" panose="020F0502020204030204" pitchFamily="34" charset="0"/>
                <a:cs typeface="Tahoma" panose="020B0604030504040204" pitchFamily="34" charset="0"/>
              </a:rPr>
              <a:t>ب. تدمير الموائل وتقليص المناطق الطبيعية الغنية بالنباتات المزهِرة.</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marL="457200" algn="r" rtl="1">
              <a:lnSpc>
                <a:spcPct val="107000"/>
              </a:lnSpc>
            </a:pPr>
            <a:r>
              <a:rPr lang="ar-EG" sz="1800" kern="100" dirty="0">
                <a:effectLst/>
                <a:latin typeface="Calibri" panose="020F0502020204030204" pitchFamily="34" charset="0"/>
                <a:ea typeface="Calibri" panose="020F0502020204030204" pitchFamily="34" charset="0"/>
                <a:cs typeface="Tahoma" panose="020B0604030504040204" pitchFamily="34" charset="0"/>
              </a:rPr>
              <a:t> </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mj-lt"/>
              <a:buAutoNum type="arabicPeriod" startAt="4"/>
            </a:pPr>
            <a:r>
              <a:rPr lang="ar-EG" sz="1800" kern="100" dirty="0">
                <a:effectLst/>
                <a:latin typeface="Calibri" panose="020F0502020204030204" pitchFamily="34" charset="0"/>
                <a:ea typeface="Calibri" panose="020F0502020204030204" pitchFamily="34" charset="0"/>
                <a:cs typeface="Tahoma" panose="020B0604030504040204" pitchFamily="34" charset="0"/>
              </a:rPr>
              <a:t>عمليات القطف الواسعة في الماضي </a:t>
            </a:r>
            <a:r>
              <a:rPr lang="ar-SA" sz="1800" kern="100" dirty="0">
                <a:effectLst/>
                <a:latin typeface="Calibri" panose="020F0502020204030204" pitchFamily="34" charset="0"/>
                <a:ea typeface="Calibri" panose="020F0502020204030204" pitchFamily="34" charset="0"/>
                <a:cs typeface="Tahoma" panose="020B0604030504040204" pitchFamily="34" charset="0"/>
              </a:rPr>
              <a:t>ودوس النباتات:</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SA" sz="1800" kern="100" dirty="0">
                <a:effectLst/>
                <a:latin typeface="Calibri" panose="020F0502020204030204" pitchFamily="34" charset="0"/>
                <a:ea typeface="Calibri" panose="020F0502020204030204" pitchFamily="34" charset="0"/>
                <a:cs typeface="Tahoma" panose="020B0604030504040204" pitchFamily="34" charset="0"/>
              </a:rPr>
              <a:t>دوس ودهس الزهور من قبل المتنزهين والسيارات التي تخرج عن المسارات المحددة والمنظّمة.</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800"/>
              </a:spcAft>
            </a:pPr>
            <a:endParaRPr lang="en-IL" dirty="0"/>
          </a:p>
        </p:txBody>
      </p:sp>
      <p:sp>
        <p:nvSpPr>
          <p:cNvPr id="4" name="Slide Number Placeholder 3">
            <a:extLst>
              <a:ext uri="{FF2B5EF4-FFF2-40B4-BE49-F238E27FC236}">
                <a16:creationId xmlns:a16="http://schemas.microsoft.com/office/drawing/2014/main" id="{E18D0164-5B5D-7C99-FA75-E709A1E1177A}"/>
              </a:ext>
            </a:extLst>
          </p:cNvPr>
          <p:cNvSpPr>
            <a:spLocks noGrp="1"/>
          </p:cNvSpPr>
          <p:nvPr>
            <p:ph type="sldNum" sz="quarter" idx="5"/>
          </p:nvPr>
        </p:nvSpPr>
        <p:spPr/>
        <p:txBody>
          <a:bodyPr/>
          <a:lstStyle/>
          <a:p>
            <a:fld id="{813E9543-63E7-44DE-94D4-0D43DF43DE8B}" type="slidenum">
              <a:rPr lang="en-IL" smtClean="0"/>
              <a:t>38</a:t>
            </a:fld>
            <a:endParaRPr lang="en-IL"/>
          </a:p>
        </p:txBody>
      </p:sp>
    </p:spTree>
    <p:extLst>
      <p:ext uri="{BB962C8B-B14F-4D97-AF65-F5344CB8AC3E}">
        <p14:creationId xmlns:p14="http://schemas.microsoft.com/office/powerpoint/2010/main" val="18653311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A1125-BC79-D238-0EA1-25F700F392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285EE6-EEAF-D840-8B04-6E01A12DB6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C81717-62DA-D0E8-81EE-1AC5449FD19F}"/>
              </a:ext>
            </a:extLst>
          </p:cNvPr>
          <p:cNvSpPr>
            <a:spLocks noGrp="1"/>
          </p:cNvSpPr>
          <p:nvPr>
            <p:ph type="body" idx="1"/>
          </p:nvPr>
        </p:nvSpPr>
        <p:spPr/>
        <p:txBody>
          <a:bodyPr/>
          <a:lstStyle/>
          <a:p>
            <a:pPr algn="r" rtl="1">
              <a:lnSpc>
                <a:spcPct val="107000"/>
              </a:lnSpc>
              <a:spcAft>
                <a:spcPts val="800"/>
              </a:spcAft>
            </a:pPr>
            <a:r>
              <a:rPr lang="he-IL" sz="1800" kern="100" dirty="0">
                <a:effectLst/>
                <a:latin typeface="Calibri" panose="020F0502020204030204" pitchFamily="34" charset="0"/>
                <a:ea typeface="Calibri" panose="020F0502020204030204" pitchFamily="34" charset="0"/>
                <a:cs typeface="Tahoma" panose="020B0604030504040204" pitchFamily="34" charset="0"/>
              </a:rPr>
              <a:t> </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mj-lt"/>
              <a:buAutoNum type="arabicPeriod"/>
            </a:pPr>
            <a:r>
              <a:rPr lang="ar-SA" sz="1800" kern="100" dirty="0">
                <a:effectLst/>
                <a:latin typeface="Calibri" panose="020F0502020204030204" pitchFamily="34" charset="0"/>
                <a:ea typeface="Calibri" panose="020F0502020204030204" pitchFamily="34" charset="0"/>
                <a:cs typeface="Tahoma" panose="020B0604030504040204" pitchFamily="34" charset="0"/>
              </a:rPr>
              <a:t>البناء والتطوير على حساب المساحات المفتوحة:</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SA" sz="1800" kern="100" dirty="0">
                <a:effectLst/>
                <a:latin typeface="Calibri" panose="020F0502020204030204" pitchFamily="34" charset="0"/>
                <a:ea typeface="Calibri" panose="020F0502020204030204" pitchFamily="34" charset="0"/>
                <a:cs typeface="Tahoma" panose="020B0604030504040204" pitchFamily="34" charset="0"/>
              </a:rPr>
              <a:t>ماذا يحتاج الإنسان في عصرنا للعيش؟ البناء لأغراض سكنية، صناعية، ترفيهية (مراكز تسوق، دور سينما، وغيرها)، غذائية (زراع</a:t>
            </a:r>
            <a:r>
              <a:rPr lang="ar-EG" sz="1800" kern="100" dirty="0">
                <a:effectLst/>
                <a:latin typeface="Calibri" panose="020F0502020204030204" pitchFamily="34" charset="0"/>
                <a:ea typeface="Calibri" panose="020F0502020204030204" pitchFamily="34" charset="0"/>
                <a:cs typeface="Tahoma" panose="020B0604030504040204" pitchFamily="34" charset="0"/>
              </a:rPr>
              <a:t>ة</a:t>
            </a:r>
            <a:r>
              <a:rPr lang="ar-SA" sz="1800" kern="100" dirty="0">
                <a:effectLst/>
                <a:latin typeface="Calibri" panose="020F0502020204030204" pitchFamily="34" charset="0"/>
                <a:ea typeface="Calibri" panose="020F0502020204030204" pitchFamily="34" charset="0"/>
                <a:cs typeface="Tahoma" panose="020B0604030504040204" pitchFamily="34" charset="0"/>
              </a:rPr>
              <a:t>)، شوارع، مطار، مناطق صناعية، محاجر، وغيرها، كل ذلك على حساب المساحات المفتوحة التي تتضاءل مع استمرار النمو السكاني واستمرار البناء والتطوير.</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SA" sz="1800" kern="100" dirty="0">
                <a:effectLst/>
                <a:latin typeface="Calibri" panose="020F0502020204030204" pitchFamily="34" charset="0"/>
                <a:ea typeface="Calibri" panose="020F0502020204030204" pitchFamily="34" charset="0"/>
                <a:cs typeface="Tahoma" panose="020B0604030504040204" pitchFamily="34" charset="0"/>
              </a:rPr>
              <a:t> </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mj-lt"/>
              <a:buAutoNum type="arabicPeriod"/>
            </a:pPr>
            <a:r>
              <a:rPr lang="ar-SA" sz="1800" kern="100" dirty="0">
                <a:effectLst/>
                <a:latin typeface="Calibri" panose="020F0502020204030204" pitchFamily="34" charset="0"/>
                <a:ea typeface="Calibri" panose="020F0502020204030204" pitchFamily="34" charset="0"/>
                <a:cs typeface="Tahoma" panose="020B0604030504040204" pitchFamily="34" charset="0"/>
              </a:rPr>
              <a:t>الأنواع الغازية:</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SA" sz="1800" kern="100" dirty="0">
                <a:effectLst/>
                <a:latin typeface="Calibri" panose="020F0502020204030204" pitchFamily="34" charset="0"/>
                <a:ea typeface="Calibri" panose="020F0502020204030204" pitchFamily="34" charset="0"/>
                <a:cs typeface="Tahoma" panose="020B0604030504040204" pitchFamily="34" charset="0"/>
              </a:rPr>
              <a:t>تن</a:t>
            </a:r>
            <a:r>
              <a:rPr lang="ar-EG" sz="1800" kern="100" dirty="0">
                <a:effectLst/>
                <a:latin typeface="Calibri" panose="020F0502020204030204" pitchFamily="34" charset="0"/>
                <a:ea typeface="Calibri" panose="020F0502020204030204" pitchFamily="34" charset="0"/>
                <a:cs typeface="Tahoma" panose="020B0604030504040204" pitchFamily="34" charset="0"/>
              </a:rPr>
              <a:t>قّ</a:t>
            </a:r>
            <a:r>
              <a:rPr lang="ar-SA" sz="1800" kern="100" dirty="0">
                <a:effectLst/>
                <a:latin typeface="Calibri" panose="020F0502020204030204" pitchFamily="34" charset="0"/>
                <a:ea typeface="Calibri" panose="020F0502020204030204" pitchFamily="34" charset="0"/>
                <a:cs typeface="Tahoma" panose="020B0604030504040204" pitchFamily="34" charset="0"/>
              </a:rPr>
              <a:t>ل الانسان بين القارات يشكل اخطارا حقيقية لا ندركها دائمًا. في الماضي، انتقال الفئران على متن السفن الخشبية القديمة، الأرانب التي وصلت إلى أستراليا، أشجار الكينا التي زرعت في بلادنا لتجفيف المستنقعات. ما هو الخطر في كل ذلك وما هي العلاقة بينها؟ الأنواع الغازية: هي النباتات أو الحيوانات التي انتقلت من موائلها الطبيعية بسبب النشاط البشري، وانتشرت واستقرت في بيئة جديدة وصلت إليها. تسبب هذه الأنواع أضرارًا جسيمة ومدمرة للإنسان والنظم البيئية الطبيعية، مما يؤدي إلى إلحاق الضرر بالأنواع الأصلية وموائلها والقضاء عليها. يرجع ذلك إلى أن الأنواع الغازية قوية وقادرة على التكيف بشكل خاص. تتنافس هذه الأنواع على المكان والموارد والغذائية مع الأنواع الموجودة، بل إنها في بعض الأحيان تلحق بها الضرر بشكل مباشر أو تقضي عليها.</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mj-lt"/>
              <a:buAutoNum type="arabicPeriod"/>
            </a:pPr>
            <a:r>
              <a:rPr lang="ar-SA" sz="1800" kern="100" dirty="0">
                <a:effectLst/>
                <a:latin typeface="Calibri" panose="020F0502020204030204" pitchFamily="34" charset="0"/>
                <a:ea typeface="Calibri" panose="020F0502020204030204" pitchFamily="34" charset="0"/>
                <a:cs typeface="Tahoma" panose="020B0604030504040204" pitchFamily="34" charset="0"/>
              </a:rPr>
              <a:t>تجفيف وتلوث مصادر المياه:</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SA" sz="1800" kern="100" dirty="0">
                <a:effectLst/>
                <a:latin typeface="Calibri" panose="020F0502020204030204" pitchFamily="34" charset="0"/>
                <a:ea typeface="Calibri" panose="020F0502020204030204" pitchFamily="34" charset="0"/>
                <a:cs typeface="Tahoma" panose="020B0604030504040204" pitchFamily="34" charset="0"/>
              </a:rPr>
              <a:t>تلوث </a:t>
            </a:r>
            <a:r>
              <a:rPr lang="ar-EG" sz="1800" kern="100" dirty="0">
                <a:effectLst/>
                <a:latin typeface="Calibri" panose="020F0502020204030204" pitchFamily="34" charset="0"/>
                <a:ea typeface="Calibri" panose="020F0502020204030204" pitchFamily="34" charset="0"/>
                <a:cs typeface="Tahoma" panose="020B0604030504040204" pitchFamily="34" charset="0"/>
              </a:rPr>
              <a:t>مياه الأودية</a:t>
            </a:r>
            <a:r>
              <a:rPr lang="ar-SA" sz="1800" kern="100" dirty="0">
                <a:effectLst/>
                <a:latin typeface="Calibri" panose="020F0502020204030204" pitchFamily="34" charset="0"/>
                <a:ea typeface="Calibri" panose="020F0502020204030204" pitchFamily="34" charset="0"/>
                <a:cs typeface="Tahoma" panose="020B0604030504040204" pitchFamily="34" charset="0"/>
              </a:rPr>
              <a:t>، دخول الأنواع الغازية، تحويل مجرى الاودية، تجفيف المسطحات المائية (مثل المستنقعات والبرك الشتوية) لأغراض التنمية والتطوير، كلها أسباب لوضع الموائل المائية في خطر وجودي. تعد الموائل المائية من بين الموائل الأكثر عرضة للانقراض في العالم، بما في ذلك إسرائيل. وبطبيعة الحال، ونتيجة لهذا، فإن النباتات والحيوانات التي تعتمد على الموائل المائية معرضة للخطر.</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EG" sz="1800" kern="100" dirty="0">
                <a:effectLst/>
                <a:latin typeface="Calibri" panose="020F0502020204030204" pitchFamily="34" charset="0"/>
                <a:ea typeface="Calibri" panose="020F0502020204030204" pitchFamily="34" charset="0"/>
                <a:cs typeface="Tahoma" panose="020B0604030504040204" pitchFamily="34" charset="0"/>
              </a:rPr>
              <a:t> </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buFont typeface="+mj-lt"/>
              <a:buAutoNum type="arabicPeriod" startAt="4"/>
            </a:pPr>
            <a:r>
              <a:rPr lang="ar-EG" sz="1800" kern="100" dirty="0">
                <a:effectLst/>
                <a:latin typeface="Calibri" panose="020F0502020204030204" pitchFamily="34" charset="0"/>
                <a:ea typeface="Calibri" panose="020F0502020204030204" pitchFamily="34" charset="0"/>
                <a:cs typeface="Tahoma" panose="020B0604030504040204" pitchFamily="34" charset="0"/>
              </a:rPr>
              <a:t>نقص في وجود </a:t>
            </a:r>
            <a:r>
              <a:rPr lang="ar-SA" sz="1800" kern="100" dirty="0">
                <a:effectLst/>
                <a:latin typeface="Calibri" panose="020F0502020204030204" pitchFamily="34" charset="0"/>
                <a:ea typeface="Calibri" panose="020F0502020204030204" pitchFamily="34" charset="0"/>
                <a:cs typeface="Tahoma" panose="020B0604030504040204" pitchFamily="34" charset="0"/>
              </a:rPr>
              <a:t>المُلقِّحات (الحشرات المُلقِّحة) في العديد من النظم البيئية نتيجة للنشاط البشري:</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marL="457200" algn="r" rtl="1">
              <a:lnSpc>
                <a:spcPct val="107000"/>
              </a:lnSpc>
            </a:pPr>
            <a:r>
              <a:rPr lang="ar-SA" sz="1800" kern="100" dirty="0">
                <a:effectLst/>
                <a:latin typeface="Calibri" panose="020F0502020204030204" pitchFamily="34" charset="0"/>
                <a:ea typeface="Calibri" panose="020F0502020204030204" pitchFamily="34" charset="0"/>
                <a:cs typeface="Tahoma" panose="020B0604030504040204" pitchFamily="34" charset="0"/>
              </a:rPr>
              <a:t>أ. الاستخدام الواسع للمبيدات الحشرية في الزراعة وصيانة البنية التحتية يؤدي إلى إلحاق أضرار جسيمة بالملقِّحات.</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marL="457200" algn="r" rtl="1">
              <a:lnSpc>
                <a:spcPct val="107000"/>
              </a:lnSpc>
            </a:pPr>
            <a:r>
              <a:rPr lang="ar-SA" sz="1800" kern="100" dirty="0">
                <a:effectLst/>
                <a:latin typeface="Calibri" panose="020F0502020204030204" pitchFamily="34" charset="0"/>
                <a:ea typeface="Calibri" panose="020F0502020204030204" pitchFamily="34" charset="0"/>
                <a:cs typeface="Tahoma" panose="020B0604030504040204" pitchFamily="34" charset="0"/>
              </a:rPr>
              <a:t>ب. تدمير الموائل وتقليص المناطق الطبيعية الغنية بالنباتات المزهِرة.</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marL="457200" algn="r" rtl="1">
              <a:lnSpc>
                <a:spcPct val="107000"/>
              </a:lnSpc>
            </a:pPr>
            <a:r>
              <a:rPr lang="ar-EG" sz="1800" kern="100" dirty="0">
                <a:effectLst/>
                <a:latin typeface="Calibri" panose="020F0502020204030204" pitchFamily="34" charset="0"/>
                <a:ea typeface="Calibri" panose="020F0502020204030204" pitchFamily="34" charset="0"/>
                <a:cs typeface="Tahoma" panose="020B0604030504040204" pitchFamily="34" charset="0"/>
              </a:rPr>
              <a:t> </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mj-lt"/>
              <a:buAutoNum type="arabicPeriod" startAt="4"/>
            </a:pPr>
            <a:r>
              <a:rPr lang="ar-EG" sz="1800" kern="100" dirty="0">
                <a:effectLst/>
                <a:latin typeface="Calibri" panose="020F0502020204030204" pitchFamily="34" charset="0"/>
                <a:ea typeface="Calibri" panose="020F0502020204030204" pitchFamily="34" charset="0"/>
                <a:cs typeface="Tahoma" panose="020B0604030504040204" pitchFamily="34" charset="0"/>
              </a:rPr>
              <a:t>عمليات القطف الواسعة في الماضي </a:t>
            </a:r>
            <a:r>
              <a:rPr lang="ar-SA" sz="1800" kern="100" dirty="0">
                <a:effectLst/>
                <a:latin typeface="Calibri" panose="020F0502020204030204" pitchFamily="34" charset="0"/>
                <a:ea typeface="Calibri" panose="020F0502020204030204" pitchFamily="34" charset="0"/>
                <a:cs typeface="Tahoma" panose="020B0604030504040204" pitchFamily="34" charset="0"/>
              </a:rPr>
              <a:t>ودوس النباتات:</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SA" sz="1800" kern="100" dirty="0">
                <a:effectLst/>
                <a:latin typeface="Calibri" panose="020F0502020204030204" pitchFamily="34" charset="0"/>
                <a:ea typeface="Calibri" panose="020F0502020204030204" pitchFamily="34" charset="0"/>
                <a:cs typeface="Tahoma" panose="020B0604030504040204" pitchFamily="34" charset="0"/>
              </a:rPr>
              <a:t>دوس ودهس الزهور من قبل المتنزهين والسيارات التي تخرج عن المسارات المحددة والمنظّمة.</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800"/>
              </a:spcAft>
            </a:pPr>
            <a:r>
              <a:rPr lang="ar-EG" sz="1800" kern="0" dirty="0">
                <a:effectLst/>
                <a:latin typeface="Aptos" panose="020B0004020202020204" pitchFamily="34" charset="0"/>
                <a:cs typeface="Arial" panose="020B0604020202020204" pitchFamily="34" charset="0"/>
              </a:rPr>
              <a:t>عملية القطف- نستعرضها لاحقاً</a:t>
            </a:r>
            <a:endParaRPr lang="en-IL" dirty="0"/>
          </a:p>
        </p:txBody>
      </p:sp>
      <p:sp>
        <p:nvSpPr>
          <p:cNvPr id="4" name="Slide Number Placeholder 3">
            <a:extLst>
              <a:ext uri="{FF2B5EF4-FFF2-40B4-BE49-F238E27FC236}">
                <a16:creationId xmlns:a16="http://schemas.microsoft.com/office/drawing/2014/main" id="{4113DA11-FB05-32B4-4A5F-4639E3451BA6}"/>
              </a:ext>
            </a:extLst>
          </p:cNvPr>
          <p:cNvSpPr>
            <a:spLocks noGrp="1"/>
          </p:cNvSpPr>
          <p:nvPr>
            <p:ph type="sldNum" sz="quarter" idx="5"/>
          </p:nvPr>
        </p:nvSpPr>
        <p:spPr/>
        <p:txBody>
          <a:bodyPr/>
          <a:lstStyle/>
          <a:p>
            <a:fld id="{813E9543-63E7-44DE-94D4-0D43DF43DE8B}" type="slidenum">
              <a:rPr lang="en-IL" smtClean="0"/>
              <a:t>39</a:t>
            </a:fld>
            <a:endParaRPr lang="en-IL"/>
          </a:p>
        </p:txBody>
      </p:sp>
    </p:spTree>
    <p:extLst>
      <p:ext uri="{BB962C8B-B14F-4D97-AF65-F5344CB8AC3E}">
        <p14:creationId xmlns:p14="http://schemas.microsoft.com/office/powerpoint/2010/main" val="16127139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L" dirty="0"/>
          </a:p>
        </p:txBody>
      </p:sp>
      <p:sp>
        <p:nvSpPr>
          <p:cNvPr id="4" name="Slide Number Placeholder 3"/>
          <p:cNvSpPr>
            <a:spLocks noGrp="1"/>
          </p:cNvSpPr>
          <p:nvPr>
            <p:ph type="sldNum" sz="quarter" idx="5"/>
          </p:nvPr>
        </p:nvSpPr>
        <p:spPr/>
        <p:txBody>
          <a:bodyPr/>
          <a:lstStyle/>
          <a:p>
            <a:fld id="{813E9543-63E7-44DE-94D4-0D43DF43DE8B}" type="slidenum">
              <a:rPr lang="en-IL" smtClean="0"/>
              <a:t>41</a:t>
            </a:fld>
            <a:endParaRPr lang="en-IL"/>
          </a:p>
        </p:txBody>
      </p:sp>
    </p:spTree>
    <p:extLst>
      <p:ext uri="{BB962C8B-B14F-4D97-AF65-F5344CB8AC3E}">
        <p14:creationId xmlns:p14="http://schemas.microsoft.com/office/powerpoint/2010/main" val="29572637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lnSpc>
                <a:spcPct val="107000"/>
              </a:lnSpc>
              <a:spcAft>
                <a:spcPts val="800"/>
              </a:spcAft>
            </a:pPr>
            <a:r>
              <a:rPr lang="ar-SA" sz="1800" kern="100" dirty="0">
                <a:effectLst/>
                <a:latin typeface="Calibri" panose="020F0502020204030204" pitchFamily="34" charset="0"/>
                <a:ea typeface="Calibri" panose="020F0502020204030204" pitchFamily="34" charset="0"/>
                <a:cs typeface="Tahoma" panose="020B0604030504040204" pitchFamily="34" charset="0"/>
              </a:rPr>
              <a:t>هناك سببان رئيسيان فقط: إنتاج الأكسجين والتلقيح. ومع ذلك، هناك أسباب أخرى يمكن إضافتها حسب مستوى الصف:</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SA" sz="1800" kern="100" dirty="0">
                <a:effectLst/>
                <a:latin typeface="Calibri" panose="020F0502020204030204" pitchFamily="34" charset="0"/>
                <a:ea typeface="Calibri" panose="020F0502020204030204" pitchFamily="34" charset="0"/>
                <a:cs typeface="Tahoma" panose="020B0604030504040204" pitchFamily="34" charset="0"/>
              </a:rPr>
              <a:t>سلسلة الغذاء، التنوع البيولوجي</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מציין מיקום של מספר שקופית 3"/>
          <p:cNvSpPr>
            <a:spLocks noGrp="1"/>
          </p:cNvSpPr>
          <p:nvPr>
            <p:ph type="sldNum" sz="quarter" idx="5"/>
          </p:nvPr>
        </p:nvSpPr>
        <p:spPr/>
        <p:txBody>
          <a:bodyPr/>
          <a:lstStyle/>
          <a:p>
            <a:fld id="{813E9543-63E7-44DE-94D4-0D43DF43DE8B}" type="slidenum">
              <a:rPr lang="en-IL" smtClean="0"/>
              <a:t>42</a:t>
            </a:fld>
            <a:endParaRPr lang="en-IL"/>
          </a:p>
        </p:txBody>
      </p:sp>
    </p:spTree>
    <p:extLst>
      <p:ext uri="{BB962C8B-B14F-4D97-AF65-F5344CB8AC3E}">
        <p14:creationId xmlns:p14="http://schemas.microsoft.com/office/powerpoint/2010/main" val="30706005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lnSpc>
                <a:spcPct val="107000"/>
              </a:lnSpc>
              <a:spcAft>
                <a:spcPts val="800"/>
              </a:spcAft>
            </a:pPr>
            <a:r>
              <a:rPr lang="ar-SA" sz="1800" kern="100" dirty="0">
                <a:effectLst/>
                <a:latin typeface="Calibri" panose="020F0502020204030204" pitchFamily="34" charset="0"/>
                <a:ea typeface="Calibri" panose="020F0502020204030204" pitchFamily="34" charset="0"/>
                <a:cs typeface="Tahoma" panose="020B0604030504040204" pitchFamily="34" charset="0"/>
              </a:rPr>
              <a:t>لأن النباتات لا تستطيع التحرك، هناك حاجة إلى "وسطاء" لتلقيح الزهور.</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EG" sz="1800" b="1" kern="100" dirty="0">
                <a:effectLst/>
                <a:latin typeface="Calibri" panose="020F0502020204030204" pitchFamily="34" charset="0"/>
                <a:ea typeface="Calibri" panose="020F0502020204030204" pitchFamily="34" charset="0"/>
                <a:cs typeface="Tahoma" panose="020B0604030504040204" pitchFamily="34" charset="0"/>
              </a:rPr>
              <a:t>من هم</a:t>
            </a:r>
            <a:r>
              <a:rPr lang="ar-SA" sz="1800" b="1" kern="100" dirty="0">
                <a:effectLst/>
                <a:latin typeface="Calibri" panose="020F0502020204030204" pitchFamily="34" charset="0"/>
                <a:ea typeface="Calibri" panose="020F0502020204030204" pitchFamily="34" charset="0"/>
                <a:cs typeface="Tahoma" panose="020B0604030504040204" pitchFamily="34" charset="0"/>
              </a:rPr>
              <a:t> الملقّحون؟</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SA" sz="1800" kern="100" dirty="0">
                <a:effectLst/>
                <a:latin typeface="Calibri" panose="020F0502020204030204" pitchFamily="34" charset="0"/>
                <a:ea typeface="Calibri" panose="020F0502020204030204" pitchFamily="34" charset="0"/>
                <a:cs typeface="Tahoma" panose="020B0604030504040204" pitchFamily="34" charset="0"/>
              </a:rPr>
              <a:t>الحشرات، الخفافيش والطيور (وناك أيضًا التلقيح عن طريق الرياح والمياه).</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SA" sz="1800" kern="100" dirty="0">
                <a:effectLst/>
                <a:latin typeface="Calibri" panose="020F0502020204030204" pitchFamily="34" charset="0"/>
                <a:ea typeface="Calibri" panose="020F0502020204030204" pitchFamily="34" charset="0"/>
                <a:cs typeface="Tahoma" panose="020B0604030504040204" pitchFamily="34" charset="0"/>
              </a:rPr>
              <a:t>بدون الزهور البرية، سيضر ذلك بالحشرات الملقحة ايضا، وكذلك عملية التلقيح بأكملها.</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SA" sz="1800" kern="100" dirty="0">
                <a:effectLst/>
                <a:latin typeface="Calibri" panose="020F0502020204030204" pitchFamily="34" charset="0"/>
                <a:ea typeface="Calibri" panose="020F0502020204030204" pitchFamily="34" charset="0"/>
                <a:cs typeface="Tahoma" panose="020B0604030504040204" pitchFamily="34" charset="0"/>
              </a:rPr>
              <a:t>مما قد يضر بالتنوع البيولوجي. وكما نعلم، فإن التنوع البيولوجي هو مصدر الحياة.</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r"/>
            <a:endParaRPr lang="he-IL" dirty="0"/>
          </a:p>
        </p:txBody>
      </p:sp>
      <p:sp>
        <p:nvSpPr>
          <p:cNvPr id="4" name="מציין מיקום של מספר שקופית 3"/>
          <p:cNvSpPr>
            <a:spLocks noGrp="1"/>
          </p:cNvSpPr>
          <p:nvPr>
            <p:ph type="sldNum" sz="quarter" idx="5"/>
          </p:nvPr>
        </p:nvSpPr>
        <p:spPr/>
        <p:txBody>
          <a:bodyPr/>
          <a:lstStyle/>
          <a:p>
            <a:fld id="{813E9543-63E7-44DE-94D4-0D43DF43DE8B}" type="slidenum">
              <a:rPr lang="en-IL" smtClean="0"/>
              <a:t>44</a:t>
            </a:fld>
            <a:endParaRPr lang="en-IL"/>
          </a:p>
        </p:txBody>
      </p:sp>
    </p:spTree>
    <p:extLst>
      <p:ext uri="{BB962C8B-B14F-4D97-AF65-F5344CB8AC3E}">
        <p14:creationId xmlns:p14="http://schemas.microsoft.com/office/powerpoint/2010/main" val="37809012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p>
          <a:p>
            <a:pPr algn="r"/>
            <a:r>
              <a:rPr lang="ar-EG" b="1" dirty="0">
                <a:latin typeface="Tahoma" panose="020B0604030504040204" pitchFamily="34" charset="0"/>
                <a:ea typeface="Tahoma" panose="020B0604030504040204" pitchFamily="34" charset="0"/>
                <a:cs typeface="Tahoma" panose="020B0604030504040204" pitchFamily="34" charset="0"/>
              </a:rPr>
              <a:t>قوانين اللعبة:</a:t>
            </a:r>
          </a:p>
          <a:p>
            <a:pPr algn="r"/>
            <a:r>
              <a:rPr lang="ar-EG" dirty="0">
                <a:latin typeface="Tahoma" panose="020B0604030504040204" pitchFamily="34" charset="0"/>
                <a:ea typeface="Tahoma" panose="020B0604030504040204" pitchFamily="34" charset="0"/>
                <a:cs typeface="Tahoma" panose="020B0604030504040204" pitchFamily="34" charset="0"/>
              </a:rPr>
              <a:t>تقسيم الطلاب الى مجموعتين.</a:t>
            </a:r>
          </a:p>
          <a:p>
            <a:pPr algn="r"/>
            <a:r>
              <a:rPr lang="ar-EG" dirty="0">
                <a:latin typeface="Tahoma" panose="020B0604030504040204" pitchFamily="34" charset="0"/>
                <a:ea typeface="Tahoma" panose="020B0604030504040204" pitchFamily="34" charset="0"/>
                <a:cs typeface="Tahoma" panose="020B0604030504040204" pitchFamily="34" charset="0"/>
              </a:rPr>
              <a:t>نرسم شبكة اللعبة على اللوح.</a:t>
            </a:r>
          </a:p>
          <a:p>
            <a:pPr algn="r"/>
            <a:r>
              <a:rPr lang="ar-EG" dirty="0">
                <a:latin typeface="Tahoma" panose="020B0604030504040204" pitchFamily="34" charset="0"/>
                <a:ea typeface="Tahoma" panose="020B0604030504040204" pitchFamily="34" charset="0"/>
                <a:cs typeface="Tahoma" panose="020B0604030504040204" pitchFamily="34" charset="0"/>
              </a:rPr>
              <a:t>كل مجموعة تختار احد الرمزين (إكس أو دائرة)</a:t>
            </a:r>
            <a:endParaRPr lang="en-US" dirty="0">
              <a:latin typeface="Tahoma" panose="020B0604030504040204" pitchFamily="34" charset="0"/>
              <a:ea typeface="Tahoma" panose="020B0604030504040204" pitchFamily="34" charset="0"/>
              <a:cs typeface="Tahoma" panose="020B0604030504040204" pitchFamily="34" charset="0"/>
            </a:endParaRPr>
          </a:p>
          <a:p>
            <a:pPr algn="r"/>
            <a:endParaRPr lang="en-US" dirty="0">
              <a:latin typeface="Tahoma" panose="020B0604030504040204" pitchFamily="34" charset="0"/>
              <a:ea typeface="Tahoma" panose="020B0604030504040204" pitchFamily="34" charset="0"/>
              <a:cs typeface="Tahoma" panose="020B0604030504040204" pitchFamily="34" charset="0"/>
            </a:endParaRPr>
          </a:p>
          <a:p>
            <a:pPr algn="r"/>
            <a:r>
              <a:rPr lang="ar-EG" b="1" dirty="0">
                <a:latin typeface="Tahoma" panose="020B0604030504040204" pitchFamily="34" charset="0"/>
                <a:ea typeface="Tahoma" panose="020B0604030504040204" pitchFamily="34" charset="0"/>
                <a:cs typeface="Tahoma" panose="020B0604030504040204" pitchFamily="34" charset="0"/>
              </a:rPr>
              <a:t>هدف اللعبة:</a:t>
            </a:r>
          </a:p>
          <a:p>
            <a:pPr algn="r"/>
            <a:r>
              <a:rPr lang="ar-EG" dirty="0">
                <a:latin typeface="Tahoma" panose="020B0604030504040204" pitchFamily="34" charset="0"/>
                <a:ea typeface="Tahoma" panose="020B0604030504040204" pitchFamily="34" charset="0"/>
                <a:cs typeface="Tahoma" panose="020B0604030504040204" pitchFamily="34" charset="0"/>
              </a:rPr>
              <a:t>إنشاء تسلسل (أفقي، عمودي أو قطري) لرمز المجموعة.</a:t>
            </a:r>
          </a:p>
          <a:p>
            <a:pPr algn="r"/>
            <a:endParaRPr lang="en-US" dirty="0">
              <a:latin typeface="Tahoma" panose="020B0604030504040204" pitchFamily="34" charset="0"/>
              <a:ea typeface="Tahoma" panose="020B0604030504040204" pitchFamily="34" charset="0"/>
              <a:cs typeface="Tahoma" panose="020B0604030504040204" pitchFamily="34" charset="0"/>
            </a:endParaRPr>
          </a:p>
          <a:p>
            <a:pPr algn="r"/>
            <a:r>
              <a:rPr lang="ar-EG" b="1" dirty="0">
                <a:latin typeface="Tahoma" panose="020B0604030504040204" pitchFamily="34" charset="0"/>
                <a:ea typeface="Tahoma" panose="020B0604030504040204" pitchFamily="34" charset="0"/>
                <a:cs typeface="Tahoma" panose="020B0604030504040204" pitchFamily="34" charset="0"/>
              </a:rPr>
              <a:t>كيفية اللعبة؟</a:t>
            </a:r>
          </a:p>
          <a:p>
            <a:pPr algn="r"/>
            <a:r>
              <a:rPr lang="ar-EG" dirty="0">
                <a:latin typeface="Tahoma" panose="020B0604030504040204" pitchFamily="34" charset="0"/>
                <a:ea typeface="Tahoma" panose="020B0604030504040204" pitchFamily="34" charset="0"/>
                <a:cs typeface="Tahoma" panose="020B0604030504040204" pitchFamily="34" charset="0"/>
              </a:rPr>
              <a:t>كل إجابة صحيحة تتيح اختيار مربع وإضافة رمز المجموعة بداخله.</a:t>
            </a:r>
          </a:p>
          <a:p>
            <a:pPr algn="r"/>
            <a:endParaRPr lang="en-US" dirty="0"/>
          </a:p>
          <a:p>
            <a:pPr algn="r"/>
            <a:endParaRPr lang="en-US" dirty="0"/>
          </a:p>
          <a:p>
            <a:pPr algn="r"/>
            <a:endParaRPr lang="en-US" dirty="0"/>
          </a:p>
          <a:p>
            <a:pPr algn="r"/>
            <a:endParaRPr lang="en-US" dirty="0"/>
          </a:p>
          <a:p>
            <a:pPr algn="r"/>
            <a:endParaRPr lang="he-IL" dirty="0"/>
          </a:p>
          <a:p>
            <a:pPr algn="r"/>
            <a:endParaRPr lang="he-IL" dirty="0"/>
          </a:p>
          <a:p>
            <a:endParaRPr lang="en-IL" dirty="0"/>
          </a:p>
        </p:txBody>
      </p:sp>
      <p:sp>
        <p:nvSpPr>
          <p:cNvPr id="4" name="Slide Number Placeholder 3"/>
          <p:cNvSpPr>
            <a:spLocks noGrp="1"/>
          </p:cNvSpPr>
          <p:nvPr>
            <p:ph type="sldNum" sz="quarter" idx="5"/>
          </p:nvPr>
        </p:nvSpPr>
        <p:spPr/>
        <p:txBody>
          <a:bodyPr/>
          <a:lstStyle/>
          <a:p>
            <a:fld id="{813E9543-63E7-44DE-94D4-0D43DF43DE8B}" type="slidenum">
              <a:rPr lang="en-IL" smtClean="0"/>
              <a:t>47</a:t>
            </a:fld>
            <a:endParaRPr lang="en-IL"/>
          </a:p>
        </p:txBody>
      </p:sp>
    </p:spTree>
    <p:extLst>
      <p:ext uri="{BB962C8B-B14F-4D97-AF65-F5344CB8AC3E}">
        <p14:creationId xmlns:p14="http://schemas.microsoft.com/office/powerpoint/2010/main" val="35196650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IL" dirty="0"/>
          </a:p>
        </p:txBody>
      </p:sp>
      <p:sp>
        <p:nvSpPr>
          <p:cNvPr id="4" name="Slide Number Placeholder 3"/>
          <p:cNvSpPr>
            <a:spLocks noGrp="1"/>
          </p:cNvSpPr>
          <p:nvPr>
            <p:ph type="sldNum" sz="quarter" idx="5"/>
          </p:nvPr>
        </p:nvSpPr>
        <p:spPr/>
        <p:txBody>
          <a:bodyPr/>
          <a:lstStyle/>
          <a:p>
            <a:fld id="{813E9543-63E7-44DE-94D4-0D43DF43DE8B}" type="slidenum">
              <a:rPr lang="en-IL" smtClean="0"/>
              <a:t>8</a:t>
            </a:fld>
            <a:endParaRPr lang="en-IL"/>
          </a:p>
        </p:txBody>
      </p:sp>
    </p:spTree>
    <p:extLst>
      <p:ext uri="{BB962C8B-B14F-4D97-AF65-F5344CB8AC3E}">
        <p14:creationId xmlns:p14="http://schemas.microsoft.com/office/powerpoint/2010/main" val="8621274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0C42D-73BB-5BE4-3317-323C84F5D1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B2ACF7-9196-4AB7-63AF-6F50FBB179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412D9F-B977-3A12-D694-3A38CBCF6697}"/>
              </a:ext>
            </a:extLst>
          </p:cNvPr>
          <p:cNvSpPr>
            <a:spLocks noGrp="1"/>
          </p:cNvSpPr>
          <p:nvPr>
            <p:ph type="body" idx="1"/>
          </p:nvPr>
        </p:nvSpPr>
        <p:spPr/>
        <p:txBody>
          <a:bodyPr/>
          <a:lstStyle/>
          <a:p>
            <a:endParaRPr lang="en-IL" dirty="0"/>
          </a:p>
        </p:txBody>
      </p:sp>
      <p:sp>
        <p:nvSpPr>
          <p:cNvPr id="4" name="Slide Number Placeholder 3">
            <a:extLst>
              <a:ext uri="{FF2B5EF4-FFF2-40B4-BE49-F238E27FC236}">
                <a16:creationId xmlns:a16="http://schemas.microsoft.com/office/drawing/2014/main" id="{E98DA056-DFA6-B036-108B-A8247423D7F4}"/>
              </a:ext>
            </a:extLst>
          </p:cNvPr>
          <p:cNvSpPr>
            <a:spLocks noGrp="1"/>
          </p:cNvSpPr>
          <p:nvPr>
            <p:ph type="sldNum" sz="quarter" idx="5"/>
          </p:nvPr>
        </p:nvSpPr>
        <p:spPr/>
        <p:txBody>
          <a:bodyPr/>
          <a:lstStyle/>
          <a:p>
            <a:fld id="{813E9543-63E7-44DE-94D4-0D43DF43DE8B}" type="slidenum">
              <a:rPr lang="en-IL" smtClean="0"/>
              <a:t>48</a:t>
            </a:fld>
            <a:endParaRPr lang="en-IL"/>
          </a:p>
        </p:txBody>
      </p:sp>
    </p:spTree>
    <p:extLst>
      <p:ext uri="{BB962C8B-B14F-4D97-AF65-F5344CB8AC3E}">
        <p14:creationId xmlns:p14="http://schemas.microsoft.com/office/powerpoint/2010/main" val="37734789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4B79D-C322-87CB-20C7-9FF4901141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B96E00-F581-FFBF-ABD4-0DBB9797AB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2E5B25-1533-8634-5730-7143DEED3D02}"/>
              </a:ext>
            </a:extLst>
          </p:cNvPr>
          <p:cNvSpPr>
            <a:spLocks noGrp="1"/>
          </p:cNvSpPr>
          <p:nvPr>
            <p:ph type="body" idx="1"/>
          </p:nvPr>
        </p:nvSpPr>
        <p:spPr/>
        <p:txBody>
          <a:bodyPr/>
          <a:lstStyle/>
          <a:p>
            <a:pPr algn="r"/>
            <a:endParaRPr lang="en-US" dirty="0"/>
          </a:p>
          <a:p>
            <a:pPr algn="r"/>
            <a:endParaRPr lang="he-IL" dirty="0"/>
          </a:p>
          <a:p>
            <a:pPr algn="r"/>
            <a:endParaRPr lang="he-IL" dirty="0"/>
          </a:p>
          <a:p>
            <a:endParaRPr lang="en-IL" dirty="0"/>
          </a:p>
        </p:txBody>
      </p:sp>
      <p:sp>
        <p:nvSpPr>
          <p:cNvPr id="4" name="Slide Number Placeholder 3">
            <a:extLst>
              <a:ext uri="{FF2B5EF4-FFF2-40B4-BE49-F238E27FC236}">
                <a16:creationId xmlns:a16="http://schemas.microsoft.com/office/drawing/2014/main" id="{C8EBB96E-E80B-6893-C2D8-2DCEEAD1D207}"/>
              </a:ext>
            </a:extLst>
          </p:cNvPr>
          <p:cNvSpPr>
            <a:spLocks noGrp="1"/>
          </p:cNvSpPr>
          <p:nvPr>
            <p:ph type="sldNum" sz="quarter" idx="5"/>
          </p:nvPr>
        </p:nvSpPr>
        <p:spPr/>
        <p:txBody>
          <a:bodyPr/>
          <a:lstStyle/>
          <a:p>
            <a:fld id="{813E9543-63E7-44DE-94D4-0D43DF43DE8B}" type="slidenum">
              <a:rPr lang="en-IL" smtClean="0"/>
              <a:t>49</a:t>
            </a:fld>
            <a:endParaRPr lang="en-IL"/>
          </a:p>
        </p:txBody>
      </p:sp>
    </p:spTree>
    <p:extLst>
      <p:ext uri="{BB962C8B-B14F-4D97-AF65-F5344CB8AC3E}">
        <p14:creationId xmlns:p14="http://schemas.microsoft.com/office/powerpoint/2010/main" val="27418709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2739F-8E4C-C822-8AD9-EC3EBA4E53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9B5951-C666-5F13-92E1-FB1E17AE94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A3CF65-467B-EC1C-ED99-70D2F4BB1D49}"/>
              </a:ext>
            </a:extLst>
          </p:cNvPr>
          <p:cNvSpPr>
            <a:spLocks noGrp="1"/>
          </p:cNvSpPr>
          <p:nvPr>
            <p:ph type="body" idx="1"/>
          </p:nvPr>
        </p:nvSpPr>
        <p:spPr/>
        <p:txBody>
          <a:bodyPr/>
          <a:lstStyle/>
          <a:p>
            <a:pPr algn="r"/>
            <a:endParaRPr lang="he-IL" dirty="0"/>
          </a:p>
          <a:p>
            <a:pPr algn="r"/>
            <a:endParaRPr lang="he-IL" dirty="0"/>
          </a:p>
          <a:p>
            <a:endParaRPr lang="en-IL" dirty="0"/>
          </a:p>
        </p:txBody>
      </p:sp>
      <p:sp>
        <p:nvSpPr>
          <p:cNvPr id="4" name="Slide Number Placeholder 3">
            <a:extLst>
              <a:ext uri="{FF2B5EF4-FFF2-40B4-BE49-F238E27FC236}">
                <a16:creationId xmlns:a16="http://schemas.microsoft.com/office/drawing/2014/main" id="{43183F6A-AC3C-F07F-D204-DCF76A133986}"/>
              </a:ext>
            </a:extLst>
          </p:cNvPr>
          <p:cNvSpPr>
            <a:spLocks noGrp="1"/>
          </p:cNvSpPr>
          <p:nvPr>
            <p:ph type="sldNum" sz="quarter" idx="5"/>
          </p:nvPr>
        </p:nvSpPr>
        <p:spPr/>
        <p:txBody>
          <a:bodyPr/>
          <a:lstStyle/>
          <a:p>
            <a:fld id="{813E9543-63E7-44DE-94D4-0D43DF43DE8B}" type="slidenum">
              <a:rPr lang="en-IL" smtClean="0"/>
              <a:t>50</a:t>
            </a:fld>
            <a:endParaRPr lang="en-IL"/>
          </a:p>
        </p:txBody>
      </p:sp>
    </p:spTree>
    <p:extLst>
      <p:ext uri="{BB962C8B-B14F-4D97-AF65-F5344CB8AC3E}">
        <p14:creationId xmlns:p14="http://schemas.microsoft.com/office/powerpoint/2010/main" val="32112866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D4084-C778-F82F-C347-C93282626E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931DB3-E4CB-3291-3003-569FEB5853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E6EE7F-E1AD-8DCA-9B4A-D99C7F189E2F}"/>
              </a:ext>
            </a:extLst>
          </p:cNvPr>
          <p:cNvSpPr>
            <a:spLocks noGrp="1"/>
          </p:cNvSpPr>
          <p:nvPr>
            <p:ph type="body" idx="1"/>
          </p:nvPr>
        </p:nvSpPr>
        <p:spPr/>
        <p:txBody>
          <a:bodyPr/>
          <a:lstStyle/>
          <a:p>
            <a:pPr algn="r"/>
            <a:endParaRPr lang="he-IL" dirty="0"/>
          </a:p>
          <a:p>
            <a:pPr algn="r"/>
            <a:endParaRPr lang="he-IL" dirty="0"/>
          </a:p>
          <a:p>
            <a:endParaRPr lang="en-IL" dirty="0"/>
          </a:p>
        </p:txBody>
      </p:sp>
      <p:sp>
        <p:nvSpPr>
          <p:cNvPr id="4" name="Slide Number Placeholder 3">
            <a:extLst>
              <a:ext uri="{FF2B5EF4-FFF2-40B4-BE49-F238E27FC236}">
                <a16:creationId xmlns:a16="http://schemas.microsoft.com/office/drawing/2014/main" id="{625D99E4-DF7B-2924-17E4-467D6A30FFE6}"/>
              </a:ext>
            </a:extLst>
          </p:cNvPr>
          <p:cNvSpPr>
            <a:spLocks noGrp="1"/>
          </p:cNvSpPr>
          <p:nvPr>
            <p:ph type="sldNum" sz="quarter" idx="5"/>
          </p:nvPr>
        </p:nvSpPr>
        <p:spPr/>
        <p:txBody>
          <a:bodyPr/>
          <a:lstStyle/>
          <a:p>
            <a:fld id="{813E9543-63E7-44DE-94D4-0D43DF43DE8B}" type="slidenum">
              <a:rPr lang="en-IL" smtClean="0"/>
              <a:t>51</a:t>
            </a:fld>
            <a:endParaRPr lang="en-IL"/>
          </a:p>
        </p:txBody>
      </p:sp>
    </p:spTree>
    <p:extLst>
      <p:ext uri="{BB962C8B-B14F-4D97-AF65-F5344CB8AC3E}">
        <p14:creationId xmlns:p14="http://schemas.microsoft.com/office/powerpoint/2010/main" val="18864822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4C5B1-0328-06FF-44B6-A453EE7A06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C7BE87-E60D-8891-3922-963DB4290B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D59020-AEB2-52C9-66C8-58E4BCF32F43}"/>
              </a:ext>
            </a:extLst>
          </p:cNvPr>
          <p:cNvSpPr>
            <a:spLocks noGrp="1"/>
          </p:cNvSpPr>
          <p:nvPr>
            <p:ph type="body" idx="1"/>
          </p:nvPr>
        </p:nvSpPr>
        <p:spPr/>
        <p:txBody>
          <a:bodyPr/>
          <a:lstStyle/>
          <a:p>
            <a:pPr algn="r"/>
            <a:endParaRPr lang="en-IL" dirty="0"/>
          </a:p>
        </p:txBody>
      </p:sp>
      <p:sp>
        <p:nvSpPr>
          <p:cNvPr id="4" name="Slide Number Placeholder 3">
            <a:extLst>
              <a:ext uri="{FF2B5EF4-FFF2-40B4-BE49-F238E27FC236}">
                <a16:creationId xmlns:a16="http://schemas.microsoft.com/office/drawing/2014/main" id="{41717027-AE9C-81DC-2242-A650F515D4CC}"/>
              </a:ext>
            </a:extLst>
          </p:cNvPr>
          <p:cNvSpPr>
            <a:spLocks noGrp="1"/>
          </p:cNvSpPr>
          <p:nvPr>
            <p:ph type="sldNum" sz="quarter" idx="5"/>
          </p:nvPr>
        </p:nvSpPr>
        <p:spPr/>
        <p:txBody>
          <a:bodyPr/>
          <a:lstStyle/>
          <a:p>
            <a:fld id="{813E9543-63E7-44DE-94D4-0D43DF43DE8B}" type="slidenum">
              <a:rPr lang="en-IL" smtClean="0"/>
              <a:t>52</a:t>
            </a:fld>
            <a:endParaRPr lang="en-IL"/>
          </a:p>
        </p:txBody>
      </p:sp>
    </p:spTree>
    <p:extLst>
      <p:ext uri="{BB962C8B-B14F-4D97-AF65-F5344CB8AC3E}">
        <p14:creationId xmlns:p14="http://schemas.microsoft.com/office/powerpoint/2010/main" val="12750861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5C6C1C-D3A6-8DE9-A3CD-39ADF368C3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FF0CF0-2852-DA08-82E5-621CC18BC2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2193F6-811A-295D-6263-E477ED9199EB}"/>
              </a:ext>
            </a:extLst>
          </p:cNvPr>
          <p:cNvSpPr>
            <a:spLocks noGrp="1"/>
          </p:cNvSpPr>
          <p:nvPr>
            <p:ph type="body" idx="1"/>
          </p:nvPr>
        </p:nvSpPr>
        <p:spPr/>
        <p:txBody>
          <a:bodyPr/>
          <a:lstStyle/>
          <a:p>
            <a:endParaRPr lang="en-IL" dirty="0"/>
          </a:p>
        </p:txBody>
      </p:sp>
      <p:sp>
        <p:nvSpPr>
          <p:cNvPr id="4" name="Slide Number Placeholder 3">
            <a:extLst>
              <a:ext uri="{FF2B5EF4-FFF2-40B4-BE49-F238E27FC236}">
                <a16:creationId xmlns:a16="http://schemas.microsoft.com/office/drawing/2014/main" id="{C15E5867-47D3-FDBB-51A0-950564FD3AC7}"/>
              </a:ext>
            </a:extLst>
          </p:cNvPr>
          <p:cNvSpPr>
            <a:spLocks noGrp="1"/>
          </p:cNvSpPr>
          <p:nvPr>
            <p:ph type="sldNum" sz="quarter" idx="5"/>
          </p:nvPr>
        </p:nvSpPr>
        <p:spPr/>
        <p:txBody>
          <a:bodyPr/>
          <a:lstStyle/>
          <a:p>
            <a:fld id="{813E9543-63E7-44DE-94D4-0D43DF43DE8B}" type="slidenum">
              <a:rPr lang="en-IL" smtClean="0"/>
              <a:t>53</a:t>
            </a:fld>
            <a:endParaRPr lang="en-IL"/>
          </a:p>
        </p:txBody>
      </p:sp>
    </p:spTree>
    <p:extLst>
      <p:ext uri="{BB962C8B-B14F-4D97-AF65-F5344CB8AC3E}">
        <p14:creationId xmlns:p14="http://schemas.microsoft.com/office/powerpoint/2010/main" val="13787822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38B362-D17C-EB5C-039F-45A97418AE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58B7A3-B594-924D-B450-8A3DFA4BAF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DC2520-3562-F2C6-1454-373A9FDFE071}"/>
              </a:ext>
            </a:extLst>
          </p:cNvPr>
          <p:cNvSpPr>
            <a:spLocks noGrp="1"/>
          </p:cNvSpPr>
          <p:nvPr>
            <p:ph type="body" idx="1"/>
          </p:nvPr>
        </p:nvSpPr>
        <p:spPr/>
        <p:txBody>
          <a:bodyPr/>
          <a:lstStyle/>
          <a:p>
            <a:endParaRPr lang="en-IL" dirty="0"/>
          </a:p>
        </p:txBody>
      </p:sp>
      <p:sp>
        <p:nvSpPr>
          <p:cNvPr id="4" name="Slide Number Placeholder 3">
            <a:extLst>
              <a:ext uri="{FF2B5EF4-FFF2-40B4-BE49-F238E27FC236}">
                <a16:creationId xmlns:a16="http://schemas.microsoft.com/office/drawing/2014/main" id="{47E5D259-A26E-E89F-6FE2-6BE6A5DCA9AF}"/>
              </a:ext>
            </a:extLst>
          </p:cNvPr>
          <p:cNvSpPr>
            <a:spLocks noGrp="1"/>
          </p:cNvSpPr>
          <p:nvPr>
            <p:ph type="sldNum" sz="quarter" idx="5"/>
          </p:nvPr>
        </p:nvSpPr>
        <p:spPr/>
        <p:txBody>
          <a:bodyPr/>
          <a:lstStyle/>
          <a:p>
            <a:fld id="{813E9543-63E7-44DE-94D4-0D43DF43DE8B}" type="slidenum">
              <a:rPr lang="en-IL" smtClean="0"/>
              <a:t>54</a:t>
            </a:fld>
            <a:endParaRPr lang="en-IL"/>
          </a:p>
        </p:txBody>
      </p:sp>
    </p:spTree>
    <p:extLst>
      <p:ext uri="{BB962C8B-B14F-4D97-AF65-F5344CB8AC3E}">
        <p14:creationId xmlns:p14="http://schemas.microsoft.com/office/powerpoint/2010/main" val="37698889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9250D-61E5-9AF5-222A-755D69D5F2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244488-C60E-3C14-5A34-6A7F19D073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CB1B2F-F0DA-D637-C9D3-2CDEBA6EADE3}"/>
              </a:ext>
            </a:extLst>
          </p:cNvPr>
          <p:cNvSpPr>
            <a:spLocks noGrp="1"/>
          </p:cNvSpPr>
          <p:nvPr>
            <p:ph type="body" idx="1"/>
          </p:nvPr>
        </p:nvSpPr>
        <p:spPr/>
        <p:txBody>
          <a:bodyPr/>
          <a:lstStyle/>
          <a:p>
            <a:pPr algn="r"/>
            <a:r>
              <a:rPr lang="he-IL" dirty="0"/>
              <a:t>יש לחלק את תלמידי לשתי קבוצות ולצייר על הלוח את המשבצות.</a:t>
            </a:r>
          </a:p>
          <a:p>
            <a:pPr algn="r"/>
            <a:r>
              <a:rPr lang="he-IL" dirty="0"/>
              <a:t> כל קבוצה תבחר סימן (איקס או עיגול) </a:t>
            </a:r>
          </a:p>
          <a:p>
            <a:pPr algn="r"/>
            <a:r>
              <a:rPr lang="he-IL" dirty="0"/>
              <a:t>מטרת המשחק:  ליצור רצף (מאונך, מאוזן או באלכסון) של סימנים. </a:t>
            </a:r>
          </a:p>
          <a:p>
            <a:pPr algn="r"/>
            <a:r>
              <a:rPr lang="he-IL" dirty="0"/>
              <a:t>כל תשובה נכונה מזכה בבחירת המיקום על הלוח. </a:t>
            </a:r>
            <a:endParaRPr lang="en-US" dirty="0"/>
          </a:p>
          <a:p>
            <a:pPr algn="r"/>
            <a:endParaRPr lang="en-US" dirty="0"/>
          </a:p>
          <a:p>
            <a:pPr algn="r"/>
            <a:endParaRPr lang="he-IL" dirty="0"/>
          </a:p>
          <a:p>
            <a:pPr algn="r"/>
            <a:endParaRPr lang="he-IL" dirty="0"/>
          </a:p>
          <a:p>
            <a:endParaRPr lang="en-IL" dirty="0"/>
          </a:p>
        </p:txBody>
      </p:sp>
      <p:sp>
        <p:nvSpPr>
          <p:cNvPr id="4" name="Slide Number Placeholder 3">
            <a:extLst>
              <a:ext uri="{FF2B5EF4-FFF2-40B4-BE49-F238E27FC236}">
                <a16:creationId xmlns:a16="http://schemas.microsoft.com/office/drawing/2014/main" id="{0923690D-A21A-BE2F-D9DB-231F8517A67C}"/>
              </a:ext>
            </a:extLst>
          </p:cNvPr>
          <p:cNvSpPr>
            <a:spLocks noGrp="1"/>
          </p:cNvSpPr>
          <p:nvPr>
            <p:ph type="sldNum" sz="quarter" idx="5"/>
          </p:nvPr>
        </p:nvSpPr>
        <p:spPr/>
        <p:txBody>
          <a:bodyPr/>
          <a:lstStyle/>
          <a:p>
            <a:fld id="{813E9543-63E7-44DE-94D4-0D43DF43DE8B}" type="slidenum">
              <a:rPr lang="en-IL" smtClean="0"/>
              <a:t>55</a:t>
            </a:fld>
            <a:endParaRPr lang="en-IL"/>
          </a:p>
        </p:txBody>
      </p:sp>
    </p:spTree>
    <p:extLst>
      <p:ext uri="{BB962C8B-B14F-4D97-AF65-F5344CB8AC3E}">
        <p14:creationId xmlns:p14="http://schemas.microsoft.com/office/powerpoint/2010/main" val="371964687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E6B35-65AB-CE0F-4A0A-3EC20515AE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317717-E8C6-E7DF-9B18-153E764700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26CBBB-D5FD-64BE-FCA6-4C122B6468F1}"/>
              </a:ext>
            </a:extLst>
          </p:cNvPr>
          <p:cNvSpPr>
            <a:spLocks noGrp="1"/>
          </p:cNvSpPr>
          <p:nvPr>
            <p:ph type="body" idx="1"/>
          </p:nvPr>
        </p:nvSpPr>
        <p:spPr/>
        <p:txBody>
          <a:bodyPr/>
          <a:lstStyle/>
          <a:p>
            <a:pPr algn="r"/>
            <a:r>
              <a:rPr lang="he-IL" dirty="0"/>
              <a:t>יש לחלק את תלמידי לשתי קבוצות ולצייר על הלוח את המשבצות.</a:t>
            </a:r>
          </a:p>
          <a:p>
            <a:pPr algn="r"/>
            <a:r>
              <a:rPr lang="he-IL" dirty="0"/>
              <a:t> כל קבוצה תבחר סימן (איקס או עיגול) </a:t>
            </a:r>
          </a:p>
          <a:p>
            <a:pPr algn="r"/>
            <a:r>
              <a:rPr lang="he-IL" dirty="0"/>
              <a:t>מטרת המשחק:  ליצור רצף (מאונך, מאוזן או באלכסון) של סימנים. </a:t>
            </a:r>
          </a:p>
          <a:p>
            <a:pPr algn="r"/>
            <a:r>
              <a:rPr lang="he-IL" dirty="0"/>
              <a:t>כל תשובה נכונה מזכה בבחירת המיקום על הלוח. </a:t>
            </a:r>
            <a:endParaRPr lang="en-US" dirty="0"/>
          </a:p>
          <a:p>
            <a:pPr algn="r"/>
            <a:endParaRPr lang="en-US" dirty="0"/>
          </a:p>
          <a:p>
            <a:pPr algn="r"/>
            <a:endParaRPr lang="he-IL" dirty="0"/>
          </a:p>
          <a:p>
            <a:pPr algn="r"/>
            <a:endParaRPr lang="he-IL" dirty="0"/>
          </a:p>
          <a:p>
            <a:endParaRPr lang="en-IL" dirty="0"/>
          </a:p>
        </p:txBody>
      </p:sp>
      <p:sp>
        <p:nvSpPr>
          <p:cNvPr id="4" name="Slide Number Placeholder 3">
            <a:extLst>
              <a:ext uri="{FF2B5EF4-FFF2-40B4-BE49-F238E27FC236}">
                <a16:creationId xmlns:a16="http://schemas.microsoft.com/office/drawing/2014/main" id="{15EF9575-29A7-823E-1937-5EBCC3F01739}"/>
              </a:ext>
            </a:extLst>
          </p:cNvPr>
          <p:cNvSpPr>
            <a:spLocks noGrp="1"/>
          </p:cNvSpPr>
          <p:nvPr>
            <p:ph type="sldNum" sz="quarter" idx="5"/>
          </p:nvPr>
        </p:nvSpPr>
        <p:spPr/>
        <p:txBody>
          <a:bodyPr/>
          <a:lstStyle/>
          <a:p>
            <a:fld id="{813E9543-63E7-44DE-94D4-0D43DF43DE8B}" type="slidenum">
              <a:rPr lang="en-IL" smtClean="0"/>
              <a:t>56</a:t>
            </a:fld>
            <a:endParaRPr lang="en-IL"/>
          </a:p>
        </p:txBody>
      </p:sp>
    </p:spTree>
    <p:extLst>
      <p:ext uri="{BB962C8B-B14F-4D97-AF65-F5344CB8AC3E}">
        <p14:creationId xmlns:p14="http://schemas.microsoft.com/office/powerpoint/2010/main" val="100330177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3E9543-63E7-44DE-94D4-0D43DF43DE8B}" type="slidenum">
              <a:rPr lang="en-IL" smtClean="0"/>
              <a:t>58</a:t>
            </a:fld>
            <a:endParaRPr lang="en-IL"/>
          </a:p>
        </p:txBody>
      </p:sp>
    </p:spTree>
    <p:extLst>
      <p:ext uri="{BB962C8B-B14F-4D97-AF65-F5344CB8AC3E}">
        <p14:creationId xmlns:p14="http://schemas.microsoft.com/office/powerpoint/2010/main" val="34402217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81256B-5DE3-F91E-66D8-0C270831D8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380272-43A5-6C74-4F9C-8560B1A82C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7D13DA-4415-1F3D-75F2-6AB3BC6F2A25}"/>
              </a:ext>
            </a:extLst>
          </p:cNvPr>
          <p:cNvSpPr>
            <a:spLocks noGrp="1"/>
          </p:cNvSpPr>
          <p:nvPr>
            <p:ph type="body" idx="1"/>
          </p:nvPr>
        </p:nvSpPr>
        <p:spPr/>
        <p:txBody>
          <a:bodyPr/>
          <a:lstStyle/>
          <a:p>
            <a:pPr algn="r"/>
            <a:endParaRPr lang="en-IL" dirty="0"/>
          </a:p>
        </p:txBody>
      </p:sp>
      <p:sp>
        <p:nvSpPr>
          <p:cNvPr id="4" name="Slide Number Placeholder 3">
            <a:extLst>
              <a:ext uri="{FF2B5EF4-FFF2-40B4-BE49-F238E27FC236}">
                <a16:creationId xmlns:a16="http://schemas.microsoft.com/office/drawing/2014/main" id="{88A475B4-8F0B-AF1D-AD69-9090BDF66A28}"/>
              </a:ext>
            </a:extLst>
          </p:cNvPr>
          <p:cNvSpPr>
            <a:spLocks noGrp="1"/>
          </p:cNvSpPr>
          <p:nvPr>
            <p:ph type="sldNum" sz="quarter" idx="5"/>
          </p:nvPr>
        </p:nvSpPr>
        <p:spPr/>
        <p:txBody>
          <a:bodyPr/>
          <a:lstStyle/>
          <a:p>
            <a:fld id="{813E9543-63E7-44DE-94D4-0D43DF43DE8B}" type="slidenum">
              <a:rPr lang="en-IL" smtClean="0"/>
              <a:t>9</a:t>
            </a:fld>
            <a:endParaRPr lang="en-IL"/>
          </a:p>
        </p:txBody>
      </p:sp>
    </p:spTree>
    <p:extLst>
      <p:ext uri="{BB962C8B-B14F-4D97-AF65-F5344CB8AC3E}">
        <p14:creationId xmlns:p14="http://schemas.microsoft.com/office/powerpoint/2010/main" val="16215039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101CE-576F-A6F1-DCFC-E73E55CB05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AEE8BF-AE0C-E372-89DA-9C74255F85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26BDCC-01BA-ADCA-94F7-433FCE43FB35}"/>
              </a:ext>
            </a:extLst>
          </p:cNvPr>
          <p:cNvSpPr>
            <a:spLocks noGrp="1"/>
          </p:cNvSpPr>
          <p:nvPr>
            <p:ph type="body" idx="1"/>
          </p:nvPr>
        </p:nvSpPr>
        <p:spPr/>
        <p:txBody>
          <a:bodyPr/>
          <a:lstStyle/>
          <a:p>
            <a:pPr algn="r"/>
            <a:endParaRPr lang="en-IL" dirty="0"/>
          </a:p>
        </p:txBody>
      </p:sp>
      <p:sp>
        <p:nvSpPr>
          <p:cNvPr id="4" name="Slide Number Placeholder 3">
            <a:extLst>
              <a:ext uri="{FF2B5EF4-FFF2-40B4-BE49-F238E27FC236}">
                <a16:creationId xmlns:a16="http://schemas.microsoft.com/office/drawing/2014/main" id="{F04897CC-E9CD-2E3E-C8D1-B9B7B418DF6E}"/>
              </a:ext>
            </a:extLst>
          </p:cNvPr>
          <p:cNvSpPr>
            <a:spLocks noGrp="1"/>
          </p:cNvSpPr>
          <p:nvPr>
            <p:ph type="sldNum" sz="quarter" idx="5"/>
          </p:nvPr>
        </p:nvSpPr>
        <p:spPr/>
        <p:txBody>
          <a:bodyPr/>
          <a:lstStyle/>
          <a:p>
            <a:fld id="{813E9543-63E7-44DE-94D4-0D43DF43DE8B}" type="slidenum">
              <a:rPr lang="en-IL" smtClean="0"/>
              <a:t>10</a:t>
            </a:fld>
            <a:endParaRPr lang="en-IL"/>
          </a:p>
        </p:txBody>
      </p:sp>
    </p:spTree>
    <p:extLst>
      <p:ext uri="{BB962C8B-B14F-4D97-AF65-F5344CB8AC3E}">
        <p14:creationId xmlns:p14="http://schemas.microsoft.com/office/powerpoint/2010/main" val="30360188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44241-EB92-2426-5147-C114C2ADB7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469545-694D-449F-BDF2-DA93EB1297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D33CE3-FB7B-E60A-3A5B-99AF13FA4A4A}"/>
              </a:ext>
            </a:extLst>
          </p:cNvPr>
          <p:cNvSpPr>
            <a:spLocks noGrp="1"/>
          </p:cNvSpPr>
          <p:nvPr>
            <p:ph type="body" idx="1"/>
          </p:nvPr>
        </p:nvSpPr>
        <p:spPr/>
        <p:txBody>
          <a:bodyPr/>
          <a:lstStyle/>
          <a:p>
            <a:pPr algn="r"/>
            <a:endParaRPr lang="en-IL" dirty="0"/>
          </a:p>
        </p:txBody>
      </p:sp>
      <p:sp>
        <p:nvSpPr>
          <p:cNvPr id="4" name="Slide Number Placeholder 3">
            <a:extLst>
              <a:ext uri="{FF2B5EF4-FFF2-40B4-BE49-F238E27FC236}">
                <a16:creationId xmlns:a16="http://schemas.microsoft.com/office/drawing/2014/main" id="{299642B2-B094-C74A-4CCB-0D51438DDADE}"/>
              </a:ext>
            </a:extLst>
          </p:cNvPr>
          <p:cNvSpPr>
            <a:spLocks noGrp="1"/>
          </p:cNvSpPr>
          <p:nvPr>
            <p:ph type="sldNum" sz="quarter" idx="5"/>
          </p:nvPr>
        </p:nvSpPr>
        <p:spPr/>
        <p:txBody>
          <a:bodyPr/>
          <a:lstStyle/>
          <a:p>
            <a:fld id="{813E9543-63E7-44DE-94D4-0D43DF43DE8B}" type="slidenum">
              <a:rPr lang="en-IL" smtClean="0"/>
              <a:t>11</a:t>
            </a:fld>
            <a:endParaRPr lang="en-IL"/>
          </a:p>
        </p:txBody>
      </p:sp>
    </p:spTree>
    <p:extLst>
      <p:ext uri="{BB962C8B-B14F-4D97-AF65-F5344CB8AC3E}">
        <p14:creationId xmlns:p14="http://schemas.microsoft.com/office/powerpoint/2010/main" val="3692481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81822-2ABD-7908-3158-CB667FDE79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38762F-8FE0-EBFB-C3B5-24F2D920A0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6D18B0-8013-B502-712C-5D0EE06D8930}"/>
              </a:ext>
            </a:extLst>
          </p:cNvPr>
          <p:cNvSpPr>
            <a:spLocks noGrp="1"/>
          </p:cNvSpPr>
          <p:nvPr>
            <p:ph type="body" idx="1"/>
          </p:nvPr>
        </p:nvSpPr>
        <p:spPr/>
        <p:txBody>
          <a:bodyPr/>
          <a:lstStyle/>
          <a:p>
            <a:pPr algn="r"/>
            <a:endParaRPr lang="en-IL" dirty="0"/>
          </a:p>
        </p:txBody>
      </p:sp>
      <p:sp>
        <p:nvSpPr>
          <p:cNvPr id="4" name="Slide Number Placeholder 3">
            <a:extLst>
              <a:ext uri="{FF2B5EF4-FFF2-40B4-BE49-F238E27FC236}">
                <a16:creationId xmlns:a16="http://schemas.microsoft.com/office/drawing/2014/main" id="{89776E9D-1D11-A0C5-FCF5-41487C144863}"/>
              </a:ext>
            </a:extLst>
          </p:cNvPr>
          <p:cNvSpPr>
            <a:spLocks noGrp="1"/>
          </p:cNvSpPr>
          <p:nvPr>
            <p:ph type="sldNum" sz="quarter" idx="5"/>
          </p:nvPr>
        </p:nvSpPr>
        <p:spPr/>
        <p:txBody>
          <a:bodyPr/>
          <a:lstStyle/>
          <a:p>
            <a:fld id="{813E9543-63E7-44DE-94D4-0D43DF43DE8B}" type="slidenum">
              <a:rPr lang="en-IL" smtClean="0"/>
              <a:t>12</a:t>
            </a:fld>
            <a:endParaRPr lang="en-IL"/>
          </a:p>
        </p:txBody>
      </p:sp>
    </p:spTree>
    <p:extLst>
      <p:ext uri="{BB962C8B-B14F-4D97-AF65-F5344CB8AC3E}">
        <p14:creationId xmlns:p14="http://schemas.microsoft.com/office/powerpoint/2010/main" val="30380172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3E9543-63E7-44DE-94D4-0D43DF43DE8B}" type="slidenum">
              <a:rPr lang="en-IL" smtClean="0"/>
              <a:t>14</a:t>
            </a:fld>
            <a:endParaRPr lang="en-IL"/>
          </a:p>
        </p:txBody>
      </p:sp>
    </p:spTree>
    <p:extLst>
      <p:ext uri="{BB962C8B-B14F-4D97-AF65-F5344CB8AC3E}">
        <p14:creationId xmlns:p14="http://schemas.microsoft.com/office/powerpoint/2010/main" val="32385292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E71F09-C96E-F84A-0C8C-7EDF7953EE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C62126-E7E0-A369-44DE-7977B91A9B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2BE7B6-EE51-E405-BAB9-314FCC76753F}"/>
              </a:ext>
            </a:extLst>
          </p:cNvPr>
          <p:cNvSpPr>
            <a:spLocks noGrp="1"/>
          </p:cNvSpPr>
          <p:nvPr>
            <p:ph type="body" idx="1"/>
          </p:nvPr>
        </p:nvSpPr>
        <p:spPr/>
        <p:txBody>
          <a:bodyPr/>
          <a:lstStyle/>
          <a:p>
            <a:pPr algn="r"/>
            <a:endParaRPr lang="en-IL" dirty="0"/>
          </a:p>
        </p:txBody>
      </p:sp>
      <p:sp>
        <p:nvSpPr>
          <p:cNvPr id="4" name="Slide Number Placeholder 3">
            <a:extLst>
              <a:ext uri="{FF2B5EF4-FFF2-40B4-BE49-F238E27FC236}">
                <a16:creationId xmlns:a16="http://schemas.microsoft.com/office/drawing/2014/main" id="{9F90A28B-5781-D90B-326D-5538287BDE18}"/>
              </a:ext>
            </a:extLst>
          </p:cNvPr>
          <p:cNvSpPr>
            <a:spLocks noGrp="1"/>
          </p:cNvSpPr>
          <p:nvPr>
            <p:ph type="sldNum" sz="quarter" idx="5"/>
          </p:nvPr>
        </p:nvSpPr>
        <p:spPr/>
        <p:txBody>
          <a:bodyPr/>
          <a:lstStyle/>
          <a:p>
            <a:fld id="{813E9543-63E7-44DE-94D4-0D43DF43DE8B}" type="slidenum">
              <a:rPr lang="en-IL" smtClean="0"/>
              <a:t>15</a:t>
            </a:fld>
            <a:endParaRPr lang="en-IL"/>
          </a:p>
        </p:txBody>
      </p:sp>
    </p:spTree>
    <p:extLst>
      <p:ext uri="{BB962C8B-B14F-4D97-AF65-F5344CB8AC3E}">
        <p14:creationId xmlns:p14="http://schemas.microsoft.com/office/powerpoint/2010/main" val="36770429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B002E2D-373C-4B31-8099-CD0E59C81FBE}" type="datetimeFigureOut">
              <a:rPr lang="en-150" smtClean="0"/>
              <a:t>02/12/2025</a:t>
            </a:fld>
            <a:endParaRPr lang="en-150"/>
          </a:p>
        </p:txBody>
      </p:sp>
      <p:sp>
        <p:nvSpPr>
          <p:cNvPr id="5" name="Footer Placeholder 4"/>
          <p:cNvSpPr>
            <a:spLocks noGrp="1"/>
          </p:cNvSpPr>
          <p:nvPr>
            <p:ph type="ftr" sz="quarter" idx="11"/>
          </p:nvPr>
        </p:nvSpPr>
        <p:spPr/>
        <p:txBody>
          <a:bodyPr/>
          <a:lstStyle/>
          <a:p>
            <a:endParaRPr lang="en-150"/>
          </a:p>
        </p:txBody>
      </p:sp>
      <p:sp>
        <p:nvSpPr>
          <p:cNvPr id="6" name="Slide Number Placeholder 5"/>
          <p:cNvSpPr>
            <a:spLocks noGrp="1"/>
          </p:cNvSpPr>
          <p:nvPr>
            <p:ph type="sldNum" sz="quarter" idx="12"/>
          </p:nvPr>
        </p:nvSpPr>
        <p:spPr/>
        <p:txBody>
          <a:bodyPr/>
          <a:lstStyle/>
          <a:p>
            <a:fld id="{9DE0CEA4-7E62-4EAA-9BE3-9BBBA25519B5}" type="slidenum">
              <a:rPr lang="en-150" smtClean="0"/>
              <a:t>‹#›</a:t>
            </a:fld>
            <a:endParaRPr lang="en-150"/>
          </a:p>
        </p:txBody>
      </p:sp>
    </p:spTree>
    <p:extLst>
      <p:ext uri="{BB962C8B-B14F-4D97-AF65-F5344CB8AC3E}">
        <p14:creationId xmlns:p14="http://schemas.microsoft.com/office/powerpoint/2010/main" val="2130463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002E2D-373C-4B31-8099-CD0E59C81FBE}" type="datetimeFigureOut">
              <a:rPr lang="en-150" smtClean="0"/>
              <a:t>02/12/2025</a:t>
            </a:fld>
            <a:endParaRPr lang="en-150"/>
          </a:p>
        </p:txBody>
      </p:sp>
      <p:sp>
        <p:nvSpPr>
          <p:cNvPr id="3" name="Footer Placeholder 2"/>
          <p:cNvSpPr>
            <a:spLocks noGrp="1"/>
          </p:cNvSpPr>
          <p:nvPr>
            <p:ph type="ftr" sz="quarter" idx="11"/>
          </p:nvPr>
        </p:nvSpPr>
        <p:spPr/>
        <p:txBody>
          <a:bodyPr/>
          <a:lstStyle/>
          <a:p>
            <a:endParaRPr lang="en-150"/>
          </a:p>
        </p:txBody>
      </p:sp>
      <p:sp>
        <p:nvSpPr>
          <p:cNvPr id="4" name="Slide Number Placeholder 3"/>
          <p:cNvSpPr>
            <a:spLocks noGrp="1"/>
          </p:cNvSpPr>
          <p:nvPr>
            <p:ph type="sldNum" sz="quarter" idx="12"/>
          </p:nvPr>
        </p:nvSpPr>
        <p:spPr/>
        <p:txBody>
          <a:bodyPr/>
          <a:lstStyle/>
          <a:p>
            <a:fld id="{9DE0CEA4-7E62-4EAA-9BE3-9BBBA25519B5}" type="slidenum">
              <a:rPr lang="en-150" smtClean="0"/>
              <a:t>‹#›</a:t>
            </a:fld>
            <a:endParaRPr lang="en-150"/>
          </a:p>
        </p:txBody>
      </p:sp>
    </p:spTree>
    <p:extLst>
      <p:ext uri="{BB962C8B-B14F-4D97-AF65-F5344CB8AC3E}">
        <p14:creationId xmlns:p14="http://schemas.microsoft.com/office/powerpoint/2010/main" val="22205285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B002E2D-373C-4B31-8099-CD0E59C81FBE}" type="datetimeFigureOut">
              <a:rPr lang="en-150" smtClean="0"/>
              <a:t>02/12/2025</a:t>
            </a:fld>
            <a:endParaRPr lang="en-150"/>
          </a:p>
        </p:txBody>
      </p:sp>
      <p:sp>
        <p:nvSpPr>
          <p:cNvPr id="6" name="Footer Placeholder 5"/>
          <p:cNvSpPr>
            <a:spLocks noGrp="1"/>
          </p:cNvSpPr>
          <p:nvPr>
            <p:ph type="ftr" sz="quarter" idx="11"/>
          </p:nvPr>
        </p:nvSpPr>
        <p:spPr/>
        <p:txBody>
          <a:bodyPr/>
          <a:lstStyle/>
          <a:p>
            <a:endParaRPr lang="en-150"/>
          </a:p>
        </p:txBody>
      </p:sp>
      <p:sp>
        <p:nvSpPr>
          <p:cNvPr id="7" name="Slide Number Placeholder 6"/>
          <p:cNvSpPr>
            <a:spLocks noGrp="1"/>
          </p:cNvSpPr>
          <p:nvPr>
            <p:ph type="sldNum" sz="quarter" idx="12"/>
          </p:nvPr>
        </p:nvSpPr>
        <p:spPr/>
        <p:txBody>
          <a:bodyPr/>
          <a:lstStyle/>
          <a:p>
            <a:fld id="{9DE0CEA4-7E62-4EAA-9BE3-9BBBA25519B5}" type="slidenum">
              <a:rPr lang="en-150" smtClean="0"/>
              <a:t>‹#›</a:t>
            </a:fld>
            <a:endParaRPr lang="en-150"/>
          </a:p>
        </p:txBody>
      </p:sp>
    </p:spTree>
    <p:extLst>
      <p:ext uri="{BB962C8B-B14F-4D97-AF65-F5344CB8AC3E}">
        <p14:creationId xmlns:p14="http://schemas.microsoft.com/office/powerpoint/2010/main" val="2775903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B002E2D-373C-4B31-8099-CD0E59C81FBE}" type="datetimeFigureOut">
              <a:rPr lang="en-150" smtClean="0"/>
              <a:t>02/12/2025</a:t>
            </a:fld>
            <a:endParaRPr lang="en-150"/>
          </a:p>
        </p:txBody>
      </p:sp>
      <p:sp>
        <p:nvSpPr>
          <p:cNvPr id="6" name="Footer Placeholder 5"/>
          <p:cNvSpPr>
            <a:spLocks noGrp="1"/>
          </p:cNvSpPr>
          <p:nvPr>
            <p:ph type="ftr" sz="quarter" idx="11"/>
          </p:nvPr>
        </p:nvSpPr>
        <p:spPr/>
        <p:txBody>
          <a:bodyPr/>
          <a:lstStyle/>
          <a:p>
            <a:endParaRPr lang="en-150"/>
          </a:p>
        </p:txBody>
      </p:sp>
      <p:sp>
        <p:nvSpPr>
          <p:cNvPr id="7" name="Slide Number Placeholder 6"/>
          <p:cNvSpPr>
            <a:spLocks noGrp="1"/>
          </p:cNvSpPr>
          <p:nvPr>
            <p:ph type="sldNum" sz="quarter" idx="12"/>
          </p:nvPr>
        </p:nvSpPr>
        <p:spPr/>
        <p:txBody>
          <a:bodyPr/>
          <a:lstStyle/>
          <a:p>
            <a:fld id="{9DE0CEA4-7E62-4EAA-9BE3-9BBBA25519B5}" type="slidenum">
              <a:rPr lang="en-150" smtClean="0"/>
              <a:t>‹#›</a:t>
            </a:fld>
            <a:endParaRPr lang="en-150"/>
          </a:p>
        </p:txBody>
      </p:sp>
    </p:spTree>
    <p:extLst>
      <p:ext uri="{BB962C8B-B14F-4D97-AF65-F5344CB8AC3E}">
        <p14:creationId xmlns:p14="http://schemas.microsoft.com/office/powerpoint/2010/main" val="34084728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B002E2D-373C-4B31-8099-CD0E59C81FBE}" type="datetimeFigureOut">
              <a:rPr lang="en-150" smtClean="0"/>
              <a:t>02/12/2025</a:t>
            </a:fld>
            <a:endParaRPr lang="en-150"/>
          </a:p>
        </p:txBody>
      </p:sp>
      <p:sp>
        <p:nvSpPr>
          <p:cNvPr id="5" name="Footer Placeholder 4"/>
          <p:cNvSpPr>
            <a:spLocks noGrp="1"/>
          </p:cNvSpPr>
          <p:nvPr>
            <p:ph type="ftr" sz="quarter" idx="11"/>
          </p:nvPr>
        </p:nvSpPr>
        <p:spPr/>
        <p:txBody>
          <a:bodyPr/>
          <a:lstStyle/>
          <a:p>
            <a:endParaRPr lang="en-150"/>
          </a:p>
        </p:txBody>
      </p:sp>
      <p:sp>
        <p:nvSpPr>
          <p:cNvPr id="6" name="Slide Number Placeholder 5"/>
          <p:cNvSpPr>
            <a:spLocks noGrp="1"/>
          </p:cNvSpPr>
          <p:nvPr>
            <p:ph type="sldNum" sz="quarter" idx="12"/>
          </p:nvPr>
        </p:nvSpPr>
        <p:spPr/>
        <p:txBody>
          <a:bodyPr/>
          <a:lstStyle/>
          <a:p>
            <a:fld id="{9DE0CEA4-7E62-4EAA-9BE3-9BBBA25519B5}" type="slidenum">
              <a:rPr lang="en-150" smtClean="0"/>
              <a:t>‹#›</a:t>
            </a:fld>
            <a:endParaRPr lang="en-150"/>
          </a:p>
        </p:txBody>
      </p:sp>
    </p:spTree>
    <p:extLst>
      <p:ext uri="{BB962C8B-B14F-4D97-AF65-F5344CB8AC3E}">
        <p14:creationId xmlns:p14="http://schemas.microsoft.com/office/powerpoint/2010/main" val="2423186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B002E2D-373C-4B31-8099-CD0E59C81FBE}" type="datetimeFigureOut">
              <a:rPr lang="en-150" smtClean="0"/>
              <a:t>02/12/2025</a:t>
            </a:fld>
            <a:endParaRPr lang="en-150"/>
          </a:p>
        </p:txBody>
      </p:sp>
      <p:sp>
        <p:nvSpPr>
          <p:cNvPr id="5" name="Footer Placeholder 4"/>
          <p:cNvSpPr>
            <a:spLocks noGrp="1"/>
          </p:cNvSpPr>
          <p:nvPr>
            <p:ph type="ftr" sz="quarter" idx="11"/>
          </p:nvPr>
        </p:nvSpPr>
        <p:spPr/>
        <p:txBody>
          <a:bodyPr/>
          <a:lstStyle/>
          <a:p>
            <a:endParaRPr lang="en-150"/>
          </a:p>
        </p:txBody>
      </p:sp>
      <p:sp>
        <p:nvSpPr>
          <p:cNvPr id="6" name="Slide Number Placeholder 5"/>
          <p:cNvSpPr>
            <a:spLocks noGrp="1"/>
          </p:cNvSpPr>
          <p:nvPr>
            <p:ph type="sldNum" sz="quarter" idx="12"/>
          </p:nvPr>
        </p:nvSpPr>
        <p:spPr/>
        <p:txBody>
          <a:bodyPr/>
          <a:lstStyle/>
          <a:p>
            <a:fld id="{9DE0CEA4-7E62-4EAA-9BE3-9BBBA25519B5}" type="slidenum">
              <a:rPr lang="en-150" smtClean="0"/>
              <a:t>‹#›</a:t>
            </a:fld>
            <a:endParaRPr lang="en-150"/>
          </a:p>
        </p:txBody>
      </p:sp>
    </p:spTree>
    <p:extLst>
      <p:ext uri="{BB962C8B-B14F-4D97-AF65-F5344CB8AC3E}">
        <p14:creationId xmlns:p14="http://schemas.microsoft.com/office/powerpoint/2010/main" val="1726189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age 1 pic">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384725F5-289C-4762-9F24-7820EA0C2DA9}"/>
              </a:ext>
            </a:extLst>
          </p:cNvPr>
          <p:cNvSpPr>
            <a:spLocks noGrp="1"/>
          </p:cNvSpPr>
          <p:nvPr>
            <p:ph type="pic" sz="quarter" idx="10" hasCustomPrompt="1"/>
          </p:nvPr>
        </p:nvSpPr>
        <p:spPr>
          <a:xfrm>
            <a:off x="0" y="0"/>
            <a:ext cx="12192000" cy="6858000"/>
          </a:xfrm>
        </p:spPr>
        <p:txBody>
          <a:bodyPr>
            <a:normAutofit/>
          </a:bodyPr>
          <a:lstStyle>
            <a:lvl1pPr algn="r" rtl="1">
              <a:defRPr sz="2400"/>
            </a:lvl1pPr>
          </a:lstStyle>
          <a:p>
            <a:r>
              <a:rPr lang="he-IL" dirty="0"/>
              <a:t>לחץ על האייקון על מנת להכניס תמונה ואז מקם כותרת במרכז הדף בהתאם לשקופית 1</a:t>
            </a:r>
            <a:endParaRPr lang="en-150" dirty="0"/>
          </a:p>
        </p:txBody>
      </p:sp>
    </p:spTree>
    <p:extLst>
      <p:ext uri="{BB962C8B-B14F-4D97-AF65-F5344CB8AC3E}">
        <p14:creationId xmlns:p14="http://schemas.microsoft.com/office/powerpoint/2010/main" val="688782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age 4 pic">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4C298D61-C9CC-4DDF-B71A-55E6C6EF0AAC}"/>
              </a:ext>
            </a:extLst>
          </p:cNvPr>
          <p:cNvSpPr>
            <a:spLocks noGrp="1"/>
          </p:cNvSpPr>
          <p:nvPr>
            <p:ph type="pic" sz="quarter" idx="10" hasCustomPrompt="1"/>
          </p:nvPr>
        </p:nvSpPr>
        <p:spPr>
          <a:xfrm>
            <a:off x="7783822" y="0"/>
            <a:ext cx="3600000" cy="6858000"/>
          </a:xfrm>
        </p:spPr>
        <p:txBody>
          <a:bodyPr>
            <a:normAutofit/>
          </a:bodyPr>
          <a:lstStyle>
            <a:lvl1pPr algn="r" rtl="1">
              <a:defRPr sz="2400"/>
            </a:lvl1pPr>
          </a:lstStyle>
          <a:p>
            <a:r>
              <a:rPr lang="he-IL" dirty="0"/>
              <a:t>הכנס תמונה</a:t>
            </a:r>
            <a:endParaRPr lang="en-150" dirty="0"/>
          </a:p>
        </p:txBody>
      </p:sp>
    </p:spTree>
    <p:extLst>
      <p:ext uri="{BB962C8B-B14F-4D97-AF65-F5344CB8AC3E}">
        <p14:creationId xmlns:p14="http://schemas.microsoft.com/office/powerpoint/2010/main" val="867246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age 8 pic">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0E58ADFD-8BFC-4B55-945A-7E2D24ED3BEF}"/>
              </a:ext>
            </a:extLst>
          </p:cNvPr>
          <p:cNvSpPr>
            <a:spLocks noGrp="1"/>
          </p:cNvSpPr>
          <p:nvPr>
            <p:ph type="pic" sz="quarter" idx="10" hasCustomPrompt="1"/>
          </p:nvPr>
        </p:nvSpPr>
        <p:spPr>
          <a:xfrm>
            <a:off x="127449" y="0"/>
            <a:ext cx="3600000" cy="6858000"/>
          </a:xfrm>
        </p:spPr>
        <p:txBody>
          <a:bodyPr>
            <a:normAutofit/>
          </a:bodyPr>
          <a:lstStyle>
            <a:lvl1pPr algn="r" rtl="1">
              <a:defRPr sz="2400"/>
            </a:lvl1pPr>
          </a:lstStyle>
          <a:p>
            <a:r>
              <a:rPr lang="he-IL" dirty="0"/>
              <a:t>הכנס תמונה</a:t>
            </a:r>
            <a:endParaRPr lang="en-150" dirty="0"/>
          </a:p>
        </p:txBody>
      </p:sp>
    </p:spTree>
    <p:extLst>
      <p:ext uri="{BB962C8B-B14F-4D97-AF65-F5344CB8AC3E}">
        <p14:creationId xmlns:p14="http://schemas.microsoft.com/office/powerpoint/2010/main" val="4138849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B002E2D-373C-4B31-8099-CD0E59C81FBE}" type="datetimeFigureOut">
              <a:rPr lang="en-150" smtClean="0"/>
              <a:t>02/12/2025</a:t>
            </a:fld>
            <a:endParaRPr lang="en-150"/>
          </a:p>
        </p:txBody>
      </p:sp>
      <p:sp>
        <p:nvSpPr>
          <p:cNvPr id="5" name="Footer Placeholder 4"/>
          <p:cNvSpPr>
            <a:spLocks noGrp="1"/>
          </p:cNvSpPr>
          <p:nvPr>
            <p:ph type="ftr" sz="quarter" idx="11"/>
          </p:nvPr>
        </p:nvSpPr>
        <p:spPr/>
        <p:txBody>
          <a:bodyPr/>
          <a:lstStyle/>
          <a:p>
            <a:endParaRPr lang="en-150"/>
          </a:p>
        </p:txBody>
      </p:sp>
      <p:sp>
        <p:nvSpPr>
          <p:cNvPr id="6" name="Slide Number Placeholder 5"/>
          <p:cNvSpPr>
            <a:spLocks noGrp="1"/>
          </p:cNvSpPr>
          <p:nvPr>
            <p:ph type="sldNum" sz="quarter" idx="12"/>
          </p:nvPr>
        </p:nvSpPr>
        <p:spPr/>
        <p:txBody>
          <a:bodyPr/>
          <a:lstStyle/>
          <a:p>
            <a:fld id="{9DE0CEA4-7E62-4EAA-9BE3-9BBBA25519B5}" type="slidenum">
              <a:rPr lang="en-150" smtClean="0"/>
              <a:t>‹#›</a:t>
            </a:fld>
            <a:endParaRPr lang="en-150"/>
          </a:p>
        </p:txBody>
      </p:sp>
    </p:spTree>
    <p:extLst>
      <p:ext uri="{BB962C8B-B14F-4D97-AF65-F5344CB8AC3E}">
        <p14:creationId xmlns:p14="http://schemas.microsoft.com/office/powerpoint/2010/main" val="13021075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B002E2D-373C-4B31-8099-CD0E59C81FBE}" type="datetimeFigureOut">
              <a:rPr lang="en-150" smtClean="0"/>
              <a:t>02/12/2025</a:t>
            </a:fld>
            <a:endParaRPr lang="en-150"/>
          </a:p>
        </p:txBody>
      </p:sp>
      <p:sp>
        <p:nvSpPr>
          <p:cNvPr id="5" name="Footer Placeholder 4"/>
          <p:cNvSpPr>
            <a:spLocks noGrp="1"/>
          </p:cNvSpPr>
          <p:nvPr>
            <p:ph type="ftr" sz="quarter" idx="11"/>
          </p:nvPr>
        </p:nvSpPr>
        <p:spPr/>
        <p:txBody>
          <a:bodyPr/>
          <a:lstStyle/>
          <a:p>
            <a:endParaRPr lang="en-150"/>
          </a:p>
        </p:txBody>
      </p:sp>
      <p:sp>
        <p:nvSpPr>
          <p:cNvPr id="6" name="Slide Number Placeholder 5"/>
          <p:cNvSpPr>
            <a:spLocks noGrp="1"/>
          </p:cNvSpPr>
          <p:nvPr>
            <p:ph type="sldNum" sz="quarter" idx="12"/>
          </p:nvPr>
        </p:nvSpPr>
        <p:spPr/>
        <p:txBody>
          <a:bodyPr/>
          <a:lstStyle/>
          <a:p>
            <a:fld id="{9DE0CEA4-7E62-4EAA-9BE3-9BBBA25519B5}" type="slidenum">
              <a:rPr lang="en-150" smtClean="0"/>
              <a:t>‹#›</a:t>
            </a:fld>
            <a:endParaRPr lang="en-150"/>
          </a:p>
        </p:txBody>
      </p:sp>
    </p:spTree>
    <p:extLst>
      <p:ext uri="{BB962C8B-B14F-4D97-AF65-F5344CB8AC3E}">
        <p14:creationId xmlns:p14="http://schemas.microsoft.com/office/powerpoint/2010/main" val="714870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002E2D-373C-4B31-8099-CD0E59C81FBE}" type="datetimeFigureOut">
              <a:rPr lang="en-150" smtClean="0"/>
              <a:t>02/12/2025</a:t>
            </a:fld>
            <a:endParaRPr lang="en-150"/>
          </a:p>
        </p:txBody>
      </p:sp>
      <p:sp>
        <p:nvSpPr>
          <p:cNvPr id="6" name="Footer Placeholder 5"/>
          <p:cNvSpPr>
            <a:spLocks noGrp="1"/>
          </p:cNvSpPr>
          <p:nvPr>
            <p:ph type="ftr" sz="quarter" idx="11"/>
          </p:nvPr>
        </p:nvSpPr>
        <p:spPr/>
        <p:txBody>
          <a:bodyPr/>
          <a:lstStyle/>
          <a:p>
            <a:endParaRPr lang="en-150"/>
          </a:p>
        </p:txBody>
      </p:sp>
      <p:sp>
        <p:nvSpPr>
          <p:cNvPr id="7" name="Slide Number Placeholder 6"/>
          <p:cNvSpPr>
            <a:spLocks noGrp="1"/>
          </p:cNvSpPr>
          <p:nvPr>
            <p:ph type="sldNum" sz="quarter" idx="12"/>
          </p:nvPr>
        </p:nvSpPr>
        <p:spPr/>
        <p:txBody>
          <a:bodyPr/>
          <a:lstStyle/>
          <a:p>
            <a:fld id="{9DE0CEA4-7E62-4EAA-9BE3-9BBBA25519B5}" type="slidenum">
              <a:rPr lang="en-150" smtClean="0"/>
              <a:t>‹#›</a:t>
            </a:fld>
            <a:endParaRPr lang="en-150"/>
          </a:p>
        </p:txBody>
      </p:sp>
    </p:spTree>
    <p:extLst>
      <p:ext uri="{BB962C8B-B14F-4D97-AF65-F5344CB8AC3E}">
        <p14:creationId xmlns:p14="http://schemas.microsoft.com/office/powerpoint/2010/main" val="2105080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B002E2D-373C-4B31-8099-CD0E59C81FBE}" type="datetimeFigureOut">
              <a:rPr lang="en-150" smtClean="0"/>
              <a:t>02/12/2025</a:t>
            </a:fld>
            <a:endParaRPr lang="en-150"/>
          </a:p>
        </p:txBody>
      </p:sp>
      <p:sp>
        <p:nvSpPr>
          <p:cNvPr id="8" name="Footer Placeholder 7"/>
          <p:cNvSpPr>
            <a:spLocks noGrp="1"/>
          </p:cNvSpPr>
          <p:nvPr>
            <p:ph type="ftr" sz="quarter" idx="11"/>
          </p:nvPr>
        </p:nvSpPr>
        <p:spPr/>
        <p:txBody>
          <a:bodyPr/>
          <a:lstStyle/>
          <a:p>
            <a:endParaRPr lang="en-150"/>
          </a:p>
        </p:txBody>
      </p:sp>
      <p:sp>
        <p:nvSpPr>
          <p:cNvPr id="9" name="Slide Number Placeholder 8"/>
          <p:cNvSpPr>
            <a:spLocks noGrp="1"/>
          </p:cNvSpPr>
          <p:nvPr>
            <p:ph type="sldNum" sz="quarter" idx="12"/>
          </p:nvPr>
        </p:nvSpPr>
        <p:spPr/>
        <p:txBody>
          <a:bodyPr/>
          <a:lstStyle/>
          <a:p>
            <a:fld id="{9DE0CEA4-7E62-4EAA-9BE3-9BBBA25519B5}" type="slidenum">
              <a:rPr lang="en-150" smtClean="0"/>
              <a:t>‹#›</a:t>
            </a:fld>
            <a:endParaRPr lang="en-150"/>
          </a:p>
        </p:txBody>
      </p:sp>
    </p:spTree>
    <p:extLst>
      <p:ext uri="{BB962C8B-B14F-4D97-AF65-F5344CB8AC3E}">
        <p14:creationId xmlns:p14="http://schemas.microsoft.com/office/powerpoint/2010/main" val="34538745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B002E2D-373C-4B31-8099-CD0E59C81FBE}" type="datetimeFigureOut">
              <a:rPr lang="en-150" smtClean="0"/>
              <a:t>02/12/2025</a:t>
            </a:fld>
            <a:endParaRPr lang="en-150"/>
          </a:p>
        </p:txBody>
      </p:sp>
      <p:sp>
        <p:nvSpPr>
          <p:cNvPr id="4" name="Footer Placeholder 3"/>
          <p:cNvSpPr>
            <a:spLocks noGrp="1"/>
          </p:cNvSpPr>
          <p:nvPr>
            <p:ph type="ftr" sz="quarter" idx="11"/>
          </p:nvPr>
        </p:nvSpPr>
        <p:spPr/>
        <p:txBody>
          <a:bodyPr/>
          <a:lstStyle/>
          <a:p>
            <a:endParaRPr lang="en-150"/>
          </a:p>
        </p:txBody>
      </p:sp>
      <p:sp>
        <p:nvSpPr>
          <p:cNvPr id="5" name="Slide Number Placeholder 4"/>
          <p:cNvSpPr>
            <a:spLocks noGrp="1"/>
          </p:cNvSpPr>
          <p:nvPr>
            <p:ph type="sldNum" sz="quarter" idx="12"/>
          </p:nvPr>
        </p:nvSpPr>
        <p:spPr/>
        <p:txBody>
          <a:bodyPr/>
          <a:lstStyle/>
          <a:p>
            <a:fld id="{9DE0CEA4-7E62-4EAA-9BE3-9BBBA25519B5}" type="slidenum">
              <a:rPr lang="en-150" smtClean="0"/>
              <a:t>‹#›</a:t>
            </a:fld>
            <a:endParaRPr lang="en-150"/>
          </a:p>
        </p:txBody>
      </p:sp>
    </p:spTree>
    <p:extLst>
      <p:ext uri="{BB962C8B-B14F-4D97-AF65-F5344CB8AC3E}">
        <p14:creationId xmlns:p14="http://schemas.microsoft.com/office/powerpoint/2010/main" val="1577647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002E2D-373C-4B31-8099-CD0E59C81FBE}" type="datetimeFigureOut">
              <a:rPr lang="en-150" smtClean="0"/>
              <a:t>02/12/2025</a:t>
            </a:fld>
            <a:endParaRPr lang="en-15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15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E0CEA4-7E62-4EAA-9BE3-9BBBA25519B5}" type="slidenum">
              <a:rPr lang="en-150" smtClean="0"/>
              <a:t>‹#›</a:t>
            </a:fld>
            <a:endParaRPr lang="en-150"/>
          </a:p>
        </p:txBody>
      </p:sp>
    </p:spTree>
    <p:extLst>
      <p:ext uri="{BB962C8B-B14F-4D97-AF65-F5344CB8AC3E}">
        <p14:creationId xmlns:p14="http://schemas.microsoft.com/office/powerpoint/2010/main" val="594275653"/>
      </p:ext>
    </p:extLst>
  </p:cSld>
  <p:clrMap bg1="lt1" tx1="dk1" bg2="lt2" tx2="dk2" accent1="accent1" accent2="accent2" accent3="accent3" accent4="accent4" accent5="accent5" accent6="accent6" hlink="hlink" folHlink="folHlink"/>
  <p:sldLayoutIdLst>
    <p:sldLayoutId id="2147483673" r:id="rId1"/>
    <p:sldLayoutId id="2147483684" r:id="rId2"/>
    <p:sldLayoutId id="2147483685" r:id="rId3"/>
    <p:sldLayoutId id="2147483686"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protect.checkpoint.com/v2/r02/___http:/www.flora.org.il/___.YzJlOnJhdGFnOmM6bzpmMmQ0Y2VlZTNjMDNlY2JlYWUyYTg0OGQwOWFhOTVkNTo3OjExNjI6MTMwMTBkZmJlYmVkNjZiZjE1NDMxNmZlZWM1NGZkYzQ1NDI2OWVjNTU5NTBhZGFhMWE4ZmUyYmI1ZGIyNjFjNzpoOlQ6Tg" TargetMode="External"/><Relationship Id="rId3" Type="http://schemas.openxmlformats.org/officeDocument/2006/relationships/image" Target="../media/image12.png"/><Relationship Id="rId7" Type="http://schemas.openxmlformats.org/officeDocument/2006/relationships/image" Target="../media/image21.jp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hyperlink" Target="https://protect.checkpoint.com/v2/r02/___http:/www.flora.org.il/___.YzJlOnJhdGFnOmM6bzpmMmQ0Y2VlZTNjMDNlY2JlYWUyYTg0OGQwOWFhOTVkNTo3OjExNjI6MTMwMTBkZmJlYmVkNjZiZjE1NDMxNmZlZWM1NGZkYzQ1NDI2OWVjNTU5NTBhZGFhMWE4ZmUyYmI1ZGIyNjFjNzpoOlQ6Tg" TargetMode="External"/><Relationship Id="rId3" Type="http://schemas.openxmlformats.org/officeDocument/2006/relationships/image" Target="../media/image12.png"/><Relationship Id="rId7" Type="http://schemas.openxmlformats.org/officeDocument/2006/relationships/image" Target="../media/image22.jp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5.png"/></Relationships>
</file>

<file path=ppt/slides/_rels/slide12.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2.png"/><Relationship Id="rId7" Type="http://schemas.openxmlformats.org/officeDocument/2006/relationships/image" Target="../media/image23.jpeg"/><Relationship Id="rId12"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hyperlink" Target="https://protect.checkpoint.com/v2/r02/___http:/www.flora.org.il/___.YzJlOnJhdGFnOmM6bzpmMmQ0Y2VlZTNjMDNlY2JlYWUyYTg0OGQwOWFhOTVkNTo3OjExNjI6MTMwMTBkZmJlYmVkNjZiZjE1NDMxNmZlZWM1NGZkYzQ1NDI2OWVjNTU5NTBhZGFhMWE4ZmUyYmI1ZGIyNjFjNzpoOlQ6Tg" TargetMode="External"/><Relationship Id="rId5" Type="http://schemas.openxmlformats.org/officeDocument/2006/relationships/image" Target="../media/image7.png"/><Relationship Id="rId10" Type="http://schemas.openxmlformats.org/officeDocument/2006/relationships/image" Target="../media/image26.jpeg"/><Relationship Id="rId4" Type="http://schemas.openxmlformats.org/officeDocument/2006/relationships/image" Target="../media/image6.png"/><Relationship Id="rId9" Type="http://schemas.openxmlformats.org/officeDocument/2006/relationships/image" Target="../media/image25.jpe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7.jpeg"/><Relationship Id="rId5" Type="http://schemas.openxmlformats.org/officeDocument/2006/relationships/image" Target="../media/image8.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8" Type="http://schemas.openxmlformats.org/officeDocument/2006/relationships/hyperlink" Target="http://www.flora.org.il/" TargetMode="External"/><Relationship Id="rId3" Type="http://schemas.openxmlformats.org/officeDocument/2006/relationships/image" Target="../media/image12.png"/><Relationship Id="rId7"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5.png"/></Relationships>
</file>

<file path=ppt/slides/_rels/slide1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6.png"/><Relationship Id="rId7" Type="http://schemas.openxmlformats.org/officeDocument/2006/relationships/hyperlink" Target="http://www.flora.org.il/" TargetMode="External"/><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29.jpg"/><Relationship Id="rId5" Type="http://schemas.openxmlformats.org/officeDocument/2006/relationships/image" Target="../media/image8.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30.jpg"/><Relationship Id="rId7"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2.png"/><Relationship Id="rId9"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2.png"/><Relationship Id="rId7"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4.png"/><Relationship Id="rId7" Type="http://schemas.openxmlformats.org/officeDocument/2006/relationships/image" Target="../media/image7.png"/><Relationship Id="rId12"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36.png"/><Relationship Id="rId5" Type="http://schemas.openxmlformats.org/officeDocument/2006/relationships/image" Target="../media/image12.png"/><Relationship Id="rId10" Type="http://schemas.openxmlformats.org/officeDocument/2006/relationships/image" Target="../media/image35.png"/><Relationship Id="rId4" Type="http://schemas.openxmlformats.org/officeDocument/2006/relationships/image" Target="../media/image32.png"/><Relationship Id="rId9" Type="http://schemas.openxmlformats.org/officeDocument/2006/relationships/image" Target="../media/image33.png"/></Relationships>
</file>

<file path=ppt/slides/_rels/slide22.xml.rels><?xml version="1.0" encoding="UTF-8" standalone="yes"?>
<Relationships xmlns="http://schemas.openxmlformats.org/package/2006/relationships"><Relationship Id="rId8" Type="http://schemas.openxmlformats.org/officeDocument/2006/relationships/image" Target="../media/image38.jpg"/><Relationship Id="rId3" Type="http://schemas.openxmlformats.org/officeDocument/2006/relationships/image" Target="../media/image32.png"/><Relationship Id="rId7"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6.png"/><Relationship Id="rId4" Type="http://schemas.openxmlformats.org/officeDocument/2006/relationships/image" Target="../media/image12.png"/><Relationship Id="rId9" Type="http://schemas.openxmlformats.org/officeDocument/2006/relationships/hyperlink" Target="http://www.flora.org.il/" TargetMode="External"/></Relationships>
</file>

<file path=ppt/slides/_rels/slide2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2.png"/><Relationship Id="rId7"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40.png"/></Relationships>
</file>

<file path=ppt/slides/_rels/slide24.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2.png"/><Relationship Id="rId7"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43.png"/><Relationship Id="rId5" Type="http://schemas.openxmlformats.org/officeDocument/2006/relationships/image" Target="../media/image6.png"/><Relationship Id="rId10" Type="http://schemas.openxmlformats.org/officeDocument/2006/relationships/image" Target="../media/image42.png"/><Relationship Id="rId4" Type="http://schemas.openxmlformats.org/officeDocument/2006/relationships/image" Target="../media/image12.png"/><Relationship Id="rId9" Type="http://schemas.openxmlformats.org/officeDocument/2006/relationships/image" Target="../media/image41.png"/></Relationships>
</file>

<file path=ppt/slides/_rels/slide25.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6.png"/><Relationship Id="rId7" Type="http://schemas.openxmlformats.org/officeDocument/2006/relationships/image" Target="../media/image39.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8.png"/><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6.png"/><Relationship Id="rId7" Type="http://schemas.openxmlformats.org/officeDocument/2006/relationships/image" Target="../media/image45.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8.png"/><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6.png"/><Relationship Id="rId7" Type="http://schemas.openxmlformats.org/officeDocument/2006/relationships/image" Target="../media/image47.jpe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46.jpeg"/><Relationship Id="rId5" Type="http://schemas.openxmlformats.org/officeDocument/2006/relationships/image" Target="../media/image33.png"/><Relationship Id="rId10" Type="http://schemas.openxmlformats.org/officeDocument/2006/relationships/image" Target="../media/image44.png"/><Relationship Id="rId4" Type="http://schemas.openxmlformats.org/officeDocument/2006/relationships/image" Target="../media/image7.png"/><Relationship Id="rId9" Type="http://schemas.openxmlformats.org/officeDocument/2006/relationships/hyperlink" Target="https://protect.checkpoint.com/v2/r02/___http:/www.flora.org.il/___.YzJlOnJhdGFnOmM6bzpmMmQ0Y2VlZTNjMDNlY2JlYWUyYTg0OGQwOWFhOTVkNTo3OjExNjI6MTMwMTBkZmJlYmVkNjZiZjE1NDMxNmZlZWM1NGZkYzQ1NDI2OWVjNTU5NTBhZGFhMWE4ZmUyYmI1ZGIyNjFjNzpoOlQ6Tg" TargetMode="External"/></Relationships>
</file>

<file path=ppt/slides/_rels/slide2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49.jpg"/><Relationship Id="rId7"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50.png"/><Relationship Id="rId5" Type="http://schemas.openxmlformats.org/officeDocument/2006/relationships/image" Target="../media/image6.png"/><Relationship Id="rId4" Type="http://schemas.openxmlformats.org/officeDocument/2006/relationships/image" Target="../media/image12.png"/><Relationship Id="rId9" Type="http://schemas.openxmlformats.org/officeDocument/2006/relationships/image" Target="../media/image44.png"/></Relationships>
</file>

<file path=ppt/slides/_rels/slide29.xml.rels><?xml version="1.0" encoding="UTF-8" standalone="yes"?>
<Relationships xmlns="http://schemas.openxmlformats.org/package/2006/relationships"><Relationship Id="rId8" Type="http://schemas.openxmlformats.org/officeDocument/2006/relationships/hyperlink" Target="http://www.flora.org.il&#1488;&#1497;&#1512;&#1497;&#1505;/" TargetMode="External"/><Relationship Id="rId3" Type="http://schemas.openxmlformats.org/officeDocument/2006/relationships/image" Target="../media/image12.png"/><Relationship Id="rId7"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44.png"/><Relationship Id="rId4" Type="http://schemas.openxmlformats.org/officeDocument/2006/relationships/image" Target="../media/image6.png"/><Relationship Id="rId9" Type="http://schemas.openxmlformats.org/officeDocument/2006/relationships/image" Target="../media/image51.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12.png"/><Relationship Id="rId7" Type="http://schemas.openxmlformats.org/officeDocument/2006/relationships/image" Target="../media/image33.png"/><Relationship Id="rId2" Type="http://schemas.openxmlformats.org/officeDocument/2006/relationships/image" Target="../media/image52.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53.png"/><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8" Type="http://schemas.openxmlformats.org/officeDocument/2006/relationships/image" Target="../media/image54.jpg"/><Relationship Id="rId3" Type="http://schemas.openxmlformats.org/officeDocument/2006/relationships/image" Target="../media/image12.png"/><Relationship Id="rId7" Type="http://schemas.openxmlformats.org/officeDocument/2006/relationships/image" Target="../media/image33.png"/><Relationship Id="rId12"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hyperlink" Target="https://protect.checkpoint.com/v2/r02/___http:/www.flora.org.il/___.YzJlOnJhdGFnOmM6bzpmMmQ0Y2VlZTNjMDNlY2JlYWUyYTg0OGQwOWFhOTVkNTo3OjExNjI6MTMwMTBkZmJlYmVkNjZiZjE1NDMxNmZlZWM1NGZkYzQ1NDI2OWVjNTU5NTBhZGFhMWE4ZmUyYmI1ZGIyNjFjNzpoOlQ6Tg" TargetMode="External"/><Relationship Id="rId5" Type="http://schemas.openxmlformats.org/officeDocument/2006/relationships/image" Target="../media/image7.png"/><Relationship Id="rId10" Type="http://schemas.openxmlformats.org/officeDocument/2006/relationships/image" Target="../media/image56.jpg"/><Relationship Id="rId4" Type="http://schemas.openxmlformats.org/officeDocument/2006/relationships/image" Target="../media/image6.png"/><Relationship Id="rId9" Type="http://schemas.openxmlformats.org/officeDocument/2006/relationships/image" Target="../media/image55.jpeg"/></Relationships>
</file>

<file path=ppt/slides/_rels/slide32.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12.png"/><Relationship Id="rId7"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58.png"/></Relationships>
</file>

<file path=ppt/slides/_rels/slide33.xml.rels><?xml version="1.0" encoding="UTF-8" standalone="yes"?>
<Relationships xmlns="http://schemas.openxmlformats.org/package/2006/relationships"><Relationship Id="rId8" Type="http://schemas.openxmlformats.org/officeDocument/2006/relationships/image" Target="../media/image54.jpg"/><Relationship Id="rId3" Type="http://schemas.openxmlformats.org/officeDocument/2006/relationships/image" Target="../media/image12.png"/><Relationship Id="rId7"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59.png"/><Relationship Id="rId10" Type="http://schemas.openxmlformats.org/officeDocument/2006/relationships/image" Target="../media/image44.png"/><Relationship Id="rId4" Type="http://schemas.openxmlformats.org/officeDocument/2006/relationships/image" Target="../media/image6.png"/><Relationship Id="rId9" Type="http://schemas.openxmlformats.org/officeDocument/2006/relationships/hyperlink" Target="http://www.flora.org.il&#1510;&#1497;&#1500;&#1493;&#1501;/" TargetMode="External"/></Relationships>
</file>

<file path=ppt/slides/_rels/slide34.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12.png"/><Relationship Id="rId7"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44.png"/><Relationship Id="rId5" Type="http://schemas.openxmlformats.org/officeDocument/2006/relationships/image" Target="../media/image7.png"/><Relationship Id="rId10" Type="http://schemas.openxmlformats.org/officeDocument/2006/relationships/image" Target="../media/image62.png"/><Relationship Id="rId4" Type="http://schemas.openxmlformats.org/officeDocument/2006/relationships/image" Target="../media/image6.png"/><Relationship Id="rId9" Type="http://schemas.openxmlformats.org/officeDocument/2006/relationships/image" Target="../media/image61.png"/></Relationships>
</file>

<file path=ppt/slides/_rels/slide35.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image" Target="../media/image32.png"/><Relationship Id="rId7" Type="http://schemas.openxmlformats.org/officeDocument/2006/relationships/image" Target="../media/image8.png"/><Relationship Id="rId12"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hyperlink" Target="https://protect.checkpoint.com/v2/r02/___http:/www.flora.org.il/___.YzJlOnJhdGFnOmM6bzpmMmQ0Y2VlZTNjMDNlY2JlYWUyYTg0OGQwOWFhOTVkNTo3OjExNjI6MTMwMTBkZmJlYmVkNjZiZjE1NDMxNmZlZWM1NGZkYzQ1NDI2OWVjNTU5NTBhZGFhMWE4ZmUyYmI1ZGIyNjFjNzpoOlQ6Tg" TargetMode="External"/><Relationship Id="rId5" Type="http://schemas.openxmlformats.org/officeDocument/2006/relationships/image" Target="../media/image6.png"/><Relationship Id="rId10" Type="http://schemas.openxmlformats.org/officeDocument/2006/relationships/image" Target="../media/image65.jpeg"/><Relationship Id="rId4" Type="http://schemas.openxmlformats.org/officeDocument/2006/relationships/image" Target="../media/image12.png"/><Relationship Id="rId9" Type="http://schemas.openxmlformats.org/officeDocument/2006/relationships/image" Target="../media/image64.jpeg"/></Relationships>
</file>

<file path=ppt/slides/_rels/slide3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66.jpeg"/><Relationship Id="rId7"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67.png"/><Relationship Id="rId5" Type="http://schemas.openxmlformats.org/officeDocument/2006/relationships/image" Target="../media/image32.png"/><Relationship Id="rId10" Type="http://schemas.openxmlformats.org/officeDocument/2006/relationships/image" Target="../media/image33.png"/><Relationship Id="rId4" Type="http://schemas.openxmlformats.org/officeDocument/2006/relationships/hyperlink" Target="https://protect.checkpoint.com/v2/r02/___http:/www.flora.org.il/___.YzJlOnJhdGFnOmM6bzpmMmQ0Y2VlZTNjMDNlY2JlYWUyYTg0OGQwOWFhOTVkNTo3OjExNjI6MTMwMTBkZmJlYmVkNjZiZjE1NDMxNmZlZWM1NGZkYzQ1NDI2OWVjNTU5NTBhZGFhMWE4ZmUyYmI1ZGIyNjFjNzpoOlQ6Tg" TargetMode="External"/><Relationship Id="rId9" Type="http://schemas.openxmlformats.org/officeDocument/2006/relationships/image" Target="../media/image8.png"/></Relationships>
</file>

<file path=ppt/slides/_rels/slide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12.png"/><Relationship Id="rId7"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9.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73.png"/><Relationship Id="rId18" Type="http://schemas.openxmlformats.org/officeDocument/2006/relationships/image" Target="../media/image76.png"/><Relationship Id="rId3" Type="http://schemas.openxmlformats.org/officeDocument/2006/relationships/image" Target="../media/image68.png"/><Relationship Id="rId7" Type="http://schemas.openxmlformats.org/officeDocument/2006/relationships/image" Target="../media/image8.png"/><Relationship Id="rId12" Type="http://schemas.openxmlformats.org/officeDocument/2006/relationships/image" Target="../media/image72.png"/><Relationship Id="rId17" Type="http://schemas.microsoft.com/office/2007/relationships/hdphoto" Target="../media/hdphoto2.wdp"/><Relationship Id="rId2" Type="http://schemas.openxmlformats.org/officeDocument/2006/relationships/notesSlide" Target="../notesSlides/notesSlide25.xml"/><Relationship Id="rId16" Type="http://schemas.openxmlformats.org/officeDocument/2006/relationships/image" Target="../media/image75.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71.png"/><Relationship Id="rId5" Type="http://schemas.openxmlformats.org/officeDocument/2006/relationships/image" Target="../media/image6.png"/><Relationship Id="rId15" Type="http://schemas.microsoft.com/office/2007/relationships/hdphoto" Target="../media/hdphoto1.wdp"/><Relationship Id="rId10" Type="http://schemas.openxmlformats.org/officeDocument/2006/relationships/image" Target="../media/image70.png"/><Relationship Id="rId19" Type="http://schemas.openxmlformats.org/officeDocument/2006/relationships/image" Target="../media/image44.png"/><Relationship Id="rId4" Type="http://schemas.openxmlformats.org/officeDocument/2006/relationships/image" Target="../media/image12.png"/><Relationship Id="rId9" Type="http://schemas.openxmlformats.org/officeDocument/2006/relationships/image" Target="../media/image69.png"/><Relationship Id="rId14" Type="http://schemas.openxmlformats.org/officeDocument/2006/relationships/image" Target="../media/image74.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8" Type="http://schemas.openxmlformats.org/officeDocument/2006/relationships/image" Target="../media/image77.jpeg"/><Relationship Id="rId3" Type="http://schemas.openxmlformats.org/officeDocument/2006/relationships/image" Target="../media/image6.png"/><Relationship Id="rId7" Type="http://schemas.openxmlformats.org/officeDocument/2006/relationships/hyperlink" Target="https://he.wikipedia.org/wiki/%D7%90%D7%99%D7%A8%D7%95%D7%A1%D7%99%D7%9D_%28%D7%A6%D7%99%D7%95%D7%A8%29" TargetMode="External"/><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78.png"/></Relationships>
</file>

<file path=ppt/slides/_rels/slide4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2.png"/><Relationship Id="rId7"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79.jpeg"/><Relationship Id="rId4" Type="http://schemas.openxmlformats.org/officeDocument/2006/relationships/image" Target="../media/image12.png"/><Relationship Id="rId9" Type="http://schemas.openxmlformats.org/officeDocument/2006/relationships/hyperlink" Target="https://he.wikipedia.org/wiki/%D7%A4%D7%A8%D7%97%D7%99%D7%9D_%D7%91%D7%90%D7%9E%D7%A0%D7%95%D7%AA#/media/%D7%A7%D7%95%D7%91%D7%A5:Klimt_-_Bauerngarten_mit_Sonnenblumen_-_ca1907.jpeg" TargetMode="External"/></Relationships>
</file>

<file path=ppt/slides/_rels/slide42.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12.png"/><Relationship Id="rId7"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4.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8.png"/><Relationship Id="rId4" Type="http://schemas.openxmlformats.org/officeDocument/2006/relationships/image" Target="../media/image7.png"/></Relationships>
</file>

<file path=ppt/slides/_rels/slide44.xml.rels><?xml version="1.0" encoding="UTF-8" standalone="yes"?>
<Relationships xmlns="http://schemas.openxmlformats.org/package/2006/relationships"><Relationship Id="rId8" Type="http://schemas.openxmlformats.org/officeDocument/2006/relationships/hyperlink" Target="https://israel-nature-site.com/wp-content/uploads/2013/09/Pygopleurus-israelitus1.jpg" TargetMode="External"/><Relationship Id="rId3" Type="http://schemas.openxmlformats.org/officeDocument/2006/relationships/image" Target="../media/image12.png"/><Relationship Id="rId7" Type="http://schemas.openxmlformats.org/officeDocument/2006/relationships/image" Target="../media/image33.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44.png"/><Relationship Id="rId4" Type="http://schemas.openxmlformats.org/officeDocument/2006/relationships/image" Target="../media/image6.png"/><Relationship Id="rId9" Type="http://schemas.openxmlformats.org/officeDocument/2006/relationships/image" Target="../media/image80.jpeg"/></Relationships>
</file>

<file path=ppt/slides/_rels/slide4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8.png"/><Relationship Id="rId4" Type="http://schemas.openxmlformats.org/officeDocument/2006/relationships/image" Target="../media/image7.png"/></Relationships>
</file>

<file path=ppt/slides/_rels/slide47.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44.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8.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44.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9.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44.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44.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1.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44.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2.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44.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3.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44.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4.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44.pn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44.pn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81.pn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5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2.png"/><Relationship Id="rId7" Type="http://schemas.openxmlformats.org/officeDocument/2006/relationships/image" Target="../media/image14.png"/><Relationship Id="rId12"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8.png"/><Relationship Id="rId5" Type="http://schemas.openxmlformats.org/officeDocument/2006/relationships/image" Target="../media/image7.png"/><Relationship Id="rId10" Type="http://schemas.openxmlformats.org/officeDocument/2006/relationships/image" Target="../media/image17.png"/><Relationship Id="rId4" Type="http://schemas.openxmlformats.org/officeDocument/2006/relationships/image" Target="../media/image6.png"/><Relationship Id="rId9" Type="http://schemas.openxmlformats.org/officeDocument/2006/relationships/image" Target="../media/image16.png"/></Relationships>
</file>

<file path=ppt/slides/_rels/slide8.xml.rels><?xml version="1.0" encoding="UTF-8" standalone="yes"?>
<Relationships xmlns="http://schemas.openxmlformats.org/package/2006/relationships"><Relationship Id="rId8" Type="http://schemas.openxmlformats.org/officeDocument/2006/relationships/hyperlink" Target="https://protect.checkpoint.com/v2/r02/___http:/www.flora.org.il/___.YzJlOnJhdGFnOmM6bzpmMmQ0Y2VlZTNjMDNlY2JlYWUyYTg0OGQwOWFhOTVkNTo3OjExNjI6MTMwMTBkZmJlYmVkNjZiZjE1NDMxNmZlZWM1NGZkYzQ1NDI2OWVjNTU5NTBhZGFhMWE4ZmUyYmI1ZGIyNjFjNzpoOlQ6Tg" TargetMode="External"/><Relationship Id="rId3" Type="http://schemas.openxmlformats.org/officeDocument/2006/relationships/image" Target="../media/image12.png"/><Relationship Id="rId7"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hyperlink" Target="https://protect.checkpoint.com/v2/r02/___http:/www.flora.org.il/___.YzJlOnJhdGFnOmM6bzpmMmQ0Y2VlZTNjMDNlY2JlYWUyYTg0OGQwOWFhOTVkNTo3OjExNjI6MTMwMTBkZmJlYmVkNjZiZjE1NDMxNmZlZWM1NGZkYzQ1NDI2OWVjNTU5NTBhZGFhMWE4ZmUyYmI1ZGIyNjFjNzpoOlQ6Tg" TargetMode="External"/><Relationship Id="rId3" Type="http://schemas.openxmlformats.org/officeDocument/2006/relationships/image" Target="../media/image12.png"/><Relationship Id="rId7"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4B472E7-199B-4D85-8378-3472470AC221}"/>
              </a:ext>
            </a:extLst>
          </p:cNvPr>
          <p:cNvSpPr/>
          <p:nvPr/>
        </p:nvSpPr>
        <p:spPr>
          <a:xfrm>
            <a:off x="0" y="2357575"/>
            <a:ext cx="12192000" cy="1768604"/>
          </a:xfrm>
          <a:prstGeom prst="rect">
            <a:avLst/>
          </a:prstGeom>
          <a:solidFill>
            <a:srgbClr val="005445">
              <a:alpha val="6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1" name="TextBox 10">
            <a:extLst>
              <a:ext uri="{FF2B5EF4-FFF2-40B4-BE49-F238E27FC236}">
                <a16:creationId xmlns:a16="http://schemas.microsoft.com/office/drawing/2014/main" id="{8E662624-8A41-4BD2-80D2-9E9C198DCE59}"/>
              </a:ext>
            </a:extLst>
          </p:cNvPr>
          <p:cNvSpPr txBox="1"/>
          <p:nvPr/>
        </p:nvSpPr>
        <p:spPr>
          <a:xfrm>
            <a:off x="3248726" y="3056433"/>
            <a:ext cx="6837770" cy="769441"/>
          </a:xfrm>
          <a:prstGeom prst="rect">
            <a:avLst/>
          </a:prstGeom>
          <a:noFill/>
        </p:spPr>
        <p:txBody>
          <a:bodyPr wrap="square" rtlCol="0">
            <a:spAutoFit/>
          </a:bodyPr>
          <a:lstStyle/>
          <a:p>
            <a:pPr algn="ctr"/>
            <a:r>
              <a:rPr lang="ar-SA" altLang="he-IL" sz="4400" b="1" dirty="0">
                <a:solidFill>
                  <a:srgbClr val="98D050"/>
                </a:solidFill>
                <a:latin typeface="Tahoma" panose="020B0604030504040204" pitchFamily="34" charset="0"/>
                <a:ea typeface="Tahoma" panose="020B0604030504040204" pitchFamily="34" charset="0"/>
                <a:cs typeface="Tahoma" panose="020B0604030504040204" pitchFamily="34" charset="0"/>
              </a:rPr>
              <a:t>نحافظ على الزهور البرية</a:t>
            </a:r>
          </a:p>
        </p:txBody>
      </p:sp>
      <p:sp>
        <p:nvSpPr>
          <p:cNvPr id="15" name="Oval 12">
            <a:extLst>
              <a:ext uri="{FF2B5EF4-FFF2-40B4-BE49-F238E27FC236}">
                <a16:creationId xmlns:a16="http://schemas.microsoft.com/office/drawing/2014/main" id="{F212A0B8-F6FA-4F67-94BC-0E5D0846CE2E}"/>
              </a:ext>
            </a:extLst>
          </p:cNvPr>
          <p:cNvSpPr/>
          <p:nvPr/>
        </p:nvSpPr>
        <p:spPr>
          <a:xfrm>
            <a:off x="1851934" y="1761879"/>
            <a:ext cx="1239152" cy="635622"/>
          </a:xfrm>
          <a:custGeom>
            <a:avLst/>
            <a:gdLst>
              <a:gd name="connsiteX0" fmla="*/ 0 w 1457915"/>
              <a:gd name="connsiteY0" fmla="*/ 728958 h 1457915"/>
              <a:gd name="connsiteX1" fmla="*/ 728958 w 1457915"/>
              <a:gd name="connsiteY1" fmla="*/ 0 h 1457915"/>
              <a:gd name="connsiteX2" fmla="*/ 1457916 w 1457915"/>
              <a:gd name="connsiteY2" fmla="*/ 728958 h 1457915"/>
              <a:gd name="connsiteX3" fmla="*/ 728958 w 1457915"/>
              <a:gd name="connsiteY3" fmla="*/ 1457916 h 1457915"/>
              <a:gd name="connsiteX4" fmla="*/ 0 w 1457915"/>
              <a:gd name="connsiteY4" fmla="*/ 728958 h 1457915"/>
              <a:gd name="connsiteX0" fmla="*/ 197 w 1458113"/>
              <a:gd name="connsiteY0" fmla="*/ 728958 h 1457916"/>
              <a:gd name="connsiteX1" fmla="*/ 729155 w 1458113"/>
              <a:gd name="connsiteY1" fmla="*/ 0 h 1457916"/>
              <a:gd name="connsiteX2" fmla="*/ 1458113 w 1458113"/>
              <a:gd name="connsiteY2" fmla="*/ 728958 h 1457916"/>
              <a:gd name="connsiteX3" fmla="*/ 729155 w 1458113"/>
              <a:gd name="connsiteY3" fmla="*/ 1457916 h 1457916"/>
              <a:gd name="connsiteX4" fmla="*/ 197 w 1458113"/>
              <a:gd name="connsiteY4" fmla="*/ 728958 h 1457916"/>
              <a:gd name="connsiteX0" fmla="*/ 197 w 1458113"/>
              <a:gd name="connsiteY0" fmla="*/ 728958 h 1457916"/>
              <a:gd name="connsiteX1" fmla="*/ 729155 w 1458113"/>
              <a:gd name="connsiteY1" fmla="*/ 0 h 1457916"/>
              <a:gd name="connsiteX2" fmla="*/ 1458113 w 1458113"/>
              <a:gd name="connsiteY2" fmla="*/ 728958 h 1457916"/>
              <a:gd name="connsiteX3" fmla="*/ 729155 w 1458113"/>
              <a:gd name="connsiteY3" fmla="*/ 1457916 h 1457916"/>
              <a:gd name="connsiteX4" fmla="*/ 197 w 1458113"/>
              <a:gd name="connsiteY4" fmla="*/ 728958 h 1457916"/>
              <a:gd name="connsiteX0" fmla="*/ 179 w 1458095"/>
              <a:gd name="connsiteY0" fmla="*/ 728958 h 747929"/>
              <a:gd name="connsiteX1" fmla="*/ 729137 w 1458095"/>
              <a:gd name="connsiteY1" fmla="*/ 0 h 747929"/>
              <a:gd name="connsiteX2" fmla="*/ 1458095 w 1458095"/>
              <a:gd name="connsiteY2" fmla="*/ 728958 h 747929"/>
              <a:gd name="connsiteX3" fmla="*/ 767237 w 1458095"/>
              <a:gd name="connsiteY3" fmla="*/ 743541 h 747929"/>
              <a:gd name="connsiteX4" fmla="*/ 179 w 1458095"/>
              <a:gd name="connsiteY4" fmla="*/ 728958 h 7479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8095" h="747929">
                <a:moveTo>
                  <a:pt x="179" y="728958"/>
                </a:moveTo>
                <a:cubicBezTo>
                  <a:pt x="179" y="326366"/>
                  <a:pt x="326545" y="0"/>
                  <a:pt x="729137" y="0"/>
                </a:cubicBezTo>
                <a:cubicBezTo>
                  <a:pt x="1131729" y="0"/>
                  <a:pt x="1458095" y="326366"/>
                  <a:pt x="1458095" y="728958"/>
                </a:cubicBezTo>
                <a:cubicBezTo>
                  <a:pt x="1439045" y="750550"/>
                  <a:pt x="1169829" y="743541"/>
                  <a:pt x="767237" y="743541"/>
                </a:cubicBezTo>
                <a:cubicBezTo>
                  <a:pt x="364645" y="743541"/>
                  <a:pt x="-9346" y="760075"/>
                  <a:pt x="179" y="728958"/>
                </a:cubicBezTo>
                <a:close/>
              </a:path>
            </a:pathLst>
          </a:custGeom>
          <a:solidFill>
            <a:srgbClr val="00544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 name="Oval 12">
            <a:extLst>
              <a:ext uri="{FF2B5EF4-FFF2-40B4-BE49-F238E27FC236}">
                <a16:creationId xmlns:a16="http://schemas.microsoft.com/office/drawing/2014/main" id="{6C49F16F-C6B2-DFDA-753B-9C3EC6D8680D}"/>
              </a:ext>
            </a:extLst>
          </p:cNvPr>
          <p:cNvSpPr/>
          <p:nvPr/>
        </p:nvSpPr>
        <p:spPr>
          <a:xfrm>
            <a:off x="9761085" y="1822555"/>
            <a:ext cx="1239152" cy="635622"/>
          </a:xfrm>
          <a:custGeom>
            <a:avLst/>
            <a:gdLst>
              <a:gd name="connsiteX0" fmla="*/ 0 w 1457915"/>
              <a:gd name="connsiteY0" fmla="*/ 728958 h 1457915"/>
              <a:gd name="connsiteX1" fmla="*/ 728958 w 1457915"/>
              <a:gd name="connsiteY1" fmla="*/ 0 h 1457915"/>
              <a:gd name="connsiteX2" fmla="*/ 1457916 w 1457915"/>
              <a:gd name="connsiteY2" fmla="*/ 728958 h 1457915"/>
              <a:gd name="connsiteX3" fmla="*/ 728958 w 1457915"/>
              <a:gd name="connsiteY3" fmla="*/ 1457916 h 1457915"/>
              <a:gd name="connsiteX4" fmla="*/ 0 w 1457915"/>
              <a:gd name="connsiteY4" fmla="*/ 728958 h 1457915"/>
              <a:gd name="connsiteX0" fmla="*/ 197 w 1458113"/>
              <a:gd name="connsiteY0" fmla="*/ 728958 h 1457916"/>
              <a:gd name="connsiteX1" fmla="*/ 729155 w 1458113"/>
              <a:gd name="connsiteY1" fmla="*/ 0 h 1457916"/>
              <a:gd name="connsiteX2" fmla="*/ 1458113 w 1458113"/>
              <a:gd name="connsiteY2" fmla="*/ 728958 h 1457916"/>
              <a:gd name="connsiteX3" fmla="*/ 729155 w 1458113"/>
              <a:gd name="connsiteY3" fmla="*/ 1457916 h 1457916"/>
              <a:gd name="connsiteX4" fmla="*/ 197 w 1458113"/>
              <a:gd name="connsiteY4" fmla="*/ 728958 h 1457916"/>
              <a:gd name="connsiteX0" fmla="*/ 197 w 1458113"/>
              <a:gd name="connsiteY0" fmla="*/ 728958 h 1457916"/>
              <a:gd name="connsiteX1" fmla="*/ 729155 w 1458113"/>
              <a:gd name="connsiteY1" fmla="*/ 0 h 1457916"/>
              <a:gd name="connsiteX2" fmla="*/ 1458113 w 1458113"/>
              <a:gd name="connsiteY2" fmla="*/ 728958 h 1457916"/>
              <a:gd name="connsiteX3" fmla="*/ 729155 w 1458113"/>
              <a:gd name="connsiteY3" fmla="*/ 1457916 h 1457916"/>
              <a:gd name="connsiteX4" fmla="*/ 197 w 1458113"/>
              <a:gd name="connsiteY4" fmla="*/ 728958 h 1457916"/>
              <a:gd name="connsiteX0" fmla="*/ 179 w 1458095"/>
              <a:gd name="connsiteY0" fmla="*/ 728958 h 747929"/>
              <a:gd name="connsiteX1" fmla="*/ 729137 w 1458095"/>
              <a:gd name="connsiteY1" fmla="*/ 0 h 747929"/>
              <a:gd name="connsiteX2" fmla="*/ 1458095 w 1458095"/>
              <a:gd name="connsiteY2" fmla="*/ 728958 h 747929"/>
              <a:gd name="connsiteX3" fmla="*/ 767237 w 1458095"/>
              <a:gd name="connsiteY3" fmla="*/ 743541 h 747929"/>
              <a:gd name="connsiteX4" fmla="*/ 179 w 1458095"/>
              <a:gd name="connsiteY4" fmla="*/ 728958 h 7479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8095" h="747929">
                <a:moveTo>
                  <a:pt x="179" y="728958"/>
                </a:moveTo>
                <a:cubicBezTo>
                  <a:pt x="179" y="326366"/>
                  <a:pt x="326545" y="0"/>
                  <a:pt x="729137" y="0"/>
                </a:cubicBezTo>
                <a:cubicBezTo>
                  <a:pt x="1131729" y="0"/>
                  <a:pt x="1458095" y="326366"/>
                  <a:pt x="1458095" y="728958"/>
                </a:cubicBezTo>
                <a:cubicBezTo>
                  <a:pt x="1439045" y="750550"/>
                  <a:pt x="1169829" y="743541"/>
                  <a:pt x="767237" y="743541"/>
                </a:cubicBezTo>
                <a:cubicBezTo>
                  <a:pt x="364645" y="743541"/>
                  <a:pt x="-9346" y="760075"/>
                  <a:pt x="179" y="728958"/>
                </a:cubicBezTo>
                <a:close/>
              </a:path>
            </a:pathLst>
          </a:custGeom>
          <a:solidFill>
            <a:srgbClr val="00544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3" name="תמונה 2" descr="תמונה שמכילה טקסט, גופן, גרפיקה, לוגו&#10;&#10;התיאור נוצר באופן אוטומטי">
            <a:extLst>
              <a:ext uri="{FF2B5EF4-FFF2-40B4-BE49-F238E27FC236}">
                <a16:creationId xmlns:a16="http://schemas.microsoft.com/office/drawing/2014/main" id="{8A68CB3B-9C36-4A6D-0C4F-2361D990996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593774" y="1924229"/>
            <a:ext cx="1406463" cy="1406463"/>
          </a:xfrm>
          <a:prstGeom prst="rect">
            <a:avLst/>
          </a:prstGeom>
        </p:spPr>
      </p:pic>
      <p:sp>
        <p:nvSpPr>
          <p:cNvPr id="4" name="Slide Number Placeholder 3">
            <a:extLst>
              <a:ext uri="{FF2B5EF4-FFF2-40B4-BE49-F238E27FC236}">
                <a16:creationId xmlns:a16="http://schemas.microsoft.com/office/drawing/2014/main" id="{7EE8063B-5C3B-05E6-4039-51E02B77BA53}"/>
              </a:ext>
            </a:extLst>
          </p:cNvPr>
          <p:cNvSpPr>
            <a:spLocks noGrp="1"/>
          </p:cNvSpPr>
          <p:nvPr>
            <p:ph type="sldNum" sz="quarter" idx="12"/>
          </p:nvPr>
        </p:nvSpPr>
        <p:spPr/>
        <p:txBody>
          <a:bodyPr/>
          <a:lstStyle/>
          <a:p>
            <a:fld id="{9DE0CEA4-7E62-4EAA-9BE3-9BBBA25519B5}" type="slidenum">
              <a:rPr lang="en-150" smtClean="0"/>
              <a:t>1</a:t>
            </a:fld>
            <a:endParaRPr lang="en-150"/>
          </a:p>
        </p:txBody>
      </p:sp>
      <p:pic>
        <p:nvPicPr>
          <p:cNvPr id="5" name="תמונה 4">
            <a:extLst>
              <a:ext uri="{FF2B5EF4-FFF2-40B4-BE49-F238E27FC236}">
                <a16:creationId xmlns:a16="http://schemas.microsoft.com/office/drawing/2014/main" id="{1DE97B15-469E-FAF9-3C65-27E719F1ACC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731551" y="1908615"/>
            <a:ext cx="1800495" cy="1361350"/>
          </a:xfrm>
          <a:prstGeom prst="rect">
            <a:avLst/>
          </a:prstGeom>
        </p:spPr>
      </p:pic>
    </p:spTree>
    <p:extLst>
      <p:ext uri="{BB962C8B-B14F-4D97-AF65-F5344CB8AC3E}">
        <p14:creationId xmlns:p14="http://schemas.microsoft.com/office/powerpoint/2010/main" val="9993444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BA1F3-B359-640C-A6BF-BAE89200ABB0}"/>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6BF8A812-E0EB-58C3-B3D1-3B179B0F60F4}"/>
              </a:ext>
            </a:extLst>
          </p:cNvPr>
          <p:cNvSpPr/>
          <p:nvPr/>
        </p:nvSpPr>
        <p:spPr>
          <a:xfrm>
            <a:off x="261257"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0" name="Rectangle 19">
            <a:extLst>
              <a:ext uri="{FF2B5EF4-FFF2-40B4-BE49-F238E27FC236}">
                <a16:creationId xmlns:a16="http://schemas.microsoft.com/office/drawing/2014/main" id="{21615922-978A-02E7-36DC-B8917607ADFB}"/>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 name="Isosceles Triangle 1">
            <a:extLst>
              <a:ext uri="{FF2B5EF4-FFF2-40B4-BE49-F238E27FC236}">
                <a16:creationId xmlns:a16="http://schemas.microsoft.com/office/drawing/2014/main" id="{6C1A7CA8-D444-ADAA-8A1F-5A1CA91F2A99}"/>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D67FC0FD-1ED8-7CC9-3AC3-69983C275EB8}"/>
              </a:ext>
            </a:extLst>
          </p:cNvPr>
          <p:cNvSpPr/>
          <p:nvPr/>
        </p:nvSpPr>
        <p:spPr>
          <a:xfrm>
            <a:off x="11704551" y="3454787"/>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8C82273D-099F-9ACB-4AF2-749A06DB1FD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647208" y="3353162"/>
            <a:ext cx="499915" cy="487647"/>
          </a:xfrm>
          <a:prstGeom prst="rect">
            <a:avLst/>
          </a:prstGeom>
        </p:spPr>
      </p:pic>
      <p:sp>
        <p:nvSpPr>
          <p:cNvPr id="13" name="Isosceles Triangle 12">
            <a:extLst>
              <a:ext uri="{FF2B5EF4-FFF2-40B4-BE49-F238E27FC236}">
                <a16:creationId xmlns:a16="http://schemas.microsoft.com/office/drawing/2014/main" id="{0F9AE64C-8373-B62A-83F0-D11A1286B95B}"/>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4D891345-43EA-BD00-7A8A-3B7589713832}"/>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0146C614-3DD3-B700-B084-1E17B6F9C6CE}"/>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9" name="Picture 8">
            <a:extLst>
              <a:ext uri="{FF2B5EF4-FFF2-40B4-BE49-F238E27FC236}">
                <a16:creationId xmlns:a16="http://schemas.microsoft.com/office/drawing/2014/main" id="{FE976C56-C3A8-421A-0520-AFF5B9A7F41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647208" y="4122789"/>
            <a:ext cx="496825" cy="484633"/>
          </a:xfrm>
          <a:prstGeom prst="rect">
            <a:avLst/>
          </a:prstGeom>
        </p:spPr>
      </p:pic>
      <p:sp>
        <p:nvSpPr>
          <p:cNvPr id="19" name="Isosceles Triangle 18">
            <a:extLst>
              <a:ext uri="{FF2B5EF4-FFF2-40B4-BE49-F238E27FC236}">
                <a16:creationId xmlns:a16="http://schemas.microsoft.com/office/drawing/2014/main" id="{657810E7-F551-F742-CC77-E937A9F96F3F}"/>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8C97BAD3-CB80-B1A5-5462-CA2DAC0E89A3}"/>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8BC6C638-4D07-915A-561C-9DE0C5FFDBE6}"/>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3A300235-8971-6D75-8430-5908FCA69E2B}"/>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647888" y="4852815"/>
            <a:ext cx="496825" cy="484633"/>
          </a:xfrm>
          <a:prstGeom prst="rect">
            <a:avLst/>
          </a:prstGeom>
        </p:spPr>
      </p:pic>
      <p:pic>
        <p:nvPicPr>
          <p:cNvPr id="25" name="Picture 24">
            <a:extLst>
              <a:ext uri="{FF2B5EF4-FFF2-40B4-BE49-F238E27FC236}">
                <a16:creationId xmlns:a16="http://schemas.microsoft.com/office/drawing/2014/main" id="{D8011DDE-7E1D-049F-5799-558B21F6FF3A}"/>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636131" y="5597748"/>
            <a:ext cx="496825" cy="484633"/>
          </a:xfrm>
          <a:prstGeom prst="rect">
            <a:avLst/>
          </a:prstGeom>
        </p:spPr>
      </p:pic>
      <p:sp>
        <p:nvSpPr>
          <p:cNvPr id="31" name="מציין מיקום תוכן 3">
            <a:extLst>
              <a:ext uri="{FF2B5EF4-FFF2-40B4-BE49-F238E27FC236}">
                <a16:creationId xmlns:a16="http://schemas.microsoft.com/office/drawing/2014/main" id="{98ECF3B2-5702-2125-3C69-906B678C7279}"/>
              </a:ext>
            </a:extLst>
          </p:cNvPr>
          <p:cNvSpPr txBox="1">
            <a:spLocks/>
          </p:cNvSpPr>
          <p:nvPr/>
        </p:nvSpPr>
        <p:spPr>
          <a:xfrm>
            <a:off x="8337902" y="382044"/>
            <a:ext cx="3159548" cy="546493"/>
          </a:xfrm>
          <a:prstGeom prst="rect">
            <a:avLst/>
          </a:prstGeom>
          <a:ln>
            <a:noFill/>
          </a:ln>
        </p:spPr>
        <p:style>
          <a:lnRef idx="2">
            <a:schemeClr val="accent6"/>
          </a:lnRef>
          <a:fillRef idx="1">
            <a:schemeClr val="lt1"/>
          </a:fillRef>
          <a:effectRef idx="0">
            <a:schemeClr val="accent6"/>
          </a:effectRef>
          <a:fontRef idx="minor">
            <a:schemeClr val="dk1"/>
          </a:fontRef>
        </p:style>
        <p:txBody>
          <a:bodyPr vert="horz" lIns="91440" tIns="45720" rIns="91440" bIns="45720" rtlCol="0">
            <a:normAutofit/>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ar-EG" b="1" dirty="0">
                <a:solidFill>
                  <a:srgbClr val="005445"/>
                </a:solidFill>
                <a:latin typeface="Atlas AAA" panose="020B0504020202020204" pitchFamily="34" charset="-79"/>
                <a:cs typeface="Atlas AAA" panose="020B0504020202020204" pitchFamily="34" charset="-79"/>
              </a:rPr>
              <a:t>ما المشترك بين هذه الصور؟</a:t>
            </a:r>
          </a:p>
          <a:p>
            <a:pPr marL="0" marR="0" lvl="0" indent="0" algn="r" defTabSz="914400" rtl="1" eaLnBrk="1" fontAlgn="auto" latinLnBrk="0" hangingPunct="1">
              <a:lnSpc>
                <a:spcPct val="90000"/>
              </a:lnSpc>
              <a:spcBef>
                <a:spcPts val="1000"/>
              </a:spcBef>
              <a:spcAft>
                <a:spcPts val="0"/>
              </a:spcAft>
              <a:buClr>
                <a:srgbClr val="84BD00"/>
              </a:buClr>
              <a:buSzTx/>
              <a:buNone/>
              <a:tabLst/>
              <a:defRPr/>
            </a:pPr>
            <a:endParaRPr lang="he-IL" b="1" dirty="0">
              <a:solidFill>
                <a:srgbClr val="005445"/>
              </a:solidFill>
              <a:latin typeface="Atlas AAA" panose="020B0504020202020204" pitchFamily="34" charset="-79"/>
              <a:cs typeface="Atlas AAA" panose="020B0504020202020204" pitchFamily="34" charset="-79"/>
            </a:endParaRPr>
          </a:p>
        </p:txBody>
      </p:sp>
      <p:pic>
        <p:nvPicPr>
          <p:cNvPr id="32" name="Picture 31" descr="Close-up of a dry plant&#10;&#10;Description automatically generated">
            <a:extLst>
              <a:ext uri="{FF2B5EF4-FFF2-40B4-BE49-F238E27FC236}">
                <a16:creationId xmlns:a16="http://schemas.microsoft.com/office/drawing/2014/main" id="{DE2A7530-D098-5165-77BC-7C9506303A55}"/>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3333647" y="800403"/>
            <a:ext cx="7987384" cy="5331578"/>
          </a:xfrm>
          <a:prstGeom prst="rect">
            <a:avLst/>
          </a:prstGeom>
        </p:spPr>
      </p:pic>
      <p:sp>
        <p:nvSpPr>
          <p:cNvPr id="5" name="TextBox 4">
            <a:extLst>
              <a:ext uri="{FF2B5EF4-FFF2-40B4-BE49-F238E27FC236}">
                <a16:creationId xmlns:a16="http://schemas.microsoft.com/office/drawing/2014/main" id="{06AA155E-DC4C-7865-AC49-11EF2D9C3CBA}"/>
              </a:ext>
            </a:extLst>
          </p:cNvPr>
          <p:cNvSpPr txBox="1"/>
          <p:nvPr/>
        </p:nvSpPr>
        <p:spPr>
          <a:xfrm>
            <a:off x="5015481" y="5820106"/>
            <a:ext cx="6129130" cy="325923"/>
          </a:xfrm>
          <a:prstGeom prst="rect">
            <a:avLst/>
          </a:prstGeom>
          <a:noFill/>
        </p:spPr>
        <p:txBody>
          <a:bodyPr wrap="square">
            <a:spAutoFit/>
          </a:bodyPr>
          <a:lstStyle/>
          <a:p>
            <a:pPr algn="r" rtl="1">
              <a:lnSpc>
                <a:spcPct val="115000"/>
              </a:lnSpc>
              <a:spcAft>
                <a:spcPts val="800"/>
              </a:spcAft>
            </a:pPr>
            <a:r>
              <a:rPr lang="he-IL" sz="1400" kern="0" dirty="0">
                <a:solidFill>
                  <a:schemeClr val="bg1"/>
                </a:solidFill>
                <a:effectLst/>
                <a:latin typeface="Aptos" panose="020B0004020202020204" pitchFamily="34" charset="0"/>
                <a:ea typeface="Times New Roman" panose="02020603050405020304" pitchFamily="18" charset="0"/>
              </a:rPr>
              <a:t>י</a:t>
            </a:r>
            <a:r>
              <a:rPr lang="ar-EG" sz="1400" kern="0" dirty="0">
                <a:solidFill>
                  <a:schemeClr val="bg1"/>
                </a:solidFill>
                <a:effectLst/>
                <a:latin typeface="Aptos" panose="020B0004020202020204" pitchFamily="34" charset="0"/>
                <a:ea typeface="Times New Roman" panose="02020603050405020304" pitchFamily="18" charset="0"/>
              </a:rPr>
              <a:t>تصوير: د. أوري </a:t>
            </a:r>
            <a:r>
              <a:rPr lang="ar-EG" sz="1400" kern="0" dirty="0" err="1">
                <a:solidFill>
                  <a:schemeClr val="bg1"/>
                </a:solidFill>
                <a:effectLst/>
                <a:latin typeface="Aptos" panose="020B0004020202020204" pitchFamily="34" charset="0"/>
                <a:ea typeface="Times New Roman" panose="02020603050405020304" pitchFamily="18" charset="0"/>
              </a:rPr>
              <a:t>فرغمان</a:t>
            </a:r>
            <a:r>
              <a:rPr lang="ar-EG" sz="1400" kern="0" dirty="0">
                <a:solidFill>
                  <a:schemeClr val="bg1"/>
                </a:solidFill>
                <a:effectLst/>
                <a:latin typeface="Aptos" panose="020B0004020202020204" pitchFamily="34" charset="0"/>
                <a:ea typeface="Times New Roman" panose="02020603050405020304" pitchFamily="18" charset="0"/>
              </a:rPr>
              <a:t>-سبير  </a:t>
            </a:r>
            <a:r>
              <a:rPr lang="en-US" sz="1400" u="sng" kern="0" dirty="0">
                <a:solidFill>
                  <a:schemeClr val="bg1"/>
                </a:solidFill>
                <a:effectLst/>
                <a:latin typeface="Aptos" panose="020B0004020202020204" pitchFamily="34" charset="0"/>
                <a:ea typeface="Times New Roman" panose="02020603050405020304" pitchFamily="18" charset="0"/>
                <a:hlinkClick r:id="rId8" tooltip="Protected by Check Point: http://www.flora.org.il/">
                  <a:extLst>
                    <a:ext uri="{A12FA001-AC4F-418D-AE19-62706E023703}">
                      <ahyp:hlinkClr xmlns:ahyp="http://schemas.microsoft.com/office/drawing/2018/hyperlinkcolor" val="tx"/>
                    </a:ext>
                  </a:extLst>
                </a:hlinkClick>
              </a:rPr>
              <a:t>www.flora.org.il</a:t>
            </a:r>
            <a:r>
              <a:rPr lang="he-IL" sz="1400" kern="0" dirty="0">
                <a:solidFill>
                  <a:schemeClr val="bg1"/>
                </a:solidFill>
                <a:effectLst/>
                <a:latin typeface="Aptos" panose="020B0004020202020204" pitchFamily="34" charset="0"/>
                <a:ea typeface="Times New Roman" panose="02020603050405020304" pitchFamily="18" charset="0"/>
              </a:rPr>
              <a:t>.</a:t>
            </a:r>
            <a:endParaRPr lang="en-IL" sz="1400" kern="100" dirty="0">
              <a:solidFill>
                <a:schemeClr val="bg1"/>
              </a:solidFill>
              <a:effectLst/>
              <a:latin typeface="Aptos" panose="020B0004020202020204" pitchFamily="34" charset="0"/>
              <a:ea typeface="Aptos" panose="020B0004020202020204" pitchFamily="34" charset="0"/>
            </a:endParaRPr>
          </a:p>
        </p:txBody>
      </p:sp>
      <p:sp>
        <p:nvSpPr>
          <p:cNvPr id="7" name="Slide Number Placeholder 6">
            <a:extLst>
              <a:ext uri="{FF2B5EF4-FFF2-40B4-BE49-F238E27FC236}">
                <a16:creationId xmlns:a16="http://schemas.microsoft.com/office/drawing/2014/main" id="{6CD9543B-1A64-C231-1563-B9CF64BC25AC}"/>
              </a:ext>
            </a:extLst>
          </p:cNvPr>
          <p:cNvSpPr>
            <a:spLocks noGrp="1"/>
          </p:cNvSpPr>
          <p:nvPr>
            <p:ph type="sldNum" sz="quarter" idx="12"/>
          </p:nvPr>
        </p:nvSpPr>
        <p:spPr/>
        <p:txBody>
          <a:bodyPr/>
          <a:lstStyle/>
          <a:p>
            <a:fld id="{9DE0CEA4-7E62-4EAA-9BE3-9BBBA25519B5}" type="slidenum">
              <a:rPr lang="en-150" smtClean="0"/>
              <a:t>10</a:t>
            </a:fld>
            <a:endParaRPr lang="en-150"/>
          </a:p>
        </p:txBody>
      </p:sp>
      <p:sp>
        <p:nvSpPr>
          <p:cNvPr id="10" name="TextBox 9">
            <a:extLst>
              <a:ext uri="{FF2B5EF4-FFF2-40B4-BE49-F238E27FC236}">
                <a16:creationId xmlns:a16="http://schemas.microsoft.com/office/drawing/2014/main" id="{7BE2FAC2-FD92-5588-A62F-5DC50BEC8C2E}"/>
              </a:ext>
            </a:extLst>
          </p:cNvPr>
          <p:cNvSpPr txBox="1"/>
          <p:nvPr/>
        </p:nvSpPr>
        <p:spPr>
          <a:xfrm>
            <a:off x="1180487" y="3191670"/>
            <a:ext cx="1741763" cy="369332"/>
          </a:xfrm>
          <a:prstGeom prst="rect">
            <a:avLst/>
          </a:prstGeom>
          <a:noFill/>
        </p:spPr>
        <p:txBody>
          <a:bodyPr wrap="square">
            <a:spAutoFit/>
          </a:bodyPr>
          <a:lstStyle/>
          <a:p>
            <a:pPr>
              <a:defRPr/>
            </a:pPr>
            <a:r>
              <a:rPr lang="ar-EG" b="1" kern="100" dirty="0">
                <a:solidFill>
                  <a:schemeClr val="bg1"/>
                </a:solidFill>
                <a:latin typeface="Aptos" panose="020B0004020202020204" pitchFamily="34" charset="0"/>
                <a:ea typeface="Aptos" panose="020B0004020202020204" pitchFamily="34" charset="0"/>
              </a:rPr>
              <a:t>عُنْصُل (</a:t>
            </a:r>
            <a:r>
              <a:rPr lang="ar-EG" b="1" kern="100" dirty="0" err="1">
                <a:solidFill>
                  <a:schemeClr val="bg1"/>
                </a:solidFill>
                <a:latin typeface="Aptos" panose="020B0004020202020204" pitchFamily="34" charset="0"/>
                <a:ea typeface="Aptos" panose="020B0004020202020204" pitchFamily="34" charset="0"/>
              </a:rPr>
              <a:t>بُصيلان</a:t>
            </a:r>
            <a:r>
              <a:rPr lang="ar-EG" b="1" kern="100" dirty="0">
                <a:solidFill>
                  <a:schemeClr val="bg1"/>
                </a:solidFill>
                <a:latin typeface="Aptos" panose="020B0004020202020204" pitchFamily="34" charset="0"/>
                <a:ea typeface="Aptos" panose="020B0004020202020204" pitchFamily="34" charset="0"/>
              </a:rPr>
              <a:t>)</a:t>
            </a:r>
            <a:endParaRPr lang="he-IL" b="1" kern="100" dirty="0">
              <a:solidFill>
                <a:schemeClr val="bg1"/>
              </a:solidFill>
              <a:latin typeface="Aptos" panose="020B0004020202020204" pitchFamily="34" charset="0"/>
              <a:ea typeface="Aptos" panose="020B0004020202020204" pitchFamily="34" charset="0"/>
              <a:cs typeface="Arial" panose="020B0604020202020204" pitchFamily="34" charset="0"/>
            </a:endParaRPr>
          </a:p>
        </p:txBody>
      </p:sp>
      <p:pic>
        <p:nvPicPr>
          <p:cNvPr id="4" name="תמונה 3">
            <a:extLst>
              <a:ext uri="{FF2B5EF4-FFF2-40B4-BE49-F238E27FC236}">
                <a16:creationId xmlns:a16="http://schemas.microsoft.com/office/drawing/2014/main" id="{989F0252-7BDC-7AA0-FD36-739C441E05EB}"/>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51260" y="181511"/>
            <a:ext cx="2342463" cy="537644"/>
          </a:xfrm>
          <a:prstGeom prst="rect">
            <a:avLst/>
          </a:prstGeom>
        </p:spPr>
      </p:pic>
    </p:spTree>
    <p:extLst>
      <p:ext uri="{BB962C8B-B14F-4D97-AF65-F5344CB8AC3E}">
        <p14:creationId xmlns:p14="http://schemas.microsoft.com/office/powerpoint/2010/main" val="1366509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1">
                                            <p:txEl>
                                              <p:pRg st="0" end="0"/>
                                            </p:txEl>
                                          </p:spTgt>
                                        </p:tgtEl>
                                        <p:attrNameLst>
                                          <p:attrName>style.visibility</p:attrName>
                                        </p:attrNameLst>
                                      </p:cBhvr>
                                      <p:to>
                                        <p:strVal val="visible"/>
                                      </p:to>
                                    </p:set>
                                    <p:animEffect transition="in" filter="wheel(1)">
                                      <p:cBhvr>
                                        <p:cTn id="7" dur="2000"/>
                                        <p:tgtEl>
                                          <p:spTgt spid="3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E61B5-6F65-7793-942A-3B38B44E0620}"/>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ED1926B7-4358-7C96-CCD1-B5CCD1F6F17A}"/>
              </a:ext>
            </a:extLst>
          </p:cNvPr>
          <p:cNvSpPr/>
          <p:nvPr/>
        </p:nvSpPr>
        <p:spPr>
          <a:xfrm>
            <a:off x="261257"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0" name="Rectangle 19">
            <a:extLst>
              <a:ext uri="{FF2B5EF4-FFF2-40B4-BE49-F238E27FC236}">
                <a16:creationId xmlns:a16="http://schemas.microsoft.com/office/drawing/2014/main" id="{469F879B-92A9-8E28-9EF5-69CBCF116F3D}"/>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 name="Isosceles Triangle 1">
            <a:extLst>
              <a:ext uri="{FF2B5EF4-FFF2-40B4-BE49-F238E27FC236}">
                <a16:creationId xmlns:a16="http://schemas.microsoft.com/office/drawing/2014/main" id="{4F0E4678-4E70-AD0B-6782-98DC77EF7C43}"/>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9FC9DCFE-8E47-BD65-A6DF-D3F6DCEFA956}"/>
              </a:ext>
            </a:extLst>
          </p:cNvPr>
          <p:cNvSpPr/>
          <p:nvPr/>
        </p:nvSpPr>
        <p:spPr>
          <a:xfrm>
            <a:off x="11704551" y="3454787"/>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7E692ABC-3482-CCE8-BB0F-6AEEE63D654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647208" y="3353162"/>
            <a:ext cx="499915" cy="487647"/>
          </a:xfrm>
          <a:prstGeom prst="rect">
            <a:avLst/>
          </a:prstGeom>
        </p:spPr>
      </p:pic>
      <p:sp>
        <p:nvSpPr>
          <p:cNvPr id="13" name="Isosceles Triangle 12">
            <a:extLst>
              <a:ext uri="{FF2B5EF4-FFF2-40B4-BE49-F238E27FC236}">
                <a16:creationId xmlns:a16="http://schemas.microsoft.com/office/drawing/2014/main" id="{1DFAF32C-6BC7-3714-6CAA-4B44DE7ABC0C}"/>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9C19C5A4-00B7-2971-A33A-FEAF40F597C5}"/>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2D538D3F-E87D-FEAD-4630-8D61700FE803}"/>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9" name="Picture 8">
            <a:extLst>
              <a:ext uri="{FF2B5EF4-FFF2-40B4-BE49-F238E27FC236}">
                <a16:creationId xmlns:a16="http://schemas.microsoft.com/office/drawing/2014/main" id="{F6A369E4-77F7-1791-4274-B2BB92FDAB0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647208" y="4122789"/>
            <a:ext cx="496825" cy="484633"/>
          </a:xfrm>
          <a:prstGeom prst="rect">
            <a:avLst/>
          </a:prstGeom>
        </p:spPr>
      </p:pic>
      <p:sp>
        <p:nvSpPr>
          <p:cNvPr id="19" name="Isosceles Triangle 18">
            <a:extLst>
              <a:ext uri="{FF2B5EF4-FFF2-40B4-BE49-F238E27FC236}">
                <a16:creationId xmlns:a16="http://schemas.microsoft.com/office/drawing/2014/main" id="{3B8697DB-401C-315F-5C9C-7BD9D0440D1B}"/>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6707CFBA-BA8D-5661-6D02-B20A780BD7DE}"/>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20CE8905-44F0-BEF6-8589-9B4B39E63655}"/>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3284662D-F03C-EEB4-DEF4-86598644F15B}"/>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647888" y="4852815"/>
            <a:ext cx="496825" cy="484633"/>
          </a:xfrm>
          <a:prstGeom prst="rect">
            <a:avLst/>
          </a:prstGeom>
        </p:spPr>
      </p:pic>
      <p:pic>
        <p:nvPicPr>
          <p:cNvPr id="25" name="Picture 24">
            <a:extLst>
              <a:ext uri="{FF2B5EF4-FFF2-40B4-BE49-F238E27FC236}">
                <a16:creationId xmlns:a16="http://schemas.microsoft.com/office/drawing/2014/main" id="{3D009126-B394-C54F-08AC-C01D96E5F3F6}"/>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636131" y="5597748"/>
            <a:ext cx="496825" cy="484633"/>
          </a:xfrm>
          <a:prstGeom prst="rect">
            <a:avLst/>
          </a:prstGeom>
        </p:spPr>
      </p:pic>
      <p:sp>
        <p:nvSpPr>
          <p:cNvPr id="31" name="מציין מיקום תוכן 3">
            <a:extLst>
              <a:ext uri="{FF2B5EF4-FFF2-40B4-BE49-F238E27FC236}">
                <a16:creationId xmlns:a16="http://schemas.microsoft.com/office/drawing/2014/main" id="{91CE3BF5-A9D9-D37B-8141-B2604CBDF526}"/>
              </a:ext>
            </a:extLst>
          </p:cNvPr>
          <p:cNvSpPr txBox="1">
            <a:spLocks/>
          </p:cNvSpPr>
          <p:nvPr/>
        </p:nvSpPr>
        <p:spPr>
          <a:xfrm>
            <a:off x="8258420" y="664790"/>
            <a:ext cx="3159548" cy="4608000"/>
          </a:xfrm>
          <a:prstGeom prst="rect">
            <a:avLst/>
          </a:prstGeom>
          <a:ln>
            <a:noFill/>
          </a:ln>
        </p:spPr>
        <p:style>
          <a:lnRef idx="2">
            <a:schemeClr val="accent6"/>
          </a:lnRef>
          <a:fillRef idx="1">
            <a:schemeClr val="lt1"/>
          </a:fillRef>
          <a:effectRef idx="0">
            <a:schemeClr val="accent6"/>
          </a:effectRef>
          <a:fontRef idx="minor">
            <a:schemeClr val="dk1"/>
          </a:fontRef>
        </p:style>
        <p:txBody>
          <a:bodyPr vert="horz" lIns="91440" tIns="45720" rIns="91440" bIns="45720" rtlCol="0">
            <a:normAutofit/>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ar-EG" b="1" dirty="0">
                <a:solidFill>
                  <a:srgbClr val="005445"/>
                </a:solidFill>
                <a:latin typeface="Atlas AAA" panose="020B0504020202020204" pitchFamily="34" charset="-79"/>
                <a:cs typeface="Atlas AAA" panose="020B0504020202020204" pitchFamily="34" charset="-79"/>
              </a:rPr>
              <a:t>ما المشترك بين هذه الصور؟</a:t>
            </a:r>
          </a:p>
          <a:p>
            <a:pPr marL="0" marR="0" lvl="0" indent="0" algn="r" defTabSz="914400" rtl="1" eaLnBrk="1" fontAlgn="auto" latinLnBrk="0" hangingPunct="1">
              <a:lnSpc>
                <a:spcPct val="90000"/>
              </a:lnSpc>
              <a:spcBef>
                <a:spcPts val="1000"/>
              </a:spcBef>
              <a:spcAft>
                <a:spcPts val="0"/>
              </a:spcAft>
              <a:buClr>
                <a:srgbClr val="84BD00"/>
              </a:buClr>
              <a:buSzTx/>
              <a:buNone/>
              <a:tabLst/>
              <a:defRPr/>
            </a:pPr>
            <a:endParaRPr lang="he-IL" b="1" dirty="0">
              <a:solidFill>
                <a:srgbClr val="005445"/>
              </a:solidFill>
              <a:latin typeface="Atlas AAA" panose="020B0504020202020204" pitchFamily="34" charset="-79"/>
              <a:cs typeface="Atlas AAA" panose="020B0504020202020204" pitchFamily="34" charset="-79"/>
            </a:endParaRPr>
          </a:p>
        </p:txBody>
      </p:sp>
      <p:pic>
        <p:nvPicPr>
          <p:cNvPr id="4" name="Picture 3" descr="Close-up of purple flowers&#10;&#10;Description automatically generated">
            <a:extLst>
              <a:ext uri="{FF2B5EF4-FFF2-40B4-BE49-F238E27FC236}">
                <a16:creationId xmlns:a16="http://schemas.microsoft.com/office/drawing/2014/main" id="{45EF67CD-A404-1F74-5BEC-077FD95071B4}"/>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3318475" y="66940"/>
            <a:ext cx="4396137" cy="6594210"/>
          </a:xfrm>
          <a:prstGeom prst="rect">
            <a:avLst/>
          </a:prstGeom>
        </p:spPr>
      </p:pic>
      <p:sp>
        <p:nvSpPr>
          <p:cNvPr id="5" name="TextBox 4">
            <a:extLst>
              <a:ext uri="{FF2B5EF4-FFF2-40B4-BE49-F238E27FC236}">
                <a16:creationId xmlns:a16="http://schemas.microsoft.com/office/drawing/2014/main" id="{FC215EE1-F04D-68CE-2054-B6BA2111D2B7}"/>
              </a:ext>
            </a:extLst>
          </p:cNvPr>
          <p:cNvSpPr txBox="1"/>
          <p:nvPr/>
        </p:nvSpPr>
        <p:spPr>
          <a:xfrm>
            <a:off x="1343868" y="6285109"/>
            <a:ext cx="6129130" cy="325923"/>
          </a:xfrm>
          <a:prstGeom prst="rect">
            <a:avLst/>
          </a:prstGeom>
          <a:noFill/>
        </p:spPr>
        <p:txBody>
          <a:bodyPr wrap="square">
            <a:spAutoFit/>
          </a:bodyPr>
          <a:lstStyle/>
          <a:p>
            <a:pPr algn="r" rtl="1">
              <a:lnSpc>
                <a:spcPct val="115000"/>
              </a:lnSpc>
              <a:spcAft>
                <a:spcPts val="800"/>
              </a:spcAft>
            </a:pPr>
            <a:r>
              <a:rPr lang="ar-EG" sz="1400" kern="0" dirty="0">
                <a:solidFill>
                  <a:schemeClr val="bg1"/>
                </a:solidFill>
                <a:effectLst/>
                <a:latin typeface="Aptos" panose="020B0004020202020204" pitchFamily="34" charset="0"/>
                <a:ea typeface="Times New Roman" panose="02020603050405020304" pitchFamily="18" charset="0"/>
              </a:rPr>
              <a:t>تصوير: د. أوري </a:t>
            </a:r>
            <a:r>
              <a:rPr lang="ar-EG" sz="1400" kern="0" dirty="0" err="1">
                <a:solidFill>
                  <a:schemeClr val="bg1"/>
                </a:solidFill>
                <a:effectLst/>
                <a:latin typeface="Aptos" panose="020B0004020202020204" pitchFamily="34" charset="0"/>
                <a:ea typeface="Times New Roman" panose="02020603050405020304" pitchFamily="18" charset="0"/>
              </a:rPr>
              <a:t>فرغمان</a:t>
            </a:r>
            <a:r>
              <a:rPr lang="ar-EG" sz="1400" kern="0" dirty="0">
                <a:solidFill>
                  <a:schemeClr val="bg1"/>
                </a:solidFill>
                <a:effectLst/>
                <a:latin typeface="Aptos" panose="020B0004020202020204" pitchFamily="34" charset="0"/>
                <a:ea typeface="Times New Roman" panose="02020603050405020304" pitchFamily="18" charset="0"/>
              </a:rPr>
              <a:t>-سبير </a:t>
            </a:r>
            <a:r>
              <a:rPr lang="en-US" sz="1400" u="sng" kern="0" dirty="0">
                <a:solidFill>
                  <a:schemeClr val="bg1"/>
                </a:solidFill>
                <a:effectLst/>
                <a:latin typeface="Aptos" panose="020B0004020202020204" pitchFamily="34" charset="0"/>
                <a:ea typeface="Times New Roman" panose="02020603050405020304" pitchFamily="18" charset="0"/>
                <a:hlinkClick r:id="rId8" tooltip="Protected by Check Point: http://www.flora.org.il/">
                  <a:extLst>
                    <a:ext uri="{A12FA001-AC4F-418D-AE19-62706E023703}">
                      <ahyp:hlinkClr xmlns:ahyp="http://schemas.microsoft.com/office/drawing/2018/hyperlinkcolor" val="tx"/>
                    </a:ext>
                  </a:extLst>
                </a:hlinkClick>
              </a:rPr>
              <a:t>www.flora.org.il</a:t>
            </a:r>
            <a:r>
              <a:rPr lang="he-IL" sz="1400" kern="0" dirty="0">
                <a:solidFill>
                  <a:schemeClr val="bg1"/>
                </a:solidFill>
                <a:effectLst/>
                <a:latin typeface="Aptos" panose="020B0004020202020204" pitchFamily="34" charset="0"/>
                <a:ea typeface="Times New Roman" panose="02020603050405020304" pitchFamily="18" charset="0"/>
              </a:rPr>
              <a:t>.</a:t>
            </a:r>
            <a:endParaRPr lang="en-IL" sz="1400" kern="100" dirty="0">
              <a:solidFill>
                <a:schemeClr val="bg1"/>
              </a:solidFill>
              <a:effectLst/>
              <a:latin typeface="Aptos" panose="020B0004020202020204" pitchFamily="34" charset="0"/>
              <a:ea typeface="Aptos" panose="020B0004020202020204" pitchFamily="34" charset="0"/>
            </a:endParaRPr>
          </a:p>
        </p:txBody>
      </p:sp>
      <p:sp>
        <p:nvSpPr>
          <p:cNvPr id="7" name="Slide Number Placeholder 6">
            <a:extLst>
              <a:ext uri="{FF2B5EF4-FFF2-40B4-BE49-F238E27FC236}">
                <a16:creationId xmlns:a16="http://schemas.microsoft.com/office/drawing/2014/main" id="{36766701-CB68-A119-9026-8F754B6ECC05}"/>
              </a:ext>
            </a:extLst>
          </p:cNvPr>
          <p:cNvSpPr>
            <a:spLocks noGrp="1"/>
          </p:cNvSpPr>
          <p:nvPr>
            <p:ph type="sldNum" sz="quarter" idx="12"/>
          </p:nvPr>
        </p:nvSpPr>
        <p:spPr/>
        <p:txBody>
          <a:bodyPr/>
          <a:lstStyle/>
          <a:p>
            <a:fld id="{9DE0CEA4-7E62-4EAA-9BE3-9BBBA25519B5}" type="slidenum">
              <a:rPr lang="en-150" smtClean="0"/>
              <a:t>11</a:t>
            </a:fld>
            <a:endParaRPr lang="en-150"/>
          </a:p>
        </p:txBody>
      </p:sp>
      <p:sp>
        <p:nvSpPr>
          <p:cNvPr id="10" name="TextBox 9">
            <a:extLst>
              <a:ext uri="{FF2B5EF4-FFF2-40B4-BE49-F238E27FC236}">
                <a16:creationId xmlns:a16="http://schemas.microsoft.com/office/drawing/2014/main" id="{F6F9AF8F-201B-49F3-A569-E47E7D5CBB86}"/>
              </a:ext>
            </a:extLst>
          </p:cNvPr>
          <p:cNvSpPr txBox="1"/>
          <p:nvPr/>
        </p:nvSpPr>
        <p:spPr>
          <a:xfrm>
            <a:off x="8816401" y="3322298"/>
            <a:ext cx="1741763" cy="369332"/>
          </a:xfrm>
          <a:prstGeom prst="rect">
            <a:avLst/>
          </a:prstGeom>
          <a:noFill/>
        </p:spPr>
        <p:txBody>
          <a:bodyPr wrap="square">
            <a:spAutoFit/>
          </a:bodyPr>
          <a:lstStyle/>
          <a:p>
            <a:pPr marL="0" indent="0" algn="r">
              <a:buNone/>
              <a:defRPr/>
            </a:pPr>
            <a:r>
              <a:rPr lang="ar-EG" b="1" kern="100" dirty="0">
                <a:solidFill>
                  <a:schemeClr val="accent6"/>
                </a:solidFill>
                <a:latin typeface="Aptos" panose="020B0004020202020204" pitchFamily="34" charset="0"/>
                <a:ea typeface="Aptos" panose="020B0004020202020204" pitchFamily="34" charset="0"/>
                <a:cs typeface="Arial" panose="020B0604020202020204" pitchFamily="34" charset="0"/>
              </a:rPr>
              <a:t>فم السمكة</a:t>
            </a:r>
            <a:endParaRPr lang="he-IL" b="1" kern="100" dirty="0">
              <a:solidFill>
                <a:schemeClr val="accent6"/>
              </a:solidFill>
              <a:latin typeface="Aptos" panose="020B0004020202020204" pitchFamily="34" charset="0"/>
              <a:ea typeface="Aptos" panose="020B0004020202020204" pitchFamily="34" charset="0"/>
              <a:cs typeface="Arial" panose="020B0604020202020204" pitchFamily="34" charset="0"/>
            </a:endParaRPr>
          </a:p>
        </p:txBody>
      </p:sp>
      <p:pic>
        <p:nvPicPr>
          <p:cNvPr id="8" name="תמונה 7">
            <a:extLst>
              <a:ext uri="{FF2B5EF4-FFF2-40B4-BE49-F238E27FC236}">
                <a16:creationId xmlns:a16="http://schemas.microsoft.com/office/drawing/2014/main" id="{8EE64D8D-6063-AA37-B153-B48CE40E792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51260" y="181511"/>
            <a:ext cx="2342463" cy="537644"/>
          </a:xfrm>
          <a:prstGeom prst="rect">
            <a:avLst/>
          </a:prstGeom>
        </p:spPr>
      </p:pic>
    </p:spTree>
    <p:extLst>
      <p:ext uri="{BB962C8B-B14F-4D97-AF65-F5344CB8AC3E}">
        <p14:creationId xmlns:p14="http://schemas.microsoft.com/office/powerpoint/2010/main" val="1360042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1">
                                            <p:txEl>
                                              <p:pRg st="0" end="0"/>
                                            </p:txEl>
                                          </p:spTgt>
                                        </p:tgtEl>
                                        <p:attrNameLst>
                                          <p:attrName>style.visibility</p:attrName>
                                        </p:attrNameLst>
                                      </p:cBhvr>
                                      <p:to>
                                        <p:strVal val="visible"/>
                                      </p:to>
                                    </p:set>
                                    <p:animEffect transition="in" filter="wheel(1)">
                                      <p:cBhvr>
                                        <p:cTn id="7" dur="2000"/>
                                        <p:tgtEl>
                                          <p:spTgt spid="3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37892-5604-8A34-0ED5-EB6D90DDE12C}"/>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84776C04-223B-77DA-608E-62EEBC7178D9}"/>
              </a:ext>
            </a:extLst>
          </p:cNvPr>
          <p:cNvSpPr/>
          <p:nvPr/>
        </p:nvSpPr>
        <p:spPr>
          <a:xfrm>
            <a:off x="261257"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0" name="Rectangle 19">
            <a:extLst>
              <a:ext uri="{FF2B5EF4-FFF2-40B4-BE49-F238E27FC236}">
                <a16:creationId xmlns:a16="http://schemas.microsoft.com/office/drawing/2014/main" id="{6CAC2B94-D016-7716-E95A-DF5F5596A963}"/>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 name="Isosceles Triangle 1">
            <a:extLst>
              <a:ext uri="{FF2B5EF4-FFF2-40B4-BE49-F238E27FC236}">
                <a16:creationId xmlns:a16="http://schemas.microsoft.com/office/drawing/2014/main" id="{776AC889-7FCC-8E4B-859C-EA9CA0F25CE2}"/>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038E0A4B-F2A5-83DF-5C2E-6B39D4CF54CA}"/>
              </a:ext>
            </a:extLst>
          </p:cNvPr>
          <p:cNvSpPr/>
          <p:nvPr/>
        </p:nvSpPr>
        <p:spPr>
          <a:xfrm>
            <a:off x="11704551" y="3454787"/>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6D084A84-2E2B-9AD8-E4AA-F4FE2864478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647208" y="3353162"/>
            <a:ext cx="499915" cy="487647"/>
          </a:xfrm>
          <a:prstGeom prst="rect">
            <a:avLst/>
          </a:prstGeom>
        </p:spPr>
      </p:pic>
      <p:sp>
        <p:nvSpPr>
          <p:cNvPr id="13" name="Isosceles Triangle 12">
            <a:extLst>
              <a:ext uri="{FF2B5EF4-FFF2-40B4-BE49-F238E27FC236}">
                <a16:creationId xmlns:a16="http://schemas.microsoft.com/office/drawing/2014/main" id="{7EF0D93A-4681-92F2-68E7-555507E59890}"/>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10AE5FA6-91AF-2D3D-3203-2346B92C4C69}"/>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FE10790F-1B95-4061-2A45-359476D114A8}"/>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9" name="Picture 8">
            <a:extLst>
              <a:ext uri="{FF2B5EF4-FFF2-40B4-BE49-F238E27FC236}">
                <a16:creationId xmlns:a16="http://schemas.microsoft.com/office/drawing/2014/main" id="{DCA5D6D6-4CF5-4C4D-745D-999BE8BBE77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647208" y="4122789"/>
            <a:ext cx="496825" cy="484633"/>
          </a:xfrm>
          <a:prstGeom prst="rect">
            <a:avLst/>
          </a:prstGeom>
        </p:spPr>
      </p:pic>
      <p:sp>
        <p:nvSpPr>
          <p:cNvPr id="19" name="Isosceles Triangle 18">
            <a:extLst>
              <a:ext uri="{FF2B5EF4-FFF2-40B4-BE49-F238E27FC236}">
                <a16:creationId xmlns:a16="http://schemas.microsoft.com/office/drawing/2014/main" id="{E1CBC3AE-3715-C2ED-D811-743CCF64458C}"/>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853620AD-4BDC-A5D7-B8EA-2365A7A60400}"/>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BE606F10-BB56-5DB1-1664-8A42168BD004}"/>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A6D4077E-1666-8F2E-DFC2-6FE73E8D6FAE}"/>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647888" y="4852815"/>
            <a:ext cx="496825" cy="484633"/>
          </a:xfrm>
          <a:prstGeom prst="rect">
            <a:avLst/>
          </a:prstGeom>
        </p:spPr>
      </p:pic>
      <p:pic>
        <p:nvPicPr>
          <p:cNvPr id="25" name="Picture 24">
            <a:extLst>
              <a:ext uri="{FF2B5EF4-FFF2-40B4-BE49-F238E27FC236}">
                <a16:creationId xmlns:a16="http://schemas.microsoft.com/office/drawing/2014/main" id="{02AF4C11-EF50-C89A-BF3D-DBFC3BD33440}"/>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636131" y="5597748"/>
            <a:ext cx="496825" cy="484633"/>
          </a:xfrm>
          <a:prstGeom prst="rect">
            <a:avLst/>
          </a:prstGeom>
        </p:spPr>
      </p:pic>
      <p:sp>
        <p:nvSpPr>
          <p:cNvPr id="31" name="מציין מיקום תוכן 3">
            <a:extLst>
              <a:ext uri="{FF2B5EF4-FFF2-40B4-BE49-F238E27FC236}">
                <a16:creationId xmlns:a16="http://schemas.microsoft.com/office/drawing/2014/main" id="{62F9C027-0885-6B3E-EAA3-102F94A6AF85}"/>
              </a:ext>
            </a:extLst>
          </p:cNvPr>
          <p:cNvSpPr txBox="1">
            <a:spLocks/>
          </p:cNvSpPr>
          <p:nvPr/>
        </p:nvSpPr>
        <p:spPr>
          <a:xfrm>
            <a:off x="8258420" y="664790"/>
            <a:ext cx="3159548" cy="4608000"/>
          </a:xfrm>
          <a:prstGeom prst="rect">
            <a:avLst/>
          </a:prstGeom>
          <a:ln>
            <a:noFill/>
          </a:ln>
        </p:spPr>
        <p:style>
          <a:lnRef idx="2">
            <a:schemeClr val="accent6"/>
          </a:lnRef>
          <a:fillRef idx="1">
            <a:schemeClr val="lt1"/>
          </a:fillRef>
          <a:effectRef idx="0">
            <a:schemeClr val="accent6"/>
          </a:effectRef>
          <a:fontRef idx="minor">
            <a:schemeClr val="dk1"/>
          </a:fontRef>
        </p:style>
        <p:txBody>
          <a:bodyPr vert="horz" lIns="91440" tIns="45720" rIns="91440" bIns="45720" rtlCol="0">
            <a:normAutofit/>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ar-SA" b="1" dirty="0">
                <a:solidFill>
                  <a:srgbClr val="005445"/>
                </a:solidFill>
                <a:latin typeface="Tahoma" panose="020B0604030504040204" pitchFamily="34" charset="0"/>
                <a:ea typeface="Tahoma" panose="020B0604030504040204" pitchFamily="34" charset="0"/>
                <a:cs typeface="Tahoma" panose="020B0604030504040204" pitchFamily="34" charset="0"/>
              </a:rPr>
              <a:t>ما المشترك بين جميع </a:t>
            </a:r>
            <a:r>
              <a:rPr lang="ar-EG" b="1" dirty="0">
                <a:solidFill>
                  <a:srgbClr val="005445"/>
                </a:solidFill>
                <a:latin typeface="Tahoma" panose="020B0604030504040204" pitchFamily="34" charset="0"/>
                <a:ea typeface="Tahoma" panose="020B0604030504040204" pitchFamily="34" charset="0"/>
                <a:cs typeface="Tahoma" panose="020B0604030504040204" pitchFamily="34" charset="0"/>
              </a:rPr>
              <a:t>هذه </a:t>
            </a:r>
            <a:r>
              <a:rPr lang="ar-SA" b="1" dirty="0">
                <a:solidFill>
                  <a:srgbClr val="005445"/>
                </a:solidFill>
                <a:latin typeface="Tahoma" panose="020B0604030504040204" pitchFamily="34" charset="0"/>
                <a:ea typeface="Tahoma" panose="020B0604030504040204" pitchFamily="34" charset="0"/>
                <a:cs typeface="Tahoma" panose="020B0604030504040204" pitchFamily="34" charset="0"/>
              </a:rPr>
              <a:t>الصور؟</a:t>
            </a:r>
          </a:p>
        </p:txBody>
      </p:sp>
      <p:sp>
        <p:nvSpPr>
          <p:cNvPr id="11" name="מציין מיקום תוכן 3">
            <a:extLst>
              <a:ext uri="{FF2B5EF4-FFF2-40B4-BE49-F238E27FC236}">
                <a16:creationId xmlns:a16="http://schemas.microsoft.com/office/drawing/2014/main" id="{AE39CB02-D34D-B2DD-22CC-FE2F995F6B4E}"/>
              </a:ext>
            </a:extLst>
          </p:cNvPr>
          <p:cNvSpPr txBox="1">
            <a:spLocks/>
          </p:cNvSpPr>
          <p:nvPr/>
        </p:nvSpPr>
        <p:spPr>
          <a:xfrm>
            <a:off x="8258420" y="1371198"/>
            <a:ext cx="3076169" cy="1863314"/>
          </a:xfrm>
          <a:prstGeom prst="rect">
            <a:avLst/>
          </a:prstGeom>
          <a:ln>
            <a:noFill/>
          </a:ln>
        </p:spPr>
        <p:style>
          <a:lnRef idx="2">
            <a:schemeClr val="accent6"/>
          </a:lnRef>
          <a:fillRef idx="1">
            <a:schemeClr val="lt1"/>
          </a:fillRef>
          <a:effectRef idx="0">
            <a:schemeClr val="accent6"/>
          </a:effectRef>
          <a:fontRef idx="minor">
            <a:schemeClr val="dk1"/>
          </a:fontRef>
        </p:style>
        <p:txBody>
          <a:bodyPr vert="horz" lIns="91440" tIns="45720" rIns="91440" bIns="45720" rtlCol="0">
            <a:normAutofit fontScale="92500" lnSpcReduction="20000"/>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ar-SA" dirty="0">
                <a:solidFill>
                  <a:schemeClr val="tx1"/>
                </a:solidFill>
                <a:latin typeface="Tahoma" panose="020B0604030504040204" pitchFamily="34" charset="0"/>
                <a:ea typeface="Tahoma" panose="020B0604030504040204" pitchFamily="34" charset="0"/>
                <a:cs typeface="Tahoma" panose="020B0604030504040204" pitchFamily="34" charset="0"/>
              </a:rPr>
              <a:t>جميع الزهور في الصور هي زهور برية.</a:t>
            </a:r>
          </a:p>
          <a:p>
            <a:pPr>
              <a:defRPr/>
            </a:pPr>
            <a:r>
              <a:rPr lang="ar-SA" dirty="0">
                <a:solidFill>
                  <a:schemeClr val="tx1"/>
                </a:solidFill>
                <a:latin typeface="Tahoma" panose="020B0604030504040204" pitchFamily="34" charset="0"/>
                <a:ea typeface="Tahoma" panose="020B0604030504040204" pitchFamily="34" charset="0"/>
                <a:cs typeface="Tahoma" panose="020B0604030504040204" pitchFamily="34" charset="0"/>
              </a:rPr>
              <a:t>جميع الزهور في الصور </a:t>
            </a:r>
            <a:r>
              <a:rPr lang="ar-EG" dirty="0">
                <a:solidFill>
                  <a:schemeClr val="tx1"/>
                </a:solidFill>
                <a:latin typeface="Tahoma" panose="020B0604030504040204" pitchFamily="34" charset="0"/>
                <a:ea typeface="Tahoma" panose="020B0604030504040204" pitchFamily="34" charset="0"/>
                <a:cs typeface="Tahoma" panose="020B0604030504040204" pitchFamily="34" charset="0"/>
              </a:rPr>
              <a:t>هي نباتات </a:t>
            </a:r>
            <a:r>
              <a:rPr lang="ar-SA" dirty="0">
                <a:solidFill>
                  <a:schemeClr val="tx1"/>
                </a:solidFill>
                <a:latin typeface="Tahoma" panose="020B0604030504040204" pitchFamily="34" charset="0"/>
                <a:ea typeface="Tahoma" panose="020B0604030504040204" pitchFamily="34" charset="0"/>
                <a:cs typeface="Tahoma" panose="020B0604030504040204" pitchFamily="34" charset="0"/>
              </a:rPr>
              <a:t>محمي</a:t>
            </a:r>
            <a:r>
              <a:rPr lang="ar-EG" dirty="0">
                <a:solidFill>
                  <a:schemeClr val="tx1"/>
                </a:solidFill>
                <a:latin typeface="Tahoma" panose="020B0604030504040204" pitchFamily="34" charset="0"/>
                <a:ea typeface="Tahoma" panose="020B0604030504040204" pitchFamily="34" charset="0"/>
                <a:cs typeface="Tahoma" panose="020B0604030504040204" pitchFamily="34" charset="0"/>
              </a:rPr>
              <a:t>ّ</a:t>
            </a:r>
            <a:r>
              <a:rPr lang="ar-SA" dirty="0">
                <a:solidFill>
                  <a:schemeClr val="tx1"/>
                </a:solidFill>
                <a:latin typeface="Tahoma" panose="020B0604030504040204" pitchFamily="34" charset="0"/>
                <a:ea typeface="Tahoma" panose="020B0604030504040204" pitchFamily="34" charset="0"/>
                <a:cs typeface="Tahoma" panose="020B0604030504040204" pitchFamily="34" charset="0"/>
              </a:rPr>
              <a:t>ة.</a:t>
            </a:r>
          </a:p>
          <a:p>
            <a:pPr>
              <a:defRPr/>
            </a:pPr>
            <a:r>
              <a:rPr lang="ar-SA" dirty="0">
                <a:solidFill>
                  <a:schemeClr val="tx1"/>
                </a:solidFill>
                <a:latin typeface="Tahoma" panose="020B0604030504040204" pitchFamily="34" charset="0"/>
                <a:ea typeface="Tahoma" panose="020B0604030504040204" pitchFamily="34" charset="0"/>
                <a:cs typeface="Tahoma" panose="020B0604030504040204" pitchFamily="34" charset="0"/>
              </a:rPr>
              <a:t>يمكن رؤية جميع هذه الزهور على طول مسارات التنزه في البلاد.</a:t>
            </a:r>
          </a:p>
          <a:p>
            <a:pPr marL="0" lvl="0" indent="0">
              <a:buNone/>
              <a:defRPr/>
            </a:pPr>
            <a:endParaRPr lang="he-IL" dirty="0">
              <a:solidFill>
                <a:srgbClr val="005445"/>
              </a:solidFill>
              <a:latin typeface="Atlas AAA" panose="020B0504020202020204" pitchFamily="34" charset="-79"/>
              <a:cs typeface="Atlas AAA" panose="020B0504020202020204" pitchFamily="34" charset="-79"/>
            </a:endParaRPr>
          </a:p>
          <a:p>
            <a:pPr marL="0" lvl="0" indent="0">
              <a:buNone/>
              <a:defRPr/>
            </a:pPr>
            <a:endParaRPr lang="he-IL" dirty="0">
              <a:solidFill>
                <a:schemeClr val="tx1"/>
              </a:solidFill>
              <a:latin typeface="Atlas AAA" panose="020B0504020202020204" pitchFamily="34" charset="-79"/>
              <a:cs typeface="Atlas AAA" panose="020B0504020202020204" pitchFamily="34" charset="-79"/>
            </a:endParaRPr>
          </a:p>
          <a:p>
            <a:pPr lvl="0">
              <a:defRPr/>
            </a:pPr>
            <a:endParaRPr lang="he-IL" dirty="0">
              <a:solidFill>
                <a:schemeClr val="tx1"/>
              </a:solidFill>
              <a:latin typeface="Atlas AAA" panose="020B0504020202020204" pitchFamily="34" charset="-79"/>
              <a:cs typeface="Atlas AAA" panose="020B0504020202020204" pitchFamily="34" charset="-79"/>
            </a:endParaRPr>
          </a:p>
          <a:p>
            <a:pPr marL="0" indent="0">
              <a:buNone/>
              <a:defRPr/>
            </a:pPr>
            <a:endParaRPr kumimoji="0" lang="he-IL" sz="2000" b="0" i="0" u="none" strike="noStrike" kern="1200" cap="none" spc="0" normalizeH="0" baseline="0" noProof="0" dirty="0">
              <a:ln>
                <a:noFill/>
              </a:ln>
              <a:solidFill>
                <a:srgbClr val="005445"/>
              </a:solidFill>
              <a:effectLst/>
              <a:uLnTx/>
              <a:uFillTx/>
              <a:latin typeface="Atlas AAA" panose="020B0504020202020204" pitchFamily="34" charset="-79"/>
              <a:cs typeface="Atlas AAA" panose="020B0504020202020204" pitchFamily="34" charset="-79"/>
            </a:endParaRPr>
          </a:p>
        </p:txBody>
      </p:sp>
      <p:pic>
        <p:nvPicPr>
          <p:cNvPr id="8" name="Picture 7" descr="A group of red flowers&#10;&#10;Description automatically generated">
            <a:extLst>
              <a:ext uri="{FF2B5EF4-FFF2-40B4-BE49-F238E27FC236}">
                <a16:creationId xmlns:a16="http://schemas.microsoft.com/office/drawing/2014/main" id="{72769663-9564-4F3A-F2E6-164D302D86B7}"/>
              </a:ext>
            </a:extLst>
          </p:cNvPr>
          <p:cNvPicPr>
            <a:picLocks noChangeAspect="1"/>
          </p:cNvPicPr>
          <p:nvPr/>
        </p:nvPicPr>
        <p:blipFill>
          <a:blip r:embed="rId7" cstate="screen">
            <a:extLst>
              <a:ext uri="{28A0092B-C50C-407E-A947-70E740481C1C}">
                <a14:useLocalDpi xmlns:a14="http://schemas.microsoft.com/office/drawing/2010/main"/>
              </a:ext>
            </a:extLst>
          </a:blip>
          <a:srcRect b="-1"/>
          <a:stretch/>
        </p:blipFill>
        <p:spPr>
          <a:xfrm>
            <a:off x="5718395" y="115795"/>
            <a:ext cx="2251486" cy="3285768"/>
          </a:xfrm>
          <a:prstGeom prst="rect">
            <a:avLst/>
          </a:prstGeom>
        </p:spPr>
      </p:pic>
      <p:pic>
        <p:nvPicPr>
          <p:cNvPr id="18" name="Picture 17" descr="A close-up of a flower&#10;&#10;Description automatically generated">
            <a:extLst>
              <a:ext uri="{FF2B5EF4-FFF2-40B4-BE49-F238E27FC236}">
                <a16:creationId xmlns:a16="http://schemas.microsoft.com/office/drawing/2014/main" id="{D510BC5E-3BB3-348D-C3BA-E3F070AA61D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318476" y="3509804"/>
            <a:ext cx="2255650" cy="2955000"/>
          </a:xfrm>
          <a:prstGeom prst="rect">
            <a:avLst/>
          </a:prstGeom>
        </p:spPr>
      </p:pic>
      <p:pic>
        <p:nvPicPr>
          <p:cNvPr id="32" name="Picture 31" descr="Close-up of a dry plant&#10;&#10;Description automatically generated">
            <a:extLst>
              <a:ext uri="{FF2B5EF4-FFF2-40B4-BE49-F238E27FC236}">
                <a16:creationId xmlns:a16="http://schemas.microsoft.com/office/drawing/2014/main" id="{46105552-3E32-68B7-3A75-C7D78AC4828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718395" y="3448524"/>
            <a:ext cx="4467761" cy="2982230"/>
          </a:xfrm>
          <a:prstGeom prst="rect">
            <a:avLst/>
          </a:prstGeom>
        </p:spPr>
      </p:pic>
      <p:pic>
        <p:nvPicPr>
          <p:cNvPr id="4" name="Picture 3" descr="Close-up of purple flowers&#10;&#10;Description automatically generated">
            <a:extLst>
              <a:ext uri="{FF2B5EF4-FFF2-40B4-BE49-F238E27FC236}">
                <a16:creationId xmlns:a16="http://schemas.microsoft.com/office/drawing/2014/main" id="{2F1A749F-5926-6EBF-38E4-4683A690E06A}"/>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318476" y="66940"/>
            <a:ext cx="2255650" cy="3383477"/>
          </a:xfrm>
          <a:prstGeom prst="rect">
            <a:avLst/>
          </a:prstGeom>
        </p:spPr>
      </p:pic>
      <p:sp>
        <p:nvSpPr>
          <p:cNvPr id="5" name="TextBox 4">
            <a:extLst>
              <a:ext uri="{FF2B5EF4-FFF2-40B4-BE49-F238E27FC236}">
                <a16:creationId xmlns:a16="http://schemas.microsoft.com/office/drawing/2014/main" id="{D8B0E667-0EFD-2645-ABD9-A57F8F0C9B3C}"/>
              </a:ext>
            </a:extLst>
          </p:cNvPr>
          <p:cNvSpPr txBox="1"/>
          <p:nvPr/>
        </p:nvSpPr>
        <p:spPr>
          <a:xfrm>
            <a:off x="5439618" y="6418459"/>
            <a:ext cx="6129130" cy="325923"/>
          </a:xfrm>
          <a:prstGeom prst="rect">
            <a:avLst/>
          </a:prstGeom>
          <a:noFill/>
        </p:spPr>
        <p:txBody>
          <a:bodyPr wrap="square">
            <a:spAutoFit/>
          </a:bodyPr>
          <a:lstStyle/>
          <a:p>
            <a:pPr algn="r" rtl="1">
              <a:lnSpc>
                <a:spcPct val="115000"/>
              </a:lnSpc>
              <a:spcAft>
                <a:spcPts val="800"/>
              </a:spcAft>
            </a:pPr>
            <a:r>
              <a:rPr lang="ar-EG" sz="1400" kern="0" dirty="0">
                <a:solidFill>
                  <a:srgbClr val="222222"/>
                </a:solidFill>
                <a:effectLst/>
                <a:latin typeface="Aptos" panose="020B0004020202020204" pitchFamily="34" charset="0"/>
                <a:ea typeface="Times New Roman" panose="02020603050405020304" pitchFamily="18" charset="0"/>
              </a:rPr>
              <a:t>تصوير: د. أوري </a:t>
            </a:r>
            <a:r>
              <a:rPr lang="ar-EG" sz="1400" kern="0" dirty="0" err="1">
                <a:solidFill>
                  <a:srgbClr val="222222"/>
                </a:solidFill>
                <a:effectLst/>
                <a:latin typeface="Aptos" panose="020B0004020202020204" pitchFamily="34" charset="0"/>
                <a:ea typeface="Times New Roman" panose="02020603050405020304" pitchFamily="18" charset="0"/>
              </a:rPr>
              <a:t>فرغمان</a:t>
            </a:r>
            <a:r>
              <a:rPr lang="ar-EG" sz="1400" kern="0" dirty="0">
                <a:solidFill>
                  <a:srgbClr val="222222"/>
                </a:solidFill>
                <a:effectLst/>
                <a:latin typeface="Aptos" panose="020B0004020202020204" pitchFamily="34" charset="0"/>
                <a:ea typeface="Times New Roman" panose="02020603050405020304" pitchFamily="18" charset="0"/>
              </a:rPr>
              <a:t>-سبير</a:t>
            </a:r>
            <a:r>
              <a:rPr lang="he-IL" sz="1400" kern="0" dirty="0">
                <a:solidFill>
                  <a:srgbClr val="222222"/>
                </a:solidFill>
                <a:effectLst/>
                <a:latin typeface="Aptos" panose="020B0004020202020204" pitchFamily="34" charset="0"/>
                <a:ea typeface="Times New Roman" panose="02020603050405020304" pitchFamily="18" charset="0"/>
              </a:rPr>
              <a:t> </a:t>
            </a:r>
            <a:r>
              <a:rPr lang="en-US" sz="1400" u="sng" kern="0" dirty="0">
                <a:solidFill>
                  <a:srgbClr val="0000FF"/>
                </a:solidFill>
                <a:effectLst/>
                <a:latin typeface="Aptos" panose="020B0004020202020204" pitchFamily="34" charset="0"/>
                <a:ea typeface="Times New Roman" panose="02020603050405020304" pitchFamily="18" charset="0"/>
                <a:hlinkClick r:id="rId11" tooltip="Protected by Check Point: http://www.flora.org.il/"/>
              </a:rPr>
              <a:t>www.flora.org.il</a:t>
            </a:r>
            <a:r>
              <a:rPr lang="he-IL" sz="1400" kern="0" dirty="0">
                <a:solidFill>
                  <a:srgbClr val="222222"/>
                </a:solidFill>
                <a:effectLst/>
                <a:latin typeface="Aptos" panose="020B0004020202020204" pitchFamily="34" charset="0"/>
                <a:ea typeface="Times New Roman" panose="02020603050405020304" pitchFamily="18" charset="0"/>
              </a:rPr>
              <a:t>.</a:t>
            </a:r>
            <a:endParaRPr lang="en-IL" sz="1400" kern="100" dirty="0">
              <a:effectLst/>
              <a:latin typeface="Aptos" panose="020B0004020202020204" pitchFamily="34" charset="0"/>
              <a:ea typeface="Aptos" panose="020B0004020202020204" pitchFamily="34" charset="0"/>
            </a:endParaRPr>
          </a:p>
        </p:txBody>
      </p:sp>
      <p:sp>
        <p:nvSpPr>
          <p:cNvPr id="7" name="Slide Number Placeholder 6">
            <a:extLst>
              <a:ext uri="{FF2B5EF4-FFF2-40B4-BE49-F238E27FC236}">
                <a16:creationId xmlns:a16="http://schemas.microsoft.com/office/drawing/2014/main" id="{C55E522B-A9F7-0767-4312-D688A3519898}"/>
              </a:ext>
            </a:extLst>
          </p:cNvPr>
          <p:cNvSpPr>
            <a:spLocks noGrp="1"/>
          </p:cNvSpPr>
          <p:nvPr>
            <p:ph type="sldNum" sz="quarter" idx="12"/>
          </p:nvPr>
        </p:nvSpPr>
        <p:spPr/>
        <p:txBody>
          <a:bodyPr/>
          <a:lstStyle/>
          <a:p>
            <a:fld id="{9DE0CEA4-7E62-4EAA-9BE3-9BBBA25519B5}" type="slidenum">
              <a:rPr lang="en-150" smtClean="0"/>
              <a:t>12</a:t>
            </a:fld>
            <a:endParaRPr lang="en-150"/>
          </a:p>
        </p:txBody>
      </p:sp>
      <p:pic>
        <p:nvPicPr>
          <p:cNvPr id="10" name="תמונה 9">
            <a:extLst>
              <a:ext uri="{FF2B5EF4-FFF2-40B4-BE49-F238E27FC236}">
                <a16:creationId xmlns:a16="http://schemas.microsoft.com/office/drawing/2014/main" id="{64C4C828-6AF2-0230-EA19-B6EA87D5D116}"/>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451260" y="181511"/>
            <a:ext cx="2342463" cy="537644"/>
          </a:xfrm>
          <a:prstGeom prst="rect">
            <a:avLst/>
          </a:prstGeom>
        </p:spPr>
      </p:pic>
    </p:spTree>
    <p:extLst>
      <p:ext uri="{BB962C8B-B14F-4D97-AF65-F5344CB8AC3E}">
        <p14:creationId xmlns:p14="http://schemas.microsoft.com/office/powerpoint/2010/main" val="2567527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1">
                                            <p:txEl>
                                              <p:pRg st="0" end="0"/>
                                            </p:txEl>
                                          </p:spTgt>
                                        </p:tgtEl>
                                        <p:attrNameLst>
                                          <p:attrName>style.visibility</p:attrName>
                                        </p:attrNameLst>
                                      </p:cBhvr>
                                      <p:to>
                                        <p:strVal val="visible"/>
                                      </p:to>
                                    </p:set>
                                    <p:animEffect transition="in" filter="wheel(1)">
                                      <p:cBhvr>
                                        <p:cTn id="7" dur="2000"/>
                                        <p:tgtEl>
                                          <p:spTgt spid="3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 calcmode="lin" valueType="num">
                                      <p:cBhvr additive="base">
                                        <p:cTn id="12"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1">
                                            <p:txEl>
                                              <p:pRg st="1" end="1"/>
                                            </p:txEl>
                                          </p:spTgt>
                                        </p:tgtEl>
                                        <p:attrNameLst>
                                          <p:attrName>style.visibility</p:attrName>
                                        </p:attrNameLst>
                                      </p:cBhvr>
                                      <p:to>
                                        <p:strVal val="visible"/>
                                      </p:to>
                                    </p:set>
                                    <p:anim calcmode="lin" valueType="num">
                                      <p:cBhvr additive="base">
                                        <p:cTn id="18"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1">
                                            <p:txEl>
                                              <p:pRg st="2" end="2"/>
                                            </p:txEl>
                                          </p:spTgt>
                                        </p:tgtEl>
                                        <p:attrNameLst>
                                          <p:attrName>style.visibility</p:attrName>
                                        </p:attrNameLst>
                                      </p:cBhvr>
                                      <p:to>
                                        <p:strVal val="visible"/>
                                      </p:to>
                                    </p:set>
                                    <p:anim calcmode="lin" valueType="num">
                                      <p:cBhvr additive="base">
                                        <p:cTn id="24"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66258C-26EA-2DAB-50B5-066561DCCDD3}"/>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F932B695-0BB2-2E87-CC22-03826927134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29" name="Picture 28">
            <a:extLst>
              <a:ext uri="{FF2B5EF4-FFF2-40B4-BE49-F238E27FC236}">
                <a16:creationId xmlns:a16="http://schemas.microsoft.com/office/drawing/2014/main" id="{EE7CCA9B-CC6D-8570-DF54-6C70BA2F9E9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12078" y="6358207"/>
            <a:ext cx="1767844" cy="301753"/>
          </a:xfrm>
          <a:prstGeom prst="rect">
            <a:avLst/>
          </a:prstGeom>
        </p:spPr>
      </p:pic>
      <p:sp>
        <p:nvSpPr>
          <p:cNvPr id="3" name="תיבת טקסט 2">
            <a:extLst>
              <a:ext uri="{FF2B5EF4-FFF2-40B4-BE49-F238E27FC236}">
                <a16:creationId xmlns:a16="http://schemas.microsoft.com/office/drawing/2014/main" id="{657CD972-3CB3-BB8E-A805-62A492AF8C4C}"/>
              </a:ext>
            </a:extLst>
          </p:cNvPr>
          <p:cNvSpPr txBox="1"/>
          <p:nvPr/>
        </p:nvSpPr>
        <p:spPr>
          <a:xfrm>
            <a:off x="3049003" y="2024942"/>
            <a:ext cx="6093994" cy="1754326"/>
          </a:xfrm>
          <a:prstGeom prst="rect">
            <a:avLst/>
          </a:prstGeom>
          <a:noFill/>
        </p:spPr>
        <p:txBody>
          <a:bodyPr wrap="square">
            <a:spAutoFit/>
          </a:bodyPr>
          <a:lstStyle/>
          <a:p>
            <a:pPr algn="ctr" rtl="1"/>
            <a:r>
              <a:rPr lang="ar-EG" altLang="he-IL" sz="3600" b="1" dirty="0">
                <a:solidFill>
                  <a:schemeClr val="bg1"/>
                </a:solidFill>
                <a:latin typeface="Atlas AAA" panose="020B0504020202020204" pitchFamily="34" charset="-79"/>
                <a:cs typeface="Atlas AAA" panose="020B0504020202020204" pitchFamily="34" charset="-79"/>
              </a:rPr>
              <a:t>هيا نكتشف معًا:</a:t>
            </a:r>
          </a:p>
          <a:p>
            <a:pPr algn="ctr" rtl="1"/>
            <a:r>
              <a:rPr lang="ar-EG" altLang="he-IL" sz="3600" b="1" dirty="0">
                <a:solidFill>
                  <a:schemeClr val="bg1"/>
                </a:solidFill>
                <a:latin typeface="Atlas AAA" panose="020B0504020202020204" pitchFamily="34" charset="-79"/>
                <a:cs typeface="Atlas AAA" panose="020B0504020202020204" pitchFamily="34" charset="-79"/>
              </a:rPr>
              <a:t>ماذا تعرفون عن الزهور البرية؟</a:t>
            </a:r>
          </a:p>
          <a:p>
            <a:pPr algn="ctr" rtl="1"/>
            <a:endParaRPr lang="he-IL" altLang="he-IL" sz="3600" b="1" dirty="0">
              <a:solidFill>
                <a:schemeClr val="bg1"/>
              </a:solidFill>
              <a:latin typeface="Atlas AAA" panose="020B0504020202020204" pitchFamily="34" charset="-79"/>
              <a:cs typeface="Atlas AAA" panose="020B0504020202020204" pitchFamily="34" charset="-79"/>
            </a:endParaRPr>
          </a:p>
        </p:txBody>
      </p:sp>
      <p:sp>
        <p:nvSpPr>
          <p:cNvPr id="2" name="Slide Number Placeholder 1">
            <a:extLst>
              <a:ext uri="{FF2B5EF4-FFF2-40B4-BE49-F238E27FC236}">
                <a16:creationId xmlns:a16="http://schemas.microsoft.com/office/drawing/2014/main" id="{5F766A38-E784-ED7A-06A5-706D40ADED6F}"/>
              </a:ext>
            </a:extLst>
          </p:cNvPr>
          <p:cNvSpPr>
            <a:spLocks noGrp="1"/>
          </p:cNvSpPr>
          <p:nvPr>
            <p:ph type="sldNum" sz="quarter" idx="12"/>
          </p:nvPr>
        </p:nvSpPr>
        <p:spPr/>
        <p:txBody>
          <a:bodyPr/>
          <a:lstStyle/>
          <a:p>
            <a:fld id="{9DE0CEA4-7E62-4EAA-9BE3-9BBBA25519B5}" type="slidenum">
              <a:rPr lang="en-150" smtClean="0"/>
              <a:t>13</a:t>
            </a:fld>
            <a:endParaRPr lang="en-150"/>
          </a:p>
        </p:txBody>
      </p:sp>
    </p:spTree>
    <p:extLst>
      <p:ext uri="{BB962C8B-B14F-4D97-AF65-F5344CB8AC3E}">
        <p14:creationId xmlns:p14="http://schemas.microsoft.com/office/powerpoint/2010/main" val="32836633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8F8C5-FBF3-A1FC-9B4B-A68D403FC4B4}"/>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A295CD10-FFA1-80B7-9302-6E1C0E56A6E6}"/>
              </a:ext>
            </a:extLst>
          </p:cNvPr>
          <p:cNvSpPr/>
          <p:nvPr/>
        </p:nvSpPr>
        <p:spPr>
          <a:xfrm>
            <a:off x="261257"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0" name="Rectangle 19">
            <a:extLst>
              <a:ext uri="{FF2B5EF4-FFF2-40B4-BE49-F238E27FC236}">
                <a16:creationId xmlns:a16="http://schemas.microsoft.com/office/drawing/2014/main" id="{1C6478FB-6505-066F-A603-933C4A04E406}"/>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 name="Isosceles Triangle 1">
            <a:extLst>
              <a:ext uri="{FF2B5EF4-FFF2-40B4-BE49-F238E27FC236}">
                <a16:creationId xmlns:a16="http://schemas.microsoft.com/office/drawing/2014/main" id="{62509242-3F69-919C-339B-7759C0A2EB22}"/>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3ACF2516-6E79-EA12-F8F8-3B348D54492C}"/>
              </a:ext>
            </a:extLst>
          </p:cNvPr>
          <p:cNvSpPr/>
          <p:nvPr/>
        </p:nvSpPr>
        <p:spPr>
          <a:xfrm>
            <a:off x="11704663" y="4119613"/>
            <a:ext cx="360000" cy="360000"/>
          </a:xfrm>
          <a:prstGeom prst="ellipse">
            <a:avLst/>
          </a:prstGeom>
          <a:solidFill>
            <a:srgbClr val="2E47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05AA30A2-8346-D5D1-0259-4285E350B21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647888" y="4016604"/>
            <a:ext cx="499915" cy="487647"/>
          </a:xfrm>
          <a:prstGeom prst="rect">
            <a:avLst/>
          </a:prstGeom>
        </p:spPr>
      </p:pic>
      <p:sp>
        <p:nvSpPr>
          <p:cNvPr id="13" name="Isosceles Triangle 12">
            <a:extLst>
              <a:ext uri="{FF2B5EF4-FFF2-40B4-BE49-F238E27FC236}">
                <a16:creationId xmlns:a16="http://schemas.microsoft.com/office/drawing/2014/main" id="{C5E90112-B246-AD2C-0DBC-89ECA780E8E7}"/>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BAE52AB0-55A4-B71A-0A3C-83C303CFE673}"/>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19A5FD9D-B235-C0E6-E1F1-5713ACD92901}"/>
              </a:ext>
            </a:extLst>
          </p:cNvPr>
          <p:cNvSpPr/>
          <p:nvPr/>
        </p:nvSpPr>
        <p:spPr>
          <a:xfrm>
            <a:off x="11703989" y="3460526"/>
            <a:ext cx="360000" cy="360000"/>
          </a:xfrm>
          <a:prstGeom prst="ellipse">
            <a:avLst/>
          </a:prstGeom>
          <a:solidFill>
            <a:srgbClr val="89C0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9" name="Isosceles Triangle 18">
            <a:extLst>
              <a:ext uri="{FF2B5EF4-FFF2-40B4-BE49-F238E27FC236}">
                <a16:creationId xmlns:a16="http://schemas.microsoft.com/office/drawing/2014/main" id="{B8C95B4A-FB81-F25C-F830-979AC10B9571}"/>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44B8EA21-941F-34BA-B960-279AE33C3790}"/>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ED809764-EC47-8DC5-9B38-FF5ADC053F1D}"/>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8FDEFD63-C76B-6F13-CDC0-1334D43C977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647888" y="4852815"/>
            <a:ext cx="496825" cy="484633"/>
          </a:xfrm>
          <a:prstGeom prst="rect">
            <a:avLst/>
          </a:prstGeom>
        </p:spPr>
      </p:pic>
      <p:pic>
        <p:nvPicPr>
          <p:cNvPr id="25" name="Picture 24">
            <a:extLst>
              <a:ext uri="{FF2B5EF4-FFF2-40B4-BE49-F238E27FC236}">
                <a16:creationId xmlns:a16="http://schemas.microsoft.com/office/drawing/2014/main" id="{AF336782-D812-6E5A-3629-3E4555D820AD}"/>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636131" y="5597748"/>
            <a:ext cx="496825" cy="484633"/>
          </a:xfrm>
          <a:prstGeom prst="rect">
            <a:avLst/>
          </a:prstGeom>
        </p:spPr>
      </p:pic>
      <p:pic>
        <p:nvPicPr>
          <p:cNvPr id="4" name="Picture 3" descr="A close-up of a purple flower&#10;&#10;Description automatically generated">
            <a:extLst>
              <a:ext uri="{FF2B5EF4-FFF2-40B4-BE49-F238E27FC236}">
                <a16:creationId xmlns:a16="http://schemas.microsoft.com/office/drawing/2014/main" id="{FDAC3D05-F855-243B-94C9-69FFC885BC24}"/>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3550730" y="112131"/>
            <a:ext cx="7536456" cy="6487555"/>
          </a:xfrm>
          <a:prstGeom prst="rect">
            <a:avLst/>
          </a:prstGeom>
        </p:spPr>
      </p:pic>
      <p:sp>
        <p:nvSpPr>
          <p:cNvPr id="8" name="TextBox 7">
            <a:extLst>
              <a:ext uri="{FF2B5EF4-FFF2-40B4-BE49-F238E27FC236}">
                <a16:creationId xmlns:a16="http://schemas.microsoft.com/office/drawing/2014/main" id="{6FD40AF7-D74C-9BE2-1A95-E29B51472D1C}"/>
              </a:ext>
            </a:extLst>
          </p:cNvPr>
          <p:cNvSpPr txBox="1"/>
          <p:nvPr/>
        </p:nvSpPr>
        <p:spPr>
          <a:xfrm>
            <a:off x="5720056" y="6003187"/>
            <a:ext cx="5367130" cy="523220"/>
          </a:xfrm>
          <a:prstGeom prst="rect">
            <a:avLst/>
          </a:prstGeom>
          <a:noFill/>
        </p:spPr>
        <p:txBody>
          <a:bodyPr wrap="square">
            <a:spAutoFit/>
          </a:bodyPr>
          <a:lstStyle/>
          <a:p>
            <a:pPr algn="r"/>
            <a:r>
              <a:rPr lang="he-IL" sz="1400" dirty="0">
                <a:solidFill>
                  <a:srgbClr val="222222"/>
                </a:solidFill>
                <a:latin typeface="Arial" panose="020B0604020202020204" pitchFamily="34" charset="0"/>
                <a:cs typeface="Arial" panose="020B0604020202020204" pitchFamily="34" charset="0"/>
              </a:rPr>
              <a:t>  </a:t>
            </a:r>
          </a:p>
          <a:p>
            <a:pPr algn="r"/>
            <a:r>
              <a:rPr lang="en-US" sz="1400" i="0" dirty="0">
                <a:solidFill>
                  <a:srgbClr val="222222"/>
                </a:solidFill>
                <a:effectLst/>
                <a:latin typeface="Arial" panose="020B0604020202020204" pitchFamily="34" charset="0"/>
                <a:cs typeface="Arial" panose="020B0604020202020204" pitchFamily="34" charset="0"/>
              </a:rPr>
              <a:t>www.flora.org.il.</a:t>
            </a:r>
            <a:r>
              <a:rPr lang="he-IL" sz="1400" dirty="0">
                <a:solidFill>
                  <a:srgbClr val="222222"/>
                </a:solidFill>
                <a:latin typeface="Arial" panose="020B0604020202020204" pitchFamily="34" charset="0"/>
              </a:rPr>
              <a:t> </a:t>
            </a:r>
            <a:r>
              <a:rPr lang="ar-SA" sz="1400" dirty="0">
                <a:solidFill>
                  <a:srgbClr val="222222"/>
                </a:solidFill>
                <a:latin typeface="Arial" panose="020B0604020202020204" pitchFamily="34" charset="0"/>
              </a:rPr>
              <a:t>دلبوث بنفسجي، تصوير: د. أوري </a:t>
            </a:r>
            <a:r>
              <a:rPr lang="ar-SA" sz="1400" dirty="0" err="1">
                <a:solidFill>
                  <a:srgbClr val="222222"/>
                </a:solidFill>
                <a:latin typeface="Arial" panose="020B0604020202020204" pitchFamily="34" charset="0"/>
              </a:rPr>
              <a:t>فرغمان</a:t>
            </a:r>
            <a:r>
              <a:rPr lang="ar-SA" sz="1400" dirty="0">
                <a:solidFill>
                  <a:srgbClr val="222222"/>
                </a:solidFill>
                <a:latin typeface="Arial" panose="020B0604020202020204" pitchFamily="34" charset="0"/>
              </a:rPr>
              <a:t>-سبير  </a:t>
            </a:r>
            <a:endParaRPr lang="en-IL" sz="1400" dirty="0"/>
          </a:p>
        </p:txBody>
      </p:sp>
      <p:sp>
        <p:nvSpPr>
          <p:cNvPr id="5" name="TextBox 4">
            <a:extLst>
              <a:ext uri="{FF2B5EF4-FFF2-40B4-BE49-F238E27FC236}">
                <a16:creationId xmlns:a16="http://schemas.microsoft.com/office/drawing/2014/main" id="{B0927D32-E943-A009-D30D-D6EABBDFCFDC}"/>
              </a:ext>
            </a:extLst>
          </p:cNvPr>
          <p:cNvSpPr txBox="1"/>
          <p:nvPr/>
        </p:nvSpPr>
        <p:spPr>
          <a:xfrm>
            <a:off x="505162" y="976287"/>
            <a:ext cx="2342937" cy="5583067"/>
          </a:xfrm>
          <a:prstGeom prst="rect">
            <a:avLst/>
          </a:prstGeom>
          <a:noFill/>
        </p:spPr>
        <p:txBody>
          <a:bodyPr wrap="square">
            <a:spAutoFit/>
          </a:bodyPr>
          <a:lstStyle/>
          <a:p>
            <a:pPr marL="0" lvl="0" indent="0">
              <a:buNone/>
              <a:defRPr/>
            </a:pPr>
            <a:endParaRPr lang="he-IL" sz="1600" dirty="0">
              <a:solidFill>
                <a:srgbClr val="005445"/>
              </a:solidFill>
              <a:latin typeface="Atlas AAA" panose="020B0504020202020204" pitchFamily="34" charset="-79"/>
              <a:cs typeface="Atlas AAA" panose="020B0504020202020204" pitchFamily="34" charset="-79"/>
            </a:endParaRPr>
          </a:p>
          <a:p>
            <a:pPr lvl="0" algn="ctr">
              <a:defRPr/>
            </a:pPr>
            <a:r>
              <a:rPr lang="ar-SA" sz="1600" b="1" dirty="0">
                <a:solidFill>
                  <a:srgbClr val="CCCCFF"/>
                </a:solidFill>
                <a:latin typeface="Tahoma" panose="020B0604030504040204" pitchFamily="34" charset="0"/>
                <a:ea typeface="Tahoma" panose="020B0604030504040204" pitchFamily="34" charset="0"/>
                <a:cs typeface="Tahoma" panose="020B0604030504040204" pitchFamily="34" charset="0"/>
              </a:rPr>
              <a:t>أين يمكننا رؤية الزهور البرية؟</a:t>
            </a:r>
          </a:p>
          <a:p>
            <a:pPr marL="0" indent="0" algn="ctr" rtl="1">
              <a:lnSpc>
                <a:spcPct val="115000"/>
              </a:lnSpc>
              <a:spcAft>
                <a:spcPts val="800"/>
              </a:spcAft>
              <a:buNone/>
            </a:pPr>
            <a:r>
              <a:rPr lang="ar-SA" sz="1600" kern="100" dirty="0">
                <a:solidFill>
                  <a:schemeClr val="bg1"/>
                </a:solidFill>
                <a:latin typeface="Tahoma" panose="020B0604030504040204" pitchFamily="34" charset="0"/>
                <a:ea typeface="Tahoma" panose="020B0604030504040204" pitchFamily="34" charset="0"/>
                <a:cs typeface="Tahoma" panose="020B0604030504040204" pitchFamily="34" charset="0"/>
              </a:rPr>
              <a:t>في كل مكان في الطبيعة دون تدخل الانسان</a:t>
            </a:r>
            <a:endParaRPr lang="he-IL" sz="1600" kern="1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ctr" rtl="1">
              <a:lnSpc>
                <a:spcPct val="115000"/>
              </a:lnSpc>
              <a:spcAft>
                <a:spcPts val="800"/>
              </a:spcAft>
            </a:pPr>
            <a:r>
              <a:rPr lang="ar-SA" sz="1600" kern="100" dirty="0">
                <a:solidFill>
                  <a:schemeClr val="accent6">
                    <a:lumMod val="40000"/>
                    <a:lumOff val="60000"/>
                  </a:schemeClr>
                </a:solidFill>
                <a:latin typeface="Tahoma" panose="020B0604030504040204" pitchFamily="34" charset="0"/>
                <a:ea typeface="Tahoma" panose="020B0604030504040204" pitchFamily="34" charset="0"/>
                <a:cs typeface="Tahoma" panose="020B0604030504040204" pitchFamily="34" charset="0"/>
              </a:rPr>
              <a:t>على عكسها</a:t>
            </a:r>
            <a:r>
              <a:rPr lang="he-IL" sz="1600" kern="100" dirty="0">
                <a:solidFill>
                  <a:schemeClr val="accent6">
                    <a:lumMod val="40000"/>
                    <a:lumOff val="60000"/>
                  </a:schemeClr>
                </a:solidFill>
                <a:latin typeface="Tahoma" panose="020B0604030504040204" pitchFamily="34" charset="0"/>
                <a:ea typeface="Tahoma" panose="020B0604030504040204" pitchFamily="34" charset="0"/>
                <a:cs typeface="Tahoma" panose="020B0604030504040204" pitchFamily="34" charset="0"/>
              </a:rPr>
              <a:t>– </a:t>
            </a:r>
            <a:r>
              <a:rPr lang="ar-SA" sz="1600" kern="100" dirty="0">
                <a:solidFill>
                  <a:schemeClr val="accent6">
                    <a:lumMod val="40000"/>
                    <a:lumOff val="60000"/>
                  </a:schemeClr>
                </a:solidFill>
                <a:latin typeface="Tahoma" panose="020B0604030504040204" pitchFamily="34" charset="0"/>
                <a:ea typeface="Tahoma" panose="020B0604030504040204" pitchFamily="34" charset="0"/>
                <a:cs typeface="Tahoma" panose="020B0604030504040204" pitchFamily="34" charset="0"/>
              </a:rPr>
              <a:t>هناك نباتات يزرعها الإنسان ويعتني بها لتلبية احتياجاته الخاصة.</a:t>
            </a:r>
          </a:p>
          <a:p>
            <a:pPr marL="0" indent="0" algn="ctr" rtl="1">
              <a:lnSpc>
                <a:spcPct val="115000"/>
              </a:lnSpc>
              <a:spcAft>
                <a:spcPts val="800"/>
              </a:spcAft>
              <a:buNone/>
            </a:pPr>
            <a:endParaRPr lang="he-IL" sz="1600" b="1" strike="sngStrike" dirty="0">
              <a:solidFill>
                <a:schemeClr val="accent6">
                  <a:lumMod val="40000"/>
                  <a:lumOff val="60000"/>
                </a:schemeClr>
              </a:solidFill>
              <a:latin typeface="Tahoma" panose="020B0604030504040204" pitchFamily="34" charset="0"/>
              <a:ea typeface="Tahoma" panose="020B0604030504040204" pitchFamily="34" charset="0"/>
              <a:cs typeface="Tahoma" panose="020B0604030504040204" pitchFamily="34" charset="0"/>
            </a:endParaRPr>
          </a:p>
          <a:p>
            <a:pPr lvl="0" algn="ctr">
              <a:defRPr/>
            </a:pPr>
            <a:r>
              <a:rPr lang="ar-SA" sz="1600" b="1" dirty="0">
                <a:solidFill>
                  <a:srgbClr val="CCCCFF"/>
                </a:solidFill>
                <a:latin typeface="Tahoma" panose="020B0604030504040204" pitchFamily="34" charset="0"/>
                <a:ea typeface="Tahoma" panose="020B0604030504040204" pitchFamily="34" charset="0"/>
                <a:cs typeface="Tahoma" panose="020B0604030504040204" pitchFamily="34" charset="0"/>
              </a:rPr>
              <a:t>ما هي الزهرة المحميّة</a:t>
            </a:r>
            <a:endParaRPr lang="he-IL" sz="1600" b="1" dirty="0">
              <a:solidFill>
                <a:srgbClr val="CCCCFF"/>
              </a:solidFill>
              <a:latin typeface="Tahoma" panose="020B0604030504040204" pitchFamily="34" charset="0"/>
              <a:ea typeface="Tahoma" panose="020B0604030504040204" pitchFamily="34" charset="0"/>
              <a:cs typeface="Tahoma" panose="020B0604030504040204" pitchFamily="34" charset="0"/>
            </a:endParaRPr>
          </a:p>
          <a:p>
            <a:pPr lvl="0" algn="ctr">
              <a:defRPr/>
            </a:pPr>
            <a:r>
              <a:rPr lang="ar-SA" sz="1600" b="1" dirty="0">
                <a:solidFill>
                  <a:srgbClr val="CCCCFF"/>
                </a:solidFill>
                <a:latin typeface="Tahoma" panose="020B0604030504040204" pitchFamily="34" charset="0"/>
                <a:ea typeface="Tahoma" panose="020B0604030504040204" pitchFamily="34" charset="0"/>
                <a:cs typeface="Tahoma" panose="020B0604030504040204" pitchFamily="34" charset="0"/>
              </a:rPr>
              <a:t>رمز... ما الذي تخفيه هذه الكلمة؟ هل يمكننا قطف زهرة محمية؟</a:t>
            </a:r>
          </a:p>
          <a:p>
            <a:pPr marL="0" indent="0" algn="ctr" rtl="1">
              <a:buNone/>
              <a:defRPr/>
            </a:pPr>
            <a:r>
              <a:rPr lang="ar-SA" sz="1600" dirty="0">
                <a:solidFill>
                  <a:schemeClr val="accent6">
                    <a:lumMod val="40000"/>
                    <a:lumOff val="60000"/>
                  </a:schemeClr>
                </a:solidFill>
                <a:latin typeface="Tahoma" panose="020B0604030504040204" pitchFamily="34" charset="0"/>
                <a:ea typeface="Tahoma" panose="020B0604030504040204" pitchFamily="34" charset="0"/>
                <a:cs typeface="Tahoma" panose="020B0604030504040204" pitchFamily="34" charset="0"/>
              </a:rPr>
              <a:t>زهرة لا يمكننا إلحاق الضرر بها أينما وُجدت</a:t>
            </a:r>
            <a:endParaRPr lang="he-IL" sz="1600" dirty="0">
              <a:solidFill>
                <a:schemeClr val="accent6">
                  <a:lumMod val="40000"/>
                  <a:lumOff val="60000"/>
                </a:schemeClr>
              </a:solidFill>
              <a:latin typeface="Tahoma" panose="020B0604030504040204" pitchFamily="34" charset="0"/>
              <a:ea typeface="Tahoma" panose="020B0604030504040204" pitchFamily="34" charset="0"/>
              <a:cs typeface="Tahoma" panose="020B0604030504040204" pitchFamily="34" charset="0"/>
            </a:endParaRPr>
          </a:p>
          <a:p>
            <a:pPr marL="0" indent="0" algn="ctr">
              <a:buNone/>
              <a:defRPr/>
            </a:pPr>
            <a:r>
              <a:rPr lang="ar-SA" sz="1600" dirty="0">
                <a:solidFill>
                  <a:schemeClr val="accent6">
                    <a:lumMod val="40000"/>
                    <a:lumOff val="60000"/>
                  </a:schemeClr>
                </a:solidFill>
                <a:latin typeface="Tahoma" panose="020B0604030504040204" pitchFamily="34" charset="0"/>
                <a:ea typeface="Tahoma" panose="020B0604030504040204" pitchFamily="34" charset="0"/>
                <a:cs typeface="Tahoma" panose="020B0604030504040204" pitchFamily="34" charset="0"/>
              </a:rPr>
              <a:t>جميع الزهور التي شاهدناها هي محمي</a:t>
            </a:r>
            <a:r>
              <a:rPr lang="ar-EG" sz="1600" dirty="0">
                <a:solidFill>
                  <a:schemeClr val="accent6">
                    <a:lumMod val="40000"/>
                    <a:lumOff val="60000"/>
                  </a:schemeClr>
                </a:solidFill>
                <a:latin typeface="Tahoma" panose="020B0604030504040204" pitchFamily="34" charset="0"/>
                <a:ea typeface="Tahoma" panose="020B0604030504040204" pitchFamily="34" charset="0"/>
                <a:cs typeface="Tahoma" panose="020B0604030504040204" pitchFamily="34" charset="0"/>
              </a:rPr>
              <a:t>ّ</a:t>
            </a:r>
            <a:r>
              <a:rPr lang="ar-SA" sz="1600" dirty="0">
                <a:solidFill>
                  <a:schemeClr val="accent6">
                    <a:lumMod val="40000"/>
                    <a:lumOff val="60000"/>
                  </a:schemeClr>
                </a:solidFill>
                <a:latin typeface="Tahoma" panose="020B0604030504040204" pitchFamily="34" charset="0"/>
                <a:ea typeface="Tahoma" panose="020B0604030504040204" pitchFamily="34" charset="0"/>
                <a:cs typeface="Tahoma" panose="020B0604030504040204" pitchFamily="34" charset="0"/>
              </a:rPr>
              <a:t>ة حسب القانون.</a:t>
            </a:r>
            <a:endParaRPr lang="he-IL" sz="1600"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Slide Number Placeholder 6">
            <a:extLst>
              <a:ext uri="{FF2B5EF4-FFF2-40B4-BE49-F238E27FC236}">
                <a16:creationId xmlns:a16="http://schemas.microsoft.com/office/drawing/2014/main" id="{3FAE8896-F78E-E03E-0DF7-BCB0DA095DA9}"/>
              </a:ext>
            </a:extLst>
          </p:cNvPr>
          <p:cNvSpPr>
            <a:spLocks noGrp="1"/>
          </p:cNvSpPr>
          <p:nvPr>
            <p:ph type="sldNum" sz="quarter" idx="12"/>
          </p:nvPr>
        </p:nvSpPr>
        <p:spPr/>
        <p:txBody>
          <a:bodyPr/>
          <a:lstStyle/>
          <a:p>
            <a:fld id="{9DE0CEA4-7E62-4EAA-9BE3-9BBBA25519B5}" type="slidenum">
              <a:rPr lang="en-150" smtClean="0"/>
              <a:t>14</a:t>
            </a:fld>
            <a:endParaRPr lang="en-150"/>
          </a:p>
        </p:txBody>
      </p:sp>
      <p:pic>
        <p:nvPicPr>
          <p:cNvPr id="9" name="Picture 8">
            <a:extLst>
              <a:ext uri="{FF2B5EF4-FFF2-40B4-BE49-F238E27FC236}">
                <a16:creationId xmlns:a16="http://schemas.microsoft.com/office/drawing/2014/main" id="{47E9459C-21EA-98FB-CF04-303B84A979B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647208" y="3353162"/>
            <a:ext cx="499915" cy="487647"/>
          </a:xfrm>
          <a:prstGeom prst="rect">
            <a:avLst/>
          </a:prstGeom>
        </p:spPr>
      </p:pic>
      <p:pic>
        <p:nvPicPr>
          <p:cNvPr id="10" name="תמונה 9">
            <a:extLst>
              <a:ext uri="{FF2B5EF4-FFF2-40B4-BE49-F238E27FC236}">
                <a16:creationId xmlns:a16="http://schemas.microsoft.com/office/drawing/2014/main" id="{1992677C-9656-0DD7-8983-EFA8172D3B3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51260" y="181511"/>
            <a:ext cx="2342463" cy="537644"/>
          </a:xfrm>
          <a:prstGeom prst="rect">
            <a:avLst/>
          </a:prstGeom>
        </p:spPr>
      </p:pic>
    </p:spTree>
    <p:extLst>
      <p:ext uri="{BB962C8B-B14F-4D97-AF65-F5344CB8AC3E}">
        <p14:creationId xmlns:p14="http://schemas.microsoft.com/office/powerpoint/2010/main" val="4054114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additive="base">
                                        <p:cTn id="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 calcmode="lin" valueType="num">
                                      <p:cBhvr additive="base">
                                        <p:cTn id="17"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animEffect transition="in" filter="fade">
                                      <p:cBhvr>
                                        <p:cTn id="23" dur="500"/>
                                        <p:tgtEl>
                                          <p:spTgt spid="5">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5">
                                            <p:txEl>
                                              <p:pRg st="6" end="6"/>
                                            </p:txEl>
                                          </p:spTgt>
                                        </p:tgtEl>
                                        <p:attrNameLst>
                                          <p:attrName>style.visibility</p:attrName>
                                        </p:attrNameLst>
                                      </p:cBhvr>
                                      <p:to>
                                        <p:strVal val="visible"/>
                                      </p:to>
                                    </p:set>
                                    <p:animEffect transition="in" filter="fade">
                                      <p:cBhvr>
                                        <p:cTn id="28" dur="500"/>
                                        <p:tgtEl>
                                          <p:spTgt spid="5">
                                            <p:txEl>
                                              <p:pRg st="6" end="6"/>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5">
                                            <p:txEl>
                                              <p:pRg st="7" end="7"/>
                                            </p:txEl>
                                          </p:spTgt>
                                        </p:tgtEl>
                                        <p:attrNameLst>
                                          <p:attrName>style.visibility</p:attrName>
                                        </p:attrNameLst>
                                      </p:cBhvr>
                                      <p:to>
                                        <p:strVal val="visible"/>
                                      </p:to>
                                    </p:set>
                                    <p:animEffect transition="in" filter="fade">
                                      <p:cBhvr>
                                        <p:cTn id="33" dur="500"/>
                                        <p:tgtEl>
                                          <p:spTgt spid="5">
                                            <p:txEl>
                                              <p:pRg st="7" end="7"/>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5">
                                            <p:txEl>
                                              <p:pRg st="8" end="8"/>
                                            </p:txEl>
                                          </p:spTgt>
                                        </p:tgtEl>
                                        <p:attrNameLst>
                                          <p:attrName>style.visibility</p:attrName>
                                        </p:attrNameLst>
                                      </p:cBhvr>
                                      <p:to>
                                        <p:strVal val="visible"/>
                                      </p:to>
                                    </p:set>
                                    <p:animEffect transition="in" filter="fade">
                                      <p:cBhvr>
                                        <p:cTn id="36"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1183C-5E58-BAA2-70E4-E475578883C9}"/>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F3C003B2-5EEB-9039-0429-F5C5981A8932}"/>
              </a:ext>
            </a:extLst>
          </p:cNvPr>
          <p:cNvSpPr/>
          <p:nvPr/>
        </p:nvSpPr>
        <p:spPr>
          <a:xfrm>
            <a:off x="261257"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0" name="Rectangle 19">
            <a:extLst>
              <a:ext uri="{FF2B5EF4-FFF2-40B4-BE49-F238E27FC236}">
                <a16:creationId xmlns:a16="http://schemas.microsoft.com/office/drawing/2014/main" id="{63DE53AB-AED2-93D0-CFBA-9A18155C0ECB}"/>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 name="Isosceles Triangle 1">
            <a:extLst>
              <a:ext uri="{FF2B5EF4-FFF2-40B4-BE49-F238E27FC236}">
                <a16:creationId xmlns:a16="http://schemas.microsoft.com/office/drawing/2014/main" id="{5524459C-CA9F-3358-6FCC-12D7CFD07353}"/>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D78859D1-D16C-BCC3-19ED-122B8F045913}"/>
              </a:ext>
            </a:extLst>
          </p:cNvPr>
          <p:cNvSpPr/>
          <p:nvPr/>
        </p:nvSpPr>
        <p:spPr>
          <a:xfrm>
            <a:off x="11704551" y="3454787"/>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D03FC8AD-09B7-BECF-F56F-6CC2360336B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634593" y="3401563"/>
            <a:ext cx="499915" cy="487647"/>
          </a:xfrm>
          <a:prstGeom prst="rect">
            <a:avLst/>
          </a:prstGeom>
        </p:spPr>
      </p:pic>
      <p:sp>
        <p:nvSpPr>
          <p:cNvPr id="7" name="TextBox 6">
            <a:extLst>
              <a:ext uri="{FF2B5EF4-FFF2-40B4-BE49-F238E27FC236}">
                <a16:creationId xmlns:a16="http://schemas.microsoft.com/office/drawing/2014/main" id="{D3A896F4-1E8A-5532-D6E5-1DA5AB95C402}"/>
              </a:ext>
            </a:extLst>
          </p:cNvPr>
          <p:cNvSpPr txBox="1"/>
          <p:nvPr/>
        </p:nvSpPr>
        <p:spPr>
          <a:xfrm>
            <a:off x="11571756" y="3768083"/>
            <a:ext cx="637058" cy="430887"/>
          </a:xfrm>
          <a:prstGeom prst="rect">
            <a:avLst/>
          </a:prstGeom>
          <a:noFill/>
        </p:spPr>
        <p:txBody>
          <a:bodyPr wrap="square" rtlCol="0">
            <a:spAutoFit/>
          </a:bodyPr>
          <a:lstStyle/>
          <a:p>
            <a:pPr algn="ctr"/>
            <a:r>
              <a:rPr lang="he-IL" sz="1100" dirty="0">
                <a:solidFill>
                  <a:srgbClr val="005445"/>
                </a:solidFill>
                <a:latin typeface="Atlas AAA" panose="020B0504020202020204" pitchFamily="34" charset="-79"/>
                <a:cs typeface="Atlas AAA" panose="020B0504020202020204" pitchFamily="34" charset="-79"/>
              </a:rPr>
              <a:t>משחקי פתיחה</a:t>
            </a:r>
            <a:endParaRPr lang="en-150" sz="1100" dirty="0">
              <a:solidFill>
                <a:srgbClr val="005445"/>
              </a:solidFill>
              <a:latin typeface="Atlas AAA" panose="020B0504020202020204" pitchFamily="34" charset="-79"/>
              <a:cs typeface="Atlas AAA" panose="020B0504020202020204" pitchFamily="34" charset="-79"/>
            </a:endParaRPr>
          </a:p>
        </p:txBody>
      </p:sp>
      <p:sp>
        <p:nvSpPr>
          <p:cNvPr id="13" name="Isosceles Triangle 12">
            <a:extLst>
              <a:ext uri="{FF2B5EF4-FFF2-40B4-BE49-F238E27FC236}">
                <a16:creationId xmlns:a16="http://schemas.microsoft.com/office/drawing/2014/main" id="{0116F9B0-8EE6-DDCF-7D43-B75DD44E8E0C}"/>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182E3DFC-EDBB-47E0-86A5-C1D12AF8E008}"/>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E0B7BC25-D6B3-03CF-CA77-A7EA6E4A59BC}"/>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6" name="TextBox 15">
            <a:extLst>
              <a:ext uri="{FF2B5EF4-FFF2-40B4-BE49-F238E27FC236}">
                <a16:creationId xmlns:a16="http://schemas.microsoft.com/office/drawing/2014/main" id="{37223051-7728-B7D7-D3CA-832B90B6BCF3}"/>
              </a:ext>
            </a:extLst>
          </p:cNvPr>
          <p:cNvSpPr txBox="1"/>
          <p:nvPr/>
        </p:nvSpPr>
        <p:spPr>
          <a:xfrm>
            <a:off x="11571756" y="4492815"/>
            <a:ext cx="637058" cy="430887"/>
          </a:xfrm>
          <a:prstGeom prst="rect">
            <a:avLst/>
          </a:prstGeom>
          <a:noFill/>
        </p:spPr>
        <p:txBody>
          <a:bodyPr wrap="square" rtlCol="0">
            <a:spAutoFit/>
          </a:bodyPr>
          <a:lstStyle/>
          <a:p>
            <a:pPr algn="ctr" rtl="1"/>
            <a:r>
              <a:rPr lang="he-IL" sz="1100" dirty="0">
                <a:solidFill>
                  <a:srgbClr val="005445"/>
                </a:solidFill>
                <a:latin typeface="Atlas AAA" panose="020B0504020202020204" pitchFamily="34" charset="-79"/>
                <a:cs typeface="Atlas AAA" panose="020B0504020202020204" pitchFamily="34" charset="-79"/>
              </a:rPr>
              <a:t>תוכן עיניינים</a:t>
            </a:r>
            <a:endParaRPr lang="en-150" sz="1100" dirty="0">
              <a:solidFill>
                <a:srgbClr val="005445"/>
              </a:solidFill>
              <a:latin typeface="Atlas AAA" panose="020B0504020202020204" pitchFamily="34" charset="-79"/>
              <a:cs typeface="Atlas AAA" panose="020B0504020202020204" pitchFamily="34" charset="-79"/>
            </a:endParaRPr>
          </a:p>
        </p:txBody>
      </p:sp>
      <p:pic>
        <p:nvPicPr>
          <p:cNvPr id="9" name="Picture 8">
            <a:extLst>
              <a:ext uri="{FF2B5EF4-FFF2-40B4-BE49-F238E27FC236}">
                <a16:creationId xmlns:a16="http://schemas.microsoft.com/office/drawing/2014/main" id="{9693C05A-9161-7872-D922-42C7E1AB07A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647208" y="4122789"/>
            <a:ext cx="496825" cy="484633"/>
          </a:xfrm>
          <a:prstGeom prst="rect">
            <a:avLst/>
          </a:prstGeom>
        </p:spPr>
      </p:pic>
      <p:sp>
        <p:nvSpPr>
          <p:cNvPr id="19" name="Isosceles Triangle 18">
            <a:extLst>
              <a:ext uri="{FF2B5EF4-FFF2-40B4-BE49-F238E27FC236}">
                <a16:creationId xmlns:a16="http://schemas.microsoft.com/office/drawing/2014/main" id="{E1044EC4-4668-92FD-EA09-5DF79418F427}"/>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A1415BFC-17FD-40DE-CCAA-6F5CCD22434E}"/>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0853FA92-7528-86C4-2FFF-377EE6B79E71}"/>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3D13E124-4EC2-AC0E-DBB6-4D952609CAE8}"/>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647888" y="4852815"/>
            <a:ext cx="496825" cy="484633"/>
          </a:xfrm>
          <a:prstGeom prst="rect">
            <a:avLst/>
          </a:prstGeom>
        </p:spPr>
      </p:pic>
      <p:sp>
        <p:nvSpPr>
          <p:cNvPr id="24" name="TextBox 23">
            <a:extLst>
              <a:ext uri="{FF2B5EF4-FFF2-40B4-BE49-F238E27FC236}">
                <a16:creationId xmlns:a16="http://schemas.microsoft.com/office/drawing/2014/main" id="{3B4CBEC0-6EA7-2BE1-E4E7-D4E8788E0588}"/>
              </a:ext>
            </a:extLst>
          </p:cNvPr>
          <p:cNvSpPr txBox="1"/>
          <p:nvPr/>
        </p:nvSpPr>
        <p:spPr>
          <a:xfrm>
            <a:off x="11577091" y="5239983"/>
            <a:ext cx="637058" cy="261610"/>
          </a:xfrm>
          <a:prstGeom prst="rect">
            <a:avLst/>
          </a:prstGeom>
          <a:noFill/>
        </p:spPr>
        <p:txBody>
          <a:bodyPr wrap="square" rtlCol="0">
            <a:spAutoFit/>
          </a:bodyPr>
          <a:lstStyle/>
          <a:p>
            <a:pPr algn="ctr" rtl="1"/>
            <a:r>
              <a:rPr lang="he-IL" sz="1100" dirty="0">
                <a:solidFill>
                  <a:srgbClr val="005445"/>
                </a:solidFill>
                <a:latin typeface="Atlas AAA" panose="020B0504020202020204" pitchFamily="34" charset="-79"/>
                <a:cs typeface="Atlas AAA" panose="020B0504020202020204" pitchFamily="34" charset="-79"/>
              </a:rPr>
              <a:t>תוכן</a:t>
            </a:r>
            <a:endParaRPr lang="en-150" sz="1100" dirty="0">
              <a:solidFill>
                <a:srgbClr val="005445"/>
              </a:solidFill>
              <a:latin typeface="Atlas AAA" panose="020B0504020202020204" pitchFamily="34" charset="-79"/>
              <a:cs typeface="Atlas AAA" panose="020B0504020202020204" pitchFamily="34" charset="-79"/>
            </a:endParaRPr>
          </a:p>
        </p:txBody>
      </p:sp>
      <p:pic>
        <p:nvPicPr>
          <p:cNvPr id="25" name="Picture 24">
            <a:extLst>
              <a:ext uri="{FF2B5EF4-FFF2-40B4-BE49-F238E27FC236}">
                <a16:creationId xmlns:a16="http://schemas.microsoft.com/office/drawing/2014/main" id="{0DF756E6-E31C-91C6-8FBA-1F40DCD18D2D}"/>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636131" y="5597748"/>
            <a:ext cx="496825" cy="484633"/>
          </a:xfrm>
          <a:prstGeom prst="rect">
            <a:avLst/>
          </a:prstGeom>
        </p:spPr>
      </p:pic>
      <p:sp>
        <p:nvSpPr>
          <p:cNvPr id="26" name="TextBox 25">
            <a:extLst>
              <a:ext uri="{FF2B5EF4-FFF2-40B4-BE49-F238E27FC236}">
                <a16:creationId xmlns:a16="http://schemas.microsoft.com/office/drawing/2014/main" id="{F7C66190-41A9-251F-BBE1-E4416E052F88}"/>
              </a:ext>
            </a:extLst>
          </p:cNvPr>
          <p:cNvSpPr txBox="1"/>
          <p:nvPr/>
        </p:nvSpPr>
        <p:spPr>
          <a:xfrm>
            <a:off x="11577091" y="6003187"/>
            <a:ext cx="637058" cy="261610"/>
          </a:xfrm>
          <a:prstGeom prst="rect">
            <a:avLst/>
          </a:prstGeom>
          <a:noFill/>
        </p:spPr>
        <p:txBody>
          <a:bodyPr wrap="square" rtlCol="0">
            <a:spAutoFit/>
          </a:bodyPr>
          <a:lstStyle/>
          <a:p>
            <a:pPr algn="ctr" rtl="1"/>
            <a:r>
              <a:rPr lang="he-IL" sz="1100" dirty="0">
                <a:solidFill>
                  <a:srgbClr val="005445"/>
                </a:solidFill>
                <a:latin typeface="Atlas AAA" panose="020B0504020202020204" pitchFamily="34" charset="-79"/>
                <a:cs typeface="Atlas AAA" panose="020B0504020202020204" pitchFamily="34" charset="-79"/>
              </a:rPr>
              <a:t>סיכום</a:t>
            </a:r>
            <a:endParaRPr lang="en-150" sz="1100" dirty="0">
              <a:solidFill>
                <a:srgbClr val="005445"/>
              </a:solidFill>
              <a:latin typeface="Atlas AAA" panose="020B0504020202020204" pitchFamily="34" charset="-79"/>
              <a:cs typeface="Atlas AAA" panose="020B0504020202020204" pitchFamily="34" charset="-79"/>
            </a:endParaRPr>
          </a:p>
        </p:txBody>
      </p:sp>
      <p:sp>
        <p:nvSpPr>
          <p:cNvPr id="11" name="מציין מיקום תוכן 3">
            <a:extLst>
              <a:ext uri="{FF2B5EF4-FFF2-40B4-BE49-F238E27FC236}">
                <a16:creationId xmlns:a16="http://schemas.microsoft.com/office/drawing/2014/main" id="{525A2DA9-4EA6-B6EB-E4D7-6B7584AACD05}"/>
              </a:ext>
            </a:extLst>
          </p:cNvPr>
          <p:cNvSpPr txBox="1">
            <a:spLocks/>
          </p:cNvSpPr>
          <p:nvPr/>
        </p:nvSpPr>
        <p:spPr>
          <a:xfrm>
            <a:off x="3904036" y="885486"/>
            <a:ext cx="7472734" cy="2734887"/>
          </a:xfrm>
          <a:prstGeom prst="rect">
            <a:avLst/>
          </a:prstGeom>
          <a:ln>
            <a:noFill/>
          </a:ln>
        </p:spPr>
        <p:style>
          <a:lnRef idx="2">
            <a:schemeClr val="accent6"/>
          </a:lnRef>
          <a:fillRef idx="1">
            <a:schemeClr val="lt1"/>
          </a:fillRef>
          <a:effectRef idx="0">
            <a:schemeClr val="accent6"/>
          </a:effectRef>
          <a:fontRef idx="minor">
            <a:schemeClr val="dk1"/>
          </a:fontRef>
        </p:style>
        <p:txBody>
          <a:bodyPr vert="horz" lIns="91440" tIns="45720" rIns="91440" bIns="45720" rtlCol="0">
            <a:normAutofit/>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endParaRPr lang="he-IL" dirty="0">
              <a:solidFill>
                <a:srgbClr val="005445"/>
              </a:solidFill>
              <a:latin typeface="Atlas AAA" panose="020B0504020202020204" pitchFamily="34" charset="-79"/>
              <a:cs typeface="Atlas AAA" panose="020B0504020202020204" pitchFamily="34" charset="-79"/>
            </a:endParaRPr>
          </a:p>
          <a:p>
            <a:pPr marL="0" lvl="0" indent="0">
              <a:buNone/>
              <a:defRPr/>
            </a:pPr>
            <a:endParaRPr lang="he-IL" dirty="0">
              <a:solidFill>
                <a:schemeClr val="tx1"/>
              </a:solidFill>
              <a:latin typeface="Atlas AAA" panose="020B0504020202020204" pitchFamily="34" charset="-79"/>
              <a:cs typeface="Atlas AAA" panose="020B0504020202020204" pitchFamily="34" charset="-79"/>
            </a:endParaRPr>
          </a:p>
          <a:p>
            <a:pPr marL="0" indent="0">
              <a:buNone/>
              <a:defRPr/>
            </a:pPr>
            <a:endParaRPr kumimoji="0" lang="he-IL" sz="2000" b="0" i="0" u="none" strike="noStrike" kern="1200" cap="none" spc="0" normalizeH="0" baseline="0" noProof="0" dirty="0">
              <a:ln>
                <a:noFill/>
              </a:ln>
              <a:solidFill>
                <a:srgbClr val="005445"/>
              </a:solidFill>
              <a:effectLst/>
              <a:uLnTx/>
              <a:uFillTx/>
              <a:latin typeface="Atlas AAA" panose="020B0504020202020204" pitchFamily="34" charset="-79"/>
              <a:cs typeface="Atlas AAA" panose="020B0504020202020204" pitchFamily="34" charset="-79"/>
            </a:endParaRPr>
          </a:p>
        </p:txBody>
      </p:sp>
      <p:sp>
        <p:nvSpPr>
          <p:cNvPr id="27" name="TextBox 26">
            <a:extLst>
              <a:ext uri="{FF2B5EF4-FFF2-40B4-BE49-F238E27FC236}">
                <a16:creationId xmlns:a16="http://schemas.microsoft.com/office/drawing/2014/main" id="{EB56488A-B99E-CD46-DEC1-76D2CA5E1017}"/>
              </a:ext>
            </a:extLst>
          </p:cNvPr>
          <p:cNvSpPr txBox="1"/>
          <p:nvPr/>
        </p:nvSpPr>
        <p:spPr>
          <a:xfrm>
            <a:off x="3909918" y="1442764"/>
            <a:ext cx="2201477" cy="3416320"/>
          </a:xfrm>
          <a:prstGeom prst="rect">
            <a:avLst/>
          </a:prstGeom>
          <a:noFill/>
        </p:spPr>
        <p:txBody>
          <a:bodyPr wrap="square">
            <a:spAutoFit/>
          </a:bodyPr>
          <a:lstStyle/>
          <a:p>
            <a:pPr algn="ctr">
              <a:defRPr/>
            </a:pPr>
            <a:r>
              <a:rPr lang="ar-SA" sz="2400" b="1" dirty="0">
                <a:solidFill>
                  <a:schemeClr val="accent6">
                    <a:lumMod val="50000"/>
                  </a:schemeClr>
                </a:solidFill>
                <a:latin typeface="Atlas AAA" panose="020B0504020202020204" pitchFamily="34" charset="-79"/>
                <a:cs typeface="Atlas AAA" panose="020B0504020202020204" pitchFamily="34" charset="-79"/>
              </a:rPr>
              <a:t>هل جميع النباتات </a:t>
            </a:r>
            <a:r>
              <a:rPr lang="ar-EG" sz="2400" b="1" dirty="0">
                <a:solidFill>
                  <a:schemeClr val="accent6">
                    <a:lumMod val="50000"/>
                  </a:schemeClr>
                </a:solidFill>
                <a:latin typeface="Atlas AAA" panose="020B0504020202020204" pitchFamily="34" charset="-79"/>
                <a:cs typeface="Atlas AAA" panose="020B0504020202020204" pitchFamily="34" charset="-79"/>
              </a:rPr>
              <a:t>لديها </a:t>
            </a:r>
            <a:r>
              <a:rPr lang="ar-SA" sz="2400" b="1" dirty="0">
                <a:solidFill>
                  <a:schemeClr val="accent6">
                    <a:lumMod val="50000"/>
                  </a:schemeClr>
                </a:solidFill>
                <a:latin typeface="Atlas AAA" panose="020B0504020202020204" pitchFamily="34" charset="-79"/>
                <a:cs typeface="Atlas AAA" panose="020B0504020202020204" pitchFamily="34" charset="-79"/>
              </a:rPr>
              <a:t>زهور؟</a:t>
            </a:r>
            <a:endParaRPr lang="he-IL" sz="2400" b="1" dirty="0">
              <a:solidFill>
                <a:schemeClr val="accent6">
                  <a:lumMod val="50000"/>
                </a:schemeClr>
              </a:solidFill>
              <a:latin typeface="Atlas AAA" panose="020B0504020202020204" pitchFamily="34" charset="-79"/>
              <a:cs typeface="Atlas AAA" panose="020B0504020202020204" pitchFamily="34" charset="-79"/>
            </a:endParaRPr>
          </a:p>
          <a:p>
            <a:pPr algn="ctr">
              <a:defRPr/>
            </a:pPr>
            <a:endParaRPr lang="he-IL" sz="2400" b="1" dirty="0">
              <a:solidFill>
                <a:schemeClr val="accent6">
                  <a:lumMod val="50000"/>
                </a:schemeClr>
              </a:solidFill>
              <a:latin typeface="Atlas AAA" panose="020B0504020202020204" pitchFamily="34" charset="-79"/>
              <a:cs typeface="Atlas AAA" panose="020B0504020202020204" pitchFamily="34" charset="-79"/>
            </a:endParaRPr>
          </a:p>
          <a:p>
            <a:pPr algn="ctr">
              <a:defRPr/>
            </a:pPr>
            <a:r>
              <a:rPr lang="ar-SA" sz="2400" b="1" dirty="0">
                <a:solidFill>
                  <a:srgbClr val="9999FF"/>
                </a:solidFill>
                <a:effectLst/>
                <a:ea typeface="Aptos" panose="020B0004020202020204" pitchFamily="34" charset="0"/>
                <a:cs typeface="Arial" panose="020B0604020202020204" pitchFamily="34" charset="0"/>
              </a:rPr>
              <a:t>لا.</a:t>
            </a:r>
            <a:endParaRPr lang="he-IL" sz="2400" b="1" dirty="0">
              <a:solidFill>
                <a:srgbClr val="9999FF"/>
              </a:solidFill>
              <a:effectLst/>
              <a:ea typeface="Aptos" panose="020B0004020202020204" pitchFamily="34" charset="0"/>
              <a:cs typeface="Arial" panose="020B0604020202020204" pitchFamily="34" charset="0"/>
            </a:endParaRPr>
          </a:p>
          <a:p>
            <a:pPr algn="ctr">
              <a:defRPr/>
            </a:pPr>
            <a:r>
              <a:rPr lang="ar-SA" sz="2400" b="1" dirty="0">
                <a:solidFill>
                  <a:srgbClr val="9999FF"/>
                </a:solidFill>
                <a:ea typeface="Aptos" panose="020B0004020202020204" pitchFamily="34" charset="0"/>
                <a:cs typeface="Arial" panose="020B0604020202020204" pitchFamily="34" charset="0"/>
              </a:rPr>
              <a:t>لكن الزهور تميّز أكبر مجموعة موجودة في مملكة النبات</a:t>
            </a:r>
            <a:r>
              <a:rPr lang="he-IL" sz="2400" b="1" dirty="0">
                <a:solidFill>
                  <a:srgbClr val="9999FF"/>
                </a:solidFill>
                <a:ea typeface="Aptos" panose="020B0004020202020204" pitchFamily="34" charset="0"/>
                <a:cs typeface="Arial" panose="020B0604020202020204" pitchFamily="34" charset="0"/>
              </a:rPr>
              <a:t>.</a:t>
            </a:r>
            <a:r>
              <a:rPr lang="he-IL" sz="2400" b="1" dirty="0">
                <a:solidFill>
                  <a:srgbClr val="9999FF"/>
                </a:solidFill>
                <a:effectLst/>
                <a:ea typeface="Aptos" panose="020B0004020202020204" pitchFamily="34" charset="0"/>
                <a:cs typeface="Arial" panose="020B0604020202020204" pitchFamily="34" charset="0"/>
              </a:rPr>
              <a:t> </a:t>
            </a:r>
            <a:endParaRPr lang="he-IL" sz="2400" b="1" dirty="0">
              <a:solidFill>
                <a:srgbClr val="9999FF"/>
              </a:solidFill>
              <a:latin typeface="Atlas AAA" panose="020B0504020202020204" pitchFamily="34" charset="-79"/>
              <a:cs typeface="Atlas AAA" panose="020B0504020202020204" pitchFamily="34" charset="-79"/>
            </a:endParaRPr>
          </a:p>
          <a:p>
            <a:pPr lvl="0" algn="ctr">
              <a:defRPr/>
            </a:pPr>
            <a:endParaRPr lang="he-IL" sz="2400" dirty="0">
              <a:solidFill>
                <a:schemeClr val="tx1"/>
              </a:solidFill>
              <a:latin typeface="Atlas AAA" panose="020B0504020202020204" pitchFamily="34" charset="-79"/>
              <a:cs typeface="Atlas AAA" panose="020B0504020202020204" pitchFamily="34" charset="-79"/>
            </a:endParaRPr>
          </a:p>
        </p:txBody>
      </p:sp>
      <p:pic>
        <p:nvPicPr>
          <p:cNvPr id="4" name="Picture 3">
            <a:extLst>
              <a:ext uri="{FF2B5EF4-FFF2-40B4-BE49-F238E27FC236}">
                <a16:creationId xmlns:a16="http://schemas.microsoft.com/office/drawing/2014/main" id="{085108FA-F5FB-0E7D-07B7-E7281E41FA36}"/>
              </a:ext>
            </a:extLst>
          </p:cNvPr>
          <p:cNvPicPr>
            <a:picLocks noChangeAspect="1"/>
          </p:cNvPicPr>
          <p:nvPr/>
        </p:nvPicPr>
        <p:blipFill>
          <a:blip r:embed="rId7"/>
          <a:stretch>
            <a:fillRect/>
          </a:stretch>
        </p:blipFill>
        <p:spPr>
          <a:xfrm>
            <a:off x="7486521" y="6259"/>
            <a:ext cx="4590288" cy="6858000"/>
          </a:xfrm>
          <a:prstGeom prst="rect">
            <a:avLst/>
          </a:prstGeom>
        </p:spPr>
      </p:pic>
      <p:sp>
        <p:nvSpPr>
          <p:cNvPr id="8" name="TextBox 7">
            <a:extLst>
              <a:ext uri="{FF2B5EF4-FFF2-40B4-BE49-F238E27FC236}">
                <a16:creationId xmlns:a16="http://schemas.microsoft.com/office/drawing/2014/main" id="{959F6746-A579-39DC-8DDC-FB9F397FB07D}"/>
              </a:ext>
            </a:extLst>
          </p:cNvPr>
          <p:cNvSpPr txBox="1"/>
          <p:nvPr/>
        </p:nvSpPr>
        <p:spPr>
          <a:xfrm>
            <a:off x="6792668" y="6225918"/>
            <a:ext cx="5238531" cy="769441"/>
          </a:xfrm>
          <a:prstGeom prst="rect">
            <a:avLst/>
          </a:prstGeom>
          <a:noFill/>
        </p:spPr>
        <p:txBody>
          <a:bodyPr wrap="square">
            <a:spAutoFit/>
          </a:bodyPr>
          <a:lstStyle/>
          <a:p>
            <a:pPr algn="r"/>
            <a:r>
              <a:rPr lang="ar-EG" sz="1400" i="0" dirty="0" err="1">
                <a:effectLst/>
                <a:latin typeface="Arial" panose="020B0604020202020204" pitchFamily="34" charset="0"/>
                <a:cs typeface="Arial" panose="020B0604020202020204" pitchFamily="34" charset="0"/>
              </a:rPr>
              <a:t>جَوْثَن</a:t>
            </a:r>
            <a:r>
              <a:rPr lang="ar-EG" sz="1400" i="0" dirty="0">
                <a:effectLst/>
                <a:latin typeface="Arial" panose="020B0604020202020204" pitchFamily="34" charset="0"/>
                <a:cs typeface="Arial" panose="020B0604020202020204" pitchFamily="34" charset="0"/>
              </a:rPr>
              <a:t> شرقي،</a:t>
            </a:r>
          </a:p>
          <a:p>
            <a:pPr algn="r"/>
            <a:r>
              <a:rPr lang="en-US" sz="1400" i="0" dirty="0">
                <a:solidFill>
                  <a:srgbClr val="222222"/>
                </a:solidFill>
                <a:effectLst/>
                <a:latin typeface="Arial" panose="020B0604020202020204" pitchFamily="34" charset="0"/>
                <a:cs typeface="Arial" panose="020B0604020202020204" pitchFamily="34" charset="0"/>
                <a:hlinkClick r:id="rId8"/>
              </a:rPr>
              <a:t>www.flora.org.il</a:t>
            </a:r>
            <a:r>
              <a:rPr lang="en-US" sz="1400" i="0" dirty="0">
                <a:solidFill>
                  <a:srgbClr val="222222"/>
                </a:solidFill>
                <a:effectLst/>
                <a:latin typeface="Arial" panose="020B0604020202020204" pitchFamily="34" charset="0"/>
                <a:cs typeface="Arial" panose="020B0604020202020204" pitchFamily="34" charset="0"/>
              </a:rPr>
              <a:t> </a:t>
            </a:r>
            <a:r>
              <a:rPr lang="ar-EG" sz="1400" i="0" dirty="0">
                <a:solidFill>
                  <a:srgbClr val="222222"/>
                </a:solidFill>
                <a:effectLst/>
                <a:latin typeface="Arial" panose="020B0604020202020204" pitchFamily="34" charset="0"/>
                <a:cs typeface="Arial" panose="020B0604020202020204" pitchFamily="34" charset="0"/>
              </a:rPr>
              <a:t>تصوير: د. أوري </a:t>
            </a:r>
            <a:r>
              <a:rPr lang="ar-EG" sz="1400" i="0" dirty="0" err="1">
                <a:solidFill>
                  <a:srgbClr val="222222"/>
                </a:solidFill>
                <a:effectLst/>
                <a:latin typeface="Arial" panose="020B0604020202020204" pitchFamily="34" charset="0"/>
                <a:cs typeface="Arial" panose="020B0604020202020204" pitchFamily="34" charset="0"/>
              </a:rPr>
              <a:t>فرغمان</a:t>
            </a:r>
            <a:r>
              <a:rPr lang="ar-EG" sz="1400" i="0" dirty="0">
                <a:solidFill>
                  <a:srgbClr val="222222"/>
                </a:solidFill>
                <a:effectLst/>
                <a:latin typeface="Arial" panose="020B0604020202020204" pitchFamily="34" charset="0"/>
                <a:cs typeface="Arial" panose="020B0604020202020204" pitchFamily="34" charset="0"/>
              </a:rPr>
              <a:t>-سبير </a:t>
            </a:r>
            <a:endParaRPr lang="he-IL" sz="1400" dirty="0">
              <a:solidFill>
                <a:srgbClr val="222222"/>
              </a:solidFill>
              <a:latin typeface="Arial" panose="020B0604020202020204" pitchFamily="34" charset="0"/>
            </a:endParaRPr>
          </a:p>
          <a:p>
            <a:pPr algn="r"/>
            <a:endParaRPr lang="he-IL" sz="1600" b="1" i="0" dirty="0">
              <a:solidFill>
                <a:srgbClr val="222222"/>
              </a:solidFill>
              <a:effectLst/>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5AAD8854-7FB4-9C5C-2B4A-DFD8E83CDD0A}"/>
              </a:ext>
            </a:extLst>
          </p:cNvPr>
          <p:cNvSpPr>
            <a:spLocks noGrp="1"/>
          </p:cNvSpPr>
          <p:nvPr>
            <p:ph type="sldNum" sz="quarter" idx="12"/>
          </p:nvPr>
        </p:nvSpPr>
        <p:spPr/>
        <p:txBody>
          <a:bodyPr/>
          <a:lstStyle/>
          <a:p>
            <a:fld id="{9DE0CEA4-7E62-4EAA-9BE3-9BBBA25519B5}" type="slidenum">
              <a:rPr lang="en-150" smtClean="0"/>
              <a:t>15</a:t>
            </a:fld>
            <a:endParaRPr lang="en-150" dirty="0"/>
          </a:p>
        </p:txBody>
      </p:sp>
      <p:pic>
        <p:nvPicPr>
          <p:cNvPr id="10" name="תמונה 9">
            <a:extLst>
              <a:ext uri="{FF2B5EF4-FFF2-40B4-BE49-F238E27FC236}">
                <a16:creationId xmlns:a16="http://schemas.microsoft.com/office/drawing/2014/main" id="{B8EFB1C1-F218-D889-D3E8-7F8DDB6120BD}"/>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51260" y="181511"/>
            <a:ext cx="2342463" cy="537644"/>
          </a:xfrm>
          <a:prstGeom prst="rect">
            <a:avLst/>
          </a:prstGeom>
        </p:spPr>
      </p:pic>
    </p:spTree>
    <p:extLst>
      <p:ext uri="{BB962C8B-B14F-4D97-AF65-F5344CB8AC3E}">
        <p14:creationId xmlns:p14="http://schemas.microsoft.com/office/powerpoint/2010/main" val="1313487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animEffect transition="in" filter="fade">
                                      <p:cBhvr>
                                        <p:cTn id="7" dur="1000"/>
                                        <p:tgtEl>
                                          <p:spTgt spid="27">
                                            <p:txEl>
                                              <p:pRg st="0" end="0"/>
                                            </p:txEl>
                                          </p:spTgt>
                                        </p:tgtEl>
                                      </p:cBhvr>
                                    </p:animEffect>
                                    <p:anim calcmode="lin" valueType="num">
                                      <p:cBhvr>
                                        <p:cTn id="8" dur="1000" fill="hold"/>
                                        <p:tgtEl>
                                          <p:spTgt spid="2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7">
                                            <p:txEl>
                                              <p:pRg st="2" end="2"/>
                                            </p:txEl>
                                          </p:spTgt>
                                        </p:tgtEl>
                                        <p:attrNameLst>
                                          <p:attrName>style.visibility</p:attrName>
                                        </p:attrNameLst>
                                      </p:cBhvr>
                                      <p:to>
                                        <p:strVal val="visible"/>
                                      </p:to>
                                    </p:set>
                                    <p:animEffect transition="in" filter="barn(inVertical)">
                                      <p:cBhvr>
                                        <p:cTn id="14" dur="500"/>
                                        <p:tgtEl>
                                          <p:spTgt spid="27">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7">
                                            <p:txEl>
                                              <p:pRg st="3" end="3"/>
                                            </p:txEl>
                                          </p:spTgt>
                                        </p:tgtEl>
                                        <p:attrNameLst>
                                          <p:attrName>style.visibility</p:attrName>
                                        </p:attrNameLst>
                                      </p:cBhvr>
                                      <p:to>
                                        <p:strVal val="visible"/>
                                      </p:to>
                                    </p:set>
                                    <p:animEffect transition="in" filter="barn(inVertical)">
                                      <p:cBhvr>
                                        <p:cTn id="19" dur="500"/>
                                        <p:tgtEl>
                                          <p:spTgt spid="2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416EAE-8AD4-F004-8C5A-A7081630F231}"/>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25D6508A-C5D7-BCF7-DDBC-2F3F05F07EDB}"/>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 name="Isosceles Triangle 1">
            <a:extLst>
              <a:ext uri="{FF2B5EF4-FFF2-40B4-BE49-F238E27FC236}">
                <a16:creationId xmlns:a16="http://schemas.microsoft.com/office/drawing/2014/main" id="{33B6C53A-AE8F-8347-7ACD-4283267A7DC5}"/>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1418DF72-9DF4-D823-7834-468606655493}"/>
              </a:ext>
            </a:extLst>
          </p:cNvPr>
          <p:cNvSpPr/>
          <p:nvPr/>
        </p:nvSpPr>
        <p:spPr>
          <a:xfrm>
            <a:off x="11704551" y="3454787"/>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9BAC0EB7-0F85-FCF5-CC4D-79ED509D7AA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1634593" y="3401563"/>
            <a:ext cx="499915" cy="487647"/>
          </a:xfrm>
          <a:prstGeom prst="rect">
            <a:avLst/>
          </a:prstGeom>
        </p:spPr>
      </p:pic>
      <p:sp>
        <p:nvSpPr>
          <p:cNvPr id="7" name="TextBox 6">
            <a:extLst>
              <a:ext uri="{FF2B5EF4-FFF2-40B4-BE49-F238E27FC236}">
                <a16:creationId xmlns:a16="http://schemas.microsoft.com/office/drawing/2014/main" id="{21DC273C-BB02-1114-0470-AD874D57BDBE}"/>
              </a:ext>
            </a:extLst>
          </p:cNvPr>
          <p:cNvSpPr txBox="1"/>
          <p:nvPr/>
        </p:nvSpPr>
        <p:spPr>
          <a:xfrm>
            <a:off x="11571756" y="3768083"/>
            <a:ext cx="637058" cy="430887"/>
          </a:xfrm>
          <a:prstGeom prst="rect">
            <a:avLst/>
          </a:prstGeom>
          <a:noFill/>
        </p:spPr>
        <p:txBody>
          <a:bodyPr wrap="square" rtlCol="0">
            <a:spAutoFit/>
          </a:bodyPr>
          <a:lstStyle/>
          <a:p>
            <a:pPr algn="ctr"/>
            <a:r>
              <a:rPr lang="he-IL" sz="1100" dirty="0">
                <a:solidFill>
                  <a:srgbClr val="005445"/>
                </a:solidFill>
                <a:latin typeface="Atlas AAA" panose="020B0504020202020204" pitchFamily="34" charset="-79"/>
                <a:cs typeface="Atlas AAA" panose="020B0504020202020204" pitchFamily="34" charset="-79"/>
              </a:rPr>
              <a:t>משחקי פתיחה</a:t>
            </a:r>
            <a:endParaRPr lang="en-150" sz="1100" dirty="0">
              <a:solidFill>
                <a:srgbClr val="005445"/>
              </a:solidFill>
              <a:latin typeface="Atlas AAA" panose="020B0504020202020204" pitchFamily="34" charset="-79"/>
              <a:cs typeface="Atlas AAA" panose="020B0504020202020204" pitchFamily="34" charset="-79"/>
            </a:endParaRPr>
          </a:p>
        </p:txBody>
      </p:sp>
      <p:sp>
        <p:nvSpPr>
          <p:cNvPr id="13" name="Isosceles Triangle 12">
            <a:extLst>
              <a:ext uri="{FF2B5EF4-FFF2-40B4-BE49-F238E27FC236}">
                <a16:creationId xmlns:a16="http://schemas.microsoft.com/office/drawing/2014/main" id="{17C2521F-D82F-7A2E-604D-9D9CF5F148FB}"/>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C8AC1038-61D2-08D0-4AEE-C4A46ED73CE4}"/>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490AA498-70D8-0EC7-3FF3-F1B41A898F51}"/>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6" name="TextBox 15">
            <a:extLst>
              <a:ext uri="{FF2B5EF4-FFF2-40B4-BE49-F238E27FC236}">
                <a16:creationId xmlns:a16="http://schemas.microsoft.com/office/drawing/2014/main" id="{1DAB3C39-A9BD-9DC3-4BE8-C861AD28D6AB}"/>
              </a:ext>
            </a:extLst>
          </p:cNvPr>
          <p:cNvSpPr txBox="1"/>
          <p:nvPr/>
        </p:nvSpPr>
        <p:spPr>
          <a:xfrm>
            <a:off x="11571756" y="4492815"/>
            <a:ext cx="637058" cy="430887"/>
          </a:xfrm>
          <a:prstGeom prst="rect">
            <a:avLst/>
          </a:prstGeom>
          <a:noFill/>
        </p:spPr>
        <p:txBody>
          <a:bodyPr wrap="square" rtlCol="0">
            <a:spAutoFit/>
          </a:bodyPr>
          <a:lstStyle/>
          <a:p>
            <a:pPr algn="ctr" rtl="1"/>
            <a:r>
              <a:rPr lang="he-IL" sz="1100" dirty="0">
                <a:solidFill>
                  <a:srgbClr val="005445"/>
                </a:solidFill>
                <a:latin typeface="Atlas AAA" panose="020B0504020202020204" pitchFamily="34" charset="-79"/>
                <a:cs typeface="Atlas AAA" panose="020B0504020202020204" pitchFamily="34" charset="-79"/>
              </a:rPr>
              <a:t>תוכן עיניינים</a:t>
            </a:r>
            <a:endParaRPr lang="en-150" sz="1100" dirty="0">
              <a:solidFill>
                <a:srgbClr val="005445"/>
              </a:solidFill>
              <a:latin typeface="Atlas AAA" panose="020B0504020202020204" pitchFamily="34" charset="-79"/>
              <a:cs typeface="Atlas AAA" panose="020B0504020202020204" pitchFamily="34" charset="-79"/>
            </a:endParaRPr>
          </a:p>
        </p:txBody>
      </p:sp>
      <p:pic>
        <p:nvPicPr>
          <p:cNvPr id="9" name="Picture 8">
            <a:extLst>
              <a:ext uri="{FF2B5EF4-FFF2-40B4-BE49-F238E27FC236}">
                <a16:creationId xmlns:a16="http://schemas.microsoft.com/office/drawing/2014/main" id="{59A395BB-23D5-353C-D02D-00E339EF344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647208" y="4122789"/>
            <a:ext cx="496825" cy="484633"/>
          </a:xfrm>
          <a:prstGeom prst="rect">
            <a:avLst/>
          </a:prstGeom>
        </p:spPr>
      </p:pic>
      <p:sp>
        <p:nvSpPr>
          <p:cNvPr id="19" name="Isosceles Triangle 18">
            <a:extLst>
              <a:ext uri="{FF2B5EF4-FFF2-40B4-BE49-F238E27FC236}">
                <a16:creationId xmlns:a16="http://schemas.microsoft.com/office/drawing/2014/main" id="{CBDCB235-341F-6522-E3F6-B16E52BD7346}"/>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C785D24F-4224-15BE-A495-9DED939D6A70}"/>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16F61582-E4EE-5ACC-3F6C-EC77BBBB2605}"/>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190AF7B7-F8EC-16E4-95F7-9B9374F5BAE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647888" y="4852815"/>
            <a:ext cx="496825" cy="484633"/>
          </a:xfrm>
          <a:prstGeom prst="rect">
            <a:avLst/>
          </a:prstGeom>
        </p:spPr>
      </p:pic>
      <p:sp>
        <p:nvSpPr>
          <p:cNvPr id="24" name="TextBox 23">
            <a:extLst>
              <a:ext uri="{FF2B5EF4-FFF2-40B4-BE49-F238E27FC236}">
                <a16:creationId xmlns:a16="http://schemas.microsoft.com/office/drawing/2014/main" id="{E5A5777F-BCFF-87A7-87F1-8C015851057B}"/>
              </a:ext>
            </a:extLst>
          </p:cNvPr>
          <p:cNvSpPr txBox="1"/>
          <p:nvPr/>
        </p:nvSpPr>
        <p:spPr>
          <a:xfrm>
            <a:off x="11577091" y="5239983"/>
            <a:ext cx="637058" cy="261610"/>
          </a:xfrm>
          <a:prstGeom prst="rect">
            <a:avLst/>
          </a:prstGeom>
          <a:noFill/>
        </p:spPr>
        <p:txBody>
          <a:bodyPr wrap="square" rtlCol="0">
            <a:spAutoFit/>
          </a:bodyPr>
          <a:lstStyle/>
          <a:p>
            <a:pPr algn="ctr" rtl="1"/>
            <a:r>
              <a:rPr lang="he-IL" sz="1100" dirty="0">
                <a:solidFill>
                  <a:srgbClr val="005445"/>
                </a:solidFill>
                <a:latin typeface="Atlas AAA" panose="020B0504020202020204" pitchFamily="34" charset="-79"/>
                <a:cs typeface="Atlas AAA" panose="020B0504020202020204" pitchFamily="34" charset="-79"/>
              </a:rPr>
              <a:t>תוכן</a:t>
            </a:r>
            <a:endParaRPr lang="en-150" sz="1100" dirty="0">
              <a:solidFill>
                <a:srgbClr val="005445"/>
              </a:solidFill>
              <a:latin typeface="Atlas AAA" panose="020B0504020202020204" pitchFamily="34" charset="-79"/>
              <a:cs typeface="Atlas AAA" panose="020B0504020202020204" pitchFamily="34" charset="-79"/>
            </a:endParaRPr>
          </a:p>
        </p:txBody>
      </p:sp>
      <p:pic>
        <p:nvPicPr>
          <p:cNvPr id="25" name="Picture 24">
            <a:extLst>
              <a:ext uri="{FF2B5EF4-FFF2-40B4-BE49-F238E27FC236}">
                <a16:creationId xmlns:a16="http://schemas.microsoft.com/office/drawing/2014/main" id="{CCDCA41A-1937-F2C0-863C-5A5EC7D39B8B}"/>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636131" y="5597748"/>
            <a:ext cx="496825" cy="484633"/>
          </a:xfrm>
          <a:prstGeom prst="rect">
            <a:avLst/>
          </a:prstGeom>
        </p:spPr>
      </p:pic>
      <p:sp>
        <p:nvSpPr>
          <p:cNvPr id="26" name="TextBox 25">
            <a:extLst>
              <a:ext uri="{FF2B5EF4-FFF2-40B4-BE49-F238E27FC236}">
                <a16:creationId xmlns:a16="http://schemas.microsoft.com/office/drawing/2014/main" id="{1F66C5F2-093A-145F-23F2-60D00975C3E6}"/>
              </a:ext>
            </a:extLst>
          </p:cNvPr>
          <p:cNvSpPr txBox="1"/>
          <p:nvPr/>
        </p:nvSpPr>
        <p:spPr>
          <a:xfrm>
            <a:off x="11577091" y="6003187"/>
            <a:ext cx="637058" cy="261610"/>
          </a:xfrm>
          <a:prstGeom prst="rect">
            <a:avLst/>
          </a:prstGeom>
          <a:noFill/>
        </p:spPr>
        <p:txBody>
          <a:bodyPr wrap="square" rtlCol="0">
            <a:spAutoFit/>
          </a:bodyPr>
          <a:lstStyle/>
          <a:p>
            <a:pPr algn="ctr" rtl="1"/>
            <a:r>
              <a:rPr lang="he-IL" sz="1100" dirty="0">
                <a:solidFill>
                  <a:srgbClr val="005445"/>
                </a:solidFill>
                <a:latin typeface="Atlas AAA" panose="020B0504020202020204" pitchFamily="34" charset="-79"/>
                <a:cs typeface="Atlas AAA" panose="020B0504020202020204" pitchFamily="34" charset="-79"/>
              </a:rPr>
              <a:t>סיכום</a:t>
            </a:r>
            <a:endParaRPr lang="en-150" sz="1100" dirty="0">
              <a:solidFill>
                <a:srgbClr val="005445"/>
              </a:solidFill>
              <a:latin typeface="Atlas AAA" panose="020B0504020202020204" pitchFamily="34" charset="-79"/>
              <a:cs typeface="Atlas AAA" panose="020B0504020202020204" pitchFamily="34" charset="-79"/>
            </a:endParaRPr>
          </a:p>
        </p:txBody>
      </p:sp>
      <p:sp>
        <p:nvSpPr>
          <p:cNvPr id="10" name="TextBox 9">
            <a:extLst>
              <a:ext uri="{FF2B5EF4-FFF2-40B4-BE49-F238E27FC236}">
                <a16:creationId xmlns:a16="http://schemas.microsoft.com/office/drawing/2014/main" id="{03896BD9-40E7-7BEE-ABD3-3478C39F95E6}"/>
              </a:ext>
            </a:extLst>
          </p:cNvPr>
          <p:cNvSpPr txBox="1"/>
          <p:nvPr/>
        </p:nvSpPr>
        <p:spPr>
          <a:xfrm>
            <a:off x="3060167" y="3188624"/>
            <a:ext cx="6120332" cy="369332"/>
          </a:xfrm>
          <a:prstGeom prst="rect">
            <a:avLst/>
          </a:prstGeom>
          <a:noFill/>
        </p:spPr>
        <p:txBody>
          <a:bodyPr wrap="square">
            <a:spAutoFit/>
          </a:bodyPr>
          <a:lstStyle/>
          <a:p>
            <a:pPr lvl="0" algn="ctr">
              <a:defRPr/>
            </a:pPr>
            <a:r>
              <a:rPr lang="he-IL" b="1" dirty="0">
                <a:solidFill>
                  <a:srgbClr val="005445"/>
                </a:solidFill>
                <a:highlight>
                  <a:srgbClr val="FFFF00"/>
                </a:highlight>
                <a:latin typeface="Atlas AAA" panose="020B0504020202020204" pitchFamily="34" charset="-79"/>
                <a:cs typeface="Atlas AAA" panose="020B0504020202020204" pitchFamily="34" charset="-79"/>
              </a:rPr>
              <a:t>לדים פרח איברי רבייה?</a:t>
            </a:r>
          </a:p>
        </p:txBody>
      </p:sp>
      <p:pic>
        <p:nvPicPr>
          <p:cNvPr id="27" name="Picture 26" descr="Close-up of a blue flower&#10;&#10;Description automatically generated">
            <a:extLst>
              <a:ext uri="{FF2B5EF4-FFF2-40B4-BE49-F238E27FC236}">
                <a16:creationId xmlns:a16="http://schemas.microsoft.com/office/drawing/2014/main" id="{E7180331-6C2D-ED1F-E944-CFC989C7BE70}"/>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3044434" y="464463"/>
            <a:ext cx="9036787" cy="6020759"/>
          </a:xfrm>
          <a:prstGeom prst="rect">
            <a:avLst/>
          </a:prstGeom>
        </p:spPr>
      </p:pic>
      <p:sp>
        <p:nvSpPr>
          <p:cNvPr id="4" name="TextBox 3">
            <a:extLst>
              <a:ext uri="{FF2B5EF4-FFF2-40B4-BE49-F238E27FC236}">
                <a16:creationId xmlns:a16="http://schemas.microsoft.com/office/drawing/2014/main" id="{FCBE30B0-2FAE-C1C3-09DB-C1DEDF4C689A}"/>
              </a:ext>
            </a:extLst>
          </p:cNvPr>
          <p:cNvSpPr txBox="1"/>
          <p:nvPr/>
        </p:nvSpPr>
        <p:spPr>
          <a:xfrm>
            <a:off x="6826020" y="5899618"/>
            <a:ext cx="5238531" cy="738664"/>
          </a:xfrm>
          <a:prstGeom prst="rect">
            <a:avLst/>
          </a:prstGeom>
          <a:noFill/>
        </p:spPr>
        <p:txBody>
          <a:bodyPr wrap="square">
            <a:spAutoFit/>
          </a:bodyPr>
          <a:lstStyle/>
          <a:p>
            <a:pPr algn="r"/>
            <a:r>
              <a:rPr lang="ar-EG" sz="1400" i="0" dirty="0" err="1">
                <a:effectLst/>
                <a:latin typeface="Arial" panose="020B0604020202020204" pitchFamily="34" charset="0"/>
                <a:cs typeface="Arial" panose="020B0604020202020204" pitchFamily="34" charset="0"/>
              </a:rPr>
              <a:t>يَمْرور</a:t>
            </a:r>
            <a:r>
              <a:rPr lang="ar-EG" sz="1400" i="0" dirty="0">
                <a:effectLst/>
                <a:latin typeface="Arial" panose="020B0604020202020204" pitchFamily="34" charset="0"/>
                <a:cs typeface="Arial" panose="020B0604020202020204" pitchFamily="34" charset="0"/>
              </a:rPr>
              <a:t> أَزْرَق،</a:t>
            </a:r>
          </a:p>
          <a:p>
            <a:pPr algn="r"/>
            <a:r>
              <a:rPr lang="en-US" sz="1400" i="0" dirty="0">
                <a:solidFill>
                  <a:srgbClr val="222222"/>
                </a:solidFill>
                <a:effectLst/>
                <a:latin typeface="Arial" panose="020B0604020202020204" pitchFamily="34" charset="0"/>
                <a:cs typeface="Arial" panose="020B0604020202020204" pitchFamily="34" charset="0"/>
                <a:hlinkClick r:id="rId7"/>
              </a:rPr>
              <a:t>www.flora.org.il</a:t>
            </a:r>
            <a:r>
              <a:rPr lang="en-US" sz="1400" i="0" dirty="0">
                <a:solidFill>
                  <a:srgbClr val="222222"/>
                </a:solidFill>
                <a:effectLst/>
                <a:latin typeface="Arial" panose="020B0604020202020204" pitchFamily="34" charset="0"/>
                <a:cs typeface="Arial" panose="020B0604020202020204" pitchFamily="34" charset="0"/>
              </a:rPr>
              <a:t> </a:t>
            </a:r>
            <a:r>
              <a:rPr lang="ar-EG" sz="1400" i="0" dirty="0">
                <a:solidFill>
                  <a:srgbClr val="222222"/>
                </a:solidFill>
                <a:effectLst/>
                <a:latin typeface="Arial" panose="020B0604020202020204" pitchFamily="34" charset="0"/>
                <a:cs typeface="Arial" panose="020B0604020202020204" pitchFamily="34" charset="0"/>
              </a:rPr>
              <a:t>تصوير: د. أوري </a:t>
            </a:r>
            <a:r>
              <a:rPr lang="ar-EG" sz="1400" i="0" dirty="0" err="1">
                <a:solidFill>
                  <a:srgbClr val="222222"/>
                </a:solidFill>
                <a:effectLst/>
                <a:latin typeface="Arial" panose="020B0604020202020204" pitchFamily="34" charset="0"/>
                <a:cs typeface="Arial" panose="020B0604020202020204" pitchFamily="34" charset="0"/>
              </a:rPr>
              <a:t>فرغمان</a:t>
            </a:r>
            <a:r>
              <a:rPr lang="ar-EG" sz="1400" i="0" dirty="0">
                <a:solidFill>
                  <a:srgbClr val="222222"/>
                </a:solidFill>
                <a:effectLst/>
                <a:latin typeface="Arial" panose="020B0604020202020204" pitchFamily="34" charset="0"/>
                <a:cs typeface="Arial" panose="020B0604020202020204" pitchFamily="34" charset="0"/>
              </a:rPr>
              <a:t>-سبير </a:t>
            </a:r>
            <a:endParaRPr lang="he-IL" sz="1400" dirty="0">
              <a:solidFill>
                <a:srgbClr val="222222"/>
              </a:solidFill>
              <a:latin typeface="Arial" panose="020B0604020202020204" pitchFamily="34" charset="0"/>
            </a:endParaRPr>
          </a:p>
          <a:p>
            <a:pPr algn="r"/>
            <a:endParaRPr lang="he-IL" sz="1400" i="0" dirty="0">
              <a:solidFill>
                <a:srgbClr val="222222"/>
              </a:solidFill>
              <a:effectLst/>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67718B3E-0429-E9D6-7FF3-89A996D9A660}"/>
              </a:ext>
            </a:extLst>
          </p:cNvPr>
          <p:cNvSpPr/>
          <p:nvPr/>
        </p:nvSpPr>
        <p:spPr>
          <a:xfrm>
            <a:off x="127449"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algn="ctr" rtl="1">
              <a:buNone/>
              <a:defRPr/>
            </a:pPr>
            <a:r>
              <a:rPr lang="he-IL" b="1" dirty="0">
                <a:solidFill>
                  <a:schemeClr val="accent6"/>
                </a:solidFill>
                <a:latin typeface="Atlas AAA" panose="020B0504020202020204" pitchFamily="34" charset="-79"/>
                <a:cs typeface="Atlas AAA" panose="020B0504020202020204" pitchFamily="34" charset="-79"/>
              </a:rPr>
              <a:t>  </a:t>
            </a:r>
            <a:r>
              <a:rPr lang="ar-EG" sz="2400" b="1" u="sng" dirty="0">
                <a:solidFill>
                  <a:schemeClr val="accent6"/>
                </a:solidFill>
                <a:latin typeface="Atlas AAA" panose="020B0504020202020204" pitchFamily="34" charset="-79"/>
                <a:cs typeface="Atlas AAA" panose="020B0504020202020204" pitchFamily="34" charset="-79"/>
              </a:rPr>
              <a:t>سؤال آخر</a:t>
            </a:r>
            <a:r>
              <a:rPr lang="he-IL" sz="2400" b="1" u="sng" dirty="0">
                <a:solidFill>
                  <a:schemeClr val="accent6"/>
                </a:solidFill>
                <a:latin typeface="Atlas AAA" panose="020B0504020202020204" pitchFamily="34" charset="-79"/>
                <a:cs typeface="Atlas AAA" panose="020B0504020202020204" pitchFamily="34" charset="-79"/>
              </a:rPr>
              <a:t>:</a:t>
            </a:r>
          </a:p>
          <a:p>
            <a:pPr marL="0" lvl="0" indent="0" algn="ctr" rtl="1">
              <a:buNone/>
              <a:defRPr/>
            </a:pPr>
            <a:r>
              <a:rPr lang="he-IL" sz="2400" b="1" dirty="0">
                <a:solidFill>
                  <a:srgbClr val="005445"/>
                </a:solidFill>
                <a:latin typeface="Atlas AAA" panose="020B0504020202020204" pitchFamily="34" charset="-79"/>
                <a:cs typeface="Atlas AAA" panose="020B0504020202020204" pitchFamily="34" charset="-79"/>
              </a:rPr>
              <a:t> </a:t>
            </a:r>
            <a:r>
              <a:rPr lang="ar-EG" sz="2400" b="1" dirty="0">
                <a:solidFill>
                  <a:schemeClr val="accent6"/>
                </a:solidFill>
                <a:latin typeface="Atlas AAA" panose="020B0504020202020204" pitchFamily="34" charset="-79"/>
                <a:cs typeface="Atlas AAA" panose="020B0504020202020204" pitchFamily="34" charset="-79"/>
              </a:rPr>
              <a:t>ما هي وظيفة الزهرة؟</a:t>
            </a:r>
            <a:r>
              <a:rPr lang="he-IL" b="1" dirty="0">
                <a:solidFill>
                  <a:srgbClr val="005445"/>
                </a:solidFill>
                <a:latin typeface="Atlas AAA" panose="020B0504020202020204" pitchFamily="34" charset="-79"/>
                <a:cs typeface="Atlas AAA" panose="020B0504020202020204" pitchFamily="34" charset="-79"/>
              </a:rPr>
              <a:t>?</a:t>
            </a:r>
          </a:p>
          <a:p>
            <a:pPr marL="0" lvl="0" indent="0" algn="ctr">
              <a:buNone/>
              <a:defRPr/>
            </a:pPr>
            <a:endParaRPr lang="he-IL" dirty="0">
              <a:solidFill>
                <a:schemeClr val="accent6">
                  <a:lumMod val="20000"/>
                  <a:lumOff val="80000"/>
                </a:schemeClr>
              </a:solidFill>
              <a:latin typeface="Atlas AAA" panose="020B0504020202020204" pitchFamily="34" charset="-79"/>
              <a:cs typeface="Atlas AAA" panose="020B0504020202020204" pitchFamily="34" charset="-79"/>
            </a:endParaRPr>
          </a:p>
          <a:p>
            <a:pPr lvl="0" algn="ctr" rtl="1">
              <a:defRPr/>
            </a:pPr>
            <a:r>
              <a:rPr lang="ar-EG" dirty="0">
                <a:solidFill>
                  <a:schemeClr val="accent6">
                    <a:lumMod val="20000"/>
                    <a:lumOff val="80000"/>
                  </a:schemeClr>
                </a:solidFill>
                <a:latin typeface="Atlas AAA" panose="020B0504020202020204" pitchFamily="34" charset="-79"/>
                <a:cs typeface="Atlas AAA" panose="020B0504020202020204" pitchFamily="34" charset="-79"/>
              </a:rPr>
              <a:t>الزهرة هي جزء من النبتة تعمل كعضو تكاثر عند معظم النباتات.</a:t>
            </a:r>
            <a:endParaRPr lang="he-IL" dirty="0">
              <a:solidFill>
                <a:schemeClr val="accent6">
                  <a:lumMod val="20000"/>
                  <a:lumOff val="80000"/>
                </a:schemeClr>
              </a:solidFill>
              <a:latin typeface="Atlas AAA" panose="020B0504020202020204" pitchFamily="34" charset="-79"/>
              <a:cs typeface="Atlas AAA" panose="020B0504020202020204" pitchFamily="34" charset="-79"/>
            </a:endParaRPr>
          </a:p>
          <a:p>
            <a:pPr algn="ctr" rtl="1">
              <a:defRPr/>
            </a:pPr>
            <a:r>
              <a:rPr lang="ar-EG" dirty="0">
                <a:solidFill>
                  <a:schemeClr val="bg1"/>
                </a:solidFill>
                <a:latin typeface="Atlas AAA" panose="020B0504020202020204" pitchFamily="34" charset="-79"/>
                <a:cs typeface="Atlas AAA" panose="020B0504020202020204" pitchFamily="34" charset="-79"/>
              </a:rPr>
              <a:t>من الزهرة تتطور البذور</a:t>
            </a:r>
          </a:p>
          <a:p>
            <a:pPr algn="ctr" rtl="1">
              <a:defRPr/>
            </a:pPr>
            <a:r>
              <a:rPr lang="ar-EG" dirty="0">
                <a:solidFill>
                  <a:schemeClr val="bg1"/>
                </a:solidFill>
                <a:latin typeface="Atlas AAA" panose="020B0504020202020204" pitchFamily="34" charset="-79"/>
                <a:cs typeface="Atlas AAA" panose="020B0504020202020204" pitchFamily="34" charset="-79"/>
              </a:rPr>
              <a:t>التي ينتج النبات من خلالها ذرية</a:t>
            </a:r>
            <a:r>
              <a:rPr lang="he-IL" dirty="0">
                <a:solidFill>
                  <a:schemeClr val="bg1"/>
                </a:solidFill>
                <a:latin typeface="Atlas AAA" panose="020B0504020202020204" pitchFamily="34" charset="-79"/>
                <a:cs typeface="Atlas AAA" panose="020B0504020202020204" pitchFamily="34" charset="-79"/>
              </a:rPr>
              <a:t> – </a:t>
            </a:r>
            <a:r>
              <a:rPr lang="ar-EG" dirty="0">
                <a:solidFill>
                  <a:schemeClr val="bg1"/>
                </a:solidFill>
                <a:latin typeface="Atlas AAA" panose="020B0504020202020204" pitchFamily="34" charset="-79"/>
                <a:cs typeface="Atlas AAA" panose="020B0504020202020204" pitchFamily="34" charset="-79"/>
              </a:rPr>
              <a:t>أي نباتات جديدة.</a:t>
            </a:r>
            <a:endParaRPr lang="he-IL" dirty="0">
              <a:solidFill>
                <a:schemeClr val="bg1"/>
              </a:solidFill>
              <a:latin typeface="Atlas AAA" panose="020B0504020202020204" pitchFamily="34" charset="-79"/>
              <a:cs typeface="Atlas AAA" panose="020B0504020202020204" pitchFamily="34" charset="-79"/>
            </a:endParaRPr>
          </a:p>
          <a:p>
            <a:pPr marL="0" indent="0" algn="ctr" rtl="1">
              <a:buNone/>
              <a:defRPr/>
            </a:pPr>
            <a:endParaRPr lang="he-IL" dirty="0">
              <a:solidFill>
                <a:schemeClr val="accent6">
                  <a:lumMod val="20000"/>
                  <a:lumOff val="80000"/>
                </a:schemeClr>
              </a:solidFill>
              <a:latin typeface="Atlas AAA" panose="020B0504020202020204" pitchFamily="34" charset="-79"/>
              <a:cs typeface="Atlas AAA" panose="020B0504020202020204" pitchFamily="34" charset="-79"/>
            </a:endParaRPr>
          </a:p>
          <a:p>
            <a:pPr marL="0" indent="0" algn="ctr" rtl="1">
              <a:buNone/>
              <a:defRPr/>
            </a:pPr>
            <a:endParaRPr lang="he-IL" dirty="0">
              <a:solidFill>
                <a:schemeClr val="accent6">
                  <a:lumMod val="20000"/>
                  <a:lumOff val="80000"/>
                </a:schemeClr>
              </a:solidFill>
              <a:latin typeface="Atlas AAA" panose="020B0504020202020204" pitchFamily="34" charset="-79"/>
              <a:cs typeface="Atlas AAA" panose="020B0504020202020204" pitchFamily="34" charset="-79"/>
            </a:endParaRPr>
          </a:p>
          <a:p>
            <a:pPr algn="ctr" rtl="1">
              <a:defRPr/>
            </a:pPr>
            <a:r>
              <a:rPr lang="ar-EG" b="1" dirty="0">
                <a:solidFill>
                  <a:schemeClr val="accent6">
                    <a:lumMod val="20000"/>
                    <a:lumOff val="80000"/>
                  </a:schemeClr>
                </a:solidFill>
                <a:latin typeface="Atlas AAA" panose="020B0504020202020204" pitchFamily="34" charset="-79"/>
                <a:cs typeface="Atlas AAA" panose="020B0504020202020204" pitchFamily="34" charset="-79"/>
              </a:rPr>
              <a:t>الزهور ضرورية لاستمرار وجود النبات!</a:t>
            </a:r>
          </a:p>
          <a:p>
            <a:pPr marL="0" indent="0" algn="ctr" rtl="1">
              <a:buNone/>
              <a:defRPr/>
            </a:pPr>
            <a:endParaRPr lang="he-IL" b="1" dirty="0">
              <a:solidFill>
                <a:schemeClr val="accent6">
                  <a:lumMod val="20000"/>
                  <a:lumOff val="80000"/>
                </a:schemeClr>
              </a:solidFill>
              <a:latin typeface="Atlas AAA" panose="020B0504020202020204" pitchFamily="34" charset="-79"/>
              <a:cs typeface="Atlas AAA" panose="020B0504020202020204" pitchFamily="34" charset="-79"/>
            </a:endParaRPr>
          </a:p>
        </p:txBody>
      </p:sp>
      <p:sp>
        <p:nvSpPr>
          <p:cNvPr id="5" name="Slide Number Placeholder 4">
            <a:extLst>
              <a:ext uri="{FF2B5EF4-FFF2-40B4-BE49-F238E27FC236}">
                <a16:creationId xmlns:a16="http://schemas.microsoft.com/office/drawing/2014/main" id="{723EAF99-35D8-CE90-168D-73ACFD976C3B}"/>
              </a:ext>
            </a:extLst>
          </p:cNvPr>
          <p:cNvSpPr>
            <a:spLocks noGrp="1"/>
          </p:cNvSpPr>
          <p:nvPr>
            <p:ph type="sldNum" sz="quarter" idx="12"/>
          </p:nvPr>
        </p:nvSpPr>
        <p:spPr/>
        <p:txBody>
          <a:bodyPr/>
          <a:lstStyle/>
          <a:p>
            <a:fld id="{9DE0CEA4-7E62-4EAA-9BE3-9BBBA25519B5}" type="slidenum">
              <a:rPr lang="en-150" smtClean="0"/>
              <a:t>16</a:t>
            </a:fld>
            <a:endParaRPr lang="en-150"/>
          </a:p>
        </p:txBody>
      </p:sp>
      <p:pic>
        <p:nvPicPr>
          <p:cNvPr id="11" name="תמונה 10">
            <a:extLst>
              <a:ext uri="{FF2B5EF4-FFF2-40B4-BE49-F238E27FC236}">
                <a16:creationId xmlns:a16="http://schemas.microsoft.com/office/drawing/2014/main" id="{5EF63BB8-BF00-639B-EF2F-FD4E0EBCF6CB}"/>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51260" y="181511"/>
            <a:ext cx="2342463" cy="537644"/>
          </a:xfrm>
          <a:prstGeom prst="rect">
            <a:avLst/>
          </a:prstGeom>
        </p:spPr>
      </p:pic>
    </p:spTree>
    <p:extLst>
      <p:ext uri="{BB962C8B-B14F-4D97-AF65-F5344CB8AC3E}">
        <p14:creationId xmlns:p14="http://schemas.microsoft.com/office/powerpoint/2010/main" val="2098940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3" end="3"/>
                                            </p:txEl>
                                          </p:spTgt>
                                        </p:tgtEl>
                                        <p:attrNameLst>
                                          <p:attrName>style.visibility</p:attrName>
                                        </p:attrNameLst>
                                      </p:cBhvr>
                                      <p:to>
                                        <p:strVal val="visible"/>
                                      </p:to>
                                    </p:set>
                                    <p:animEffect transition="in" filter="barn(inVertical)">
                                      <p:cBhvr>
                                        <p:cTn id="7" dur="500"/>
                                        <p:tgtEl>
                                          <p:spTgt spid="8">
                                            <p:txEl>
                                              <p:pRg st="3" end="3"/>
                                            </p:txEl>
                                          </p:spTgt>
                                        </p:tgtEl>
                                      </p:cBhvr>
                                    </p:animEffect>
                                  </p:childTnLst>
                                </p:cTn>
                              </p:par>
                              <p:par>
                                <p:cTn id="8" presetID="42" presetClass="entr" presetSubtype="0" fill="hold" nodeType="withEffect">
                                  <p:stCondLst>
                                    <p:cond delay="0"/>
                                  </p:stCondLst>
                                  <p:childTnLst>
                                    <p:set>
                                      <p:cBhvr>
                                        <p:cTn id="9" dur="1" fill="hold">
                                          <p:stCondLst>
                                            <p:cond delay="0"/>
                                          </p:stCondLst>
                                        </p:cTn>
                                        <p:tgtEl>
                                          <p:spTgt spid="8">
                                            <p:txEl>
                                              <p:pRg st="4" end="4"/>
                                            </p:txEl>
                                          </p:spTgt>
                                        </p:tgtEl>
                                        <p:attrNameLst>
                                          <p:attrName>style.visibility</p:attrName>
                                        </p:attrNameLst>
                                      </p:cBhvr>
                                      <p:to>
                                        <p:strVal val="visible"/>
                                      </p:to>
                                    </p:set>
                                    <p:animEffect transition="in" filter="fade">
                                      <p:cBhvr>
                                        <p:cTn id="10" dur="1000"/>
                                        <p:tgtEl>
                                          <p:spTgt spid="8">
                                            <p:txEl>
                                              <p:pRg st="4" end="4"/>
                                            </p:txEl>
                                          </p:spTgt>
                                        </p:tgtEl>
                                      </p:cBhvr>
                                    </p:animEffect>
                                    <p:anim calcmode="lin" valueType="num">
                                      <p:cBhvr>
                                        <p:cTn id="11"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12" dur="1000" fill="hold"/>
                                        <p:tgtEl>
                                          <p:spTgt spid="8">
                                            <p:txEl>
                                              <p:pRg st="4" end="4"/>
                                            </p:txEl>
                                          </p:spTgt>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8">
                                            <p:txEl>
                                              <p:pRg st="5" end="5"/>
                                            </p:txEl>
                                          </p:spTgt>
                                        </p:tgtEl>
                                        <p:attrNameLst>
                                          <p:attrName>style.visibility</p:attrName>
                                        </p:attrNameLst>
                                      </p:cBhvr>
                                      <p:to>
                                        <p:strVal val="visible"/>
                                      </p:to>
                                    </p:set>
                                    <p:animEffect transition="in" filter="fade">
                                      <p:cBhvr>
                                        <p:cTn id="15" dur="1000"/>
                                        <p:tgtEl>
                                          <p:spTgt spid="8">
                                            <p:txEl>
                                              <p:pRg st="5" end="5"/>
                                            </p:txEl>
                                          </p:spTgt>
                                        </p:tgtEl>
                                      </p:cBhvr>
                                    </p:animEffect>
                                    <p:anim calcmode="lin" valueType="num">
                                      <p:cBhvr>
                                        <p:cTn id="16"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17" dur="1000" fill="hold"/>
                                        <p:tgtEl>
                                          <p:spTgt spid="8">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8">
                                            <p:txEl>
                                              <p:pRg st="8" end="8"/>
                                            </p:txEl>
                                          </p:spTgt>
                                        </p:tgtEl>
                                        <p:attrNameLst>
                                          <p:attrName>style.visibility</p:attrName>
                                        </p:attrNameLst>
                                      </p:cBhvr>
                                      <p:to>
                                        <p:strVal val="visible"/>
                                      </p:to>
                                    </p:set>
                                    <p:animEffect transition="in" filter="barn(inVertical)">
                                      <p:cBhvr>
                                        <p:cTn id="22" dur="500"/>
                                        <p:tgtEl>
                                          <p:spTgt spid="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7E7DD-0FE3-5690-6D6D-BB9C289820A0}"/>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FA1D9DFC-32BF-B98D-1CC5-D461FAAED81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29" name="Picture 28">
            <a:extLst>
              <a:ext uri="{FF2B5EF4-FFF2-40B4-BE49-F238E27FC236}">
                <a16:creationId xmlns:a16="http://schemas.microsoft.com/office/drawing/2014/main" id="{D198C160-FFB1-581E-B241-2E4D591E52C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12078" y="6358207"/>
            <a:ext cx="1767844" cy="301753"/>
          </a:xfrm>
          <a:prstGeom prst="rect">
            <a:avLst/>
          </a:prstGeom>
        </p:spPr>
      </p:pic>
      <p:sp>
        <p:nvSpPr>
          <p:cNvPr id="4" name="תיבת טקסט 3">
            <a:extLst>
              <a:ext uri="{FF2B5EF4-FFF2-40B4-BE49-F238E27FC236}">
                <a16:creationId xmlns:a16="http://schemas.microsoft.com/office/drawing/2014/main" id="{132E1262-2403-3124-D0EB-019C8DE4382E}"/>
              </a:ext>
            </a:extLst>
          </p:cNvPr>
          <p:cNvSpPr txBox="1"/>
          <p:nvPr/>
        </p:nvSpPr>
        <p:spPr>
          <a:xfrm>
            <a:off x="3265979" y="2578939"/>
            <a:ext cx="6093994" cy="1200329"/>
          </a:xfrm>
          <a:prstGeom prst="rect">
            <a:avLst/>
          </a:prstGeom>
          <a:noFill/>
        </p:spPr>
        <p:txBody>
          <a:bodyPr wrap="square">
            <a:spAutoFit/>
          </a:bodyPr>
          <a:lstStyle/>
          <a:p>
            <a:pPr algn="ctr" rtl="1"/>
            <a:r>
              <a:rPr lang="ar-EG" altLang="he-IL" sz="3600" b="1" dirty="0">
                <a:solidFill>
                  <a:schemeClr val="bg1"/>
                </a:solidFill>
                <a:latin typeface="Atlas AAA" panose="020B0504020202020204" pitchFamily="34" charset="-79"/>
                <a:cs typeface="Atlas AAA" panose="020B0504020202020204" pitchFamily="34" charset="-79"/>
              </a:rPr>
              <a:t>تريدون سماع قصة؟</a:t>
            </a:r>
            <a:endParaRPr lang="he-IL" altLang="he-IL" sz="3600" b="1" dirty="0">
              <a:solidFill>
                <a:schemeClr val="bg1"/>
              </a:solidFill>
              <a:latin typeface="Atlas AAA" panose="020B0504020202020204" pitchFamily="34" charset="-79"/>
              <a:cs typeface="Atlas AAA" panose="020B0504020202020204" pitchFamily="34" charset="-79"/>
            </a:endParaRPr>
          </a:p>
          <a:p>
            <a:pPr algn="ctr" rtl="1"/>
            <a:endParaRPr lang="he-IL" altLang="he-IL" sz="3600" b="1" dirty="0">
              <a:solidFill>
                <a:schemeClr val="bg1"/>
              </a:solidFill>
              <a:latin typeface="Atlas AAA" panose="020B0504020202020204" pitchFamily="34" charset="-79"/>
              <a:cs typeface="Atlas AAA" panose="020B0504020202020204" pitchFamily="34" charset="-79"/>
            </a:endParaRPr>
          </a:p>
        </p:txBody>
      </p:sp>
      <p:sp>
        <p:nvSpPr>
          <p:cNvPr id="2" name="Slide Number Placeholder 1">
            <a:extLst>
              <a:ext uri="{FF2B5EF4-FFF2-40B4-BE49-F238E27FC236}">
                <a16:creationId xmlns:a16="http://schemas.microsoft.com/office/drawing/2014/main" id="{DD45950E-4F7F-7865-FE2E-D621A38D1303}"/>
              </a:ext>
            </a:extLst>
          </p:cNvPr>
          <p:cNvSpPr>
            <a:spLocks noGrp="1"/>
          </p:cNvSpPr>
          <p:nvPr>
            <p:ph type="sldNum" sz="quarter" idx="12"/>
          </p:nvPr>
        </p:nvSpPr>
        <p:spPr/>
        <p:txBody>
          <a:bodyPr/>
          <a:lstStyle/>
          <a:p>
            <a:fld id="{9DE0CEA4-7E62-4EAA-9BE3-9BBBA25519B5}" type="slidenum">
              <a:rPr lang="en-150" smtClean="0"/>
              <a:t>17</a:t>
            </a:fld>
            <a:endParaRPr lang="en-150"/>
          </a:p>
        </p:txBody>
      </p:sp>
    </p:spTree>
    <p:extLst>
      <p:ext uri="{BB962C8B-B14F-4D97-AF65-F5344CB8AC3E}">
        <p14:creationId xmlns:p14="http://schemas.microsoft.com/office/powerpoint/2010/main" val="2405419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20504-316A-0E42-641C-FB9282460A04}"/>
            </a:ext>
          </a:extLst>
        </p:cNvPr>
        <p:cNvGrpSpPr/>
        <p:nvPr/>
      </p:nvGrpSpPr>
      <p:grpSpPr>
        <a:xfrm>
          <a:off x="0" y="0"/>
          <a:ext cx="0" cy="0"/>
          <a:chOff x="0" y="0"/>
          <a:chExt cx="0" cy="0"/>
        </a:xfrm>
      </p:grpSpPr>
      <p:pic>
        <p:nvPicPr>
          <p:cNvPr id="27" name="Picture 26" descr="A poster with flowers on it&#10;&#10;Description automatically generated">
            <a:extLst>
              <a:ext uri="{FF2B5EF4-FFF2-40B4-BE49-F238E27FC236}">
                <a16:creationId xmlns:a16="http://schemas.microsoft.com/office/drawing/2014/main" id="{6A619469-5C0E-A019-6203-69A16D1E2E8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25535" y="910667"/>
            <a:ext cx="4024195" cy="5714832"/>
          </a:xfrm>
          <a:prstGeom prst="rect">
            <a:avLst/>
          </a:prstGeom>
        </p:spPr>
      </p:pic>
      <p:sp>
        <p:nvSpPr>
          <p:cNvPr id="17" name="Rectangle 16">
            <a:extLst>
              <a:ext uri="{FF2B5EF4-FFF2-40B4-BE49-F238E27FC236}">
                <a16:creationId xmlns:a16="http://schemas.microsoft.com/office/drawing/2014/main" id="{7CD587AE-6184-633C-775E-D6419E0E2FCF}"/>
              </a:ext>
            </a:extLst>
          </p:cNvPr>
          <p:cNvSpPr/>
          <p:nvPr/>
        </p:nvSpPr>
        <p:spPr>
          <a:xfrm>
            <a:off x="261257"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0" name="Rectangle 19">
            <a:extLst>
              <a:ext uri="{FF2B5EF4-FFF2-40B4-BE49-F238E27FC236}">
                <a16:creationId xmlns:a16="http://schemas.microsoft.com/office/drawing/2014/main" id="{A4B12288-785F-7B2C-C05A-56B5FC31998C}"/>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 name="Isosceles Triangle 1">
            <a:extLst>
              <a:ext uri="{FF2B5EF4-FFF2-40B4-BE49-F238E27FC236}">
                <a16:creationId xmlns:a16="http://schemas.microsoft.com/office/drawing/2014/main" id="{12F8F9F1-B351-489B-FB46-1553982CD459}"/>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3D9E8EA3-F1E4-3565-ECBA-49FE2E91C4D0}"/>
              </a:ext>
            </a:extLst>
          </p:cNvPr>
          <p:cNvSpPr/>
          <p:nvPr/>
        </p:nvSpPr>
        <p:spPr>
          <a:xfrm>
            <a:off x="11704551" y="3454787"/>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D1592B45-F28A-5A65-7777-8C1166B97C9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634593" y="3401563"/>
            <a:ext cx="499915" cy="487647"/>
          </a:xfrm>
          <a:prstGeom prst="rect">
            <a:avLst/>
          </a:prstGeom>
        </p:spPr>
      </p:pic>
      <p:sp>
        <p:nvSpPr>
          <p:cNvPr id="13" name="Isosceles Triangle 12">
            <a:extLst>
              <a:ext uri="{FF2B5EF4-FFF2-40B4-BE49-F238E27FC236}">
                <a16:creationId xmlns:a16="http://schemas.microsoft.com/office/drawing/2014/main" id="{125E8CAB-C821-4C0B-537B-CC14468AE3CD}"/>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9B819735-5868-A97E-59F9-944536B1F6E8}"/>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AFD4075D-3802-3F2F-340C-D4382E68268C}"/>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9" name="Picture 8">
            <a:extLst>
              <a:ext uri="{FF2B5EF4-FFF2-40B4-BE49-F238E27FC236}">
                <a16:creationId xmlns:a16="http://schemas.microsoft.com/office/drawing/2014/main" id="{86E51EA0-1A79-F318-51C2-FEC50C6F9BF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647208" y="4122789"/>
            <a:ext cx="496825" cy="484633"/>
          </a:xfrm>
          <a:prstGeom prst="rect">
            <a:avLst/>
          </a:prstGeom>
        </p:spPr>
      </p:pic>
      <p:sp>
        <p:nvSpPr>
          <p:cNvPr id="19" name="Isosceles Triangle 18">
            <a:extLst>
              <a:ext uri="{FF2B5EF4-FFF2-40B4-BE49-F238E27FC236}">
                <a16:creationId xmlns:a16="http://schemas.microsoft.com/office/drawing/2014/main" id="{3D75B8E8-D49D-9CA7-09FD-00FA2C6EFF22}"/>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827527BF-5583-BABE-5A6C-C747976D6044}"/>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CB1CB3F2-C8B3-57F0-938B-11CA1780E87C}"/>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7F0EA45C-F9F7-8BA5-3893-0D40598AEF92}"/>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647888" y="4852815"/>
            <a:ext cx="496825" cy="484633"/>
          </a:xfrm>
          <a:prstGeom prst="rect">
            <a:avLst/>
          </a:prstGeom>
        </p:spPr>
      </p:pic>
      <p:pic>
        <p:nvPicPr>
          <p:cNvPr id="25" name="Picture 24">
            <a:extLst>
              <a:ext uri="{FF2B5EF4-FFF2-40B4-BE49-F238E27FC236}">
                <a16:creationId xmlns:a16="http://schemas.microsoft.com/office/drawing/2014/main" id="{78AB12C5-C33A-C854-FA3D-F9EEDA46199D}"/>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1636131" y="5597748"/>
            <a:ext cx="496825" cy="484633"/>
          </a:xfrm>
          <a:prstGeom prst="rect">
            <a:avLst/>
          </a:prstGeom>
        </p:spPr>
      </p:pic>
      <p:sp>
        <p:nvSpPr>
          <p:cNvPr id="4" name="מציין מיקום תוכן 3">
            <a:extLst>
              <a:ext uri="{FF2B5EF4-FFF2-40B4-BE49-F238E27FC236}">
                <a16:creationId xmlns:a16="http://schemas.microsoft.com/office/drawing/2014/main" id="{5863F585-19FF-F063-B1D4-75DEB3A88B58}"/>
              </a:ext>
            </a:extLst>
          </p:cNvPr>
          <p:cNvSpPr txBox="1">
            <a:spLocks/>
          </p:cNvSpPr>
          <p:nvPr/>
        </p:nvSpPr>
        <p:spPr>
          <a:xfrm>
            <a:off x="3583372" y="375445"/>
            <a:ext cx="7988384" cy="456823"/>
          </a:xfrm>
          <a:prstGeom prst="rect">
            <a:avLst/>
          </a:prstGeom>
          <a:noFill/>
          <a:ln>
            <a:noFill/>
          </a:ln>
        </p:spPr>
        <p:style>
          <a:lnRef idx="2">
            <a:schemeClr val="accent6"/>
          </a:lnRef>
          <a:fillRef idx="1">
            <a:schemeClr val="lt1"/>
          </a:fillRef>
          <a:effectRef idx="0">
            <a:schemeClr val="accent6"/>
          </a:effectRef>
          <a:fontRef idx="minor">
            <a:schemeClr val="dk1"/>
          </a:fontRef>
        </p:style>
        <p:txBody>
          <a:bodyPr vert="horz" lIns="91440" tIns="45720" rIns="91440" bIns="45720" rtlCol="0">
            <a:normAutofit fontScale="92500" lnSpcReduction="20000"/>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ar-SA" sz="3600" b="1" dirty="0">
                <a:solidFill>
                  <a:srgbClr val="005445"/>
                </a:solidFill>
                <a:latin typeface="Atlas AAA" panose="020B0504020202020204" pitchFamily="34" charset="-79"/>
                <a:cs typeface="Atlas AAA" panose="020B0504020202020204" pitchFamily="34" charset="-79"/>
              </a:rPr>
              <a:t>قصة نجاح – معًا نجحنا في التغيير!</a:t>
            </a:r>
          </a:p>
          <a:p>
            <a:pPr marL="228600" marR="0" lvl="0" indent="-228600" algn="r" defTabSz="914400" rtl="1" eaLnBrk="1" fontAlgn="auto" latinLnBrk="0" hangingPunct="1">
              <a:lnSpc>
                <a:spcPct val="90000"/>
              </a:lnSpc>
              <a:spcBef>
                <a:spcPts val="1000"/>
              </a:spcBef>
              <a:spcAft>
                <a:spcPts val="0"/>
              </a:spcAft>
              <a:buClr>
                <a:srgbClr val="84BD00"/>
              </a:buClr>
              <a:buSzTx/>
              <a:buFont typeface="Wingdings" panose="05000000000000000000" pitchFamily="2" charset="2"/>
              <a:buChar char="§"/>
              <a:tabLst/>
              <a:defRPr/>
            </a:pPr>
            <a:endParaRPr kumimoji="0" lang="he-IL" sz="2000" b="0" i="0" u="none" strike="noStrike" kern="1200" cap="none" spc="0" normalizeH="0" baseline="0" noProof="0" dirty="0">
              <a:ln>
                <a:noFill/>
              </a:ln>
              <a:solidFill>
                <a:srgbClr val="005445"/>
              </a:solidFill>
              <a:effectLst/>
              <a:uLnTx/>
              <a:uFillTx/>
              <a:latin typeface="Atlas AAA" panose="020B0504020202020204" pitchFamily="34" charset="-79"/>
              <a:cs typeface="Atlas AAA" panose="020B0504020202020204" pitchFamily="34" charset="-79"/>
            </a:endParaRPr>
          </a:p>
        </p:txBody>
      </p:sp>
      <p:sp>
        <p:nvSpPr>
          <p:cNvPr id="11" name="TextBox 10">
            <a:extLst>
              <a:ext uri="{FF2B5EF4-FFF2-40B4-BE49-F238E27FC236}">
                <a16:creationId xmlns:a16="http://schemas.microsoft.com/office/drawing/2014/main" id="{6BBEE6FE-F71C-DD6D-D29B-C3220F816024}"/>
              </a:ext>
            </a:extLst>
          </p:cNvPr>
          <p:cNvSpPr txBox="1"/>
          <p:nvPr/>
        </p:nvSpPr>
        <p:spPr>
          <a:xfrm>
            <a:off x="6404785" y="951927"/>
            <a:ext cx="4354287" cy="5632311"/>
          </a:xfrm>
          <a:prstGeom prst="rect">
            <a:avLst/>
          </a:prstGeom>
          <a:solidFill>
            <a:schemeClr val="bg2">
              <a:lumMod val="75000"/>
            </a:schemeClr>
          </a:solidFill>
        </p:spPr>
        <p:txBody>
          <a:bodyPr wrap="square">
            <a:spAutoFit/>
          </a:bodyPr>
          <a:lstStyle/>
          <a:p>
            <a:pPr algn="ctr"/>
            <a:endParaRPr lang="he-IL" dirty="0"/>
          </a:p>
          <a:p>
            <a:pPr algn="ctr"/>
            <a:endParaRPr lang="he-IL" dirty="0"/>
          </a:p>
          <a:p>
            <a:pPr algn="ctr"/>
            <a:endParaRPr lang="he-IL" dirty="0"/>
          </a:p>
          <a:p>
            <a:pPr algn="ctr"/>
            <a:r>
              <a:rPr lang="ar-SA" b="1" dirty="0">
                <a:solidFill>
                  <a:schemeClr val="accent1"/>
                </a:solidFill>
              </a:rPr>
              <a:t>هل تعلم......</a:t>
            </a:r>
            <a:endParaRPr lang="he-IL" b="1" dirty="0">
              <a:solidFill>
                <a:schemeClr val="accent1"/>
              </a:solidFill>
            </a:endParaRPr>
          </a:p>
          <a:p>
            <a:pPr algn="ctr"/>
            <a:endParaRPr lang="he-IL" dirty="0"/>
          </a:p>
          <a:p>
            <a:pPr algn="ctr"/>
            <a:endParaRPr lang="he-IL" dirty="0"/>
          </a:p>
          <a:p>
            <a:pPr algn="ctr"/>
            <a:endParaRPr lang="he-IL" dirty="0"/>
          </a:p>
          <a:p>
            <a:pPr algn="ctr"/>
            <a:r>
              <a:rPr lang="ar-SA" dirty="0"/>
              <a:t>قبل 60 عاماً كان قطف الزهور البرية هواية شائعة.</a:t>
            </a:r>
            <a:endParaRPr lang="he-IL" dirty="0"/>
          </a:p>
          <a:p>
            <a:pPr algn="ctr"/>
            <a:r>
              <a:rPr lang="ar-SA" dirty="0"/>
              <a:t>بفضل دعوة الجمهور إلى عدم قطف النباتات والحفاظ عليها، نجحنا معًا من الحفاظ على الزهور البرية في الماضي، وسنكون سعداء بإعادة تحقيق هذا النجاح</a:t>
            </a:r>
            <a:r>
              <a:rPr lang="ar-EG" dirty="0"/>
              <a:t> الآن أيضا، وذلك</a:t>
            </a:r>
            <a:r>
              <a:rPr lang="ar-SA" dirty="0"/>
              <a:t> بمساعدتكم.</a:t>
            </a:r>
            <a:endParaRPr lang="en-US" dirty="0"/>
          </a:p>
          <a:p>
            <a:pPr algn="ctr"/>
            <a:endParaRPr lang="he-IL" dirty="0"/>
          </a:p>
          <a:p>
            <a:pPr algn="ctr"/>
            <a:endParaRPr lang="he-IL" dirty="0"/>
          </a:p>
          <a:p>
            <a:pPr algn="ctr"/>
            <a:endParaRPr lang="he-IL" dirty="0"/>
          </a:p>
          <a:p>
            <a:pPr algn="ctr"/>
            <a:endParaRPr lang="he-IL" dirty="0"/>
          </a:p>
          <a:p>
            <a:pPr algn="ctr"/>
            <a:endParaRPr lang="he-IL" dirty="0"/>
          </a:p>
          <a:p>
            <a:pPr algn="ctr"/>
            <a:endParaRPr lang="he-IL" dirty="0"/>
          </a:p>
          <a:p>
            <a:pPr algn="ctr"/>
            <a:endParaRPr lang="he-IL" dirty="0"/>
          </a:p>
          <a:p>
            <a:pPr algn="ctr"/>
            <a:endParaRPr lang="he-IL" dirty="0"/>
          </a:p>
        </p:txBody>
      </p:sp>
      <p:sp>
        <p:nvSpPr>
          <p:cNvPr id="29" name="Rectangle 28">
            <a:extLst>
              <a:ext uri="{FF2B5EF4-FFF2-40B4-BE49-F238E27FC236}">
                <a16:creationId xmlns:a16="http://schemas.microsoft.com/office/drawing/2014/main" id="{6DAD36C2-D2F3-58F5-AC3F-1824D485DBD6}"/>
              </a:ext>
            </a:extLst>
          </p:cNvPr>
          <p:cNvSpPr/>
          <p:nvPr/>
        </p:nvSpPr>
        <p:spPr>
          <a:xfrm>
            <a:off x="6445615" y="818900"/>
            <a:ext cx="4285660" cy="5898363"/>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b="1" dirty="0"/>
          </a:p>
          <a:p>
            <a:pPr algn="ctr"/>
            <a:r>
              <a:rPr lang="ar-SA" dirty="0"/>
              <a:t>قبل حوالي 60 عامًا، كانت العائلات تخرج في عطلة نهاية الأسبوع الى الطبيعة لقطف الزهور البرية:</a:t>
            </a:r>
            <a:endParaRPr lang="he-IL" dirty="0"/>
          </a:p>
          <a:p>
            <a:pPr algn="ctr"/>
            <a:r>
              <a:rPr lang="ar-SA" dirty="0"/>
              <a:t>ق</a:t>
            </a:r>
            <a:r>
              <a:rPr lang="ar-EG" dirty="0"/>
              <a:t>ُ</a:t>
            </a:r>
            <a:r>
              <a:rPr lang="ar-SA" dirty="0"/>
              <a:t>طفت زهور النرجس وشقائق النعمان وغيرها </a:t>
            </a:r>
            <a:r>
              <a:rPr lang="ar-SA" dirty="0" err="1"/>
              <a:t>ون</a:t>
            </a:r>
            <a:r>
              <a:rPr lang="ar-EG" dirty="0"/>
              <a:t>ُ</a:t>
            </a:r>
            <a:r>
              <a:rPr lang="ar-SA" dirty="0"/>
              <a:t>سجت منها أكاليل الزهور.</a:t>
            </a:r>
          </a:p>
          <a:p>
            <a:pPr algn="ctr"/>
            <a:endParaRPr lang="he-IL" b="1" dirty="0">
              <a:solidFill>
                <a:schemeClr val="accent1">
                  <a:lumMod val="60000"/>
                  <a:lumOff val="40000"/>
                </a:schemeClr>
              </a:solidFill>
            </a:endParaRPr>
          </a:p>
          <a:p>
            <a:pPr algn="ctr"/>
            <a:r>
              <a:rPr lang="ar-SA" b="1" dirty="0">
                <a:solidFill>
                  <a:schemeClr val="accent1">
                    <a:lumMod val="60000"/>
                    <a:lumOff val="40000"/>
                  </a:schemeClr>
                </a:solidFill>
              </a:rPr>
              <a:t>حملة إنقاذ الزهور البرية كانت الحملة الإعلانية الأكثر نجاحا في البلاد حتى الآن.</a:t>
            </a:r>
            <a:endParaRPr lang="he-IL" b="1" dirty="0">
              <a:solidFill>
                <a:schemeClr val="accent1">
                  <a:lumMod val="60000"/>
                  <a:lumOff val="40000"/>
                </a:schemeClr>
              </a:solidFill>
            </a:endParaRPr>
          </a:p>
          <a:p>
            <a:pPr algn="ctr"/>
            <a:endParaRPr lang="he-IL" b="1" dirty="0"/>
          </a:p>
          <a:p>
            <a:pPr algn="ctr"/>
            <a:r>
              <a:rPr lang="ar-EG" dirty="0">
                <a:solidFill>
                  <a:schemeClr val="bg1"/>
                </a:solidFill>
              </a:rPr>
              <a:t>ل</a:t>
            </a:r>
            <a:r>
              <a:rPr lang="ar-SA" dirty="0">
                <a:solidFill>
                  <a:schemeClr val="bg1"/>
                </a:solidFill>
              </a:rPr>
              <a:t>لحملة الإعلانية </a:t>
            </a:r>
            <a:r>
              <a:rPr lang="ar-EG" dirty="0">
                <a:solidFill>
                  <a:schemeClr val="bg1"/>
                </a:solidFill>
              </a:rPr>
              <a:t>استُخدِمت</a:t>
            </a:r>
            <a:r>
              <a:rPr lang="ar-SA" dirty="0">
                <a:solidFill>
                  <a:schemeClr val="bg1"/>
                </a:solidFill>
              </a:rPr>
              <a:t> رسومات لأزهار البلاد، رسمتها الرسامتين الرئيسيتين في الحدائق النباتية الشهيرة في لندن، والتين جاءتا إلى إسرائيل خصيصًا لهذا الغرض.</a:t>
            </a:r>
            <a:endParaRPr lang="he-IL" dirty="0">
              <a:solidFill>
                <a:schemeClr val="bg1"/>
              </a:solidFill>
            </a:endParaRPr>
          </a:p>
          <a:p>
            <a:pPr algn="ctr"/>
            <a:r>
              <a:rPr lang="ar-SA" dirty="0">
                <a:solidFill>
                  <a:schemeClr val="bg1"/>
                </a:solidFill>
              </a:rPr>
              <a:t>تم اكتشاف هذه الرسومات الأصلية الرائعة مؤخرًا، بعد أن </a:t>
            </a:r>
            <a:r>
              <a:rPr lang="ar-EG" dirty="0">
                <a:solidFill>
                  <a:schemeClr val="bg1"/>
                </a:solidFill>
              </a:rPr>
              <a:t>اعتبرناها</a:t>
            </a:r>
            <a:r>
              <a:rPr lang="ar-SA" dirty="0">
                <a:solidFill>
                  <a:schemeClr val="bg1"/>
                </a:solidFill>
              </a:rPr>
              <a:t> مفقودة لمدة 30 عامًا، وهذه فرصة رائعة لعرضها من جديد.</a:t>
            </a:r>
            <a:endParaRPr lang="he-IL" dirty="0">
              <a:solidFill>
                <a:schemeClr val="bg1"/>
              </a:solidFill>
            </a:endParaRPr>
          </a:p>
          <a:p>
            <a:pPr algn="ctr"/>
            <a:endParaRPr lang="he-IL" b="1" dirty="0"/>
          </a:p>
          <a:p>
            <a:pPr algn="ctr"/>
            <a:r>
              <a:rPr lang="ar-SA" b="1" dirty="0">
                <a:solidFill>
                  <a:srgbClr val="CCCCFF"/>
                </a:solidFill>
              </a:rPr>
              <a:t>دعونا نتعلم معًا عن الزهور التي تظهر على الملصق.</a:t>
            </a:r>
          </a:p>
        </p:txBody>
      </p:sp>
      <p:pic>
        <p:nvPicPr>
          <p:cNvPr id="18" name="Picture 17">
            <a:extLst>
              <a:ext uri="{FF2B5EF4-FFF2-40B4-BE49-F238E27FC236}">
                <a16:creationId xmlns:a16="http://schemas.microsoft.com/office/drawing/2014/main" id="{89B91BE7-851A-EDAC-1496-B6130D9F11CF}"/>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3981" y="765038"/>
            <a:ext cx="4155300" cy="5770055"/>
          </a:xfrm>
          <a:prstGeom prst="rect">
            <a:avLst/>
          </a:prstGeom>
        </p:spPr>
      </p:pic>
      <p:sp>
        <p:nvSpPr>
          <p:cNvPr id="5" name="Slide Number Placeholder 4">
            <a:extLst>
              <a:ext uri="{FF2B5EF4-FFF2-40B4-BE49-F238E27FC236}">
                <a16:creationId xmlns:a16="http://schemas.microsoft.com/office/drawing/2014/main" id="{3CFF87C5-D0B7-5817-ADF2-635D3C3EDA1B}"/>
              </a:ext>
            </a:extLst>
          </p:cNvPr>
          <p:cNvSpPr>
            <a:spLocks noGrp="1"/>
          </p:cNvSpPr>
          <p:nvPr>
            <p:ph type="sldNum" sz="quarter" idx="12"/>
          </p:nvPr>
        </p:nvSpPr>
        <p:spPr/>
        <p:txBody>
          <a:bodyPr/>
          <a:lstStyle/>
          <a:p>
            <a:fld id="{9DE0CEA4-7E62-4EAA-9BE3-9BBBA25519B5}" type="slidenum">
              <a:rPr lang="en-150" smtClean="0"/>
              <a:t>18</a:t>
            </a:fld>
            <a:endParaRPr lang="en-150"/>
          </a:p>
        </p:txBody>
      </p:sp>
      <p:pic>
        <p:nvPicPr>
          <p:cNvPr id="7" name="תמונה 6">
            <a:extLst>
              <a:ext uri="{FF2B5EF4-FFF2-40B4-BE49-F238E27FC236}">
                <a16:creationId xmlns:a16="http://schemas.microsoft.com/office/drawing/2014/main" id="{B7214E92-5400-D1E7-698F-DAD223E07AB2}"/>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51260" y="181511"/>
            <a:ext cx="2342463" cy="537644"/>
          </a:xfrm>
          <a:prstGeom prst="rect">
            <a:avLst/>
          </a:prstGeom>
        </p:spPr>
      </p:pic>
    </p:spTree>
    <p:extLst>
      <p:ext uri="{BB962C8B-B14F-4D97-AF65-F5344CB8AC3E}">
        <p14:creationId xmlns:p14="http://schemas.microsoft.com/office/powerpoint/2010/main" val="3411385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1000"/>
                                        <p:tgtEl>
                                          <p:spTgt spid="29"/>
                                        </p:tgtEl>
                                      </p:cBhvr>
                                    </p:animEffect>
                                    <p:anim calcmode="lin" valueType="num">
                                      <p:cBhvr>
                                        <p:cTn id="13" dur="1000" fill="hold"/>
                                        <p:tgtEl>
                                          <p:spTgt spid="29"/>
                                        </p:tgtEl>
                                        <p:attrNameLst>
                                          <p:attrName>ppt_x</p:attrName>
                                        </p:attrNameLst>
                                      </p:cBhvr>
                                      <p:tavLst>
                                        <p:tav tm="0">
                                          <p:val>
                                            <p:strVal val="#ppt_x"/>
                                          </p:val>
                                        </p:tav>
                                        <p:tav tm="100000">
                                          <p:val>
                                            <p:strVal val="#ppt_x"/>
                                          </p:val>
                                        </p:tav>
                                      </p:tavLst>
                                    </p:anim>
                                    <p:anim calcmode="lin" valueType="num">
                                      <p:cBhvr>
                                        <p:cTn id="14"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9">
                                            <p:txEl>
                                              <p:pRg st="1" end="1"/>
                                            </p:txEl>
                                          </p:spTgt>
                                        </p:tgtEl>
                                        <p:attrNameLst>
                                          <p:attrName>style.visibility</p:attrName>
                                        </p:attrNameLst>
                                      </p:cBhvr>
                                      <p:to>
                                        <p:strVal val="visible"/>
                                      </p:to>
                                    </p:set>
                                    <p:animEffect transition="in" filter="barn(inVertical)">
                                      <p:cBhvr>
                                        <p:cTn id="19" dur="500"/>
                                        <p:tgtEl>
                                          <p:spTgt spid="29">
                                            <p:txEl>
                                              <p:pRg st="1" end="1"/>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29">
                                            <p:txEl>
                                              <p:pRg st="2" end="2"/>
                                            </p:txEl>
                                          </p:spTgt>
                                        </p:tgtEl>
                                        <p:attrNameLst>
                                          <p:attrName>style.visibility</p:attrName>
                                        </p:attrNameLst>
                                      </p:cBhvr>
                                      <p:to>
                                        <p:strVal val="visible"/>
                                      </p:to>
                                    </p:set>
                                    <p:animEffect transition="in" filter="barn(inVertical)">
                                      <p:cBhvr>
                                        <p:cTn id="22" dur="500"/>
                                        <p:tgtEl>
                                          <p:spTgt spid="2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29">
                                            <p:txEl>
                                              <p:pRg st="4" end="4"/>
                                            </p:txEl>
                                          </p:spTgt>
                                        </p:tgtEl>
                                        <p:attrNameLst>
                                          <p:attrName>style.visibility</p:attrName>
                                        </p:attrNameLst>
                                      </p:cBhvr>
                                      <p:to>
                                        <p:strVal val="visible"/>
                                      </p:to>
                                    </p:set>
                                    <p:animEffect transition="in" filter="circle(in)">
                                      <p:cBhvr>
                                        <p:cTn id="27" dur="2000"/>
                                        <p:tgtEl>
                                          <p:spTgt spid="2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9">
                                            <p:txEl>
                                              <p:pRg st="6" end="6"/>
                                            </p:txEl>
                                          </p:spTgt>
                                        </p:tgtEl>
                                        <p:attrNameLst>
                                          <p:attrName>style.visibility</p:attrName>
                                        </p:attrNameLst>
                                      </p:cBhvr>
                                      <p:to>
                                        <p:strVal val="visible"/>
                                      </p:to>
                                    </p:set>
                                    <p:animEffect transition="in" filter="fade">
                                      <p:cBhvr>
                                        <p:cTn id="32" dur="500"/>
                                        <p:tgtEl>
                                          <p:spTgt spid="29">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29">
                                            <p:txEl>
                                              <p:pRg st="7" end="7"/>
                                            </p:txEl>
                                          </p:spTgt>
                                        </p:tgtEl>
                                        <p:attrNameLst>
                                          <p:attrName>style.visibility</p:attrName>
                                        </p:attrNameLst>
                                      </p:cBhvr>
                                      <p:to>
                                        <p:strVal val="visible"/>
                                      </p:to>
                                    </p:set>
                                    <p:animEffect transition="in" filter="circle(in)">
                                      <p:cBhvr>
                                        <p:cTn id="37" dur="2000"/>
                                        <p:tgtEl>
                                          <p:spTgt spid="29">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29">
                                            <p:txEl>
                                              <p:pRg st="9" end="9"/>
                                            </p:txEl>
                                          </p:spTgt>
                                        </p:tgtEl>
                                        <p:attrNameLst>
                                          <p:attrName>style.visibility</p:attrName>
                                        </p:attrNameLst>
                                      </p:cBhvr>
                                      <p:to>
                                        <p:strVal val="visible"/>
                                      </p:to>
                                    </p:set>
                                    <p:animEffect transition="in" filter="randombar(horizontal)">
                                      <p:cBhvr>
                                        <p:cTn id="42" dur="500"/>
                                        <p:tgtEl>
                                          <p:spTgt spid="29">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7337D-5484-611A-64E5-FDDA022E8283}"/>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4C9C2586-F828-CE0E-0030-6DB746470DB8}"/>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29" name="Picture 28">
            <a:extLst>
              <a:ext uri="{FF2B5EF4-FFF2-40B4-BE49-F238E27FC236}">
                <a16:creationId xmlns:a16="http://schemas.microsoft.com/office/drawing/2014/main" id="{41526F30-BBB4-B822-B9C6-2C03C94DF35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12078" y="6358207"/>
            <a:ext cx="1767844" cy="301753"/>
          </a:xfrm>
          <a:prstGeom prst="rect">
            <a:avLst/>
          </a:prstGeom>
        </p:spPr>
      </p:pic>
      <p:sp>
        <p:nvSpPr>
          <p:cNvPr id="4" name="תיבת טקסט 3">
            <a:extLst>
              <a:ext uri="{FF2B5EF4-FFF2-40B4-BE49-F238E27FC236}">
                <a16:creationId xmlns:a16="http://schemas.microsoft.com/office/drawing/2014/main" id="{1D4D83FF-0428-F42C-7B1F-6C28666645F9}"/>
              </a:ext>
            </a:extLst>
          </p:cNvPr>
          <p:cNvSpPr txBox="1"/>
          <p:nvPr/>
        </p:nvSpPr>
        <p:spPr>
          <a:xfrm>
            <a:off x="3095386" y="1981716"/>
            <a:ext cx="6093994" cy="1754326"/>
          </a:xfrm>
          <a:prstGeom prst="rect">
            <a:avLst/>
          </a:prstGeom>
          <a:noFill/>
        </p:spPr>
        <p:txBody>
          <a:bodyPr wrap="square">
            <a:spAutoFit/>
          </a:bodyPr>
          <a:lstStyle/>
          <a:p>
            <a:pPr algn="ctr" rtl="1"/>
            <a:r>
              <a:rPr lang="ar-SA" altLang="he-IL" sz="3600" b="1" dirty="0">
                <a:solidFill>
                  <a:schemeClr val="bg1"/>
                </a:solidFill>
                <a:latin typeface="Atlas AAA" panose="020B0504020202020204" pitchFamily="34" charset="-79"/>
                <a:cs typeface="Atlas AAA" panose="020B0504020202020204" pitchFamily="34" charset="-79"/>
              </a:rPr>
              <a:t>الزهور </a:t>
            </a:r>
            <a:r>
              <a:rPr lang="ar-EG" altLang="he-IL" sz="3600" b="1" dirty="0">
                <a:solidFill>
                  <a:schemeClr val="bg1"/>
                </a:solidFill>
                <a:latin typeface="Atlas AAA" panose="020B0504020202020204" pitchFamily="34" charset="-79"/>
                <a:cs typeface="Atlas AAA" panose="020B0504020202020204" pitchFamily="34" charset="-79"/>
              </a:rPr>
              <a:t>ترافقنا</a:t>
            </a:r>
            <a:r>
              <a:rPr lang="ar-SA" altLang="he-IL" sz="3600" b="1" dirty="0">
                <a:solidFill>
                  <a:schemeClr val="bg1"/>
                </a:solidFill>
                <a:latin typeface="Atlas AAA" panose="020B0504020202020204" pitchFamily="34" charset="-79"/>
                <a:cs typeface="Atlas AAA" panose="020B0504020202020204" pitchFamily="34" charset="-79"/>
              </a:rPr>
              <a:t> في جميع فصول السنة.</a:t>
            </a:r>
          </a:p>
          <a:p>
            <a:pPr algn="ctr" rtl="1"/>
            <a:endParaRPr lang="he-IL" altLang="he-IL" sz="3600" b="1" dirty="0">
              <a:solidFill>
                <a:schemeClr val="bg1"/>
              </a:solidFill>
              <a:latin typeface="Atlas AAA" panose="020B0504020202020204" pitchFamily="34" charset="-79"/>
              <a:cs typeface="Atlas AAA" panose="020B0504020202020204" pitchFamily="34" charset="-79"/>
            </a:endParaRPr>
          </a:p>
          <a:p>
            <a:pPr algn="ctr" rtl="1"/>
            <a:endParaRPr lang="he-IL" altLang="he-IL" sz="3600" b="1" dirty="0">
              <a:solidFill>
                <a:schemeClr val="bg1"/>
              </a:solidFill>
              <a:latin typeface="Atlas AAA" panose="020B0504020202020204" pitchFamily="34" charset="-79"/>
              <a:cs typeface="Atlas AAA" panose="020B0504020202020204" pitchFamily="34" charset="-79"/>
            </a:endParaRPr>
          </a:p>
        </p:txBody>
      </p:sp>
      <p:sp>
        <p:nvSpPr>
          <p:cNvPr id="18" name="TextBox 17">
            <a:extLst>
              <a:ext uri="{FF2B5EF4-FFF2-40B4-BE49-F238E27FC236}">
                <a16:creationId xmlns:a16="http://schemas.microsoft.com/office/drawing/2014/main" id="{A9404752-64B0-09F6-9388-62AFAA6E2516}"/>
              </a:ext>
            </a:extLst>
          </p:cNvPr>
          <p:cNvSpPr txBox="1"/>
          <p:nvPr/>
        </p:nvSpPr>
        <p:spPr>
          <a:xfrm>
            <a:off x="3318676" y="2950038"/>
            <a:ext cx="5647414" cy="830997"/>
          </a:xfrm>
          <a:prstGeom prst="rect">
            <a:avLst/>
          </a:prstGeom>
          <a:noFill/>
        </p:spPr>
        <p:txBody>
          <a:bodyPr wrap="square" rtlCol="0">
            <a:spAutoFit/>
          </a:bodyPr>
          <a:lstStyle/>
          <a:p>
            <a:pPr algn="ctr" rtl="1"/>
            <a:r>
              <a:rPr lang="ar-SA" sz="2400" b="1" dirty="0">
                <a:solidFill>
                  <a:schemeClr val="bg1"/>
                </a:solidFill>
                <a:latin typeface="Atlas AAA" panose="020B0504020202020204" pitchFamily="34" charset="-79"/>
                <a:cs typeface="Atlas AAA" panose="020B0504020202020204" pitchFamily="34" charset="-79"/>
              </a:rPr>
              <a:t>هيا معاً نتعرف على بعض الزهور البرية الرائعة التي تظهر على الملصق</a:t>
            </a:r>
          </a:p>
        </p:txBody>
      </p:sp>
      <p:sp>
        <p:nvSpPr>
          <p:cNvPr id="5" name="Flowchart: Connector 1">
            <a:extLst>
              <a:ext uri="{FF2B5EF4-FFF2-40B4-BE49-F238E27FC236}">
                <a16:creationId xmlns:a16="http://schemas.microsoft.com/office/drawing/2014/main" id="{814E42F9-C16C-7A23-7C3C-E615806A8A6D}"/>
              </a:ext>
            </a:extLst>
          </p:cNvPr>
          <p:cNvSpPr/>
          <p:nvPr/>
        </p:nvSpPr>
        <p:spPr>
          <a:xfrm>
            <a:off x="10941288" y="584436"/>
            <a:ext cx="457200" cy="457200"/>
          </a:xfrm>
          <a:prstGeom prst="flowChartConnector">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e-IL" dirty="0">
                <a:solidFill>
                  <a:sysClr val="windowText" lastClr="000000"/>
                </a:solidFill>
              </a:rPr>
              <a:t>2</a:t>
            </a:r>
            <a:endParaRPr lang="en-IL" dirty="0">
              <a:solidFill>
                <a:sysClr val="windowText" lastClr="000000"/>
              </a:solidFill>
            </a:endParaRPr>
          </a:p>
        </p:txBody>
      </p:sp>
      <p:sp>
        <p:nvSpPr>
          <p:cNvPr id="2" name="Slide Number Placeholder 1">
            <a:extLst>
              <a:ext uri="{FF2B5EF4-FFF2-40B4-BE49-F238E27FC236}">
                <a16:creationId xmlns:a16="http://schemas.microsoft.com/office/drawing/2014/main" id="{ED2AE0F6-8733-61FF-C092-1F157B22A842}"/>
              </a:ext>
            </a:extLst>
          </p:cNvPr>
          <p:cNvSpPr>
            <a:spLocks noGrp="1"/>
          </p:cNvSpPr>
          <p:nvPr>
            <p:ph type="sldNum" sz="quarter" idx="12"/>
          </p:nvPr>
        </p:nvSpPr>
        <p:spPr/>
        <p:txBody>
          <a:bodyPr/>
          <a:lstStyle/>
          <a:p>
            <a:fld id="{9DE0CEA4-7E62-4EAA-9BE3-9BBBA25519B5}" type="slidenum">
              <a:rPr lang="en-150" smtClean="0"/>
              <a:t>19</a:t>
            </a:fld>
            <a:endParaRPr lang="en-150"/>
          </a:p>
        </p:txBody>
      </p:sp>
    </p:spTree>
    <p:extLst>
      <p:ext uri="{BB962C8B-B14F-4D97-AF65-F5344CB8AC3E}">
        <p14:creationId xmlns:p14="http://schemas.microsoft.com/office/powerpoint/2010/main" val="1922235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fill="hold"/>
                                        <p:tgtEl>
                                          <p:spTgt spid="18"/>
                                        </p:tgtEl>
                                        <p:attrNameLst>
                                          <p:attrName>ppt_x</p:attrName>
                                        </p:attrNameLst>
                                      </p:cBhvr>
                                      <p:tavLst>
                                        <p:tav tm="0">
                                          <p:val>
                                            <p:strVal val="#ppt_x"/>
                                          </p:val>
                                        </p:tav>
                                        <p:tav tm="100000">
                                          <p:val>
                                            <p:strVal val="#ppt_x"/>
                                          </p:val>
                                        </p:tav>
                                      </p:tavLst>
                                    </p:anim>
                                    <p:anim calcmode="lin" valueType="num">
                                      <p:cBhvr additive="base">
                                        <p:cTn id="1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09F75-BC26-7C0B-8CF1-DAA950D984D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9288163-5DC0-E4C0-0C2F-B5668F66459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841932" y="0"/>
            <a:ext cx="4790660" cy="6652317"/>
          </a:xfrm>
          <a:prstGeom prst="rect">
            <a:avLst/>
          </a:prstGeom>
        </p:spPr>
      </p:pic>
      <p:sp>
        <p:nvSpPr>
          <p:cNvPr id="4" name="Slide Number Placeholder 3">
            <a:extLst>
              <a:ext uri="{FF2B5EF4-FFF2-40B4-BE49-F238E27FC236}">
                <a16:creationId xmlns:a16="http://schemas.microsoft.com/office/drawing/2014/main" id="{DD1990FE-CDE3-831B-254B-C34D090B4187}"/>
              </a:ext>
            </a:extLst>
          </p:cNvPr>
          <p:cNvSpPr>
            <a:spLocks noGrp="1"/>
          </p:cNvSpPr>
          <p:nvPr>
            <p:ph type="sldNum" sz="quarter" idx="12"/>
          </p:nvPr>
        </p:nvSpPr>
        <p:spPr/>
        <p:txBody>
          <a:bodyPr/>
          <a:lstStyle/>
          <a:p>
            <a:fld id="{9DE0CEA4-7E62-4EAA-9BE3-9BBBA25519B5}" type="slidenum">
              <a:rPr lang="en-150" smtClean="0"/>
              <a:t>2</a:t>
            </a:fld>
            <a:endParaRPr lang="en-150"/>
          </a:p>
        </p:txBody>
      </p:sp>
    </p:spTree>
    <p:extLst>
      <p:ext uri="{BB962C8B-B14F-4D97-AF65-F5344CB8AC3E}">
        <p14:creationId xmlns:p14="http://schemas.microsoft.com/office/powerpoint/2010/main" val="37099800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69536-8B48-2A7D-95AB-F0C223A47DE2}"/>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F5D3756A-6DC6-0F91-8DE0-320C6CA8E47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9044" y="6098546"/>
            <a:ext cx="2045981" cy="706659"/>
          </a:xfrm>
          <a:prstGeom prst="rect">
            <a:avLst/>
          </a:prstGeom>
          <a:effectLst/>
        </p:spPr>
      </p:pic>
      <p:sp>
        <p:nvSpPr>
          <p:cNvPr id="20" name="Rectangle 19">
            <a:extLst>
              <a:ext uri="{FF2B5EF4-FFF2-40B4-BE49-F238E27FC236}">
                <a16:creationId xmlns:a16="http://schemas.microsoft.com/office/drawing/2014/main" id="{451E6980-545C-698D-D6EA-408AF5A25568}"/>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7" name="Rectangle 16">
            <a:extLst>
              <a:ext uri="{FF2B5EF4-FFF2-40B4-BE49-F238E27FC236}">
                <a16:creationId xmlns:a16="http://schemas.microsoft.com/office/drawing/2014/main" id="{892BAE85-40D8-12D3-154C-9ECF865F2B33}"/>
              </a:ext>
            </a:extLst>
          </p:cNvPr>
          <p:cNvSpPr/>
          <p:nvPr/>
        </p:nvSpPr>
        <p:spPr>
          <a:xfrm>
            <a:off x="1" y="0"/>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0" name="מציין מיקום תוכן 3">
            <a:extLst>
              <a:ext uri="{FF2B5EF4-FFF2-40B4-BE49-F238E27FC236}">
                <a16:creationId xmlns:a16="http://schemas.microsoft.com/office/drawing/2014/main" id="{480D6493-8333-F930-B699-65F4799F5205}"/>
              </a:ext>
            </a:extLst>
          </p:cNvPr>
          <p:cNvSpPr txBox="1">
            <a:spLocks/>
          </p:cNvSpPr>
          <p:nvPr/>
        </p:nvSpPr>
        <p:spPr>
          <a:xfrm>
            <a:off x="349692" y="4387972"/>
            <a:ext cx="10688464" cy="968648"/>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ormAutofit/>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1" eaLnBrk="1" fontAlgn="auto" latinLnBrk="0" hangingPunct="1">
              <a:lnSpc>
                <a:spcPct val="90000"/>
              </a:lnSpc>
              <a:spcBef>
                <a:spcPts val="1000"/>
              </a:spcBef>
              <a:spcAft>
                <a:spcPts val="0"/>
              </a:spcAft>
              <a:buClr>
                <a:srgbClr val="84BD00"/>
              </a:buClr>
              <a:buSzTx/>
              <a:buNone/>
              <a:tabLst/>
              <a:defRPr/>
            </a:pPr>
            <a:endParaRPr kumimoji="0" lang="he-IL" sz="2000" b="0" i="0" u="none" strike="noStrike" kern="1200" cap="none" spc="0" normalizeH="0" baseline="0" noProof="0" dirty="0">
              <a:ln>
                <a:noFill/>
              </a:ln>
              <a:noFill/>
              <a:effectLst/>
              <a:uLnTx/>
              <a:uFillTx/>
              <a:latin typeface="Atlas AAA" panose="020B0504020202020204" pitchFamily="34" charset="-79"/>
              <a:cs typeface="Atlas AAA" panose="020B0504020202020204" pitchFamily="34" charset="-79"/>
            </a:endParaRPr>
          </a:p>
        </p:txBody>
      </p:sp>
      <p:sp>
        <p:nvSpPr>
          <p:cNvPr id="2" name="Isosceles Triangle 1">
            <a:extLst>
              <a:ext uri="{FF2B5EF4-FFF2-40B4-BE49-F238E27FC236}">
                <a16:creationId xmlns:a16="http://schemas.microsoft.com/office/drawing/2014/main" id="{820C6F12-83F1-E5C8-6497-372810E1D931}"/>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1935D4A7-855C-A7BB-CCF0-4926C6D0B4BB}"/>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3" name="Isosceles Triangle 12">
            <a:extLst>
              <a:ext uri="{FF2B5EF4-FFF2-40B4-BE49-F238E27FC236}">
                <a16:creationId xmlns:a16="http://schemas.microsoft.com/office/drawing/2014/main" id="{3F0F56EB-C1F7-8441-4BD6-F20FF4E4C992}"/>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17999489-1138-5B17-6742-1B8D3D016BA4}"/>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79EAE47A-3F60-575D-97D8-47945EAD5856}"/>
              </a:ext>
            </a:extLst>
          </p:cNvPr>
          <p:cNvSpPr/>
          <p:nvPr/>
        </p:nvSpPr>
        <p:spPr>
          <a:xfrm>
            <a:off x="11704551" y="4860311"/>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endParaRPr>
          </a:p>
        </p:txBody>
      </p:sp>
      <p:sp>
        <p:nvSpPr>
          <p:cNvPr id="19" name="Isosceles Triangle 18">
            <a:extLst>
              <a:ext uri="{FF2B5EF4-FFF2-40B4-BE49-F238E27FC236}">
                <a16:creationId xmlns:a16="http://schemas.microsoft.com/office/drawing/2014/main" id="{94EBD41F-E4A8-F426-F667-6FF991989682}"/>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54E5CBA4-F65F-CBE9-4BAC-A15AAF19F821}"/>
              </a:ext>
            </a:extLst>
          </p:cNvPr>
          <p:cNvSpPr/>
          <p:nvPr/>
        </p:nvSpPr>
        <p:spPr>
          <a:xfrm>
            <a:off x="11720475" y="4174991"/>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A73C1032-FD2E-BBD2-68C2-A6060187F38B}"/>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grpSp>
        <p:nvGrpSpPr>
          <p:cNvPr id="7" name="קבוצה 6">
            <a:extLst>
              <a:ext uri="{FF2B5EF4-FFF2-40B4-BE49-F238E27FC236}">
                <a16:creationId xmlns:a16="http://schemas.microsoft.com/office/drawing/2014/main" id="{1EB92330-7209-3555-71E2-F93B55E497DC}"/>
              </a:ext>
            </a:extLst>
          </p:cNvPr>
          <p:cNvGrpSpPr/>
          <p:nvPr/>
        </p:nvGrpSpPr>
        <p:grpSpPr>
          <a:xfrm>
            <a:off x="11645661" y="3376897"/>
            <a:ext cx="543766" cy="2688964"/>
            <a:chOff x="11610617" y="3393417"/>
            <a:chExt cx="543766" cy="2688964"/>
          </a:xfrm>
        </p:grpSpPr>
        <p:pic>
          <p:nvPicPr>
            <p:cNvPr id="6" name="Picture 5">
              <a:extLst>
                <a:ext uri="{FF2B5EF4-FFF2-40B4-BE49-F238E27FC236}">
                  <a16:creationId xmlns:a16="http://schemas.microsoft.com/office/drawing/2014/main" id="{20D509C9-D67E-CB57-F708-6A92AF8C50A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610617" y="3393417"/>
              <a:ext cx="499915" cy="487647"/>
            </a:xfrm>
            <a:prstGeom prst="rect">
              <a:avLst/>
            </a:prstGeom>
          </p:spPr>
        </p:pic>
        <p:pic>
          <p:nvPicPr>
            <p:cNvPr id="9" name="Picture 8">
              <a:extLst>
                <a:ext uri="{FF2B5EF4-FFF2-40B4-BE49-F238E27FC236}">
                  <a16:creationId xmlns:a16="http://schemas.microsoft.com/office/drawing/2014/main" id="{D133C13C-1F23-9328-C1B8-DD5D125DC2F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657558" y="4743583"/>
              <a:ext cx="496825" cy="484633"/>
            </a:xfrm>
            <a:prstGeom prst="rect">
              <a:avLst/>
            </a:prstGeom>
          </p:spPr>
        </p:pic>
        <p:pic>
          <p:nvPicPr>
            <p:cNvPr id="23" name="Picture 22">
              <a:extLst>
                <a:ext uri="{FF2B5EF4-FFF2-40B4-BE49-F238E27FC236}">
                  <a16:creationId xmlns:a16="http://schemas.microsoft.com/office/drawing/2014/main" id="{A8513A51-5C15-399A-13F1-B18D023B90EC}"/>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612163" y="4088453"/>
              <a:ext cx="496825" cy="484633"/>
            </a:xfrm>
            <a:prstGeom prst="rect">
              <a:avLst/>
            </a:prstGeom>
          </p:spPr>
        </p:pic>
        <p:pic>
          <p:nvPicPr>
            <p:cNvPr id="25" name="Picture 24">
              <a:extLst>
                <a:ext uri="{FF2B5EF4-FFF2-40B4-BE49-F238E27FC236}">
                  <a16:creationId xmlns:a16="http://schemas.microsoft.com/office/drawing/2014/main" id="{4F8A02A5-05D2-4B9A-E603-868AD42B5A79}"/>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1636131" y="5597748"/>
              <a:ext cx="496825" cy="484633"/>
            </a:xfrm>
            <a:prstGeom prst="rect">
              <a:avLst/>
            </a:prstGeom>
          </p:spPr>
        </p:pic>
      </p:grpSp>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2427B22F-64A4-683F-9B21-7C6C50530E9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105025" y="5901945"/>
            <a:ext cx="854037" cy="854037"/>
          </a:xfrm>
          <a:prstGeom prst="rect">
            <a:avLst/>
          </a:prstGeom>
        </p:spPr>
      </p:pic>
      <p:sp>
        <p:nvSpPr>
          <p:cNvPr id="5" name="TextBox 4">
            <a:extLst>
              <a:ext uri="{FF2B5EF4-FFF2-40B4-BE49-F238E27FC236}">
                <a16:creationId xmlns:a16="http://schemas.microsoft.com/office/drawing/2014/main" id="{4B521C82-DF47-5ECE-A955-CDF144A7D665}"/>
              </a:ext>
            </a:extLst>
          </p:cNvPr>
          <p:cNvSpPr txBox="1"/>
          <p:nvPr/>
        </p:nvSpPr>
        <p:spPr>
          <a:xfrm>
            <a:off x="8731359" y="2799885"/>
            <a:ext cx="2222225" cy="416204"/>
          </a:xfrm>
          <a:prstGeom prst="rect">
            <a:avLst/>
          </a:prstGeom>
          <a:noFill/>
        </p:spPr>
        <p:txBody>
          <a:bodyPr wrap="square">
            <a:spAutoFit/>
          </a:bodyPr>
          <a:lstStyle/>
          <a:p>
            <a:pPr algn="ctr" rtl="1">
              <a:lnSpc>
                <a:spcPct val="115000"/>
              </a:lnSpc>
              <a:spcAft>
                <a:spcPts val="800"/>
              </a:spcAft>
            </a:pPr>
            <a:endParaRPr lang="he-IL" sz="2000" b="1" kern="100" dirty="0">
              <a:solidFill>
                <a:schemeClr val="accent6">
                  <a:lumMod val="75000"/>
                </a:schemeClr>
              </a:solidFill>
              <a:latin typeface="Aptos" panose="020B0004020202020204" pitchFamily="34" charset="0"/>
              <a:ea typeface="Aptos" panose="020B0004020202020204" pitchFamily="34" charset="0"/>
            </a:endParaRPr>
          </a:p>
        </p:txBody>
      </p:sp>
      <p:sp>
        <p:nvSpPr>
          <p:cNvPr id="28" name="Flowchart: Summing Junction 27">
            <a:extLst>
              <a:ext uri="{FF2B5EF4-FFF2-40B4-BE49-F238E27FC236}">
                <a16:creationId xmlns:a16="http://schemas.microsoft.com/office/drawing/2014/main" id="{CC0F7C80-9EBC-741B-F20E-FB2AB500F11F}"/>
              </a:ext>
            </a:extLst>
          </p:cNvPr>
          <p:cNvSpPr/>
          <p:nvPr/>
        </p:nvSpPr>
        <p:spPr>
          <a:xfrm>
            <a:off x="3418356" y="1734207"/>
            <a:ext cx="4867604" cy="4517674"/>
          </a:xfrm>
          <a:prstGeom prst="flowChartSummingJunction">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dirty="0"/>
          </a:p>
        </p:txBody>
      </p:sp>
      <p:sp>
        <p:nvSpPr>
          <p:cNvPr id="29" name="Rectangle 28">
            <a:extLst>
              <a:ext uri="{FF2B5EF4-FFF2-40B4-BE49-F238E27FC236}">
                <a16:creationId xmlns:a16="http://schemas.microsoft.com/office/drawing/2014/main" id="{F50C5C84-C82F-0E63-0305-C94FB774DB1E}"/>
              </a:ext>
            </a:extLst>
          </p:cNvPr>
          <p:cNvSpPr/>
          <p:nvPr/>
        </p:nvSpPr>
        <p:spPr>
          <a:xfrm>
            <a:off x="5310613" y="4783136"/>
            <a:ext cx="1078663" cy="1067734"/>
          </a:xfrm>
          <a:prstGeom prst="rect">
            <a:avLst/>
          </a:prstGeom>
          <a:solidFill>
            <a:srgbClr val="E084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EG" sz="1200" dirty="0">
                <a:solidFill>
                  <a:sysClr val="windowText" lastClr="000000"/>
                </a:solidFill>
              </a:rPr>
              <a:t>آذار، نيسان، أيار</a:t>
            </a:r>
            <a:r>
              <a:rPr lang="he-IL" sz="1200" dirty="0">
                <a:solidFill>
                  <a:sysClr val="windowText" lastClr="000000"/>
                </a:solidFill>
              </a:rPr>
              <a:t>:</a:t>
            </a:r>
          </a:p>
          <a:p>
            <a:pPr algn="ctr"/>
            <a:r>
              <a:rPr lang="ar-EG" sz="2400" b="1" dirty="0">
                <a:solidFill>
                  <a:sysClr val="windowText" lastClr="000000"/>
                </a:solidFill>
              </a:rPr>
              <a:t>ربيع</a:t>
            </a:r>
            <a:r>
              <a:rPr lang="he-IL" sz="2400" b="1" dirty="0">
                <a:solidFill>
                  <a:sysClr val="windowText" lastClr="000000"/>
                </a:solidFill>
              </a:rPr>
              <a:t> </a:t>
            </a:r>
            <a:endParaRPr lang="en-IL" sz="2400" b="1" dirty="0">
              <a:solidFill>
                <a:sysClr val="windowText" lastClr="000000"/>
              </a:solidFill>
            </a:endParaRPr>
          </a:p>
        </p:txBody>
      </p:sp>
      <p:sp>
        <p:nvSpPr>
          <p:cNvPr id="30" name="Rectangle 29">
            <a:extLst>
              <a:ext uri="{FF2B5EF4-FFF2-40B4-BE49-F238E27FC236}">
                <a16:creationId xmlns:a16="http://schemas.microsoft.com/office/drawing/2014/main" id="{12226CED-FA7A-788E-72D7-953EA82DB1C4}"/>
              </a:ext>
            </a:extLst>
          </p:cNvPr>
          <p:cNvSpPr/>
          <p:nvPr/>
        </p:nvSpPr>
        <p:spPr>
          <a:xfrm>
            <a:off x="6722767" y="3429000"/>
            <a:ext cx="1078663" cy="1067734"/>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e-IL" sz="2400" b="1" dirty="0">
                <a:solidFill>
                  <a:sysClr val="windowText" lastClr="000000"/>
                </a:solidFill>
              </a:rPr>
              <a:t> </a:t>
            </a:r>
            <a:r>
              <a:rPr lang="ar-EG" dirty="0">
                <a:solidFill>
                  <a:sysClr val="windowText" lastClr="000000"/>
                </a:solidFill>
              </a:rPr>
              <a:t>حزيران، تموز، آب</a:t>
            </a:r>
            <a:r>
              <a:rPr lang="he-IL" dirty="0">
                <a:solidFill>
                  <a:sysClr val="windowText" lastClr="000000"/>
                </a:solidFill>
              </a:rPr>
              <a:t>: </a:t>
            </a:r>
            <a:r>
              <a:rPr lang="ar-EG" b="1" dirty="0">
                <a:solidFill>
                  <a:sysClr val="windowText" lastClr="000000"/>
                </a:solidFill>
              </a:rPr>
              <a:t>صيف</a:t>
            </a:r>
            <a:r>
              <a:rPr lang="he-IL" b="1" dirty="0">
                <a:solidFill>
                  <a:sysClr val="windowText" lastClr="000000"/>
                </a:solidFill>
              </a:rPr>
              <a:t> </a:t>
            </a:r>
            <a:endParaRPr lang="en-IL" sz="2400" b="1" dirty="0">
              <a:solidFill>
                <a:sysClr val="windowText" lastClr="000000"/>
              </a:solidFill>
            </a:endParaRPr>
          </a:p>
        </p:txBody>
      </p:sp>
      <p:sp>
        <p:nvSpPr>
          <p:cNvPr id="31" name="Rectangle 30">
            <a:extLst>
              <a:ext uri="{FF2B5EF4-FFF2-40B4-BE49-F238E27FC236}">
                <a16:creationId xmlns:a16="http://schemas.microsoft.com/office/drawing/2014/main" id="{CFCAE3BF-33B2-BA30-5BBB-C264AA03958F}"/>
              </a:ext>
            </a:extLst>
          </p:cNvPr>
          <p:cNvSpPr/>
          <p:nvPr/>
        </p:nvSpPr>
        <p:spPr>
          <a:xfrm>
            <a:off x="5308758" y="1993356"/>
            <a:ext cx="1078663" cy="106773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EG" dirty="0">
                <a:solidFill>
                  <a:sysClr val="windowText" lastClr="000000"/>
                </a:solidFill>
              </a:rPr>
              <a:t>أيلول، تشرين اول، تشرين ثاني</a:t>
            </a:r>
            <a:r>
              <a:rPr lang="he-IL" dirty="0">
                <a:solidFill>
                  <a:sysClr val="windowText" lastClr="000000"/>
                </a:solidFill>
              </a:rPr>
              <a:t>: </a:t>
            </a:r>
            <a:r>
              <a:rPr lang="ar-EG" b="1" dirty="0">
                <a:solidFill>
                  <a:sysClr val="windowText" lastClr="000000"/>
                </a:solidFill>
              </a:rPr>
              <a:t>خريف</a:t>
            </a:r>
            <a:r>
              <a:rPr lang="he-IL" dirty="0">
                <a:solidFill>
                  <a:sysClr val="windowText" lastClr="000000"/>
                </a:solidFill>
              </a:rPr>
              <a:t> </a:t>
            </a:r>
            <a:endParaRPr lang="en-IL" sz="2400" b="1" dirty="0">
              <a:solidFill>
                <a:sysClr val="windowText" lastClr="000000"/>
              </a:solidFill>
            </a:endParaRPr>
          </a:p>
        </p:txBody>
      </p:sp>
      <p:sp>
        <p:nvSpPr>
          <p:cNvPr id="32" name="Rectangle 31">
            <a:extLst>
              <a:ext uri="{FF2B5EF4-FFF2-40B4-BE49-F238E27FC236}">
                <a16:creationId xmlns:a16="http://schemas.microsoft.com/office/drawing/2014/main" id="{48B861EF-CDBD-DF66-9279-370CF55454F2}"/>
              </a:ext>
            </a:extLst>
          </p:cNvPr>
          <p:cNvSpPr/>
          <p:nvPr/>
        </p:nvSpPr>
        <p:spPr>
          <a:xfrm>
            <a:off x="3821624" y="3406240"/>
            <a:ext cx="1078663" cy="1067734"/>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EG" sz="1200" dirty="0">
                <a:solidFill>
                  <a:sysClr val="windowText" lastClr="000000"/>
                </a:solidFill>
              </a:rPr>
              <a:t>كانون أول، كانون ثاني،، شباط</a:t>
            </a:r>
            <a:r>
              <a:rPr lang="he-IL" sz="1200" dirty="0">
                <a:solidFill>
                  <a:sysClr val="windowText" lastClr="000000"/>
                </a:solidFill>
              </a:rPr>
              <a:t>:</a:t>
            </a:r>
          </a:p>
          <a:p>
            <a:pPr algn="ctr"/>
            <a:r>
              <a:rPr lang="ar-EG" sz="2400" b="1" dirty="0">
                <a:solidFill>
                  <a:sysClr val="windowText" lastClr="000000"/>
                </a:solidFill>
              </a:rPr>
              <a:t>شتاء</a:t>
            </a:r>
            <a:r>
              <a:rPr lang="he-IL" sz="2400" b="1" dirty="0">
                <a:solidFill>
                  <a:sysClr val="windowText" lastClr="000000"/>
                </a:solidFill>
              </a:rPr>
              <a:t> </a:t>
            </a:r>
            <a:endParaRPr lang="en-IL" sz="2400" b="1" dirty="0">
              <a:solidFill>
                <a:sysClr val="windowText" lastClr="000000"/>
              </a:solidFill>
            </a:endParaRPr>
          </a:p>
        </p:txBody>
      </p:sp>
      <p:sp>
        <p:nvSpPr>
          <p:cNvPr id="8" name="TextBox 7">
            <a:extLst>
              <a:ext uri="{FF2B5EF4-FFF2-40B4-BE49-F238E27FC236}">
                <a16:creationId xmlns:a16="http://schemas.microsoft.com/office/drawing/2014/main" id="{6755C50F-01D5-6B0E-9C81-CFB573174586}"/>
              </a:ext>
            </a:extLst>
          </p:cNvPr>
          <p:cNvSpPr txBox="1"/>
          <p:nvPr/>
        </p:nvSpPr>
        <p:spPr>
          <a:xfrm>
            <a:off x="8731359" y="2799885"/>
            <a:ext cx="2222225" cy="1226682"/>
          </a:xfrm>
          <a:prstGeom prst="rect">
            <a:avLst/>
          </a:prstGeom>
          <a:noFill/>
        </p:spPr>
        <p:txBody>
          <a:bodyPr wrap="square">
            <a:spAutoFit/>
          </a:bodyPr>
          <a:lstStyle/>
          <a:p>
            <a:pPr algn="ctr" rtl="1">
              <a:lnSpc>
                <a:spcPct val="115000"/>
              </a:lnSpc>
              <a:spcAft>
                <a:spcPts val="800"/>
              </a:spcAft>
            </a:pPr>
            <a:r>
              <a:rPr lang="ar-EG" sz="2000" b="1" kern="100" dirty="0">
                <a:solidFill>
                  <a:schemeClr val="accent6">
                    <a:lumMod val="75000"/>
                  </a:schemeClr>
                </a:solidFill>
                <a:latin typeface="Aptos" panose="020B0004020202020204" pitchFamily="34" charset="0"/>
                <a:ea typeface="Aptos" panose="020B0004020202020204" pitchFamily="34" charset="0"/>
              </a:rPr>
              <a:t>في كل فصل </a:t>
            </a:r>
          </a:p>
          <a:p>
            <a:pPr algn="ctr" rtl="1">
              <a:lnSpc>
                <a:spcPct val="115000"/>
              </a:lnSpc>
              <a:spcAft>
                <a:spcPts val="800"/>
              </a:spcAft>
            </a:pPr>
            <a:r>
              <a:rPr lang="ar-EG" sz="2000" b="1" kern="100" dirty="0">
                <a:solidFill>
                  <a:schemeClr val="accent6">
                    <a:lumMod val="75000"/>
                  </a:schemeClr>
                </a:solidFill>
                <a:latin typeface="Aptos" panose="020B0004020202020204" pitchFamily="34" charset="0"/>
                <a:ea typeface="Aptos" panose="020B0004020202020204" pitchFamily="34" charset="0"/>
              </a:rPr>
              <a:t>تُزهر نباتات معينة تميّز هذا الفصل.</a:t>
            </a:r>
          </a:p>
        </p:txBody>
      </p:sp>
      <p:sp>
        <p:nvSpPr>
          <p:cNvPr id="11" name="Slide Number Placeholder 10">
            <a:extLst>
              <a:ext uri="{FF2B5EF4-FFF2-40B4-BE49-F238E27FC236}">
                <a16:creationId xmlns:a16="http://schemas.microsoft.com/office/drawing/2014/main" id="{EA6154F6-4100-0217-6E0F-6492C2B7A08E}"/>
              </a:ext>
            </a:extLst>
          </p:cNvPr>
          <p:cNvSpPr>
            <a:spLocks noGrp="1"/>
          </p:cNvSpPr>
          <p:nvPr>
            <p:ph type="sldNum" sz="quarter" idx="12"/>
          </p:nvPr>
        </p:nvSpPr>
        <p:spPr/>
        <p:txBody>
          <a:bodyPr/>
          <a:lstStyle/>
          <a:p>
            <a:fld id="{9DE0CEA4-7E62-4EAA-9BE3-9BBBA25519B5}" type="slidenum">
              <a:rPr lang="en-150" smtClean="0"/>
              <a:t>20</a:t>
            </a:fld>
            <a:endParaRPr lang="en-150"/>
          </a:p>
        </p:txBody>
      </p:sp>
    </p:spTree>
    <p:extLst>
      <p:ext uri="{BB962C8B-B14F-4D97-AF65-F5344CB8AC3E}">
        <p14:creationId xmlns:p14="http://schemas.microsoft.com/office/powerpoint/2010/main" val="433910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nodePh="1">
                                  <p:stCondLst>
                                    <p:cond delay="0"/>
                                  </p:stCondLst>
                                  <p:endCondLst>
                                    <p:cond evt="begin" delay="0">
                                      <p:tn val="5"/>
                                    </p:cond>
                                  </p:end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barn(inVertical)">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barn(inVertical)">
                                      <p:cBhvr>
                                        <p:cTn id="22" dur="500"/>
                                        <p:tgtEl>
                                          <p:spTgt spid="3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barn(inVertical)">
                                      <p:cBhvr>
                                        <p:cTn id="27" dur="500"/>
                                        <p:tgtEl>
                                          <p:spTgt spid="31"/>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barn(inVertical)">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8"/>
                                        </p:tgtEl>
                                      </p:cBhvr>
                                    </p:animEffect>
                                    <p:set>
                                      <p:cBhvr>
                                        <p:cTn id="3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8" grpId="0" animBg="1"/>
      <p:bldP spid="29" grpId="0" animBg="1"/>
      <p:bldP spid="30" grpId="0" animBg="1"/>
      <p:bldP spid="31" grpId="0" animBg="1"/>
      <p:bldP spid="32" grpId="0" animBg="1"/>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87F7A-0D3D-8BF1-283B-D8CE0A7D760F}"/>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40F9CF8D-826E-7762-E1D1-B2A80416F6F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rot="16200000">
            <a:off x="701578" y="4132358"/>
            <a:ext cx="1551104" cy="2209012"/>
          </a:xfrm>
          <a:prstGeom prst="rect">
            <a:avLst/>
          </a:prstGeom>
        </p:spPr>
      </p:pic>
      <p:pic>
        <p:nvPicPr>
          <p:cNvPr id="12" name="Picture 11">
            <a:extLst>
              <a:ext uri="{FF2B5EF4-FFF2-40B4-BE49-F238E27FC236}">
                <a16:creationId xmlns:a16="http://schemas.microsoft.com/office/drawing/2014/main" id="{369E66CF-A477-1C25-2677-E0B7653D6AA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9044" y="6098546"/>
            <a:ext cx="2045981" cy="706659"/>
          </a:xfrm>
          <a:prstGeom prst="rect">
            <a:avLst/>
          </a:prstGeom>
          <a:effectLst/>
        </p:spPr>
      </p:pic>
      <p:sp>
        <p:nvSpPr>
          <p:cNvPr id="20" name="Rectangle 19">
            <a:extLst>
              <a:ext uri="{FF2B5EF4-FFF2-40B4-BE49-F238E27FC236}">
                <a16:creationId xmlns:a16="http://schemas.microsoft.com/office/drawing/2014/main" id="{ABB89CFA-C6E7-2562-4244-CAB8DD1FB453}"/>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7" name="Rectangle 16">
            <a:extLst>
              <a:ext uri="{FF2B5EF4-FFF2-40B4-BE49-F238E27FC236}">
                <a16:creationId xmlns:a16="http://schemas.microsoft.com/office/drawing/2014/main" id="{F11C0C0A-B8A6-FFF9-1282-53BFED1F4CEB}"/>
              </a:ext>
            </a:extLst>
          </p:cNvPr>
          <p:cNvSpPr/>
          <p:nvPr/>
        </p:nvSpPr>
        <p:spPr>
          <a:xfrm>
            <a:off x="1" y="0"/>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0" name="מציין מיקום תוכן 3">
            <a:extLst>
              <a:ext uri="{FF2B5EF4-FFF2-40B4-BE49-F238E27FC236}">
                <a16:creationId xmlns:a16="http://schemas.microsoft.com/office/drawing/2014/main" id="{0732ADAD-5DB7-9C9B-32B7-C137588F7343}"/>
              </a:ext>
            </a:extLst>
          </p:cNvPr>
          <p:cNvSpPr txBox="1">
            <a:spLocks/>
          </p:cNvSpPr>
          <p:nvPr/>
        </p:nvSpPr>
        <p:spPr>
          <a:xfrm>
            <a:off x="566947" y="4099982"/>
            <a:ext cx="10688464" cy="968648"/>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ormAutofit/>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1" eaLnBrk="1" fontAlgn="auto" latinLnBrk="0" hangingPunct="1">
              <a:lnSpc>
                <a:spcPct val="90000"/>
              </a:lnSpc>
              <a:spcBef>
                <a:spcPts val="1000"/>
              </a:spcBef>
              <a:spcAft>
                <a:spcPts val="0"/>
              </a:spcAft>
              <a:buClr>
                <a:srgbClr val="84BD00"/>
              </a:buClr>
              <a:buSzTx/>
              <a:buNone/>
              <a:tabLst/>
              <a:defRPr/>
            </a:pPr>
            <a:endParaRPr kumimoji="0" lang="he-IL" sz="2000" b="0" i="0" u="none" strike="noStrike" kern="1200" cap="none" spc="0" normalizeH="0" baseline="0" noProof="0" dirty="0">
              <a:ln>
                <a:noFill/>
              </a:ln>
              <a:noFill/>
              <a:effectLst/>
              <a:uLnTx/>
              <a:uFillTx/>
              <a:latin typeface="Atlas AAA" panose="020B0504020202020204" pitchFamily="34" charset="-79"/>
              <a:cs typeface="Atlas AAA" panose="020B0504020202020204" pitchFamily="34" charset="-79"/>
            </a:endParaRPr>
          </a:p>
        </p:txBody>
      </p:sp>
      <p:sp>
        <p:nvSpPr>
          <p:cNvPr id="2" name="Isosceles Triangle 1">
            <a:extLst>
              <a:ext uri="{FF2B5EF4-FFF2-40B4-BE49-F238E27FC236}">
                <a16:creationId xmlns:a16="http://schemas.microsoft.com/office/drawing/2014/main" id="{F78D3831-D10E-1426-704E-0DFEC65DB19E}"/>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5EB9347E-A749-DBD9-414C-4C5F92891983}"/>
              </a:ext>
            </a:extLst>
          </p:cNvPr>
          <p:cNvSpPr/>
          <p:nvPr/>
        </p:nvSpPr>
        <p:spPr>
          <a:xfrm>
            <a:off x="11683038" y="3455288"/>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BF1BBA1D-FE69-CFCC-4A2F-AFD7987B7F0A}"/>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613080" y="3350308"/>
            <a:ext cx="499915" cy="487647"/>
          </a:xfrm>
          <a:prstGeom prst="rect">
            <a:avLst/>
          </a:prstGeom>
        </p:spPr>
      </p:pic>
      <p:sp>
        <p:nvSpPr>
          <p:cNvPr id="13" name="Isosceles Triangle 12">
            <a:extLst>
              <a:ext uri="{FF2B5EF4-FFF2-40B4-BE49-F238E27FC236}">
                <a16:creationId xmlns:a16="http://schemas.microsoft.com/office/drawing/2014/main" id="{20EA1E09-612B-1D5A-7BC3-0688181BE970}"/>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19F07AA0-E189-CD0E-EFCD-D7ED944054C6}"/>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4101B466-4A29-0212-6581-AECE9BEFC638}"/>
              </a:ext>
            </a:extLst>
          </p:cNvPr>
          <p:cNvSpPr/>
          <p:nvPr/>
        </p:nvSpPr>
        <p:spPr>
          <a:xfrm>
            <a:off x="11683039" y="4935185"/>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endParaRPr>
          </a:p>
        </p:txBody>
      </p:sp>
      <p:pic>
        <p:nvPicPr>
          <p:cNvPr id="9" name="Picture 8">
            <a:extLst>
              <a:ext uri="{FF2B5EF4-FFF2-40B4-BE49-F238E27FC236}">
                <a16:creationId xmlns:a16="http://schemas.microsoft.com/office/drawing/2014/main" id="{AD6E15BE-877F-52A6-0713-DA4E43BC933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636131" y="4852594"/>
            <a:ext cx="496825" cy="484633"/>
          </a:xfrm>
          <a:prstGeom prst="rect">
            <a:avLst/>
          </a:prstGeom>
        </p:spPr>
      </p:pic>
      <p:sp>
        <p:nvSpPr>
          <p:cNvPr id="19" name="Isosceles Triangle 18">
            <a:extLst>
              <a:ext uri="{FF2B5EF4-FFF2-40B4-BE49-F238E27FC236}">
                <a16:creationId xmlns:a16="http://schemas.microsoft.com/office/drawing/2014/main" id="{5B2A6DC9-4729-402A-F862-4E076024DDF2}"/>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6B91375F-75A5-ECEF-221D-8E4FAF25B688}"/>
              </a:ext>
            </a:extLst>
          </p:cNvPr>
          <p:cNvSpPr/>
          <p:nvPr/>
        </p:nvSpPr>
        <p:spPr>
          <a:xfrm>
            <a:off x="11683039" y="4207064"/>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64E333CE-455C-5E6C-4506-80840FD3074C}"/>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86B89F9F-845C-BA21-3606-4749E0873464}"/>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1621747" y="4123485"/>
            <a:ext cx="496825" cy="484633"/>
          </a:xfrm>
          <a:prstGeom prst="rect">
            <a:avLst/>
          </a:prstGeom>
        </p:spPr>
      </p:pic>
      <p:pic>
        <p:nvPicPr>
          <p:cNvPr id="25" name="Picture 24">
            <a:extLst>
              <a:ext uri="{FF2B5EF4-FFF2-40B4-BE49-F238E27FC236}">
                <a16:creationId xmlns:a16="http://schemas.microsoft.com/office/drawing/2014/main" id="{7A75752C-63E6-FC71-36DE-D0FB4791A4C0}"/>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1636131" y="559774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61A6B204-DE16-7CD5-AB86-138EC4B37AFA}"/>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105025" y="5901945"/>
            <a:ext cx="854037" cy="854037"/>
          </a:xfrm>
          <a:prstGeom prst="rect">
            <a:avLst/>
          </a:prstGeom>
        </p:spPr>
      </p:pic>
      <p:sp>
        <p:nvSpPr>
          <p:cNvPr id="28" name="Flowchart: Summing Junction 27">
            <a:extLst>
              <a:ext uri="{FF2B5EF4-FFF2-40B4-BE49-F238E27FC236}">
                <a16:creationId xmlns:a16="http://schemas.microsoft.com/office/drawing/2014/main" id="{0AB7C321-4C55-8A40-F01B-569CDEAE2D89}"/>
              </a:ext>
            </a:extLst>
          </p:cNvPr>
          <p:cNvSpPr/>
          <p:nvPr/>
        </p:nvSpPr>
        <p:spPr>
          <a:xfrm>
            <a:off x="3418352" y="1761371"/>
            <a:ext cx="4965077" cy="4750500"/>
          </a:xfrm>
          <a:prstGeom prst="flowChartSummingJunction">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dirty="0"/>
          </a:p>
        </p:txBody>
      </p:sp>
      <p:sp>
        <p:nvSpPr>
          <p:cNvPr id="31" name="Rectangle 30">
            <a:extLst>
              <a:ext uri="{FF2B5EF4-FFF2-40B4-BE49-F238E27FC236}">
                <a16:creationId xmlns:a16="http://schemas.microsoft.com/office/drawing/2014/main" id="{9E16E87B-BA74-6CD5-30C3-68E18F8C709D}"/>
              </a:ext>
            </a:extLst>
          </p:cNvPr>
          <p:cNvSpPr/>
          <p:nvPr/>
        </p:nvSpPr>
        <p:spPr>
          <a:xfrm>
            <a:off x="5361558" y="2131925"/>
            <a:ext cx="1078663" cy="106773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EG" sz="1400" dirty="0">
                <a:solidFill>
                  <a:sysClr val="windowText" lastClr="000000"/>
                </a:solidFill>
              </a:rPr>
              <a:t>أيلول، تشرين أول، تشرين ثاني:</a:t>
            </a:r>
          </a:p>
          <a:p>
            <a:pPr algn="ctr"/>
            <a:r>
              <a:rPr lang="he-IL" sz="1400" dirty="0">
                <a:solidFill>
                  <a:sysClr val="windowText" lastClr="000000"/>
                </a:solidFill>
              </a:rPr>
              <a:t> </a:t>
            </a:r>
            <a:r>
              <a:rPr lang="ar-EG" sz="1400" b="1" dirty="0">
                <a:solidFill>
                  <a:sysClr val="windowText" lastClr="000000"/>
                </a:solidFill>
              </a:rPr>
              <a:t>خريف</a:t>
            </a:r>
            <a:endParaRPr lang="en-IL" sz="1400" b="1" dirty="0">
              <a:solidFill>
                <a:sysClr val="windowText" lastClr="000000"/>
              </a:solidFill>
            </a:endParaRPr>
          </a:p>
        </p:txBody>
      </p:sp>
      <p:sp>
        <p:nvSpPr>
          <p:cNvPr id="5" name="TextBox 4">
            <a:extLst>
              <a:ext uri="{FF2B5EF4-FFF2-40B4-BE49-F238E27FC236}">
                <a16:creationId xmlns:a16="http://schemas.microsoft.com/office/drawing/2014/main" id="{6799D8D2-C87E-77E4-3CC1-930682A768B2}"/>
              </a:ext>
            </a:extLst>
          </p:cNvPr>
          <p:cNvSpPr txBox="1"/>
          <p:nvPr/>
        </p:nvSpPr>
        <p:spPr>
          <a:xfrm>
            <a:off x="6527841" y="3569485"/>
            <a:ext cx="1551104" cy="923330"/>
          </a:xfrm>
          <a:prstGeom prst="rect">
            <a:avLst/>
          </a:prstGeom>
          <a:noFill/>
        </p:spPr>
        <p:txBody>
          <a:bodyPr wrap="square">
            <a:spAutoFit/>
          </a:bodyPr>
          <a:lstStyle/>
          <a:p>
            <a:pPr algn="ctr"/>
            <a:r>
              <a:rPr lang="ar-EG" dirty="0"/>
              <a:t>برودة، القليل من الأمطار (المطر الأول)</a:t>
            </a:r>
            <a:endParaRPr lang="en-IL" dirty="0"/>
          </a:p>
        </p:txBody>
      </p:sp>
      <p:sp>
        <p:nvSpPr>
          <p:cNvPr id="11" name="TextBox 10">
            <a:extLst>
              <a:ext uri="{FF2B5EF4-FFF2-40B4-BE49-F238E27FC236}">
                <a16:creationId xmlns:a16="http://schemas.microsoft.com/office/drawing/2014/main" id="{2062B368-C482-4D14-6489-E38290B4B0E8}"/>
              </a:ext>
            </a:extLst>
          </p:cNvPr>
          <p:cNvSpPr txBox="1"/>
          <p:nvPr/>
        </p:nvSpPr>
        <p:spPr>
          <a:xfrm>
            <a:off x="3511195" y="3688479"/>
            <a:ext cx="1551104" cy="369332"/>
          </a:xfrm>
          <a:prstGeom prst="rect">
            <a:avLst/>
          </a:prstGeom>
          <a:noFill/>
        </p:spPr>
        <p:txBody>
          <a:bodyPr wrap="square">
            <a:spAutoFit/>
          </a:bodyPr>
          <a:lstStyle/>
          <a:p>
            <a:pPr algn="ctr"/>
            <a:r>
              <a:rPr lang="ar-EG" dirty="0"/>
              <a:t>أوراق متساقطة</a:t>
            </a:r>
            <a:endParaRPr lang="he-IL" dirty="0"/>
          </a:p>
        </p:txBody>
      </p:sp>
      <p:sp>
        <p:nvSpPr>
          <p:cNvPr id="30" name="TextBox 29">
            <a:extLst>
              <a:ext uri="{FF2B5EF4-FFF2-40B4-BE49-F238E27FC236}">
                <a16:creationId xmlns:a16="http://schemas.microsoft.com/office/drawing/2014/main" id="{C6F1A740-56BC-BE44-99A6-13729DA4B91F}"/>
              </a:ext>
            </a:extLst>
          </p:cNvPr>
          <p:cNvSpPr txBox="1"/>
          <p:nvPr/>
        </p:nvSpPr>
        <p:spPr>
          <a:xfrm>
            <a:off x="1328698" y="1324580"/>
            <a:ext cx="10134606" cy="1785810"/>
          </a:xfrm>
          <a:prstGeom prst="rect">
            <a:avLst/>
          </a:prstGeom>
          <a:noFill/>
        </p:spPr>
        <p:txBody>
          <a:bodyPr wrap="square">
            <a:spAutoFit/>
          </a:bodyPr>
          <a:lstStyle/>
          <a:p>
            <a:pPr algn="r" rtl="1">
              <a:lnSpc>
                <a:spcPct val="115000"/>
              </a:lnSpc>
              <a:spcAft>
                <a:spcPts val="800"/>
              </a:spcAft>
            </a:pPr>
            <a:r>
              <a:rPr lang="ar-EG" sz="2000" b="1" kern="100" dirty="0">
                <a:solidFill>
                  <a:schemeClr val="accent6">
                    <a:lumMod val="75000"/>
                  </a:schemeClr>
                </a:solidFill>
                <a:latin typeface="Aptos" panose="020B0004020202020204" pitchFamily="34" charset="0"/>
                <a:ea typeface="Aptos" panose="020B0004020202020204" pitchFamily="34" charset="0"/>
              </a:rPr>
              <a:t>من يحتفل بعيد ميلاده في فصل الخريف؟</a:t>
            </a:r>
            <a:endParaRPr lang="he-IL" sz="2000" b="1" kern="100" dirty="0">
              <a:solidFill>
                <a:schemeClr val="accent6">
                  <a:lumMod val="75000"/>
                </a:schemeClr>
              </a:solidFill>
              <a:latin typeface="Aptos" panose="020B0004020202020204" pitchFamily="34" charset="0"/>
              <a:ea typeface="Aptos" panose="020B0004020202020204" pitchFamily="34" charset="0"/>
            </a:endParaRPr>
          </a:p>
          <a:p>
            <a:pPr algn="r" rtl="1">
              <a:lnSpc>
                <a:spcPct val="115000"/>
              </a:lnSpc>
              <a:spcAft>
                <a:spcPts val="800"/>
              </a:spcAft>
            </a:pPr>
            <a:r>
              <a:rPr lang="ar-EG" sz="2000" b="1" kern="100" dirty="0">
                <a:solidFill>
                  <a:schemeClr val="accent6">
                    <a:lumMod val="75000"/>
                  </a:schemeClr>
                </a:solidFill>
                <a:latin typeface="Aptos" panose="020B0004020202020204" pitchFamily="34" charset="0"/>
                <a:ea typeface="Aptos" panose="020B0004020202020204" pitchFamily="34" charset="0"/>
              </a:rPr>
              <a:t>اذكروا مميزات الطبيعة</a:t>
            </a:r>
            <a:r>
              <a:rPr lang="he-IL" sz="2000" b="1" kern="100" dirty="0">
                <a:solidFill>
                  <a:schemeClr val="accent6">
                    <a:lumMod val="75000"/>
                  </a:schemeClr>
                </a:solidFill>
                <a:latin typeface="Aptos" panose="020B0004020202020204" pitchFamily="34" charset="0"/>
                <a:ea typeface="Aptos" panose="020B0004020202020204" pitchFamily="34" charset="0"/>
              </a:rPr>
              <a:t> </a:t>
            </a:r>
          </a:p>
          <a:p>
            <a:pPr algn="r" rtl="1">
              <a:lnSpc>
                <a:spcPct val="115000"/>
              </a:lnSpc>
              <a:spcAft>
                <a:spcPts val="800"/>
              </a:spcAft>
            </a:pPr>
            <a:r>
              <a:rPr lang="ar-EG" sz="2000" b="1" kern="100" dirty="0">
                <a:solidFill>
                  <a:schemeClr val="accent6">
                    <a:lumMod val="75000"/>
                  </a:schemeClr>
                </a:solidFill>
                <a:latin typeface="Aptos" panose="020B0004020202020204" pitchFamily="34" charset="0"/>
                <a:ea typeface="Aptos" panose="020B0004020202020204" pitchFamily="34" charset="0"/>
              </a:rPr>
              <a:t>في فصل الخريف</a:t>
            </a:r>
            <a:endParaRPr lang="he-IL" sz="2000" b="1" kern="100" dirty="0">
              <a:solidFill>
                <a:schemeClr val="accent6">
                  <a:lumMod val="75000"/>
                </a:schemeClr>
              </a:solidFill>
              <a:latin typeface="Aptos" panose="020B0004020202020204" pitchFamily="34" charset="0"/>
              <a:ea typeface="Aptos" panose="020B0004020202020204" pitchFamily="34" charset="0"/>
            </a:endParaRPr>
          </a:p>
          <a:p>
            <a:pPr algn="r" rtl="1">
              <a:lnSpc>
                <a:spcPct val="115000"/>
              </a:lnSpc>
              <a:spcAft>
                <a:spcPts val="800"/>
              </a:spcAft>
            </a:pPr>
            <a:endParaRPr lang="he-IL" sz="2000" b="1" kern="100" dirty="0">
              <a:solidFill>
                <a:schemeClr val="accent6">
                  <a:lumMod val="75000"/>
                </a:schemeClr>
              </a:solidFill>
              <a:latin typeface="Aptos" panose="020B0004020202020204" pitchFamily="34" charset="0"/>
              <a:ea typeface="Aptos" panose="020B0004020202020204" pitchFamily="34" charset="0"/>
            </a:endParaRPr>
          </a:p>
        </p:txBody>
      </p:sp>
      <p:pic>
        <p:nvPicPr>
          <p:cNvPr id="27" name="Picture 26">
            <a:extLst>
              <a:ext uri="{FF2B5EF4-FFF2-40B4-BE49-F238E27FC236}">
                <a16:creationId xmlns:a16="http://schemas.microsoft.com/office/drawing/2014/main" id="{505FABAA-64CD-3512-AC57-6D0B7F4427B1}"/>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rot="16200000">
            <a:off x="175962" y="1430090"/>
            <a:ext cx="2914494" cy="3210956"/>
          </a:xfrm>
          <a:prstGeom prst="rect">
            <a:avLst/>
          </a:prstGeom>
        </p:spPr>
      </p:pic>
      <p:pic>
        <p:nvPicPr>
          <p:cNvPr id="33" name="Picture 32">
            <a:extLst>
              <a:ext uri="{FF2B5EF4-FFF2-40B4-BE49-F238E27FC236}">
                <a16:creationId xmlns:a16="http://schemas.microsoft.com/office/drawing/2014/main" id="{2C9F4DDD-A05C-FF5E-F274-DAF8AA59FA62}"/>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2452950" y="3887214"/>
            <a:ext cx="713089" cy="1091868"/>
          </a:xfrm>
          <a:prstGeom prst="rect">
            <a:avLst/>
          </a:prstGeom>
        </p:spPr>
      </p:pic>
      <p:pic>
        <p:nvPicPr>
          <p:cNvPr id="8" name="Picture 7">
            <a:extLst>
              <a:ext uri="{FF2B5EF4-FFF2-40B4-BE49-F238E27FC236}">
                <a16:creationId xmlns:a16="http://schemas.microsoft.com/office/drawing/2014/main" id="{5E7C549E-DAED-A765-B443-1E2FC1EED8D1}"/>
              </a:ext>
            </a:extLst>
          </p:cNvPr>
          <p:cNvPicPr>
            <a:picLocks noChangeAspect="1"/>
          </p:cNvPicPr>
          <p:nvPr/>
        </p:nvPicPr>
        <p:blipFill>
          <a:blip r:embed="rId12"/>
          <a:stretch>
            <a:fillRect/>
          </a:stretch>
        </p:blipFill>
        <p:spPr>
          <a:xfrm>
            <a:off x="3724194" y="3965366"/>
            <a:ext cx="831091" cy="1271498"/>
          </a:xfrm>
          <a:prstGeom prst="rect">
            <a:avLst/>
          </a:prstGeom>
        </p:spPr>
      </p:pic>
      <p:pic>
        <p:nvPicPr>
          <p:cNvPr id="7" name="Picture 6">
            <a:extLst>
              <a:ext uri="{FF2B5EF4-FFF2-40B4-BE49-F238E27FC236}">
                <a16:creationId xmlns:a16="http://schemas.microsoft.com/office/drawing/2014/main" id="{6503A7A4-E28D-8DAF-BDA9-9F530677ED9D}"/>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521220" y="2271077"/>
            <a:ext cx="496825" cy="484633"/>
          </a:xfrm>
          <a:prstGeom prst="rect">
            <a:avLst/>
          </a:prstGeom>
        </p:spPr>
      </p:pic>
      <p:sp>
        <p:nvSpPr>
          <p:cNvPr id="18" name="TextBox 17">
            <a:extLst>
              <a:ext uri="{FF2B5EF4-FFF2-40B4-BE49-F238E27FC236}">
                <a16:creationId xmlns:a16="http://schemas.microsoft.com/office/drawing/2014/main" id="{7383876A-F591-4B48-14B6-F3D80FC6881B}"/>
              </a:ext>
            </a:extLst>
          </p:cNvPr>
          <p:cNvSpPr txBox="1"/>
          <p:nvPr/>
        </p:nvSpPr>
        <p:spPr>
          <a:xfrm>
            <a:off x="2809494" y="5427748"/>
            <a:ext cx="6095010" cy="369332"/>
          </a:xfrm>
          <a:prstGeom prst="rect">
            <a:avLst/>
          </a:prstGeom>
          <a:noFill/>
        </p:spPr>
        <p:txBody>
          <a:bodyPr wrap="square">
            <a:spAutoFit/>
          </a:bodyPr>
          <a:lstStyle/>
          <a:p>
            <a:pPr algn="ctr" rtl="1"/>
            <a:r>
              <a:rPr lang="ar-EG" dirty="0"/>
              <a:t>ظهور عصفور الذُّعرة</a:t>
            </a:r>
            <a:endParaRPr lang="he-IL" dirty="0"/>
          </a:p>
        </p:txBody>
      </p:sp>
      <p:sp>
        <p:nvSpPr>
          <p:cNvPr id="16" name="Slide Number Placeholder 15">
            <a:extLst>
              <a:ext uri="{FF2B5EF4-FFF2-40B4-BE49-F238E27FC236}">
                <a16:creationId xmlns:a16="http://schemas.microsoft.com/office/drawing/2014/main" id="{3E94F7D6-8952-5CFB-FAFE-C11264DC88AB}"/>
              </a:ext>
            </a:extLst>
          </p:cNvPr>
          <p:cNvSpPr>
            <a:spLocks noGrp="1"/>
          </p:cNvSpPr>
          <p:nvPr>
            <p:ph type="sldNum" sz="quarter" idx="12"/>
          </p:nvPr>
        </p:nvSpPr>
        <p:spPr/>
        <p:txBody>
          <a:bodyPr/>
          <a:lstStyle/>
          <a:p>
            <a:fld id="{9DE0CEA4-7E62-4EAA-9BE3-9BBBA25519B5}" type="slidenum">
              <a:rPr lang="en-150" smtClean="0"/>
              <a:t>21</a:t>
            </a:fld>
            <a:endParaRPr lang="en-150"/>
          </a:p>
        </p:txBody>
      </p:sp>
    </p:spTree>
    <p:extLst>
      <p:ext uri="{BB962C8B-B14F-4D97-AF65-F5344CB8AC3E}">
        <p14:creationId xmlns:p14="http://schemas.microsoft.com/office/powerpoint/2010/main" val="1452006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circle(in)">
                                      <p:cBhvr>
                                        <p:cTn id="7" dur="20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wipe(down)">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0">
                                            <p:txEl>
                                              <p:pRg st="0" end="0"/>
                                            </p:txEl>
                                          </p:spTgt>
                                        </p:tgtEl>
                                        <p:attrNameLst>
                                          <p:attrName>style.visibility</p:attrName>
                                        </p:attrNameLst>
                                      </p:cBhvr>
                                      <p:to>
                                        <p:strVal val="visible"/>
                                      </p:to>
                                    </p:set>
                                    <p:animEffect transition="in" filter="circle(in)">
                                      <p:cBhvr>
                                        <p:cTn id="17" dur="2000"/>
                                        <p:tgtEl>
                                          <p:spTgt spid="3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0">
                                            <p:txEl>
                                              <p:pRg st="1" end="1"/>
                                            </p:txEl>
                                          </p:spTgt>
                                        </p:tgtEl>
                                        <p:attrNameLst>
                                          <p:attrName>style.visibility</p:attrName>
                                        </p:attrNameLst>
                                      </p:cBhvr>
                                      <p:to>
                                        <p:strVal val="visible"/>
                                      </p:to>
                                    </p:set>
                                    <p:animEffect transition="in" filter="circle(in)">
                                      <p:cBhvr>
                                        <p:cTn id="22" dur="2000"/>
                                        <p:tgtEl>
                                          <p:spTgt spid="30">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0">
                                            <p:txEl>
                                              <p:pRg st="2" end="2"/>
                                            </p:txEl>
                                          </p:spTgt>
                                        </p:tgtEl>
                                        <p:attrNameLst>
                                          <p:attrName>style.visibility</p:attrName>
                                        </p:attrNameLst>
                                      </p:cBhvr>
                                      <p:to>
                                        <p:strVal val="visible"/>
                                      </p:to>
                                    </p:set>
                                    <p:animEffect transition="in" filter="circle(in)">
                                      <p:cBhvr>
                                        <p:cTn id="27" dur="2000"/>
                                        <p:tgtEl>
                                          <p:spTgt spid="30">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barn(inVertical)">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arn(inVertic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wipe(down)">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wipe(down)">
                                      <p:cBhvr>
                                        <p:cTn id="4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1" grpId="0" animBg="1"/>
      <p:bldP spid="5" grpId="0"/>
      <p:bldP spid="11" grpId="0"/>
      <p:bldP spid="1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DEE5E5-C9F8-FF91-0131-672B2A316BC6}"/>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AFC983C7-3F99-1EDA-C7D7-4D0361C3203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9044" y="6098546"/>
            <a:ext cx="2045981" cy="706659"/>
          </a:xfrm>
          <a:prstGeom prst="rect">
            <a:avLst/>
          </a:prstGeom>
          <a:effectLst/>
        </p:spPr>
      </p:pic>
      <p:sp>
        <p:nvSpPr>
          <p:cNvPr id="20" name="Rectangle 19">
            <a:extLst>
              <a:ext uri="{FF2B5EF4-FFF2-40B4-BE49-F238E27FC236}">
                <a16:creationId xmlns:a16="http://schemas.microsoft.com/office/drawing/2014/main" id="{B597E4C5-493A-C52A-8540-CA76AA0F8B5E}"/>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7" name="Rectangle 16">
            <a:extLst>
              <a:ext uri="{FF2B5EF4-FFF2-40B4-BE49-F238E27FC236}">
                <a16:creationId xmlns:a16="http://schemas.microsoft.com/office/drawing/2014/main" id="{1C064201-D0C3-86B0-C583-D847DF14E0D3}"/>
              </a:ext>
            </a:extLst>
          </p:cNvPr>
          <p:cNvSpPr/>
          <p:nvPr/>
        </p:nvSpPr>
        <p:spPr>
          <a:xfrm>
            <a:off x="1" y="0"/>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8" name="TextBox 17">
            <a:extLst>
              <a:ext uri="{FF2B5EF4-FFF2-40B4-BE49-F238E27FC236}">
                <a16:creationId xmlns:a16="http://schemas.microsoft.com/office/drawing/2014/main" id="{7DBF11E4-84D9-5255-FF4D-A663306DE626}"/>
              </a:ext>
            </a:extLst>
          </p:cNvPr>
          <p:cNvSpPr txBox="1"/>
          <p:nvPr/>
        </p:nvSpPr>
        <p:spPr>
          <a:xfrm>
            <a:off x="4464912" y="189596"/>
            <a:ext cx="6837770" cy="424732"/>
          </a:xfrm>
          <a:prstGeom prst="rect">
            <a:avLst/>
          </a:prstGeom>
          <a:noFill/>
        </p:spPr>
        <p:txBody>
          <a:bodyPr wrap="square" rtlCol="0">
            <a:spAutoFit/>
          </a:bodyPr>
          <a:lstStyle/>
          <a:p>
            <a:pPr marL="228600" marR="0" lvl="0" indent="-228600" algn="r" defTabSz="914400" rtl="1" eaLnBrk="1" fontAlgn="auto" latinLnBrk="0" hangingPunct="1">
              <a:lnSpc>
                <a:spcPct val="90000"/>
              </a:lnSpc>
              <a:spcBef>
                <a:spcPts val="1000"/>
              </a:spcBef>
              <a:spcAft>
                <a:spcPts val="0"/>
              </a:spcAft>
              <a:buClr>
                <a:srgbClr val="84BD00"/>
              </a:buClr>
              <a:buSzTx/>
              <a:buFont typeface="Wingdings" panose="05000000000000000000" pitchFamily="2" charset="2"/>
              <a:buChar char="§"/>
              <a:tabLst/>
              <a:defRPr/>
            </a:pPr>
            <a:r>
              <a:rPr lang="ar-SA" sz="2400" b="1" dirty="0">
                <a:solidFill>
                  <a:schemeClr val="accent6">
                    <a:lumMod val="60000"/>
                    <a:lumOff val="40000"/>
                  </a:schemeClr>
                </a:solidFill>
                <a:latin typeface="Tahoma" panose="020B0604030504040204" pitchFamily="34" charset="0"/>
                <a:ea typeface="Tahoma" panose="020B0604030504040204" pitchFamily="34" charset="0"/>
                <a:cs typeface="Tahoma" panose="020B0604030504040204" pitchFamily="34" charset="0"/>
              </a:rPr>
              <a:t>زنبقة النقب:</a:t>
            </a:r>
            <a:endParaRPr lang="he-IL" sz="2400" dirty="0">
              <a:solidFill>
                <a:schemeClr val="accent6">
                  <a:lumMod val="60000"/>
                  <a:lumOff val="4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 name="Isosceles Triangle 1">
            <a:extLst>
              <a:ext uri="{FF2B5EF4-FFF2-40B4-BE49-F238E27FC236}">
                <a16:creationId xmlns:a16="http://schemas.microsoft.com/office/drawing/2014/main" id="{F287D963-6902-EC11-8D68-000D649D04A2}"/>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1B7F0C84-CB82-E6B9-0914-0AD503C61841}"/>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9074EDAB-F6C9-743F-20BD-C39F404E060F}"/>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A41E7CDC-2786-CCBF-D26F-670BE36753C7}"/>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44CEB034-66F5-F221-D67A-0181F9C656E1}"/>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45E7B936-1DC4-4B1F-AEBE-0F8EDBE16B6A}"/>
              </a:ext>
            </a:extLst>
          </p:cNvPr>
          <p:cNvSpPr/>
          <p:nvPr/>
        </p:nvSpPr>
        <p:spPr>
          <a:xfrm>
            <a:off x="11715620" y="4933688"/>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endParaRPr>
          </a:p>
        </p:txBody>
      </p:sp>
      <p:sp>
        <p:nvSpPr>
          <p:cNvPr id="19" name="Isosceles Triangle 18">
            <a:extLst>
              <a:ext uri="{FF2B5EF4-FFF2-40B4-BE49-F238E27FC236}">
                <a16:creationId xmlns:a16="http://schemas.microsoft.com/office/drawing/2014/main" id="{3A60CA26-8DC2-99BA-CB06-BB6CCCF209E6}"/>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53E6155C-89A4-8C44-3C0C-BD90A532D00C}"/>
              </a:ext>
            </a:extLst>
          </p:cNvPr>
          <p:cNvSpPr/>
          <p:nvPr/>
        </p:nvSpPr>
        <p:spPr>
          <a:xfrm>
            <a:off x="11713487" y="4181374"/>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5DEF86F4-E522-1644-5B3F-5800D74678F1}"/>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E3DC3D6C-C15C-FFFF-E5D9-8406B3B3703D}"/>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621520" y="3532927"/>
            <a:ext cx="496825" cy="484633"/>
          </a:xfrm>
          <a:prstGeom prst="rect">
            <a:avLst/>
          </a:prstGeom>
        </p:spPr>
      </p:pic>
      <p:pic>
        <p:nvPicPr>
          <p:cNvPr id="25" name="Picture 24">
            <a:extLst>
              <a:ext uri="{FF2B5EF4-FFF2-40B4-BE49-F238E27FC236}">
                <a16:creationId xmlns:a16="http://schemas.microsoft.com/office/drawing/2014/main" id="{817C349F-5968-5C9C-CD45-40B04D2BCAC3}"/>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636131" y="559774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D2D6D6B5-8382-D802-08AE-B06BC5CEE2C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105025" y="5901945"/>
            <a:ext cx="854037" cy="854037"/>
          </a:xfrm>
          <a:prstGeom prst="rect">
            <a:avLst/>
          </a:prstGeom>
        </p:spPr>
      </p:pic>
      <p:pic>
        <p:nvPicPr>
          <p:cNvPr id="8" name="Picture 7" descr="Close-up of a white flower&#10;&#10;Description automatically generated">
            <a:extLst>
              <a:ext uri="{FF2B5EF4-FFF2-40B4-BE49-F238E27FC236}">
                <a16:creationId xmlns:a16="http://schemas.microsoft.com/office/drawing/2014/main" id="{41BEBB1D-BC5C-8B68-DDD2-87A37AE32FE0}"/>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0" y="917017"/>
            <a:ext cx="9131595" cy="5940983"/>
          </a:xfrm>
          <a:prstGeom prst="rect">
            <a:avLst/>
          </a:prstGeom>
        </p:spPr>
      </p:pic>
      <p:sp>
        <p:nvSpPr>
          <p:cNvPr id="11" name="Speech Bubble: Oval 10">
            <a:extLst>
              <a:ext uri="{FF2B5EF4-FFF2-40B4-BE49-F238E27FC236}">
                <a16:creationId xmlns:a16="http://schemas.microsoft.com/office/drawing/2014/main" id="{EC78DCAF-E544-D509-71D7-302A791ACC76}"/>
              </a:ext>
            </a:extLst>
          </p:cNvPr>
          <p:cNvSpPr/>
          <p:nvPr/>
        </p:nvSpPr>
        <p:spPr>
          <a:xfrm>
            <a:off x="8079128" y="684349"/>
            <a:ext cx="3640634" cy="3801889"/>
          </a:xfrm>
          <a:prstGeom prst="wedgeEllipseCallout">
            <a:avLst/>
          </a:prstGeom>
          <a:ln>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ar-SA" b="1"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هل تعلم؟</a:t>
            </a:r>
            <a:endParaRPr lang="en-US" b="1" dirty="0">
              <a:solidFill>
                <a:sysClr val="windowText" lastClr="000000"/>
              </a:solidFill>
              <a:latin typeface="Tahoma" panose="020B0604030504040204" pitchFamily="34" charset="0"/>
              <a:ea typeface="Tahoma" panose="020B0604030504040204" pitchFamily="34" charset="0"/>
              <a:cs typeface="Tahoma" panose="020B0604030504040204" pitchFamily="34" charset="0"/>
            </a:endParaRPr>
          </a:p>
          <a:p>
            <a:pPr algn="ctr"/>
            <a:endParaRPr lang="he-IL" b="1" dirty="0">
              <a:solidFill>
                <a:sysClr val="windowText" lastClr="000000"/>
              </a:solidFill>
            </a:endParaRPr>
          </a:p>
          <a:p>
            <a:pPr algn="ctr"/>
            <a:r>
              <a:rPr lang="ar-SA"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تُلقّ</a:t>
            </a:r>
            <a:r>
              <a:rPr lang="ar-EG"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a:t>
            </a:r>
            <a:r>
              <a:rPr lang="ar-SA"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ح زنبقة النقب </a:t>
            </a:r>
            <a:r>
              <a:rPr lang="ar-SA" b="1"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في الليل</a:t>
            </a:r>
            <a:r>
              <a:rPr lang="he-IL"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 </a:t>
            </a:r>
            <a:r>
              <a:rPr lang="ar-SA"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عل</a:t>
            </a:r>
            <a:r>
              <a:rPr lang="ar-EG"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ى</a:t>
            </a:r>
            <a:r>
              <a:rPr lang="ar-SA"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 أيدي الفراشات التي تنشط في الليل، </a:t>
            </a:r>
            <a:r>
              <a:rPr lang="ar-SA" dirty="0" err="1">
                <a:solidFill>
                  <a:sysClr val="windowText" lastClr="000000"/>
                </a:solidFill>
                <a:latin typeface="Tahoma" panose="020B0604030504040204" pitchFamily="34" charset="0"/>
                <a:ea typeface="Tahoma" panose="020B0604030504040204" pitchFamily="34" charset="0"/>
                <a:cs typeface="Tahoma" panose="020B0604030504040204" pitchFamily="34" charset="0"/>
              </a:rPr>
              <a:t>كالعثث</a:t>
            </a:r>
            <a:r>
              <a:rPr lang="ar-SA"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a:t>
            </a:r>
            <a:endParaRPr lang="en-IL" dirty="0">
              <a:latin typeface="Tahoma" panose="020B0604030504040204" pitchFamily="34" charset="0"/>
              <a:ea typeface="Tahoma" panose="020B0604030504040204" pitchFamily="34" charset="0"/>
              <a:cs typeface="Tahoma" panose="020B0604030504040204" pitchFamily="34" charset="0"/>
            </a:endParaRPr>
          </a:p>
        </p:txBody>
      </p:sp>
      <p:sp>
        <p:nvSpPr>
          <p:cNvPr id="34" name="Speech Bubble: Oval 33">
            <a:extLst>
              <a:ext uri="{FF2B5EF4-FFF2-40B4-BE49-F238E27FC236}">
                <a16:creationId xmlns:a16="http://schemas.microsoft.com/office/drawing/2014/main" id="{5758F89B-C32D-0ADA-4FBE-B6B8BDB4613D}"/>
              </a:ext>
            </a:extLst>
          </p:cNvPr>
          <p:cNvSpPr/>
          <p:nvPr/>
        </p:nvSpPr>
        <p:spPr>
          <a:xfrm>
            <a:off x="7999709" y="626520"/>
            <a:ext cx="3799472" cy="3886021"/>
          </a:xfrm>
          <a:prstGeom prst="wedgeEllipseCallout">
            <a:avLst/>
          </a:prstGeom>
          <a:ln>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ar-SA" dirty="0">
                <a:latin typeface="Tahoma" panose="020B0604030504040204" pitchFamily="34" charset="0"/>
                <a:ea typeface="Tahoma" panose="020B0604030504040204" pitchFamily="34" charset="0"/>
                <a:cs typeface="Tahoma" panose="020B0604030504040204" pitchFamily="34" charset="0"/>
              </a:rPr>
              <a:t>تعيش زنبقة النقب في المناطق الصحراوية</a:t>
            </a:r>
            <a:endParaRPr lang="he-IL" dirty="0">
              <a:latin typeface="Tahoma" panose="020B0604030504040204" pitchFamily="34" charset="0"/>
              <a:ea typeface="Tahoma" panose="020B0604030504040204" pitchFamily="34" charset="0"/>
              <a:cs typeface="Tahoma" panose="020B0604030504040204" pitchFamily="34" charset="0"/>
            </a:endParaRPr>
          </a:p>
          <a:p>
            <a:pPr algn="ctr"/>
            <a:endParaRPr lang="he-IL" dirty="0"/>
          </a:p>
          <a:p>
            <a:pPr algn="ctr"/>
            <a:r>
              <a:rPr lang="ar-SA" sz="1600" b="1" dirty="0">
                <a:latin typeface="Tahoma" panose="020B0604030504040204" pitchFamily="34" charset="0"/>
                <a:ea typeface="Tahoma" panose="020B0604030504040204" pitchFamily="34" charset="0"/>
                <a:cs typeface="Tahoma" panose="020B0604030504040204" pitchFamily="34" charset="0"/>
              </a:rPr>
              <a:t>ما الذي يميز هذه المناطق؟</a:t>
            </a:r>
            <a:endParaRPr lang="he-IL" sz="1600" b="1" dirty="0">
              <a:latin typeface="Tahoma" panose="020B0604030504040204" pitchFamily="34" charset="0"/>
              <a:ea typeface="Tahoma" panose="020B0604030504040204" pitchFamily="34" charset="0"/>
              <a:cs typeface="Tahoma" panose="020B0604030504040204" pitchFamily="34" charset="0"/>
            </a:endParaRPr>
          </a:p>
          <a:p>
            <a:pPr algn="ctr"/>
            <a:r>
              <a:rPr lang="ar-SA" dirty="0">
                <a:latin typeface="Tahoma" panose="020B0604030504040204" pitchFamily="34" charset="0"/>
                <a:ea typeface="Tahoma" panose="020B0604030504040204" pitchFamily="34" charset="0"/>
                <a:cs typeface="Tahoma" panose="020B0604030504040204" pitchFamily="34" charset="0"/>
              </a:rPr>
              <a:t>قلة هطول الأمطار</a:t>
            </a:r>
            <a:r>
              <a:rPr lang="ar-EG" dirty="0">
                <a:latin typeface="Tahoma" panose="020B0604030504040204" pitchFamily="34" charset="0"/>
                <a:ea typeface="Tahoma" panose="020B0604030504040204" pitchFamily="34" charset="0"/>
                <a:cs typeface="Tahoma" panose="020B0604030504040204" pitchFamily="34" charset="0"/>
              </a:rPr>
              <a:t>، ع</a:t>
            </a:r>
            <a:r>
              <a:rPr lang="ar-SA" dirty="0">
                <a:latin typeface="Tahoma" panose="020B0604030504040204" pitchFamily="34" charset="0"/>
                <a:ea typeface="Tahoma" panose="020B0604030504040204" pitchFamily="34" charset="0"/>
                <a:cs typeface="Tahoma" panose="020B0604030504040204" pitchFamily="34" charset="0"/>
              </a:rPr>
              <a:t>دم معرفة توقيت وكمية الأمطار (هناك سنوات لا تعطل فيها الأمطار).</a:t>
            </a:r>
          </a:p>
          <a:p>
            <a:pPr algn="ctr"/>
            <a:endParaRPr lang="he-IL" dirty="0">
              <a:latin typeface="Tahoma" panose="020B0604030504040204" pitchFamily="34" charset="0"/>
              <a:ea typeface="Tahoma" panose="020B0604030504040204" pitchFamily="34" charset="0"/>
              <a:cs typeface="Tahoma" panose="020B0604030504040204" pitchFamily="34" charset="0"/>
            </a:endParaRPr>
          </a:p>
          <a:p>
            <a:pPr algn="ctr"/>
            <a:endParaRPr lang="en-IL" dirty="0"/>
          </a:p>
        </p:txBody>
      </p:sp>
      <p:sp>
        <p:nvSpPr>
          <p:cNvPr id="27" name="TextBox 26">
            <a:extLst>
              <a:ext uri="{FF2B5EF4-FFF2-40B4-BE49-F238E27FC236}">
                <a16:creationId xmlns:a16="http://schemas.microsoft.com/office/drawing/2014/main" id="{C25E528B-8E83-9DAA-3E31-C0B95F4EAF36}"/>
              </a:ext>
            </a:extLst>
          </p:cNvPr>
          <p:cNvSpPr txBox="1"/>
          <p:nvPr/>
        </p:nvSpPr>
        <p:spPr>
          <a:xfrm>
            <a:off x="3893064" y="6241630"/>
            <a:ext cx="5238531" cy="738664"/>
          </a:xfrm>
          <a:prstGeom prst="rect">
            <a:avLst/>
          </a:prstGeom>
          <a:noFill/>
        </p:spPr>
        <p:txBody>
          <a:bodyPr wrap="square">
            <a:spAutoFit/>
          </a:bodyPr>
          <a:lstStyle/>
          <a:p>
            <a:pPr algn="r"/>
            <a:r>
              <a:rPr lang="ar-EG" sz="1400" i="0" dirty="0">
                <a:solidFill>
                  <a:schemeClr val="bg1"/>
                </a:solidFill>
                <a:effectLst/>
                <a:latin typeface="Arial" panose="020B0604020202020204" pitchFamily="34" charset="0"/>
              </a:rPr>
              <a:t>زنبقة النقب،</a:t>
            </a:r>
          </a:p>
          <a:p>
            <a:pPr algn="r"/>
            <a:r>
              <a:rPr lang="en-US" sz="1400" i="0" dirty="0">
                <a:solidFill>
                  <a:schemeClr val="bg1"/>
                </a:solidFill>
                <a:effectLst/>
                <a:latin typeface="Arial" panose="020B0604020202020204" pitchFamily="34" charset="0"/>
                <a:hlinkClick r:id="rId9">
                  <a:extLst>
                    <a:ext uri="{A12FA001-AC4F-418D-AE19-62706E023703}">
                      <ahyp:hlinkClr xmlns:ahyp="http://schemas.microsoft.com/office/drawing/2018/hyperlinkcolor" val="tx"/>
                    </a:ext>
                  </a:extLst>
                </a:hlinkClick>
              </a:rPr>
              <a:t>www.flora.org.il</a:t>
            </a:r>
            <a:r>
              <a:rPr lang="en-US" sz="1400" i="0" dirty="0">
                <a:solidFill>
                  <a:schemeClr val="bg1"/>
                </a:solidFill>
                <a:effectLst/>
                <a:latin typeface="Arial" panose="020B0604020202020204" pitchFamily="34" charset="0"/>
              </a:rPr>
              <a:t> </a:t>
            </a:r>
            <a:r>
              <a:rPr lang="ar-EG" sz="1400" i="0" dirty="0">
                <a:solidFill>
                  <a:schemeClr val="bg1"/>
                </a:solidFill>
                <a:effectLst/>
                <a:latin typeface="Arial" panose="020B0604020202020204" pitchFamily="34" charset="0"/>
              </a:rPr>
              <a:t>تصوير: د. أوري </a:t>
            </a:r>
            <a:r>
              <a:rPr lang="ar-EG" sz="1400" i="0" dirty="0" err="1">
                <a:solidFill>
                  <a:schemeClr val="bg1"/>
                </a:solidFill>
                <a:effectLst/>
                <a:latin typeface="Arial" panose="020B0604020202020204" pitchFamily="34" charset="0"/>
              </a:rPr>
              <a:t>فرغمان</a:t>
            </a:r>
            <a:r>
              <a:rPr lang="ar-EG" sz="1400" i="0" dirty="0">
                <a:solidFill>
                  <a:schemeClr val="bg1"/>
                </a:solidFill>
                <a:effectLst/>
                <a:latin typeface="Arial" panose="020B0604020202020204" pitchFamily="34" charset="0"/>
              </a:rPr>
              <a:t>-سبير  </a:t>
            </a:r>
            <a:endParaRPr lang="he-IL" sz="1400" dirty="0">
              <a:solidFill>
                <a:schemeClr val="bg1"/>
              </a:solidFill>
              <a:latin typeface="Arial" panose="020B0604020202020204" pitchFamily="34" charset="0"/>
            </a:endParaRPr>
          </a:p>
          <a:p>
            <a:pPr algn="r"/>
            <a:endParaRPr lang="he-IL" sz="1400" i="0" dirty="0">
              <a:solidFill>
                <a:schemeClr val="bg1"/>
              </a:solidFill>
              <a:effectLst/>
              <a:latin typeface="Arial" panose="020B0604020202020204" pitchFamily="34" charset="0"/>
            </a:endParaRPr>
          </a:p>
        </p:txBody>
      </p:sp>
      <p:sp>
        <p:nvSpPr>
          <p:cNvPr id="32" name="Speech Bubble: Oval 31">
            <a:extLst>
              <a:ext uri="{FF2B5EF4-FFF2-40B4-BE49-F238E27FC236}">
                <a16:creationId xmlns:a16="http://schemas.microsoft.com/office/drawing/2014/main" id="{EE8630F3-AB46-C9CC-5330-2FC32A70AA09}"/>
              </a:ext>
            </a:extLst>
          </p:cNvPr>
          <p:cNvSpPr/>
          <p:nvPr/>
        </p:nvSpPr>
        <p:spPr>
          <a:xfrm>
            <a:off x="7999709" y="701560"/>
            <a:ext cx="3694937" cy="3914087"/>
          </a:xfrm>
          <a:prstGeom prst="wedgeEllipseCallout">
            <a:avLst/>
          </a:prstGeom>
          <a:ln>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he-IL" dirty="0"/>
              <a:t> </a:t>
            </a:r>
            <a:r>
              <a:rPr lang="ar-SA" b="1" dirty="0">
                <a:solidFill>
                  <a:schemeClr val="tx1"/>
                </a:solidFill>
                <a:latin typeface="Tahoma" panose="020B0604030504040204" pitchFamily="34" charset="0"/>
                <a:ea typeface="Tahoma" panose="020B0604030504040204" pitchFamily="34" charset="0"/>
                <a:cs typeface="Tahoma" panose="020B0604030504040204" pitchFamily="34" charset="0"/>
              </a:rPr>
              <a:t>ي</a:t>
            </a:r>
            <a:r>
              <a:rPr lang="ar-EG" b="1" dirty="0">
                <a:solidFill>
                  <a:schemeClr val="tx1"/>
                </a:solidFill>
                <a:latin typeface="Tahoma" panose="020B0604030504040204" pitchFamily="34" charset="0"/>
                <a:ea typeface="Tahoma" panose="020B0604030504040204" pitchFamily="34" charset="0"/>
                <a:cs typeface="Tahoma" panose="020B0604030504040204" pitchFamily="34" charset="0"/>
              </a:rPr>
              <a:t>ُ</a:t>
            </a:r>
            <a:r>
              <a:rPr lang="ar-SA" b="1" dirty="0">
                <a:solidFill>
                  <a:schemeClr val="tx1"/>
                </a:solidFill>
                <a:latin typeface="Tahoma" panose="020B0604030504040204" pitchFamily="34" charset="0"/>
                <a:ea typeface="Tahoma" panose="020B0604030504040204" pitchFamily="34" charset="0"/>
                <a:cs typeface="Tahoma" panose="020B0604030504040204" pitchFamily="34" charset="0"/>
              </a:rPr>
              <a:t>زهر نبات الزنبق في الخريف...</a:t>
            </a:r>
          </a:p>
          <a:p>
            <a:pPr algn="ctr"/>
            <a:r>
              <a:rPr lang="ar-SA" sz="2400" b="1" dirty="0">
                <a:solidFill>
                  <a:schemeClr val="tx1"/>
                </a:solidFill>
                <a:latin typeface="Tahoma" panose="020B0604030504040204" pitchFamily="34" charset="0"/>
                <a:ea typeface="Tahoma" panose="020B0604030504040204" pitchFamily="34" charset="0"/>
                <a:cs typeface="Tahoma" panose="020B0604030504040204" pitchFamily="34" charset="0"/>
              </a:rPr>
              <a:t>كيف يتكيّف الزنبق مع البيئة الصحراوية</a:t>
            </a:r>
          </a:p>
          <a:p>
            <a:pPr algn="ctr"/>
            <a:r>
              <a:rPr lang="ar-SA" sz="2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he-IL" dirty="0">
                <a:latin typeface="Tahoma" panose="020B0604030504040204" pitchFamily="34" charset="0"/>
                <a:ea typeface="Tahoma" panose="020B0604030504040204" pitchFamily="34" charset="0"/>
                <a:cs typeface="Tahoma" panose="020B0604030504040204" pitchFamily="34" charset="0"/>
              </a:rPr>
              <a:t> </a:t>
            </a:r>
            <a:endParaRPr lang="en-IL" dirty="0">
              <a:latin typeface="Tahoma" panose="020B0604030504040204" pitchFamily="34" charset="0"/>
              <a:ea typeface="Tahoma" panose="020B0604030504040204" pitchFamily="34" charset="0"/>
              <a:cs typeface="Tahoma" panose="020B0604030504040204" pitchFamily="34" charset="0"/>
            </a:endParaRPr>
          </a:p>
        </p:txBody>
      </p:sp>
      <p:sp>
        <p:nvSpPr>
          <p:cNvPr id="5" name="Slide Number Placeholder 4">
            <a:extLst>
              <a:ext uri="{FF2B5EF4-FFF2-40B4-BE49-F238E27FC236}">
                <a16:creationId xmlns:a16="http://schemas.microsoft.com/office/drawing/2014/main" id="{83C244B9-03BE-3315-B7BE-9C227F6D4A70}"/>
              </a:ext>
            </a:extLst>
          </p:cNvPr>
          <p:cNvSpPr>
            <a:spLocks noGrp="1"/>
          </p:cNvSpPr>
          <p:nvPr>
            <p:ph type="sldNum" sz="quarter" idx="12"/>
          </p:nvPr>
        </p:nvSpPr>
        <p:spPr/>
        <p:txBody>
          <a:bodyPr/>
          <a:lstStyle/>
          <a:p>
            <a:fld id="{9DE0CEA4-7E62-4EAA-9BE3-9BBBA25519B5}" type="slidenum">
              <a:rPr lang="en-150" smtClean="0"/>
              <a:t>22</a:t>
            </a:fld>
            <a:endParaRPr lang="en-150"/>
          </a:p>
        </p:txBody>
      </p:sp>
      <p:pic>
        <p:nvPicPr>
          <p:cNvPr id="7" name="Picture 6">
            <a:extLst>
              <a:ext uri="{FF2B5EF4-FFF2-40B4-BE49-F238E27FC236}">
                <a16:creationId xmlns:a16="http://schemas.microsoft.com/office/drawing/2014/main" id="{5EE71C6B-78AB-0FE1-FC1E-F81BC8D1626C}"/>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621747" y="4123485"/>
            <a:ext cx="496825" cy="484633"/>
          </a:xfrm>
          <a:prstGeom prst="rect">
            <a:avLst/>
          </a:prstGeom>
        </p:spPr>
      </p:pic>
      <p:pic>
        <p:nvPicPr>
          <p:cNvPr id="9" name="Picture 8">
            <a:extLst>
              <a:ext uri="{FF2B5EF4-FFF2-40B4-BE49-F238E27FC236}">
                <a16:creationId xmlns:a16="http://schemas.microsoft.com/office/drawing/2014/main" id="{7C4B4D14-6F78-6CAD-CD69-B9A1CA1E03BA}"/>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1636131" y="4852594"/>
            <a:ext cx="496825" cy="484633"/>
          </a:xfrm>
          <a:prstGeom prst="rect">
            <a:avLst/>
          </a:prstGeom>
        </p:spPr>
      </p:pic>
    </p:spTree>
    <p:extLst>
      <p:ext uri="{BB962C8B-B14F-4D97-AF65-F5344CB8AC3E}">
        <p14:creationId xmlns:p14="http://schemas.microsoft.com/office/powerpoint/2010/main" val="10001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cBhvr>
                                        <p:cTn id="12" dur="500" fill="hold"/>
                                        <p:tgtEl>
                                          <p:spTgt spid="34"/>
                                        </p:tgtEl>
                                        <p:attrNameLst>
                                          <p:attrName>ppt_w</p:attrName>
                                        </p:attrNameLst>
                                      </p:cBhvr>
                                      <p:tavLst>
                                        <p:tav tm="0">
                                          <p:val>
                                            <p:fltVal val="0"/>
                                          </p:val>
                                        </p:tav>
                                        <p:tav tm="100000">
                                          <p:val>
                                            <p:strVal val="#ppt_w"/>
                                          </p:val>
                                        </p:tav>
                                      </p:tavLst>
                                    </p:anim>
                                    <p:anim calcmode="lin" valueType="num">
                                      <p:cBhvr>
                                        <p:cTn id="13" dur="500" fill="hold"/>
                                        <p:tgtEl>
                                          <p:spTgt spid="34"/>
                                        </p:tgtEl>
                                        <p:attrNameLst>
                                          <p:attrName>ppt_h</p:attrName>
                                        </p:attrNameLst>
                                      </p:cBhvr>
                                      <p:tavLst>
                                        <p:tav tm="0">
                                          <p:val>
                                            <p:fltVal val="0"/>
                                          </p:val>
                                        </p:tav>
                                        <p:tav tm="100000">
                                          <p:val>
                                            <p:strVal val="#ppt_h"/>
                                          </p:val>
                                        </p:tav>
                                      </p:tavLst>
                                    </p:anim>
                                    <p:animEffect transition="in" filter="fade">
                                      <p:cBhvr>
                                        <p:cTn id="14" dur="500"/>
                                        <p:tgtEl>
                                          <p:spTgt spid="3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4">
                                            <p:txEl>
                                              <p:pRg st="0" end="0"/>
                                            </p:txEl>
                                          </p:spTgt>
                                        </p:tgtEl>
                                        <p:attrNameLst>
                                          <p:attrName>style.visibility</p:attrName>
                                        </p:attrNameLst>
                                      </p:cBhvr>
                                      <p:to>
                                        <p:strVal val="visible"/>
                                      </p:to>
                                    </p:set>
                                    <p:animEffect transition="in" filter="wipe(down)">
                                      <p:cBhvr>
                                        <p:cTn id="19" dur="500"/>
                                        <p:tgtEl>
                                          <p:spTgt spid="34">
                                            <p:txEl>
                                              <p:pRg st="0" end="0"/>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34">
                                            <p:txEl>
                                              <p:pRg st="2" end="2"/>
                                            </p:txEl>
                                          </p:spTgt>
                                        </p:tgtEl>
                                        <p:attrNameLst>
                                          <p:attrName>style.visibility</p:attrName>
                                        </p:attrNameLst>
                                      </p:cBhvr>
                                      <p:to>
                                        <p:strVal val="visible"/>
                                      </p:to>
                                    </p:set>
                                    <p:animEffect transition="in" filter="wipe(down)">
                                      <p:cBhvr>
                                        <p:cTn id="22" dur="500"/>
                                        <p:tgtEl>
                                          <p:spTgt spid="3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4">
                                            <p:txEl>
                                              <p:pRg st="3" end="3"/>
                                            </p:txEl>
                                          </p:spTgt>
                                        </p:tgtEl>
                                        <p:attrNameLst>
                                          <p:attrName>style.visibility</p:attrName>
                                        </p:attrNameLst>
                                      </p:cBhvr>
                                      <p:to>
                                        <p:strVal val="visible"/>
                                      </p:to>
                                    </p:set>
                                    <p:animEffect transition="in" filter="barn(inVertical)">
                                      <p:cBhvr>
                                        <p:cTn id="27" dur="500"/>
                                        <p:tgtEl>
                                          <p:spTgt spid="3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wheel(1)">
                                      <p:cBhvr>
                                        <p:cTn id="32" dur="2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4" grpId="0" animBg="1"/>
      <p:bldP spid="3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2707F-0ED4-DAB6-8B64-4AF07E51B4BA}"/>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93D7F8FA-0E9C-8E0A-AE25-053B2F3EF237}"/>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7" name="Rectangle 16">
            <a:extLst>
              <a:ext uri="{FF2B5EF4-FFF2-40B4-BE49-F238E27FC236}">
                <a16:creationId xmlns:a16="http://schemas.microsoft.com/office/drawing/2014/main" id="{9E016A3A-BE95-1768-4F61-19ED0E334F69}"/>
              </a:ext>
            </a:extLst>
          </p:cNvPr>
          <p:cNvSpPr/>
          <p:nvPr/>
        </p:nvSpPr>
        <p:spPr>
          <a:xfrm>
            <a:off x="19444" y="0"/>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0" name="מציין מיקום תוכן 3">
            <a:extLst>
              <a:ext uri="{FF2B5EF4-FFF2-40B4-BE49-F238E27FC236}">
                <a16:creationId xmlns:a16="http://schemas.microsoft.com/office/drawing/2014/main" id="{F2405A28-2BB8-FA3E-01CB-D8BAF1BE865C}"/>
              </a:ext>
            </a:extLst>
          </p:cNvPr>
          <p:cNvSpPr txBox="1">
            <a:spLocks/>
          </p:cNvSpPr>
          <p:nvPr/>
        </p:nvSpPr>
        <p:spPr>
          <a:xfrm>
            <a:off x="349692" y="4387972"/>
            <a:ext cx="10688464" cy="968648"/>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ormAutofit/>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1" eaLnBrk="1" fontAlgn="auto" latinLnBrk="0" hangingPunct="1">
              <a:lnSpc>
                <a:spcPct val="90000"/>
              </a:lnSpc>
              <a:spcBef>
                <a:spcPts val="1000"/>
              </a:spcBef>
              <a:spcAft>
                <a:spcPts val="0"/>
              </a:spcAft>
              <a:buClr>
                <a:srgbClr val="84BD00"/>
              </a:buClr>
              <a:buSzTx/>
              <a:buNone/>
              <a:tabLst/>
              <a:defRPr/>
            </a:pPr>
            <a:endParaRPr kumimoji="0" lang="he-IL" sz="2000" b="0" i="0" u="none" strike="noStrike" kern="1200" cap="none" spc="0" normalizeH="0" baseline="0" noProof="0" dirty="0">
              <a:ln>
                <a:noFill/>
              </a:ln>
              <a:noFill/>
              <a:effectLst/>
              <a:uLnTx/>
              <a:uFillTx/>
              <a:latin typeface="Atlas AAA" panose="020B0504020202020204" pitchFamily="34" charset="-79"/>
              <a:cs typeface="Atlas AAA" panose="020B0504020202020204" pitchFamily="34" charset="-79"/>
            </a:endParaRPr>
          </a:p>
        </p:txBody>
      </p:sp>
      <p:sp>
        <p:nvSpPr>
          <p:cNvPr id="18" name="TextBox 17">
            <a:extLst>
              <a:ext uri="{FF2B5EF4-FFF2-40B4-BE49-F238E27FC236}">
                <a16:creationId xmlns:a16="http://schemas.microsoft.com/office/drawing/2014/main" id="{C39407E9-7AC5-FF09-375C-7D1D6FD86339}"/>
              </a:ext>
            </a:extLst>
          </p:cNvPr>
          <p:cNvSpPr txBox="1"/>
          <p:nvPr/>
        </p:nvSpPr>
        <p:spPr>
          <a:xfrm>
            <a:off x="4479362" y="304045"/>
            <a:ext cx="6837770" cy="830997"/>
          </a:xfrm>
          <a:prstGeom prst="rect">
            <a:avLst/>
          </a:prstGeom>
          <a:noFill/>
        </p:spPr>
        <p:txBody>
          <a:bodyPr wrap="square" rtlCol="0">
            <a:spAutoFit/>
          </a:bodyPr>
          <a:lstStyle/>
          <a:p>
            <a:pPr algn="just" rtl="1"/>
            <a:r>
              <a:rPr lang="ar-SA" sz="2400" b="1" dirty="0">
                <a:solidFill>
                  <a:srgbClr val="98D050"/>
                </a:solidFill>
                <a:latin typeface="Tahoma" panose="020B0604030504040204" pitchFamily="34" charset="0"/>
                <a:ea typeface="Tahoma" panose="020B0604030504040204" pitchFamily="34" charset="0"/>
                <a:cs typeface="Tahoma" panose="020B0604030504040204" pitchFamily="34" charset="0"/>
              </a:rPr>
              <a:t>الخريف</a:t>
            </a:r>
          </a:p>
          <a:p>
            <a:pPr algn="just" rtl="1"/>
            <a:r>
              <a:rPr lang="ar-SA" sz="2400" b="1" dirty="0">
                <a:solidFill>
                  <a:srgbClr val="98D050"/>
                </a:solidFill>
                <a:latin typeface="Tahoma" panose="020B0604030504040204" pitchFamily="34" charset="0"/>
                <a:ea typeface="Tahoma" panose="020B0604030504040204" pitchFamily="34" charset="0"/>
                <a:cs typeface="Tahoma" panose="020B0604030504040204" pitchFamily="34" charset="0"/>
              </a:rPr>
              <a:t>زنبقة النقب</a:t>
            </a:r>
          </a:p>
        </p:txBody>
      </p:sp>
      <p:sp>
        <p:nvSpPr>
          <p:cNvPr id="2" name="Isosceles Triangle 1">
            <a:extLst>
              <a:ext uri="{FF2B5EF4-FFF2-40B4-BE49-F238E27FC236}">
                <a16:creationId xmlns:a16="http://schemas.microsoft.com/office/drawing/2014/main" id="{3DCF3A84-819C-1101-8C17-D28414E55E61}"/>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C1E609C0-2F02-C79A-95BD-2D442FB6AA8A}"/>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E2B6E5F5-DA48-170C-EDC5-CD83B8AAAE8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BA70D720-1261-46BD-48E8-A466DB833B70}"/>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41A555B2-ECE8-2B4D-622A-86776A757E3B}"/>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5C0DB9C3-3D83-8655-E15B-6653DFE87EFA}"/>
              </a:ext>
            </a:extLst>
          </p:cNvPr>
          <p:cNvSpPr/>
          <p:nvPr/>
        </p:nvSpPr>
        <p:spPr>
          <a:xfrm>
            <a:off x="11730721" y="494291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endParaRPr>
          </a:p>
        </p:txBody>
      </p:sp>
      <p:pic>
        <p:nvPicPr>
          <p:cNvPr id="9" name="Picture 8">
            <a:extLst>
              <a:ext uri="{FF2B5EF4-FFF2-40B4-BE49-F238E27FC236}">
                <a16:creationId xmlns:a16="http://schemas.microsoft.com/office/drawing/2014/main" id="{D9BD0191-F37F-6EDD-F877-396BC27E6FC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662308" y="4148757"/>
            <a:ext cx="496826" cy="484634"/>
          </a:xfrm>
          <a:prstGeom prst="rect">
            <a:avLst/>
          </a:prstGeom>
        </p:spPr>
      </p:pic>
      <p:sp>
        <p:nvSpPr>
          <p:cNvPr id="19" name="Isosceles Triangle 18">
            <a:extLst>
              <a:ext uri="{FF2B5EF4-FFF2-40B4-BE49-F238E27FC236}">
                <a16:creationId xmlns:a16="http://schemas.microsoft.com/office/drawing/2014/main" id="{0586A2B0-5973-C7D4-54EB-A5066A70D2FB}"/>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5762B318-A1D8-3687-D1EE-4C660C41A572}"/>
              </a:ext>
            </a:extLst>
          </p:cNvPr>
          <p:cNvSpPr/>
          <p:nvPr/>
        </p:nvSpPr>
        <p:spPr>
          <a:xfrm>
            <a:off x="11713098" y="4222034"/>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A014E06A-010F-593B-1BDC-114C044F63DD}"/>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3F75DB50-7F79-13B7-944C-A7916FF2454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656331" y="4846007"/>
            <a:ext cx="496825" cy="484633"/>
          </a:xfrm>
          <a:prstGeom prst="rect">
            <a:avLst/>
          </a:prstGeom>
        </p:spPr>
      </p:pic>
      <p:pic>
        <p:nvPicPr>
          <p:cNvPr id="25" name="Picture 24">
            <a:extLst>
              <a:ext uri="{FF2B5EF4-FFF2-40B4-BE49-F238E27FC236}">
                <a16:creationId xmlns:a16="http://schemas.microsoft.com/office/drawing/2014/main" id="{4D72BCAF-84A7-9EDC-CAB3-C80674DA838D}"/>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636131" y="559774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7C017E41-FB01-1459-6071-80947B6B62E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105025" y="5901945"/>
            <a:ext cx="854037" cy="854037"/>
          </a:xfrm>
          <a:prstGeom prst="rect">
            <a:avLst/>
          </a:prstGeom>
        </p:spPr>
      </p:pic>
      <p:pic>
        <p:nvPicPr>
          <p:cNvPr id="29" name="Picture 28">
            <a:extLst>
              <a:ext uri="{FF2B5EF4-FFF2-40B4-BE49-F238E27FC236}">
                <a16:creationId xmlns:a16="http://schemas.microsoft.com/office/drawing/2014/main" id="{159B54AE-28CF-3732-1DCD-E9ACBC50F2E9}"/>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877692" y="149436"/>
            <a:ext cx="4477451" cy="5853751"/>
          </a:xfrm>
          <a:prstGeom prst="rect">
            <a:avLst/>
          </a:prstGeom>
        </p:spPr>
      </p:pic>
      <p:sp>
        <p:nvSpPr>
          <p:cNvPr id="31" name="Flowchart: Connector 30">
            <a:extLst>
              <a:ext uri="{FF2B5EF4-FFF2-40B4-BE49-F238E27FC236}">
                <a16:creationId xmlns:a16="http://schemas.microsoft.com/office/drawing/2014/main" id="{898EB713-594F-3689-3BDC-B5E5775D9746}"/>
              </a:ext>
            </a:extLst>
          </p:cNvPr>
          <p:cNvSpPr/>
          <p:nvPr/>
        </p:nvSpPr>
        <p:spPr>
          <a:xfrm>
            <a:off x="3345841" y="3014581"/>
            <a:ext cx="2378677" cy="2209131"/>
          </a:xfrm>
          <a:prstGeom prst="flowChartConnector">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1" name="TextBox 10">
            <a:extLst>
              <a:ext uri="{FF2B5EF4-FFF2-40B4-BE49-F238E27FC236}">
                <a16:creationId xmlns:a16="http://schemas.microsoft.com/office/drawing/2014/main" id="{C87AA7C2-47A5-E385-20D6-3ECA6B6F6C07}"/>
              </a:ext>
            </a:extLst>
          </p:cNvPr>
          <p:cNvSpPr txBox="1"/>
          <p:nvPr/>
        </p:nvSpPr>
        <p:spPr>
          <a:xfrm>
            <a:off x="5679375" y="1614062"/>
            <a:ext cx="5540356" cy="5474319"/>
          </a:xfrm>
          <a:prstGeom prst="rect">
            <a:avLst/>
          </a:prstGeom>
          <a:noFill/>
        </p:spPr>
        <p:txBody>
          <a:bodyPr wrap="square">
            <a:spAutoFit/>
          </a:bodyPr>
          <a:lstStyle/>
          <a:p>
            <a:pPr lvl="0" algn="ctr" defTabSz="914400" rtl="1">
              <a:lnSpc>
                <a:spcPct val="90000"/>
              </a:lnSpc>
              <a:spcBef>
                <a:spcPts val="1000"/>
              </a:spcBef>
              <a:buClr>
                <a:srgbClr val="84BD00"/>
              </a:buClr>
              <a:defRPr/>
            </a:pPr>
            <a:r>
              <a:rPr lang="ar-SA" sz="2400" b="1" dirty="0">
                <a:solidFill>
                  <a:schemeClr val="accent6"/>
                </a:solidFill>
                <a:latin typeface="Tahoma" panose="020B0604030504040204" pitchFamily="34" charset="0"/>
                <a:ea typeface="Tahoma" panose="020B0604030504040204" pitchFamily="34" charset="0"/>
                <a:cs typeface="Tahoma" panose="020B0604030504040204" pitchFamily="34" charset="0"/>
              </a:rPr>
              <a:t>لنبات </a:t>
            </a:r>
            <a:r>
              <a:rPr lang="ar-EG" sz="2400" b="1" dirty="0">
                <a:solidFill>
                  <a:schemeClr val="accent6"/>
                </a:solidFill>
                <a:latin typeface="Tahoma" panose="020B0604030504040204" pitchFamily="34" charset="0"/>
                <a:ea typeface="Tahoma" panose="020B0604030504040204" pitchFamily="34" charset="0"/>
                <a:cs typeface="Tahoma" panose="020B0604030504040204" pitchFamily="34" charset="0"/>
              </a:rPr>
              <a:t>ال</a:t>
            </a:r>
            <a:r>
              <a:rPr lang="ar-SA" sz="2400" b="1" dirty="0">
                <a:solidFill>
                  <a:schemeClr val="accent6"/>
                </a:solidFill>
                <a:latin typeface="Tahoma" panose="020B0604030504040204" pitchFamily="34" charset="0"/>
                <a:ea typeface="Tahoma" panose="020B0604030504040204" pitchFamily="34" charset="0"/>
                <a:cs typeface="Tahoma" panose="020B0604030504040204" pitchFamily="34" charset="0"/>
              </a:rPr>
              <a:t>زنبق بصلة معمّرة</a:t>
            </a:r>
          </a:p>
          <a:p>
            <a:pPr lvl="0" algn="ctr" defTabSz="914400" rtl="1">
              <a:lnSpc>
                <a:spcPct val="90000"/>
              </a:lnSpc>
              <a:spcBef>
                <a:spcPts val="1000"/>
              </a:spcBef>
              <a:buClr>
                <a:srgbClr val="84BD00"/>
              </a:buClr>
              <a:defRPr/>
            </a:pPr>
            <a:r>
              <a:rPr lang="ar-SA" sz="2400" b="1" dirty="0">
                <a:solidFill>
                  <a:schemeClr val="accent6"/>
                </a:solidFill>
                <a:latin typeface="Tahoma" panose="020B0604030504040204" pitchFamily="34" charset="0"/>
                <a:ea typeface="Tahoma" panose="020B0604030504040204" pitchFamily="34" charset="0"/>
                <a:cs typeface="Tahoma" panose="020B0604030504040204" pitchFamily="34" charset="0"/>
              </a:rPr>
              <a:t>ما هي وظيفة البصلة؟</a:t>
            </a:r>
          </a:p>
          <a:p>
            <a:pPr lvl="0" algn="ctr" defTabSz="914400" rtl="1">
              <a:lnSpc>
                <a:spcPct val="90000"/>
              </a:lnSpc>
              <a:spcBef>
                <a:spcPts val="1000"/>
              </a:spcBef>
              <a:buClr>
                <a:srgbClr val="84BD00"/>
              </a:buClr>
              <a:defRPr/>
            </a:pPr>
            <a:r>
              <a:rPr lang="ar-SA" dirty="0">
                <a:latin typeface="Tahoma" panose="020B0604030504040204" pitchFamily="34" charset="0"/>
                <a:ea typeface="Tahoma" panose="020B0604030504040204" pitchFamily="34" charset="0"/>
                <a:cs typeface="Tahoma" panose="020B0604030504040204" pitchFamily="34" charset="0"/>
              </a:rPr>
              <a:t>عضو تخزين، نوع من "</a:t>
            </a:r>
            <a:r>
              <a:rPr lang="ar-EG" dirty="0">
                <a:latin typeface="Tahoma" panose="020B0604030504040204" pitchFamily="34" charset="0"/>
                <a:ea typeface="Tahoma" panose="020B0604030504040204" pitchFamily="34" charset="0"/>
                <a:cs typeface="Tahoma" panose="020B0604030504040204" pitchFamily="34" charset="0"/>
              </a:rPr>
              <a:t>المخزن</a:t>
            </a:r>
            <a:r>
              <a:rPr lang="ar-SA" dirty="0">
                <a:latin typeface="Tahoma" panose="020B0604030504040204" pitchFamily="34" charset="0"/>
                <a:ea typeface="Tahoma" panose="020B0604030504040204" pitchFamily="34" charset="0"/>
                <a:cs typeface="Tahoma" panose="020B0604030504040204" pitchFamily="34" charset="0"/>
              </a:rPr>
              <a:t>" للمياه والغذاء.</a:t>
            </a:r>
          </a:p>
          <a:p>
            <a:pPr marL="0" marR="0" lvl="0" indent="0" algn="ctr" defTabSz="914400" rtl="1" eaLnBrk="1" fontAlgn="auto" latinLnBrk="0" hangingPunct="1">
              <a:lnSpc>
                <a:spcPct val="90000"/>
              </a:lnSpc>
              <a:spcBef>
                <a:spcPts val="1000"/>
              </a:spcBef>
              <a:spcAft>
                <a:spcPts val="0"/>
              </a:spcAft>
              <a:buClr>
                <a:srgbClr val="84BD00"/>
              </a:buClr>
              <a:buSzTx/>
              <a:buNone/>
              <a:tabLst/>
              <a:defRPr/>
            </a:pPr>
            <a:endParaRPr lang="he-IL" b="1" dirty="0">
              <a:solidFill>
                <a:schemeClr val="accent6"/>
              </a:solidFill>
              <a:latin typeface="Tahoma" panose="020B0604030504040204" pitchFamily="34" charset="0"/>
              <a:ea typeface="Tahoma" panose="020B0604030504040204" pitchFamily="34" charset="0"/>
              <a:cs typeface="Tahoma" panose="020B0604030504040204" pitchFamily="34" charset="0"/>
            </a:endParaRPr>
          </a:p>
          <a:p>
            <a:pPr lvl="0" algn="ctr" defTabSz="914400" rtl="1">
              <a:lnSpc>
                <a:spcPct val="90000"/>
              </a:lnSpc>
              <a:spcBef>
                <a:spcPts val="1000"/>
              </a:spcBef>
              <a:buClr>
                <a:srgbClr val="84BD00"/>
              </a:buClr>
              <a:defRPr/>
            </a:pPr>
            <a:r>
              <a:rPr lang="ar-SA" sz="2400" b="1" dirty="0">
                <a:solidFill>
                  <a:schemeClr val="accent6"/>
                </a:solidFill>
                <a:latin typeface="Tahoma" panose="020B0604030504040204" pitchFamily="34" charset="0"/>
                <a:ea typeface="Tahoma" panose="020B0604030504040204" pitchFamily="34" charset="0"/>
                <a:cs typeface="Tahoma" panose="020B0604030504040204" pitchFamily="34" charset="0"/>
              </a:rPr>
              <a:t>هي فائدة البصل للنبات، حسب رأيكم؟</a:t>
            </a:r>
          </a:p>
          <a:p>
            <a:pPr marL="228600" lvl="0" indent="-228600" algn="ctr" defTabSz="914400" rtl="1">
              <a:lnSpc>
                <a:spcPct val="90000"/>
              </a:lnSpc>
              <a:spcBef>
                <a:spcPts val="1000"/>
              </a:spcBef>
              <a:buClr>
                <a:srgbClr val="84BD00"/>
              </a:buClr>
              <a:buFont typeface="Wingdings" panose="05000000000000000000" pitchFamily="2" charset="2"/>
              <a:buChar char="§"/>
              <a:defRPr/>
            </a:pPr>
            <a:r>
              <a:rPr lang="ar-SA"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يتيح تخزين الماء والطعام لفترات الجفاف الطويلة (الصيف حار وجاف في البلاد ).</a:t>
            </a:r>
          </a:p>
          <a:p>
            <a:pPr marR="0" lvl="0" algn="ctr" defTabSz="914400" rtl="1" eaLnBrk="1" fontAlgn="auto" latinLnBrk="0" hangingPunct="1">
              <a:lnSpc>
                <a:spcPct val="90000"/>
              </a:lnSpc>
              <a:spcBef>
                <a:spcPts val="1000"/>
              </a:spcBef>
              <a:spcAft>
                <a:spcPts val="0"/>
              </a:spcAft>
              <a:buClr>
                <a:srgbClr val="84BD00"/>
              </a:buClr>
              <a:buSzTx/>
              <a:tabLst/>
              <a:defRPr/>
            </a:pPr>
            <a:endParaRPr lang="he-IL" sz="1800" dirty="0">
              <a:solidFill>
                <a:sysClr val="windowText" lastClr="000000"/>
              </a:solidFill>
              <a:latin typeface="Tahoma" panose="020B0604030504040204" pitchFamily="34" charset="0"/>
              <a:ea typeface="Tahoma" panose="020B0604030504040204" pitchFamily="34" charset="0"/>
              <a:cs typeface="Tahoma" panose="020B0604030504040204" pitchFamily="34" charset="0"/>
            </a:endParaRPr>
          </a:p>
          <a:p>
            <a:pPr marL="228600" indent="-228600" algn="ctr" defTabSz="914400" rtl="1">
              <a:lnSpc>
                <a:spcPct val="90000"/>
              </a:lnSpc>
              <a:spcBef>
                <a:spcPts val="1000"/>
              </a:spcBef>
              <a:buClr>
                <a:srgbClr val="84BD00"/>
              </a:buClr>
              <a:buFont typeface="Wingdings" panose="05000000000000000000" pitchFamily="2" charset="2"/>
              <a:buChar char="§"/>
              <a:defRPr/>
            </a:pPr>
            <a:r>
              <a:rPr lang="ar-SA"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يحمي النبات في عمق التربة من درجات الحرارة القصوى.</a:t>
            </a:r>
          </a:p>
          <a:p>
            <a:pPr marL="228600" indent="-228600" algn="ctr" defTabSz="914400" rtl="1">
              <a:lnSpc>
                <a:spcPct val="90000"/>
              </a:lnSpc>
              <a:spcBef>
                <a:spcPts val="1000"/>
              </a:spcBef>
              <a:buClr>
                <a:srgbClr val="84BD00"/>
              </a:buClr>
              <a:buFont typeface="Wingdings" panose="05000000000000000000" pitchFamily="2" charset="2"/>
              <a:buChar char="§"/>
              <a:defRPr/>
            </a:pPr>
            <a:endParaRPr lang="he-IL" dirty="0">
              <a:solidFill>
                <a:sysClr val="windowText" lastClr="000000"/>
              </a:solidFill>
              <a:latin typeface="Tahoma" panose="020B0604030504040204" pitchFamily="34" charset="0"/>
              <a:ea typeface="Tahoma" panose="020B0604030504040204" pitchFamily="34" charset="0"/>
              <a:cs typeface="Tahoma" panose="020B0604030504040204" pitchFamily="34" charset="0"/>
            </a:endParaRPr>
          </a:p>
          <a:p>
            <a:pPr marL="228600" indent="-228600" algn="ctr" defTabSz="914400" rtl="1">
              <a:lnSpc>
                <a:spcPct val="90000"/>
              </a:lnSpc>
              <a:spcBef>
                <a:spcPts val="1000"/>
              </a:spcBef>
              <a:buClr>
                <a:srgbClr val="84BD00"/>
              </a:buClr>
              <a:buFont typeface="Wingdings" panose="05000000000000000000" pitchFamily="2" charset="2"/>
              <a:buChar char="§"/>
              <a:defRPr/>
            </a:pPr>
            <a:r>
              <a:rPr lang="ar-SA"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يُمكّن الإزهار السريع عندما تتوفر الظروف المناسبة.</a:t>
            </a:r>
          </a:p>
          <a:p>
            <a:pPr marL="228600" marR="0" lvl="0" indent="-228600" algn="ctr" defTabSz="914400" rtl="1" eaLnBrk="1" fontAlgn="auto" latinLnBrk="0" hangingPunct="1">
              <a:lnSpc>
                <a:spcPct val="90000"/>
              </a:lnSpc>
              <a:spcBef>
                <a:spcPts val="1000"/>
              </a:spcBef>
              <a:spcAft>
                <a:spcPts val="0"/>
              </a:spcAft>
              <a:buClr>
                <a:srgbClr val="84BD00"/>
              </a:buClr>
              <a:buSzTx/>
              <a:buFont typeface="Wingdings" panose="05000000000000000000" pitchFamily="2" charset="2"/>
              <a:buChar char="§"/>
              <a:tabLst/>
              <a:defRPr/>
            </a:pPr>
            <a:endParaRPr lang="he-IL" sz="1800" dirty="0">
              <a:solidFill>
                <a:sysClr val="windowText" lastClr="000000"/>
              </a:solidFill>
              <a:latin typeface="Tahoma" panose="020B0604030504040204" pitchFamily="34" charset="0"/>
              <a:ea typeface="Tahoma" panose="020B0604030504040204" pitchFamily="34" charset="0"/>
              <a:cs typeface="Tahoma" panose="020B0604030504040204" pitchFamily="34" charset="0"/>
            </a:endParaRPr>
          </a:p>
          <a:p>
            <a:pPr lvl="0" algn="ctr">
              <a:defRPr/>
            </a:pPr>
            <a:endParaRPr lang="he-IL" sz="1800" dirty="0">
              <a:solidFill>
                <a:sysClr val="windowText" lastClr="000000"/>
              </a:solidFill>
              <a:latin typeface="Atlas AAA" panose="020B0504020202020204" pitchFamily="34" charset="-79"/>
              <a:cs typeface="Atlas AAA" panose="020B0504020202020204" pitchFamily="34" charset="-79"/>
            </a:endParaRPr>
          </a:p>
        </p:txBody>
      </p:sp>
      <p:sp>
        <p:nvSpPr>
          <p:cNvPr id="5" name="Arrow: Down 29">
            <a:extLst>
              <a:ext uri="{FF2B5EF4-FFF2-40B4-BE49-F238E27FC236}">
                <a16:creationId xmlns:a16="http://schemas.microsoft.com/office/drawing/2014/main" id="{B2AF82B3-4D25-E384-1B84-1EA0B8B7E52C}"/>
              </a:ext>
            </a:extLst>
          </p:cNvPr>
          <p:cNvSpPr/>
          <p:nvPr/>
        </p:nvSpPr>
        <p:spPr>
          <a:xfrm>
            <a:off x="10387635" y="6056370"/>
            <a:ext cx="1475391" cy="762577"/>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1000" dirty="0">
                <a:solidFill>
                  <a:sysClr val="windowText" lastClr="000000"/>
                </a:solidFill>
              </a:rPr>
              <a:t>معلومات إضافية للمعلم/ة</a:t>
            </a:r>
          </a:p>
          <a:p>
            <a:pPr algn="ctr"/>
            <a:r>
              <a:rPr lang="ar-SA" sz="1000" dirty="0">
                <a:solidFill>
                  <a:sysClr val="windowText" lastClr="000000"/>
                </a:solidFill>
              </a:rPr>
              <a:t>في الاسفل</a:t>
            </a:r>
          </a:p>
        </p:txBody>
      </p:sp>
      <p:sp>
        <p:nvSpPr>
          <p:cNvPr id="7" name="Slide Number Placeholder 6">
            <a:extLst>
              <a:ext uri="{FF2B5EF4-FFF2-40B4-BE49-F238E27FC236}">
                <a16:creationId xmlns:a16="http://schemas.microsoft.com/office/drawing/2014/main" id="{BB521455-AAA8-FED3-16B4-3368A26DBBA5}"/>
              </a:ext>
            </a:extLst>
          </p:cNvPr>
          <p:cNvSpPr>
            <a:spLocks noGrp="1"/>
          </p:cNvSpPr>
          <p:nvPr>
            <p:ph type="sldNum" sz="quarter" idx="12"/>
          </p:nvPr>
        </p:nvSpPr>
        <p:spPr>
          <a:xfrm>
            <a:off x="8872647" y="6457492"/>
            <a:ext cx="2743200" cy="365125"/>
          </a:xfrm>
        </p:spPr>
        <p:txBody>
          <a:bodyPr/>
          <a:lstStyle/>
          <a:p>
            <a:fld id="{9DE0CEA4-7E62-4EAA-9BE3-9BBBA25519B5}" type="slidenum">
              <a:rPr lang="en-150" smtClean="0"/>
              <a:t>23</a:t>
            </a:fld>
            <a:endParaRPr lang="en-150" dirty="0"/>
          </a:p>
        </p:txBody>
      </p:sp>
      <p:pic>
        <p:nvPicPr>
          <p:cNvPr id="8" name="Picture 7">
            <a:extLst>
              <a:ext uri="{FF2B5EF4-FFF2-40B4-BE49-F238E27FC236}">
                <a16:creationId xmlns:a16="http://schemas.microsoft.com/office/drawing/2014/main" id="{A0136FC0-79C6-D3C6-D8DF-11D7F8199005}"/>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621747" y="4123485"/>
            <a:ext cx="496825" cy="484633"/>
          </a:xfrm>
          <a:prstGeom prst="rect">
            <a:avLst/>
          </a:prstGeom>
        </p:spPr>
      </p:pic>
      <p:pic>
        <p:nvPicPr>
          <p:cNvPr id="16" name="תמונה 15">
            <a:extLst>
              <a:ext uri="{FF2B5EF4-FFF2-40B4-BE49-F238E27FC236}">
                <a16:creationId xmlns:a16="http://schemas.microsoft.com/office/drawing/2014/main" id="{EC613FBC-448D-4C4F-9A4D-441FE71923BA}"/>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1305" y="6253116"/>
            <a:ext cx="1984345" cy="455448"/>
          </a:xfrm>
          <a:prstGeom prst="rect">
            <a:avLst/>
          </a:prstGeom>
        </p:spPr>
      </p:pic>
    </p:spTree>
    <p:extLst>
      <p:ext uri="{BB962C8B-B14F-4D97-AF65-F5344CB8AC3E}">
        <p14:creationId xmlns:p14="http://schemas.microsoft.com/office/powerpoint/2010/main" val="2734377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xEl>
                                              <p:pRg st="1" end="1"/>
                                            </p:txEl>
                                          </p:spTgt>
                                        </p:tgtEl>
                                        <p:attrNameLst>
                                          <p:attrName>style.visibility</p:attrName>
                                        </p:attrNameLst>
                                      </p:cBhvr>
                                      <p:to>
                                        <p:strVal val="visible"/>
                                      </p:to>
                                    </p:set>
                                    <p:animEffect transition="in" filter="fade">
                                      <p:cBhvr>
                                        <p:cTn id="14" dur="1000"/>
                                        <p:tgtEl>
                                          <p:spTgt spid="11">
                                            <p:txEl>
                                              <p:pRg st="1" end="1"/>
                                            </p:txEl>
                                          </p:spTgt>
                                        </p:tgtEl>
                                      </p:cBhvr>
                                    </p:animEffect>
                                    <p:anim calcmode="lin" valueType="num">
                                      <p:cBhvr>
                                        <p:cTn id="15"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xEl>
                                              <p:pRg st="2" end="2"/>
                                            </p:txEl>
                                          </p:spTgt>
                                        </p:tgtEl>
                                        <p:attrNameLst>
                                          <p:attrName>style.visibility</p:attrName>
                                        </p:attrNameLst>
                                      </p:cBhvr>
                                      <p:to>
                                        <p:strVal val="visible"/>
                                      </p:to>
                                    </p:set>
                                    <p:animEffect transition="in" filter="fade">
                                      <p:cBhvr>
                                        <p:cTn id="21" dur="1000"/>
                                        <p:tgtEl>
                                          <p:spTgt spid="11">
                                            <p:txEl>
                                              <p:pRg st="2" end="2"/>
                                            </p:txEl>
                                          </p:spTgt>
                                        </p:tgtEl>
                                      </p:cBhvr>
                                    </p:animEffect>
                                    <p:anim calcmode="lin" valueType="num">
                                      <p:cBhvr>
                                        <p:cTn id="22"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barn(inVertical)">
                                      <p:cBhvr>
                                        <p:cTn id="28" dur="500"/>
                                        <p:tgtEl>
                                          <p:spTgt spid="3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11">
                                            <p:txEl>
                                              <p:pRg st="4" end="4"/>
                                            </p:txEl>
                                          </p:spTgt>
                                        </p:tgtEl>
                                        <p:attrNameLst>
                                          <p:attrName>style.visibility</p:attrName>
                                        </p:attrNameLst>
                                      </p:cBhvr>
                                      <p:to>
                                        <p:strVal val="visible"/>
                                      </p:to>
                                    </p:set>
                                    <p:animEffect transition="in" filter="wipe(down)">
                                      <p:cBhvr>
                                        <p:cTn id="33" dur="500"/>
                                        <p:tgtEl>
                                          <p:spTgt spid="11">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11">
                                            <p:txEl>
                                              <p:pRg st="5" end="5"/>
                                            </p:txEl>
                                          </p:spTgt>
                                        </p:tgtEl>
                                        <p:attrNameLst>
                                          <p:attrName>style.visibility</p:attrName>
                                        </p:attrNameLst>
                                      </p:cBhvr>
                                      <p:to>
                                        <p:strVal val="visible"/>
                                      </p:to>
                                    </p:set>
                                    <p:animEffect transition="in" filter="wipe(down)">
                                      <p:cBhvr>
                                        <p:cTn id="38" dur="500"/>
                                        <p:tgtEl>
                                          <p:spTgt spid="11">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11">
                                            <p:txEl>
                                              <p:pRg st="7" end="7"/>
                                            </p:txEl>
                                          </p:spTgt>
                                        </p:tgtEl>
                                        <p:attrNameLst>
                                          <p:attrName>style.visibility</p:attrName>
                                        </p:attrNameLst>
                                      </p:cBhvr>
                                      <p:to>
                                        <p:strVal val="visible"/>
                                      </p:to>
                                    </p:set>
                                    <p:animEffect transition="in" filter="barn(inVertical)">
                                      <p:cBhvr>
                                        <p:cTn id="43" dur="500"/>
                                        <p:tgtEl>
                                          <p:spTgt spid="11">
                                            <p:txEl>
                                              <p:pRg st="7" end="7"/>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nodeType="clickEffect">
                                  <p:stCondLst>
                                    <p:cond delay="0"/>
                                  </p:stCondLst>
                                  <p:childTnLst>
                                    <p:set>
                                      <p:cBhvr>
                                        <p:cTn id="47" dur="1" fill="hold">
                                          <p:stCondLst>
                                            <p:cond delay="0"/>
                                          </p:stCondLst>
                                        </p:cTn>
                                        <p:tgtEl>
                                          <p:spTgt spid="11">
                                            <p:txEl>
                                              <p:pRg st="9" end="9"/>
                                            </p:txEl>
                                          </p:spTgt>
                                        </p:tgtEl>
                                        <p:attrNameLst>
                                          <p:attrName>style.visibility</p:attrName>
                                        </p:attrNameLst>
                                      </p:cBhvr>
                                      <p:to>
                                        <p:strVal val="visible"/>
                                      </p:to>
                                    </p:set>
                                    <p:animEffect transition="in" filter="barn(inVertical)">
                                      <p:cBhvr>
                                        <p:cTn id="48" dur="500"/>
                                        <p:tgtEl>
                                          <p:spTgt spid="11">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8E65E-33FF-C2C4-CD41-2E8DD88360C2}"/>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57BBEDD5-4BCB-5778-D619-A9737A3DE99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9044" y="6098546"/>
            <a:ext cx="2045981" cy="706659"/>
          </a:xfrm>
          <a:prstGeom prst="rect">
            <a:avLst/>
          </a:prstGeom>
          <a:effectLst/>
        </p:spPr>
      </p:pic>
      <p:sp>
        <p:nvSpPr>
          <p:cNvPr id="20" name="Rectangle 19">
            <a:extLst>
              <a:ext uri="{FF2B5EF4-FFF2-40B4-BE49-F238E27FC236}">
                <a16:creationId xmlns:a16="http://schemas.microsoft.com/office/drawing/2014/main" id="{1D34D6B7-024D-AC96-1FA6-C7FDA67873BD}"/>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7" name="Rectangle 16">
            <a:extLst>
              <a:ext uri="{FF2B5EF4-FFF2-40B4-BE49-F238E27FC236}">
                <a16:creationId xmlns:a16="http://schemas.microsoft.com/office/drawing/2014/main" id="{C7B0278A-9F0C-B725-E55D-EDEEBE672F34}"/>
              </a:ext>
            </a:extLst>
          </p:cNvPr>
          <p:cNvSpPr/>
          <p:nvPr/>
        </p:nvSpPr>
        <p:spPr>
          <a:xfrm>
            <a:off x="19444" y="0"/>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0" name="מציין מיקום תוכן 3">
            <a:extLst>
              <a:ext uri="{FF2B5EF4-FFF2-40B4-BE49-F238E27FC236}">
                <a16:creationId xmlns:a16="http://schemas.microsoft.com/office/drawing/2014/main" id="{7C128C8A-3763-4B08-FBC5-737DC65E6C62}"/>
              </a:ext>
            </a:extLst>
          </p:cNvPr>
          <p:cNvSpPr txBox="1">
            <a:spLocks/>
          </p:cNvSpPr>
          <p:nvPr/>
        </p:nvSpPr>
        <p:spPr>
          <a:xfrm>
            <a:off x="349692" y="4387972"/>
            <a:ext cx="10688464" cy="968648"/>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ormAutofit/>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1" eaLnBrk="1" fontAlgn="auto" latinLnBrk="0" hangingPunct="1">
              <a:lnSpc>
                <a:spcPct val="90000"/>
              </a:lnSpc>
              <a:spcBef>
                <a:spcPts val="1000"/>
              </a:spcBef>
              <a:spcAft>
                <a:spcPts val="0"/>
              </a:spcAft>
              <a:buClr>
                <a:srgbClr val="84BD00"/>
              </a:buClr>
              <a:buSzTx/>
              <a:buNone/>
              <a:tabLst/>
              <a:defRPr/>
            </a:pPr>
            <a:endParaRPr kumimoji="0" lang="he-IL" sz="2000" b="0" i="0" u="none" strike="noStrike" kern="1200" cap="none" spc="0" normalizeH="0" baseline="0" noProof="0" dirty="0">
              <a:ln>
                <a:noFill/>
              </a:ln>
              <a:noFill/>
              <a:effectLst/>
              <a:uLnTx/>
              <a:uFillTx/>
              <a:latin typeface="Atlas AAA" panose="020B0504020202020204" pitchFamily="34" charset="-79"/>
              <a:cs typeface="Atlas AAA" panose="020B0504020202020204" pitchFamily="34" charset="-79"/>
            </a:endParaRPr>
          </a:p>
        </p:txBody>
      </p:sp>
      <p:sp>
        <p:nvSpPr>
          <p:cNvPr id="18" name="TextBox 17">
            <a:extLst>
              <a:ext uri="{FF2B5EF4-FFF2-40B4-BE49-F238E27FC236}">
                <a16:creationId xmlns:a16="http://schemas.microsoft.com/office/drawing/2014/main" id="{EDC9733D-527E-A0A5-2778-CCD2B727B791}"/>
              </a:ext>
            </a:extLst>
          </p:cNvPr>
          <p:cNvSpPr txBox="1"/>
          <p:nvPr/>
        </p:nvSpPr>
        <p:spPr>
          <a:xfrm>
            <a:off x="4479362" y="304045"/>
            <a:ext cx="6837770" cy="830997"/>
          </a:xfrm>
          <a:prstGeom prst="rect">
            <a:avLst/>
          </a:prstGeom>
          <a:noFill/>
        </p:spPr>
        <p:txBody>
          <a:bodyPr wrap="square" rtlCol="0">
            <a:spAutoFit/>
          </a:bodyPr>
          <a:lstStyle/>
          <a:p>
            <a:pPr algn="just" rtl="1"/>
            <a:r>
              <a:rPr lang="ar-SA" sz="2400" b="1" dirty="0">
                <a:solidFill>
                  <a:srgbClr val="98D050"/>
                </a:solidFill>
                <a:latin typeface="Atlas AAA" panose="020B0504020202020204" pitchFamily="34" charset="-79"/>
                <a:cs typeface="Atlas AAA" panose="020B0504020202020204" pitchFamily="34" charset="-79"/>
              </a:rPr>
              <a:t>الخريف</a:t>
            </a:r>
            <a:endParaRPr lang="he-IL" sz="2400" b="1" dirty="0">
              <a:solidFill>
                <a:srgbClr val="98D050"/>
              </a:solidFill>
              <a:latin typeface="Atlas AAA" panose="020B0504020202020204" pitchFamily="34" charset="-79"/>
              <a:cs typeface="Atlas AAA" panose="020B0504020202020204" pitchFamily="34" charset="-79"/>
            </a:endParaRPr>
          </a:p>
          <a:p>
            <a:pPr algn="just" rtl="1"/>
            <a:r>
              <a:rPr lang="ar-SA" sz="2400" b="1" dirty="0">
                <a:solidFill>
                  <a:srgbClr val="98D050"/>
                </a:solidFill>
                <a:latin typeface="Atlas AAA" panose="020B0504020202020204" pitchFamily="34" charset="-79"/>
                <a:cs typeface="Atlas AAA" panose="020B0504020202020204" pitchFamily="34" charset="-79"/>
              </a:rPr>
              <a:t>زنبقة النقب</a:t>
            </a:r>
            <a:endParaRPr lang="en-150" sz="2400" dirty="0">
              <a:solidFill>
                <a:srgbClr val="98D050"/>
              </a:solidFill>
              <a:latin typeface="Atlas AAA" panose="020B0504020202020204" pitchFamily="34" charset="-79"/>
              <a:cs typeface="Atlas AAA" panose="020B0504020202020204" pitchFamily="34" charset="-79"/>
            </a:endParaRPr>
          </a:p>
        </p:txBody>
      </p:sp>
      <p:sp>
        <p:nvSpPr>
          <p:cNvPr id="2" name="Isosceles Triangle 1">
            <a:extLst>
              <a:ext uri="{FF2B5EF4-FFF2-40B4-BE49-F238E27FC236}">
                <a16:creationId xmlns:a16="http://schemas.microsoft.com/office/drawing/2014/main" id="{E0CC9CD2-E3C3-C5F8-94A4-E2549F53E471}"/>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AF096C36-36DB-1C0B-BA65-CB520A00AB83}"/>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A9534696-DA4D-0A14-4139-6BEC4E340C9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AE544330-C001-50C5-3F3C-353464A048DD}"/>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C9C004F1-B5A7-CE12-E46E-11820FDD327C}"/>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330B388B-D87A-18EA-94AF-94C021D74EE8}"/>
              </a:ext>
            </a:extLst>
          </p:cNvPr>
          <p:cNvSpPr/>
          <p:nvPr/>
        </p:nvSpPr>
        <p:spPr>
          <a:xfrm>
            <a:off x="11704551" y="494285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endParaRPr>
          </a:p>
        </p:txBody>
      </p:sp>
      <p:pic>
        <p:nvPicPr>
          <p:cNvPr id="9" name="Picture 8">
            <a:extLst>
              <a:ext uri="{FF2B5EF4-FFF2-40B4-BE49-F238E27FC236}">
                <a16:creationId xmlns:a16="http://schemas.microsoft.com/office/drawing/2014/main" id="{86347E85-C091-ACC8-171A-2FC523EBACF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625053" y="4801721"/>
            <a:ext cx="496825" cy="484633"/>
          </a:xfrm>
          <a:prstGeom prst="rect">
            <a:avLst/>
          </a:prstGeom>
        </p:spPr>
      </p:pic>
      <p:sp>
        <p:nvSpPr>
          <p:cNvPr id="19" name="Isosceles Triangle 18">
            <a:extLst>
              <a:ext uri="{FF2B5EF4-FFF2-40B4-BE49-F238E27FC236}">
                <a16:creationId xmlns:a16="http://schemas.microsoft.com/office/drawing/2014/main" id="{9A10FC61-058D-7E79-3D1E-E4B933C1910B}"/>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04936C79-D46F-A400-D406-7E0171746364}"/>
              </a:ext>
            </a:extLst>
          </p:cNvPr>
          <p:cNvSpPr/>
          <p:nvPr/>
        </p:nvSpPr>
        <p:spPr>
          <a:xfrm>
            <a:off x="11715620" y="4208838"/>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275042A7-B728-8148-D4C6-557B91A24692}"/>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02EE8DDF-9C27-2793-B915-11099E231190}"/>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647207" y="4116324"/>
            <a:ext cx="496825" cy="484633"/>
          </a:xfrm>
          <a:prstGeom prst="rect">
            <a:avLst/>
          </a:prstGeom>
        </p:spPr>
      </p:pic>
      <p:pic>
        <p:nvPicPr>
          <p:cNvPr id="25" name="Picture 24">
            <a:extLst>
              <a:ext uri="{FF2B5EF4-FFF2-40B4-BE49-F238E27FC236}">
                <a16:creationId xmlns:a16="http://schemas.microsoft.com/office/drawing/2014/main" id="{9438403C-F525-56EB-D4E7-D8059715A87A}"/>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1636131" y="559774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95022E17-80C9-0EE5-3F39-D83547A87A5B}"/>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105025" y="5901945"/>
            <a:ext cx="854037" cy="854037"/>
          </a:xfrm>
          <a:prstGeom prst="rect">
            <a:avLst/>
          </a:prstGeom>
        </p:spPr>
      </p:pic>
      <p:sp>
        <p:nvSpPr>
          <p:cNvPr id="11" name="TextBox 10">
            <a:extLst>
              <a:ext uri="{FF2B5EF4-FFF2-40B4-BE49-F238E27FC236}">
                <a16:creationId xmlns:a16="http://schemas.microsoft.com/office/drawing/2014/main" id="{A17E80E0-244F-8E15-C474-190123CEACDC}"/>
              </a:ext>
            </a:extLst>
          </p:cNvPr>
          <p:cNvSpPr txBox="1"/>
          <p:nvPr/>
        </p:nvSpPr>
        <p:spPr>
          <a:xfrm>
            <a:off x="1772017" y="1514420"/>
            <a:ext cx="9690454" cy="3188565"/>
          </a:xfrm>
          <a:prstGeom prst="rect">
            <a:avLst/>
          </a:prstGeom>
          <a:noFill/>
        </p:spPr>
        <p:txBody>
          <a:bodyPr wrap="square">
            <a:spAutoFit/>
          </a:bodyPr>
          <a:lstStyle/>
          <a:p>
            <a:pPr lvl="0" algn="r" defTabSz="914400" rtl="1">
              <a:lnSpc>
                <a:spcPct val="90000"/>
              </a:lnSpc>
              <a:spcBef>
                <a:spcPts val="1000"/>
              </a:spcBef>
              <a:buClr>
                <a:srgbClr val="84BD00"/>
              </a:buClr>
              <a:defRPr/>
            </a:pPr>
            <a:r>
              <a:rPr lang="ar-EG" sz="2400" b="1" dirty="0">
                <a:solidFill>
                  <a:schemeClr val="accent6">
                    <a:lumMod val="75000"/>
                  </a:schemeClr>
                </a:solidFill>
                <a:latin typeface="Atlas AAA" panose="020B0504020202020204" pitchFamily="34" charset="-79"/>
                <a:cs typeface="Atlas AAA" panose="020B0504020202020204" pitchFamily="34" charset="-79"/>
              </a:rPr>
              <a:t>ما هي النباتات الأخرى ذات البصلات/البصيلات أو الدرنات ؟</a:t>
            </a:r>
            <a:endParaRPr lang="he-IL" sz="2400" b="1" dirty="0">
              <a:solidFill>
                <a:schemeClr val="accent6">
                  <a:lumMod val="75000"/>
                </a:schemeClr>
              </a:solidFill>
              <a:latin typeface="Atlas AAA" panose="020B0504020202020204" pitchFamily="34" charset="-79"/>
              <a:cs typeface="Atlas AAA" panose="020B0504020202020204" pitchFamily="34" charset="-79"/>
            </a:endParaRPr>
          </a:p>
          <a:p>
            <a:pPr marL="0" marR="0" lvl="0" indent="0" algn="r" defTabSz="914400" rtl="1" eaLnBrk="1" fontAlgn="auto" latinLnBrk="0" hangingPunct="1">
              <a:lnSpc>
                <a:spcPct val="90000"/>
              </a:lnSpc>
              <a:spcBef>
                <a:spcPts val="1000"/>
              </a:spcBef>
              <a:spcAft>
                <a:spcPts val="0"/>
              </a:spcAft>
              <a:buClr>
                <a:srgbClr val="84BD00"/>
              </a:buClr>
              <a:buSzTx/>
              <a:buNone/>
              <a:tabLst/>
              <a:defRPr/>
            </a:pPr>
            <a:endParaRPr lang="he-IL" sz="2400" b="1" dirty="0">
              <a:solidFill>
                <a:schemeClr val="accent6">
                  <a:lumMod val="75000"/>
                </a:schemeClr>
              </a:solidFill>
              <a:latin typeface="Atlas AAA" panose="020B0504020202020204" pitchFamily="34" charset="-79"/>
              <a:cs typeface="Atlas AAA" panose="020B0504020202020204" pitchFamily="34" charset="-79"/>
            </a:endParaRPr>
          </a:p>
          <a:p>
            <a:pPr marL="0" marR="0" lvl="0" indent="0" algn="r" defTabSz="914400" rtl="1" eaLnBrk="1" fontAlgn="auto" latinLnBrk="0" hangingPunct="1">
              <a:lnSpc>
                <a:spcPct val="90000"/>
              </a:lnSpc>
              <a:spcBef>
                <a:spcPts val="1000"/>
              </a:spcBef>
              <a:spcAft>
                <a:spcPts val="0"/>
              </a:spcAft>
              <a:buClr>
                <a:srgbClr val="84BD00"/>
              </a:buClr>
              <a:buSzTx/>
              <a:buNone/>
              <a:tabLst/>
              <a:defRPr/>
            </a:pPr>
            <a:endParaRPr lang="he-IL" sz="2400" b="1" dirty="0">
              <a:solidFill>
                <a:schemeClr val="accent6">
                  <a:lumMod val="75000"/>
                </a:schemeClr>
              </a:solidFill>
              <a:latin typeface="Atlas AAA" panose="020B0504020202020204" pitchFamily="34" charset="-79"/>
              <a:cs typeface="Atlas AAA" panose="020B0504020202020204" pitchFamily="34" charset="-79"/>
            </a:endParaRPr>
          </a:p>
          <a:p>
            <a:pPr marL="0" marR="0" lvl="0" indent="0" algn="r" defTabSz="914400" rtl="1" eaLnBrk="1" fontAlgn="auto" latinLnBrk="0" hangingPunct="1">
              <a:lnSpc>
                <a:spcPct val="90000"/>
              </a:lnSpc>
              <a:spcBef>
                <a:spcPts val="1000"/>
              </a:spcBef>
              <a:spcAft>
                <a:spcPts val="0"/>
              </a:spcAft>
              <a:buClr>
                <a:srgbClr val="84BD00"/>
              </a:buClr>
              <a:buSzTx/>
              <a:buNone/>
              <a:tabLst/>
              <a:defRPr/>
            </a:pPr>
            <a:endParaRPr lang="he-IL" sz="2400" b="1" dirty="0">
              <a:solidFill>
                <a:schemeClr val="accent6">
                  <a:lumMod val="75000"/>
                </a:schemeClr>
              </a:solidFill>
              <a:latin typeface="Atlas AAA" panose="020B0504020202020204" pitchFamily="34" charset="-79"/>
              <a:cs typeface="Atlas AAA" panose="020B0504020202020204" pitchFamily="34" charset="-79"/>
            </a:endParaRPr>
          </a:p>
          <a:p>
            <a:pPr marL="0" marR="0" lvl="0" indent="0" algn="r" defTabSz="914400" rtl="1" eaLnBrk="1" fontAlgn="auto" latinLnBrk="0" hangingPunct="1">
              <a:lnSpc>
                <a:spcPct val="90000"/>
              </a:lnSpc>
              <a:spcBef>
                <a:spcPts val="1000"/>
              </a:spcBef>
              <a:spcAft>
                <a:spcPts val="0"/>
              </a:spcAft>
              <a:buClr>
                <a:srgbClr val="84BD00"/>
              </a:buClr>
              <a:buSzTx/>
              <a:buNone/>
              <a:tabLst/>
              <a:defRPr/>
            </a:pPr>
            <a:endParaRPr lang="he-IL" sz="2400" b="1" dirty="0">
              <a:solidFill>
                <a:schemeClr val="accent6">
                  <a:lumMod val="75000"/>
                </a:schemeClr>
              </a:solidFill>
              <a:latin typeface="Atlas AAA" panose="020B0504020202020204" pitchFamily="34" charset="-79"/>
              <a:cs typeface="Atlas AAA" panose="020B0504020202020204" pitchFamily="34" charset="-79"/>
            </a:endParaRPr>
          </a:p>
          <a:p>
            <a:pPr marL="0" marR="0" lvl="0" indent="0" algn="r" defTabSz="914400" rtl="1" eaLnBrk="1" fontAlgn="auto" latinLnBrk="0" hangingPunct="1">
              <a:lnSpc>
                <a:spcPct val="90000"/>
              </a:lnSpc>
              <a:spcBef>
                <a:spcPts val="1000"/>
              </a:spcBef>
              <a:spcAft>
                <a:spcPts val="0"/>
              </a:spcAft>
              <a:buClr>
                <a:srgbClr val="84BD00"/>
              </a:buClr>
              <a:buSzTx/>
              <a:buNone/>
              <a:tabLst/>
              <a:defRPr/>
            </a:pPr>
            <a:endParaRPr lang="he-IL" sz="2400" b="1" dirty="0">
              <a:solidFill>
                <a:schemeClr val="accent6">
                  <a:lumMod val="75000"/>
                </a:schemeClr>
              </a:solidFill>
              <a:latin typeface="Atlas AAA" panose="020B0504020202020204" pitchFamily="34" charset="-79"/>
              <a:cs typeface="Atlas AAA" panose="020B0504020202020204" pitchFamily="34" charset="-79"/>
            </a:endParaRPr>
          </a:p>
          <a:p>
            <a:pPr marL="0" marR="0" lvl="0" indent="0" algn="r" defTabSz="914400" rtl="1" eaLnBrk="1" fontAlgn="auto" latinLnBrk="0" hangingPunct="1">
              <a:lnSpc>
                <a:spcPct val="90000"/>
              </a:lnSpc>
              <a:spcBef>
                <a:spcPts val="1000"/>
              </a:spcBef>
              <a:spcAft>
                <a:spcPts val="0"/>
              </a:spcAft>
              <a:buClr>
                <a:srgbClr val="84BD00"/>
              </a:buClr>
              <a:buSzTx/>
              <a:buNone/>
              <a:tabLst/>
              <a:defRPr/>
            </a:pPr>
            <a:endParaRPr lang="he-IL" sz="2400" b="1" dirty="0">
              <a:solidFill>
                <a:schemeClr val="accent6">
                  <a:lumMod val="75000"/>
                </a:schemeClr>
              </a:solidFill>
              <a:latin typeface="Atlas AAA" panose="020B0504020202020204" pitchFamily="34" charset="-79"/>
              <a:cs typeface="Atlas AAA" panose="020B0504020202020204" pitchFamily="34" charset="-79"/>
            </a:endParaRPr>
          </a:p>
        </p:txBody>
      </p:sp>
      <p:pic>
        <p:nvPicPr>
          <p:cNvPr id="8" name="Picture 7" descr="A drawing of a plant&#10;&#10;Description automatically generated">
            <a:extLst>
              <a:ext uri="{FF2B5EF4-FFF2-40B4-BE49-F238E27FC236}">
                <a16:creationId xmlns:a16="http://schemas.microsoft.com/office/drawing/2014/main" id="{FBC0E4D3-5CB1-4C12-EF4B-E97E401F6AB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21598" y="1385248"/>
            <a:ext cx="4174601" cy="5292367"/>
          </a:xfrm>
          <a:prstGeom prst="rect">
            <a:avLst/>
          </a:prstGeom>
        </p:spPr>
      </p:pic>
      <p:pic>
        <p:nvPicPr>
          <p:cNvPr id="5" name="Picture 4">
            <a:extLst>
              <a:ext uri="{FF2B5EF4-FFF2-40B4-BE49-F238E27FC236}">
                <a16:creationId xmlns:a16="http://schemas.microsoft.com/office/drawing/2014/main" id="{EC9FEF11-DEE0-D554-9D98-2639D2EBA776}"/>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419808" y="1376539"/>
            <a:ext cx="4822243" cy="5309783"/>
          </a:xfrm>
          <a:prstGeom prst="rect">
            <a:avLst/>
          </a:prstGeom>
        </p:spPr>
      </p:pic>
      <p:grpSp>
        <p:nvGrpSpPr>
          <p:cNvPr id="33" name="Group 32">
            <a:extLst>
              <a:ext uri="{FF2B5EF4-FFF2-40B4-BE49-F238E27FC236}">
                <a16:creationId xmlns:a16="http://schemas.microsoft.com/office/drawing/2014/main" id="{8ECA6A48-D12E-266E-B9C9-3C6E6FE8F5F3}"/>
              </a:ext>
            </a:extLst>
          </p:cNvPr>
          <p:cNvGrpSpPr/>
          <p:nvPr/>
        </p:nvGrpSpPr>
        <p:grpSpPr>
          <a:xfrm>
            <a:off x="309358" y="1059226"/>
            <a:ext cx="4949991" cy="5656337"/>
            <a:chOff x="3213361" y="227267"/>
            <a:chExt cx="5750619" cy="6257621"/>
          </a:xfrm>
        </p:grpSpPr>
        <p:pic>
          <p:nvPicPr>
            <p:cNvPr id="34" name="Picture 33">
              <a:extLst>
                <a:ext uri="{FF2B5EF4-FFF2-40B4-BE49-F238E27FC236}">
                  <a16:creationId xmlns:a16="http://schemas.microsoft.com/office/drawing/2014/main" id="{0E51F94A-5D81-0648-4669-6382FF94A2C7}"/>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3213361" y="227267"/>
              <a:ext cx="5750619" cy="6257621"/>
            </a:xfrm>
            <a:prstGeom prst="rect">
              <a:avLst/>
            </a:prstGeom>
          </p:spPr>
        </p:pic>
        <p:sp>
          <p:nvSpPr>
            <p:cNvPr id="35" name="תיבת טקסט 3">
              <a:extLst>
                <a:ext uri="{FF2B5EF4-FFF2-40B4-BE49-F238E27FC236}">
                  <a16:creationId xmlns:a16="http://schemas.microsoft.com/office/drawing/2014/main" id="{28B9E906-8F5B-A045-A7C5-D3313909FFFD}"/>
                </a:ext>
              </a:extLst>
            </p:cNvPr>
            <p:cNvSpPr txBox="1"/>
            <p:nvPr/>
          </p:nvSpPr>
          <p:spPr>
            <a:xfrm>
              <a:off x="6701724" y="6001890"/>
              <a:ext cx="2016051" cy="340495"/>
            </a:xfrm>
            <a:prstGeom prst="rect">
              <a:avLst/>
            </a:prstGeom>
            <a:noFill/>
          </p:spPr>
          <p:txBody>
            <a:bodyPr wrap="square" rtlCol="1">
              <a:spAutoFit/>
            </a:bodyPr>
            <a:lstStyle/>
            <a:p>
              <a:pPr algn="r"/>
              <a:r>
                <a:rPr lang="ar-EG" sz="1400" dirty="0"/>
                <a:t>رسم: </a:t>
              </a:r>
              <a:r>
                <a:rPr lang="ar-EG" sz="1400" dirty="0" err="1"/>
                <a:t>هيثر</a:t>
              </a:r>
              <a:r>
                <a:rPr lang="ar-EG" sz="1400" dirty="0"/>
                <a:t> وود</a:t>
              </a:r>
              <a:endParaRPr lang="he-IL" sz="1400" dirty="0"/>
            </a:p>
          </p:txBody>
        </p:sp>
      </p:grpSp>
      <p:sp>
        <p:nvSpPr>
          <p:cNvPr id="38" name="Flowchart: Connector 37">
            <a:extLst>
              <a:ext uri="{FF2B5EF4-FFF2-40B4-BE49-F238E27FC236}">
                <a16:creationId xmlns:a16="http://schemas.microsoft.com/office/drawing/2014/main" id="{3711D10F-F2DA-2A6C-535F-75AEB18AE002}"/>
              </a:ext>
            </a:extLst>
          </p:cNvPr>
          <p:cNvSpPr/>
          <p:nvPr/>
        </p:nvSpPr>
        <p:spPr>
          <a:xfrm>
            <a:off x="2674131" y="5242126"/>
            <a:ext cx="1378634" cy="1348116"/>
          </a:xfrm>
          <a:prstGeom prst="flowChartConnector">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40" name="TextBox 39">
            <a:extLst>
              <a:ext uri="{FF2B5EF4-FFF2-40B4-BE49-F238E27FC236}">
                <a16:creationId xmlns:a16="http://schemas.microsoft.com/office/drawing/2014/main" id="{EE4BDB7F-1384-2385-A940-7F018EC2238C}"/>
              </a:ext>
            </a:extLst>
          </p:cNvPr>
          <p:cNvSpPr txBox="1"/>
          <p:nvPr/>
        </p:nvSpPr>
        <p:spPr>
          <a:xfrm>
            <a:off x="5259349" y="5901945"/>
            <a:ext cx="1822412" cy="341632"/>
          </a:xfrm>
          <a:prstGeom prst="rect">
            <a:avLst/>
          </a:prstGeom>
          <a:noFill/>
        </p:spPr>
        <p:txBody>
          <a:bodyPr wrap="square">
            <a:spAutoFit/>
          </a:bodyPr>
          <a:lstStyle/>
          <a:p>
            <a:pPr marL="0" marR="0" lvl="0" indent="0" algn="r" defTabSz="914400" rtl="1" eaLnBrk="1" fontAlgn="auto" latinLnBrk="0" hangingPunct="1">
              <a:lnSpc>
                <a:spcPct val="90000"/>
              </a:lnSpc>
              <a:spcBef>
                <a:spcPts val="1000"/>
              </a:spcBef>
              <a:spcAft>
                <a:spcPts val="0"/>
              </a:spcAft>
              <a:buClr>
                <a:srgbClr val="84BD00"/>
              </a:buClr>
              <a:buSzTx/>
              <a:buNone/>
              <a:tabLst/>
              <a:defRPr/>
            </a:pPr>
            <a:r>
              <a:rPr lang="ar-EG" sz="1800" dirty="0">
                <a:latin typeface="Atlas AAA" panose="020B0504020202020204" pitchFamily="34" charset="-79"/>
                <a:cs typeface="Atlas AAA" panose="020B0504020202020204" pitchFamily="34" charset="-79"/>
              </a:rPr>
              <a:t>لشقائق النعمان درنات</a:t>
            </a:r>
            <a:endParaRPr lang="he-IL" sz="1400" dirty="0">
              <a:latin typeface="Atlas AAA" panose="020B0504020202020204" pitchFamily="34" charset="-79"/>
              <a:cs typeface="Atlas AAA" panose="020B0504020202020204" pitchFamily="34" charset="-79"/>
            </a:endParaRPr>
          </a:p>
        </p:txBody>
      </p:sp>
      <p:sp>
        <p:nvSpPr>
          <p:cNvPr id="7" name="Slide Number Placeholder 6">
            <a:extLst>
              <a:ext uri="{FF2B5EF4-FFF2-40B4-BE49-F238E27FC236}">
                <a16:creationId xmlns:a16="http://schemas.microsoft.com/office/drawing/2014/main" id="{AD3884A8-2E8F-219E-3516-FC35F6BE9132}"/>
              </a:ext>
            </a:extLst>
          </p:cNvPr>
          <p:cNvSpPr>
            <a:spLocks noGrp="1"/>
          </p:cNvSpPr>
          <p:nvPr>
            <p:ph type="sldNum" sz="quarter" idx="12"/>
          </p:nvPr>
        </p:nvSpPr>
        <p:spPr/>
        <p:txBody>
          <a:bodyPr/>
          <a:lstStyle/>
          <a:p>
            <a:fld id="{9DE0CEA4-7E62-4EAA-9BE3-9BBBA25519B5}" type="slidenum">
              <a:rPr lang="en-150" smtClean="0"/>
              <a:t>24</a:t>
            </a:fld>
            <a:endParaRPr lang="en-150"/>
          </a:p>
        </p:txBody>
      </p:sp>
    </p:spTree>
    <p:extLst>
      <p:ext uri="{BB962C8B-B14F-4D97-AF65-F5344CB8AC3E}">
        <p14:creationId xmlns:p14="http://schemas.microsoft.com/office/powerpoint/2010/main" val="3994322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wipe(down)">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barn(inVertical)">
                                      <p:cBhvr>
                                        <p:cTn id="24" dur="500"/>
                                        <p:tgtEl>
                                          <p:spTgt spid="33"/>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38"/>
                                        </p:tgtEl>
                                        <p:attrNameLst>
                                          <p:attrName>style.visibility</p:attrName>
                                        </p:attrNameLst>
                                      </p:cBhvr>
                                      <p:to>
                                        <p:strVal val="visible"/>
                                      </p:to>
                                    </p:set>
                                    <p:animEffect transition="in" filter="randombar(horizontal)">
                                      <p:cBhvr>
                                        <p:cTn id="29" dur="500"/>
                                        <p:tgtEl>
                                          <p:spTgt spid="38"/>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40"/>
                                        </p:tgtEl>
                                        <p:attrNameLst>
                                          <p:attrName>style.visibility</p:attrName>
                                        </p:attrNameLst>
                                      </p:cBhvr>
                                      <p:to>
                                        <p:strVal val="visible"/>
                                      </p:to>
                                    </p:set>
                                    <p:animEffect transition="in" filter="circle(in)">
                                      <p:cBhvr>
                                        <p:cTn id="34" dur="20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4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272FD-B859-E532-EC35-5FD58E8EA606}"/>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0AF770F4-730A-DD6F-E6E9-94889FED54A4}"/>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7" name="Rectangle 16">
            <a:extLst>
              <a:ext uri="{FF2B5EF4-FFF2-40B4-BE49-F238E27FC236}">
                <a16:creationId xmlns:a16="http://schemas.microsoft.com/office/drawing/2014/main" id="{E4E1538F-808E-07E8-5D83-64DB1286298E}"/>
              </a:ext>
            </a:extLst>
          </p:cNvPr>
          <p:cNvSpPr/>
          <p:nvPr/>
        </p:nvSpPr>
        <p:spPr>
          <a:xfrm>
            <a:off x="1" y="0"/>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0" name="מציין מיקום תוכן 3">
            <a:extLst>
              <a:ext uri="{FF2B5EF4-FFF2-40B4-BE49-F238E27FC236}">
                <a16:creationId xmlns:a16="http://schemas.microsoft.com/office/drawing/2014/main" id="{FDB3A152-500C-9561-CBC0-3E27B14C984B}"/>
              </a:ext>
            </a:extLst>
          </p:cNvPr>
          <p:cNvSpPr txBox="1">
            <a:spLocks/>
          </p:cNvSpPr>
          <p:nvPr/>
        </p:nvSpPr>
        <p:spPr>
          <a:xfrm>
            <a:off x="412067" y="4367834"/>
            <a:ext cx="10688464" cy="968648"/>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ormAutofit/>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1" eaLnBrk="1" fontAlgn="auto" latinLnBrk="0" hangingPunct="1">
              <a:lnSpc>
                <a:spcPct val="90000"/>
              </a:lnSpc>
              <a:spcBef>
                <a:spcPts val="1000"/>
              </a:spcBef>
              <a:spcAft>
                <a:spcPts val="0"/>
              </a:spcAft>
              <a:buClr>
                <a:srgbClr val="84BD00"/>
              </a:buClr>
              <a:buSzTx/>
              <a:buNone/>
              <a:tabLst/>
              <a:defRPr/>
            </a:pPr>
            <a:endParaRPr kumimoji="0" lang="he-IL" sz="2000" b="0" i="0" u="none" strike="noStrike" kern="1200" cap="none" spc="0" normalizeH="0" baseline="0" noProof="0" dirty="0">
              <a:ln>
                <a:noFill/>
              </a:ln>
              <a:noFill/>
              <a:effectLst/>
              <a:uLnTx/>
              <a:uFillTx/>
              <a:latin typeface="Atlas AAA" panose="020B0504020202020204" pitchFamily="34" charset="-79"/>
              <a:cs typeface="Atlas AAA" panose="020B0504020202020204" pitchFamily="34" charset="-79"/>
            </a:endParaRPr>
          </a:p>
        </p:txBody>
      </p:sp>
      <p:sp>
        <p:nvSpPr>
          <p:cNvPr id="18" name="TextBox 17">
            <a:extLst>
              <a:ext uri="{FF2B5EF4-FFF2-40B4-BE49-F238E27FC236}">
                <a16:creationId xmlns:a16="http://schemas.microsoft.com/office/drawing/2014/main" id="{DAA43F45-DBDD-228A-16B6-9602445ED3B6}"/>
              </a:ext>
            </a:extLst>
          </p:cNvPr>
          <p:cNvSpPr txBox="1"/>
          <p:nvPr/>
        </p:nvSpPr>
        <p:spPr>
          <a:xfrm>
            <a:off x="4479362" y="304045"/>
            <a:ext cx="6837770" cy="830997"/>
          </a:xfrm>
          <a:prstGeom prst="rect">
            <a:avLst/>
          </a:prstGeom>
          <a:noFill/>
        </p:spPr>
        <p:txBody>
          <a:bodyPr wrap="square" rtlCol="0">
            <a:spAutoFit/>
          </a:bodyPr>
          <a:lstStyle/>
          <a:p>
            <a:pPr algn="just" rtl="1"/>
            <a:r>
              <a:rPr lang="ar-EG" sz="2400" b="1" dirty="0">
                <a:solidFill>
                  <a:srgbClr val="98D050"/>
                </a:solidFill>
                <a:latin typeface="Atlas AAA" panose="020B0504020202020204" pitchFamily="34" charset="-79"/>
                <a:cs typeface="Atlas AAA" panose="020B0504020202020204" pitchFamily="34" charset="-79"/>
              </a:rPr>
              <a:t>الخريف</a:t>
            </a:r>
          </a:p>
          <a:p>
            <a:pPr algn="just" rtl="1"/>
            <a:r>
              <a:rPr lang="ar-EG" sz="2400" b="1" dirty="0">
                <a:solidFill>
                  <a:srgbClr val="98D050"/>
                </a:solidFill>
                <a:latin typeface="Atlas AAA" panose="020B0504020202020204" pitchFamily="34" charset="-79"/>
                <a:cs typeface="Atlas AAA" panose="020B0504020202020204" pitchFamily="34" charset="-79"/>
              </a:rPr>
              <a:t>زنبقة النقب</a:t>
            </a:r>
          </a:p>
        </p:txBody>
      </p:sp>
      <p:sp>
        <p:nvSpPr>
          <p:cNvPr id="2" name="Isosceles Triangle 1">
            <a:extLst>
              <a:ext uri="{FF2B5EF4-FFF2-40B4-BE49-F238E27FC236}">
                <a16:creationId xmlns:a16="http://schemas.microsoft.com/office/drawing/2014/main" id="{88942F19-16B4-5CA3-A3AF-FBA227FBAB71}"/>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5B449797-A0CB-EA01-A0A3-EFB5ADA299C4}"/>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26F02C3D-1C8D-A385-9E92-5C98EFC8396E}"/>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D949DFDC-D0BF-F85F-4BAC-B62D4949743A}"/>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E756FE79-C230-191A-E81C-F9B53A10E2CD}"/>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EACE871E-C25D-F090-D3A2-CC7B8192737A}"/>
              </a:ext>
            </a:extLst>
          </p:cNvPr>
          <p:cNvSpPr/>
          <p:nvPr/>
        </p:nvSpPr>
        <p:spPr>
          <a:xfrm>
            <a:off x="11715620" y="49700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endParaRPr>
          </a:p>
        </p:txBody>
      </p:sp>
      <p:pic>
        <p:nvPicPr>
          <p:cNvPr id="9" name="Picture 8">
            <a:extLst>
              <a:ext uri="{FF2B5EF4-FFF2-40B4-BE49-F238E27FC236}">
                <a16:creationId xmlns:a16="http://schemas.microsoft.com/office/drawing/2014/main" id="{2FFD66B2-EF16-C793-EE47-A14BC8A11B2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592645" y="4282046"/>
            <a:ext cx="496825" cy="484633"/>
          </a:xfrm>
          <a:prstGeom prst="rect">
            <a:avLst/>
          </a:prstGeom>
        </p:spPr>
      </p:pic>
      <p:sp>
        <p:nvSpPr>
          <p:cNvPr id="19" name="Isosceles Triangle 18">
            <a:extLst>
              <a:ext uri="{FF2B5EF4-FFF2-40B4-BE49-F238E27FC236}">
                <a16:creationId xmlns:a16="http://schemas.microsoft.com/office/drawing/2014/main" id="{3FB27D4A-76BD-AEB9-FA01-483C3041902F}"/>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880F1A81-F641-87E3-1DB8-A727D6AAD4B1}"/>
              </a:ext>
            </a:extLst>
          </p:cNvPr>
          <p:cNvSpPr/>
          <p:nvPr/>
        </p:nvSpPr>
        <p:spPr>
          <a:xfrm>
            <a:off x="11704543" y="4278423"/>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DEDACABE-271C-B123-1C26-160017BD38AD}"/>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9C58C181-8B82-BEC2-B234-09A99CDCEFCB}"/>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634593" y="4173601"/>
            <a:ext cx="496825" cy="484633"/>
          </a:xfrm>
          <a:prstGeom prst="rect">
            <a:avLst/>
          </a:prstGeom>
        </p:spPr>
      </p:pic>
      <p:pic>
        <p:nvPicPr>
          <p:cNvPr id="25" name="Picture 24">
            <a:extLst>
              <a:ext uri="{FF2B5EF4-FFF2-40B4-BE49-F238E27FC236}">
                <a16:creationId xmlns:a16="http://schemas.microsoft.com/office/drawing/2014/main" id="{29BB5409-F590-BB5E-4B8D-EC2C61848D46}"/>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636131" y="559774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581B6185-DF5C-8503-2E93-123AE8E0DF4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105025" y="5901945"/>
            <a:ext cx="854037" cy="854037"/>
          </a:xfrm>
          <a:prstGeom prst="rect">
            <a:avLst/>
          </a:prstGeom>
        </p:spPr>
      </p:pic>
      <p:sp>
        <p:nvSpPr>
          <p:cNvPr id="31" name="Flowchart: Connector 30">
            <a:extLst>
              <a:ext uri="{FF2B5EF4-FFF2-40B4-BE49-F238E27FC236}">
                <a16:creationId xmlns:a16="http://schemas.microsoft.com/office/drawing/2014/main" id="{8414A9A5-1C5C-9A97-0308-1682145AE187}"/>
              </a:ext>
            </a:extLst>
          </p:cNvPr>
          <p:cNvSpPr/>
          <p:nvPr/>
        </p:nvSpPr>
        <p:spPr>
          <a:xfrm>
            <a:off x="566947" y="941816"/>
            <a:ext cx="3902875" cy="3194805"/>
          </a:xfrm>
          <a:prstGeom prst="flowChartConnector">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1" name="TextBox 10">
            <a:extLst>
              <a:ext uri="{FF2B5EF4-FFF2-40B4-BE49-F238E27FC236}">
                <a16:creationId xmlns:a16="http://schemas.microsoft.com/office/drawing/2014/main" id="{774B50AA-BE92-2498-50E1-0E11ACFE468B}"/>
              </a:ext>
            </a:extLst>
          </p:cNvPr>
          <p:cNvSpPr txBox="1"/>
          <p:nvPr/>
        </p:nvSpPr>
        <p:spPr>
          <a:xfrm>
            <a:off x="5756299" y="2778046"/>
            <a:ext cx="5079231" cy="1993366"/>
          </a:xfrm>
          <a:prstGeom prst="rect">
            <a:avLst/>
          </a:prstGeom>
          <a:noFill/>
        </p:spPr>
        <p:txBody>
          <a:bodyPr wrap="square">
            <a:spAutoFit/>
          </a:bodyPr>
          <a:lstStyle/>
          <a:p>
            <a:pPr marL="0" marR="0" lvl="0" indent="0" algn="ctr" defTabSz="914400" rtl="1" eaLnBrk="1" fontAlgn="auto" latinLnBrk="0" hangingPunct="1">
              <a:lnSpc>
                <a:spcPct val="90000"/>
              </a:lnSpc>
              <a:spcBef>
                <a:spcPts val="1000"/>
              </a:spcBef>
              <a:spcAft>
                <a:spcPts val="0"/>
              </a:spcAft>
              <a:buClr>
                <a:srgbClr val="84BD00"/>
              </a:buClr>
              <a:buSzTx/>
              <a:buNone/>
              <a:tabLst/>
              <a:defRPr/>
            </a:pPr>
            <a:r>
              <a:rPr lang="ar-EG" sz="2400" b="1" dirty="0">
                <a:solidFill>
                  <a:schemeClr val="accent6"/>
                </a:solidFill>
                <a:latin typeface="Atlas AAA" panose="020B0504020202020204" pitchFamily="34" charset="-79"/>
                <a:cs typeface="Atlas AAA" panose="020B0504020202020204" pitchFamily="34" charset="-79"/>
              </a:rPr>
              <a:t>للزنبق أوراق ملتفّة</a:t>
            </a:r>
            <a:endParaRPr lang="he-IL" sz="2400" b="1" dirty="0">
              <a:solidFill>
                <a:schemeClr val="accent6"/>
              </a:solidFill>
              <a:latin typeface="Atlas AAA" panose="020B0504020202020204" pitchFamily="34" charset="-79"/>
              <a:cs typeface="Atlas AAA" panose="020B0504020202020204" pitchFamily="34" charset="-79"/>
            </a:endParaRPr>
          </a:p>
          <a:p>
            <a:endParaRPr lang="he-IL" b="1" dirty="0">
              <a:solidFill>
                <a:schemeClr val="tx1"/>
              </a:solidFill>
            </a:endParaRPr>
          </a:p>
          <a:p>
            <a:pPr marL="0" marR="0" lvl="0" indent="0" algn="ctr" defTabSz="914400" rtl="1" eaLnBrk="1" fontAlgn="auto" latinLnBrk="0" hangingPunct="1">
              <a:lnSpc>
                <a:spcPct val="90000"/>
              </a:lnSpc>
              <a:spcBef>
                <a:spcPts val="1000"/>
              </a:spcBef>
              <a:spcAft>
                <a:spcPts val="0"/>
              </a:spcAft>
              <a:buClr>
                <a:srgbClr val="84BD00"/>
              </a:buClr>
              <a:buSzTx/>
              <a:buNone/>
              <a:tabLst/>
              <a:defRPr/>
            </a:pPr>
            <a:r>
              <a:rPr lang="ar-EG" sz="2400" b="1" dirty="0">
                <a:solidFill>
                  <a:schemeClr val="accent6"/>
                </a:solidFill>
                <a:latin typeface="Atlas AAA" panose="020B0504020202020204" pitchFamily="34" charset="-79"/>
                <a:cs typeface="Atlas AAA" panose="020B0504020202020204" pitchFamily="34" charset="-79"/>
              </a:rPr>
              <a:t>ما الفائدة من ذلك؟</a:t>
            </a:r>
            <a:endParaRPr lang="he-IL" sz="2400" dirty="0">
              <a:solidFill>
                <a:sysClr val="windowText" lastClr="000000"/>
              </a:solidFill>
              <a:latin typeface="Atlas AAA" panose="020B0504020202020204" pitchFamily="34" charset="-79"/>
              <a:cs typeface="Atlas AAA" panose="020B0504020202020204" pitchFamily="34" charset="-79"/>
            </a:endParaRPr>
          </a:p>
          <a:p>
            <a:pPr lvl="0" algn="ctr">
              <a:defRPr/>
            </a:pPr>
            <a:endParaRPr lang="he-IL" sz="1800" dirty="0">
              <a:solidFill>
                <a:sysClr val="windowText" lastClr="000000"/>
              </a:solidFill>
              <a:latin typeface="Atlas AAA" panose="020B0504020202020204" pitchFamily="34" charset="-79"/>
              <a:cs typeface="Atlas AAA" panose="020B0504020202020204" pitchFamily="34" charset="-79"/>
            </a:endParaRPr>
          </a:p>
          <a:p>
            <a:pPr algn="ctr">
              <a:defRPr/>
            </a:pPr>
            <a:r>
              <a:rPr lang="ar-EG" dirty="0">
                <a:solidFill>
                  <a:sysClr val="windowText" lastClr="000000"/>
                </a:solidFill>
                <a:latin typeface="Atlas AAA" panose="020B0504020202020204" pitchFamily="34" charset="-79"/>
                <a:cs typeface="Atlas AAA" panose="020B0504020202020204" pitchFamily="34" charset="-79"/>
              </a:rPr>
              <a:t>الأوراق الملتفة – تُنشئ الظل وتقلل من تبخر الماء والجفاف.</a:t>
            </a:r>
          </a:p>
          <a:p>
            <a:pPr algn="ctr">
              <a:defRPr/>
            </a:pPr>
            <a:r>
              <a:rPr lang="ar-EG" dirty="0">
                <a:solidFill>
                  <a:sysClr val="windowText" lastClr="000000"/>
                </a:solidFill>
                <a:latin typeface="Atlas AAA" panose="020B0504020202020204" pitchFamily="34" charset="-79"/>
                <a:cs typeface="Atlas AAA" panose="020B0504020202020204" pitchFamily="34" charset="-79"/>
              </a:rPr>
              <a:t>تكيّف آخر للحياة في الصحراء.</a:t>
            </a:r>
          </a:p>
        </p:txBody>
      </p:sp>
      <p:sp>
        <p:nvSpPr>
          <p:cNvPr id="27" name="Arrow: Left 26">
            <a:extLst>
              <a:ext uri="{FF2B5EF4-FFF2-40B4-BE49-F238E27FC236}">
                <a16:creationId xmlns:a16="http://schemas.microsoft.com/office/drawing/2014/main" id="{D80CF306-0FB6-C6A4-C4C6-1B54768188D3}"/>
              </a:ext>
            </a:extLst>
          </p:cNvPr>
          <p:cNvSpPr/>
          <p:nvPr/>
        </p:nvSpPr>
        <p:spPr>
          <a:xfrm>
            <a:off x="6576760" y="1602976"/>
            <a:ext cx="3274820" cy="1108272"/>
          </a:xfrm>
          <a:prstGeom prst="lef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ar-EG" dirty="0"/>
              <a:t>وهذه خطة مثيرة أخرى</a:t>
            </a:r>
            <a:endParaRPr lang="en-IL" dirty="0"/>
          </a:p>
        </p:txBody>
      </p:sp>
      <p:sp>
        <p:nvSpPr>
          <p:cNvPr id="5" name="Slide Number Placeholder 4">
            <a:extLst>
              <a:ext uri="{FF2B5EF4-FFF2-40B4-BE49-F238E27FC236}">
                <a16:creationId xmlns:a16="http://schemas.microsoft.com/office/drawing/2014/main" id="{2A4E77FA-AEB5-76B7-FB4D-E590261200CC}"/>
              </a:ext>
            </a:extLst>
          </p:cNvPr>
          <p:cNvSpPr>
            <a:spLocks noGrp="1"/>
          </p:cNvSpPr>
          <p:nvPr>
            <p:ph type="sldNum" sz="quarter" idx="12"/>
          </p:nvPr>
        </p:nvSpPr>
        <p:spPr/>
        <p:txBody>
          <a:bodyPr/>
          <a:lstStyle/>
          <a:p>
            <a:fld id="{9DE0CEA4-7E62-4EAA-9BE3-9BBBA25519B5}" type="slidenum">
              <a:rPr lang="en-150" smtClean="0"/>
              <a:t>25</a:t>
            </a:fld>
            <a:endParaRPr lang="en-150"/>
          </a:p>
        </p:txBody>
      </p:sp>
      <p:pic>
        <p:nvPicPr>
          <p:cNvPr id="7" name="Picture 6">
            <a:extLst>
              <a:ext uri="{FF2B5EF4-FFF2-40B4-BE49-F238E27FC236}">
                <a16:creationId xmlns:a16="http://schemas.microsoft.com/office/drawing/2014/main" id="{07531056-301A-CD6D-139C-AE5A6F8E3B5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681067" y="4851849"/>
            <a:ext cx="496825" cy="484633"/>
          </a:xfrm>
          <a:prstGeom prst="rect">
            <a:avLst/>
          </a:prstGeom>
        </p:spPr>
      </p:pic>
      <p:grpSp>
        <p:nvGrpSpPr>
          <p:cNvPr id="16" name="Group 15">
            <a:extLst>
              <a:ext uri="{FF2B5EF4-FFF2-40B4-BE49-F238E27FC236}">
                <a16:creationId xmlns:a16="http://schemas.microsoft.com/office/drawing/2014/main" id="{977B3B5F-AE02-24F7-D900-4E441F3350F1}"/>
              </a:ext>
            </a:extLst>
          </p:cNvPr>
          <p:cNvGrpSpPr/>
          <p:nvPr/>
        </p:nvGrpSpPr>
        <p:grpSpPr>
          <a:xfrm>
            <a:off x="59044" y="62433"/>
            <a:ext cx="4940140" cy="5853751"/>
            <a:chOff x="59044" y="62433"/>
            <a:chExt cx="4940140" cy="5853751"/>
          </a:xfrm>
        </p:grpSpPr>
        <p:pic>
          <p:nvPicPr>
            <p:cNvPr id="29" name="Picture 28">
              <a:extLst>
                <a:ext uri="{FF2B5EF4-FFF2-40B4-BE49-F238E27FC236}">
                  <a16:creationId xmlns:a16="http://schemas.microsoft.com/office/drawing/2014/main" id="{CDE4D7F1-26A9-8775-C53F-EF332037BC1E}"/>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521733" y="62433"/>
              <a:ext cx="4477451" cy="5853751"/>
            </a:xfrm>
            <a:prstGeom prst="rect">
              <a:avLst/>
            </a:prstGeom>
          </p:spPr>
        </p:pic>
        <p:sp>
          <p:nvSpPr>
            <p:cNvPr id="8" name="תיבת טקסט 3">
              <a:extLst>
                <a:ext uri="{FF2B5EF4-FFF2-40B4-BE49-F238E27FC236}">
                  <a16:creationId xmlns:a16="http://schemas.microsoft.com/office/drawing/2014/main" id="{4CEE444E-EE88-A66C-B373-0CA8E6922442}"/>
                </a:ext>
              </a:extLst>
            </p:cNvPr>
            <p:cNvSpPr txBox="1"/>
            <p:nvPr/>
          </p:nvSpPr>
          <p:spPr>
            <a:xfrm>
              <a:off x="59044" y="4573646"/>
              <a:ext cx="1735367" cy="307777"/>
            </a:xfrm>
            <a:prstGeom prst="rect">
              <a:avLst/>
            </a:prstGeom>
            <a:noFill/>
          </p:spPr>
          <p:txBody>
            <a:bodyPr wrap="square" rtlCol="1">
              <a:spAutoFit/>
            </a:bodyPr>
            <a:lstStyle/>
            <a:p>
              <a:pPr algn="r"/>
              <a:r>
                <a:rPr lang="ar-EG" sz="1400" dirty="0"/>
                <a:t>رسم: </a:t>
              </a:r>
              <a:r>
                <a:rPr lang="ar-EG" sz="1400" dirty="0" err="1"/>
                <a:t>هيثر</a:t>
              </a:r>
              <a:r>
                <a:rPr lang="ar-EG" sz="1400" dirty="0"/>
                <a:t> وود</a:t>
              </a:r>
              <a:endParaRPr lang="he-IL" sz="1400" dirty="0"/>
            </a:p>
          </p:txBody>
        </p:sp>
      </p:grpSp>
      <p:pic>
        <p:nvPicPr>
          <p:cNvPr id="24" name="תמונה 23">
            <a:extLst>
              <a:ext uri="{FF2B5EF4-FFF2-40B4-BE49-F238E27FC236}">
                <a16:creationId xmlns:a16="http://schemas.microsoft.com/office/drawing/2014/main" id="{85B49622-2C34-0E2F-2B6B-640330F35F6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5094" y="6192565"/>
            <a:ext cx="2035130" cy="467105"/>
          </a:xfrm>
          <a:prstGeom prst="rect">
            <a:avLst/>
          </a:prstGeom>
        </p:spPr>
      </p:pic>
    </p:spTree>
    <p:extLst>
      <p:ext uri="{BB962C8B-B14F-4D97-AF65-F5344CB8AC3E}">
        <p14:creationId xmlns:p14="http://schemas.microsoft.com/office/powerpoint/2010/main" val="3229202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circle(in)">
                                      <p:cBhvr>
                                        <p:cTn id="7" dur="20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barn(inVertical)">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1000"/>
                                        <p:tgtEl>
                                          <p:spTgt spid="11">
                                            <p:txEl>
                                              <p:pRg st="0" end="0"/>
                                            </p:txEl>
                                          </p:spTgt>
                                        </p:tgtEl>
                                      </p:cBhvr>
                                    </p:animEffect>
                                    <p:anim calcmode="lin" valueType="num">
                                      <p:cBhvr>
                                        <p:cTn id="1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1">
                                            <p:txEl>
                                              <p:pRg st="2" end="2"/>
                                            </p:txEl>
                                          </p:spTgt>
                                        </p:tgtEl>
                                        <p:attrNameLst>
                                          <p:attrName>style.visibility</p:attrName>
                                        </p:attrNameLst>
                                      </p:cBhvr>
                                      <p:to>
                                        <p:strVal val="visible"/>
                                      </p:to>
                                    </p:set>
                                    <p:animEffect transition="in" filter="wipe(down)">
                                      <p:cBhvr>
                                        <p:cTn id="24" dur="500"/>
                                        <p:tgtEl>
                                          <p:spTgt spid="11">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1">
                                            <p:txEl>
                                              <p:pRg st="4" end="4"/>
                                            </p:txEl>
                                          </p:spTgt>
                                        </p:tgtEl>
                                        <p:attrNameLst>
                                          <p:attrName>style.visibility</p:attrName>
                                        </p:attrNameLst>
                                      </p:cBhvr>
                                      <p:to>
                                        <p:strVal val="visible"/>
                                      </p:to>
                                    </p:set>
                                    <p:anim calcmode="lin" valueType="num">
                                      <p:cBhvr additive="base">
                                        <p:cTn id="29" dur="500" fill="hold"/>
                                        <p:tgtEl>
                                          <p:spTgt spid="11">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1">
                                            <p:txEl>
                                              <p:pRg st="5" end="5"/>
                                            </p:txEl>
                                          </p:spTgt>
                                        </p:tgtEl>
                                        <p:attrNameLst>
                                          <p:attrName>style.visibility</p:attrName>
                                        </p:attrNameLst>
                                      </p:cBhvr>
                                      <p:to>
                                        <p:strVal val="visible"/>
                                      </p:to>
                                    </p:set>
                                    <p:anim calcmode="lin" valueType="num">
                                      <p:cBhvr additive="base">
                                        <p:cTn id="35" dur="500" fill="hold"/>
                                        <p:tgtEl>
                                          <p:spTgt spid="11">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1">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2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CABE5-6498-3618-60B6-DD7C73EC1012}"/>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BCA061CF-B7F8-C40F-239B-833817457C4B}"/>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7" name="Rectangle 16">
            <a:extLst>
              <a:ext uri="{FF2B5EF4-FFF2-40B4-BE49-F238E27FC236}">
                <a16:creationId xmlns:a16="http://schemas.microsoft.com/office/drawing/2014/main" id="{E83F78E2-6656-8CCA-F88B-8B01610E90F1}"/>
              </a:ext>
            </a:extLst>
          </p:cNvPr>
          <p:cNvSpPr/>
          <p:nvPr/>
        </p:nvSpPr>
        <p:spPr>
          <a:xfrm>
            <a:off x="1" y="0"/>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 name="Isosceles Triangle 1">
            <a:extLst>
              <a:ext uri="{FF2B5EF4-FFF2-40B4-BE49-F238E27FC236}">
                <a16:creationId xmlns:a16="http://schemas.microsoft.com/office/drawing/2014/main" id="{6AD701DC-02B7-144A-25A2-FC382319040E}"/>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AEEA61A1-3687-53AC-AF2C-8492503F444A}"/>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7562A544-3825-C152-1211-D6F3C05E3E6E}"/>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03268C80-D686-A408-7496-9F673552BB57}"/>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F9205106-F00B-5EA5-EEC5-1DFD1CE5D18E}"/>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D679F8E4-8315-775A-2F83-5A7193A2C64A}"/>
              </a:ext>
            </a:extLst>
          </p:cNvPr>
          <p:cNvSpPr/>
          <p:nvPr/>
        </p:nvSpPr>
        <p:spPr>
          <a:xfrm>
            <a:off x="11694843" y="4958685"/>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endParaRPr>
          </a:p>
        </p:txBody>
      </p:sp>
      <p:pic>
        <p:nvPicPr>
          <p:cNvPr id="9" name="Picture 8">
            <a:extLst>
              <a:ext uri="{FF2B5EF4-FFF2-40B4-BE49-F238E27FC236}">
                <a16:creationId xmlns:a16="http://schemas.microsoft.com/office/drawing/2014/main" id="{F364DB4B-BB7B-11C7-4F63-9701ACD2E45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515451" y="4395965"/>
            <a:ext cx="496825" cy="484633"/>
          </a:xfrm>
          <a:prstGeom prst="rect">
            <a:avLst/>
          </a:prstGeom>
        </p:spPr>
      </p:pic>
      <p:sp>
        <p:nvSpPr>
          <p:cNvPr id="19" name="Isosceles Triangle 18">
            <a:extLst>
              <a:ext uri="{FF2B5EF4-FFF2-40B4-BE49-F238E27FC236}">
                <a16:creationId xmlns:a16="http://schemas.microsoft.com/office/drawing/2014/main" id="{EDB4F824-88F5-CBF4-0972-B1089CCE2D17}"/>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0C420A25-0E47-F96E-C043-9E65DFB36083}"/>
              </a:ext>
            </a:extLst>
          </p:cNvPr>
          <p:cNvSpPr/>
          <p:nvPr/>
        </p:nvSpPr>
        <p:spPr>
          <a:xfrm>
            <a:off x="11715620" y="4174595"/>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E36022DA-2F03-2D6D-D360-418226F9531C}"/>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48E7BCA1-C999-EF2D-C17B-58C7437CE72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607756" y="4875422"/>
            <a:ext cx="496825" cy="484633"/>
          </a:xfrm>
          <a:prstGeom prst="rect">
            <a:avLst/>
          </a:prstGeom>
        </p:spPr>
      </p:pic>
      <p:pic>
        <p:nvPicPr>
          <p:cNvPr id="25" name="Picture 24">
            <a:extLst>
              <a:ext uri="{FF2B5EF4-FFF2-40B4-BE49-F238E27FC236}">
                <a16:creationId xmlns:a16="http://schemas.microsoft.com/office/drawing/2014/main" id="{AF83690E-E39F-50C3-4864-F20927D71CCE}"/>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636131" y="559774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BD958527-884E-0919-9AFA-7706DA2081C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105025" y="5901945"/>
            <a:ext cx="854037" cy="854037"/>
          </a:xfrm>
          <a:prstGeom prst="rect">
            <a:avLst/>
          </a:prstGeom>
        </p:spPr>
      </p:pic>
      <p:sp>
        <p:nvSpPr>
          <p:cNvPr id="5" name="Flowchart: Summing Junction 4">
            <a:extLst>
              <a:ext uri="{FF2B5EF4-FFF2-40B4-BE49-F238E27FC236}">
                <a16:creationId xmlns:a16="http://schemas.microsoft.com/office/drawing/2014/main" id="{E1A87D1F-C224-DFA1-0E40-B1CDE447B802}"/>
              </a:ext>
            </a:extLst>
          </p:cNvPr>
          <p:cNvSpPr/>
          <p:nvPr/>
        </p:nvSpPr>
        <p:spPr>
          <a:xfrm>
            <a:off x="3550595" y="1514297"/>
            <a:ext cx="4965077" cy="4750500"/>
          </a:xfrm>
          <a:prstGeom prst="flowChartSummingJunction">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dirty="0"/>
          </a:p>
        </p:txBody>
      </p:sp>
      <p:sp>
        <p:nvSpPr>
          <p:cNvPr id="32" name="Rectangle 31">
            <a:extLst>
              <a:ext uri="{FF2B5EF4-FFF2-40B4-BE49-F238E27FC236}">
                <a16:creationId xmlns:a16="http://schemas.microsoft.com/office/drawing/2014/main" id="{4B86322C-6269-C04B-421F-133F392CE2E2}"/>
              </a:ext>
            </a:extLst>
          </p:cNvPr>
          <p:cNvSpPr/>
          <p:nvPr/>
        </p:nvSpPr>
        <p:spPr>
          <a:xfrm>
            <a:off x="5493801" y="1853169"/>
            <a:ext cx="1078663" cy="1067734"/>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EG" sz="1200" dirty="0">
                <a:solidFill>
                  <a:sysClr val="windowText" lastClr="000000"/>
                </a:solidFill>
              </a:rPr>
              <a:t>كانون أول، كانون ثاني، شباط</a:t>
            </a:r>
            <a:endParaRPr lang="he-IL" sz="1200" dirty="0">
              <a:solidFill>
                <a:sysClr val="windowText" lastClr="000000"/>
              </a:solidFill>
            </a:endParaRPr>
          </a:p>
          <a:p>
            <a:pPr algn="ctr"/>
            <a:r>
              <a:rPr lang="ar-EG" sz="2400" b="1" dirty="0">
                <a:solidFill>
                  <a:sysClr val="windowText" lastClr="000000"/>
                </a:solidFill>
              </a:rPr>
              <a:t>شتاء</a:t>
            </a:r>
            <a:r>
              <a:rPr lang="he-IL" sz="2400" b="1" dirty="0">
                <a:solidFill>
                  <a:sysClr val="windowText" lastClr="000000"/>
                </a:solidFill>
              </a:rPr>
              <a:t> </a:t>
            </a:r>
            <a:endParaRPr lang="en-IL" sz="2400" b="1" dirty="0">
              <a:solidFill>
                <a:sysClr val="windowText" lastClr="000000"/>
              </a:solidFill>
            </a:endParaRPr>
          </a:p>
        </p:txBody>
      </p:sp>
      <p:pic>
        <p:nvPicPr>
          <p:cNvPr id="10" name="Picture 9">
            <a:extLst>
              <a:ext uri="{FF2B5EF4-FFF2-40B4-BE49-F238E27FC236}">
                <a16:creationId xmlns:a16="http://schemas.microsoft.com/office/drawing/2014/main" id="{2954E7E2-7E7E-F6E8-AE13-B7B4131389E9}"/>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rot="16200000">
            <a:off x="-61472" y="2553436"/>
            <a:ext cx="3698438" cy="2801980"/>
          </a:xfrm>
          <a:prstGeom prst="rect">
            <a:avLst/>
          </a:prstGeom>
        </p:spPr>
      </p:pic>
      <p:sp>
        <p:nvSpPr>
          <p:cNvPr id="27" name="TextBox 26">
            <a:extLst>
              <a:ext uri="{FF2B5EF4-FFF2-40B4-BE49-F238E27FC236}">
                <a16:creationId xmlns:a16="http://schemas.microsoft.com/office/drawing/2014/main" id="{1202DF69-8295-CF74-63E5-5509B3368004}"/>
              </a:ext>
            </a:extLst>
          </p:cNvPr>
          <p:cNvSpPr txBox="1"/>
          <p:nvPr/>
        </p:nvSpPr>
        <p:spPr>
          <a:xfrm>
            <a:off x="1294551" y="1275558"/>
            <a:ext cx="10134606" cy="1785810"/>
          </a:xfrm>
          <a:prstGeom prst="rect">
            <a:avLst/>
          </a:prstGeom>
          <a:noFill/>
        </p:spPr>
        <p:txBody>
          <a:bodyPr wrap="square">
            <a:spAutoFit/>
          </a:bodyPr>
          <a:lstStyle/>
          <a:p>
            <a:pPr algn="r" rtl="1">
              <a:lnSpc>
                <a:spcPct val="115000"/>
              </a:lnSpc>
              <a:spcAft>
                <a:spcPts val="800"/>
              </a:spcAft>
            </a:pPr>
            <a:r>
              <a:rPr lang="ar-EG" sz="2000" b="1" kern="100" dirty="0">
                <a:solidFill>
                  <a:schemeClr val="accent6">
                    <a:lumMod val="75000"/>
                  </a:schemeClr>
                </a:solidFill>
                <a:latin typeface="Aptos" panose="020B0004020202020204" pitchFamily="34" charset="0"/>
                <a:ea typeface="Aptos" panose="020B0004020202020204" pitchFamily="34" charset="0"/>
              </a:rPr>
              <a:t>من يحتفل بعيد ميلاده في فصل الشتاء</a:t>
            </a:r>
            <a:r>
              <a:rPr lang="he-IL" sz="2000" b="1" kern="100" dirty="0">
                <a:solidFill>
                  <a:schemeClr val="accent6">
                    <a:lumMod val="75000"/>
                  </a:schemeClr>
                </a:solidFill>
                <a:latin typeface="Aptos" panose="020B0004020202020204" pitchFamily="34" charset="0"/>
                <a:ea typeface="Aptos" panose="020B0004020202020204" pitchFamily="34" charset="0"/>
              </a:rPr>
              <a:t>? </a:t>
            </a:r>
          </a:p>
          <a:p>
            <a:pPr algn="r" rtl="1">
              <a:lnSpc>
                <a:spcPct val="115000"/>
              </a:lnSpc>
              <a:spcAft>
                <a:spcPts val="800"/>
              </a:spcAft>
            </a:pPr>
            <a:r>
              <a:rPr lang="ar-EG" sz="2000" b="1" kern="100" dirty="0">
                <a:solidFill>
                  <a:schemeClr val="accent6">
                    <a:lumMod val="75000"/>
                  </a:schemeClr>
                </a:solidFill>
                <a:latin typeface="Aptos" panose="020B0004020202020204" pitchFamily="34" charset="0"/>
                <a:ea typeface="Aptos" panose="020B0004020202020204" pitchFamily="34" charset="0"/>
              </a:rPr>
              <a:t>اذكروا مميزات الطبيعة</a:t>
            </a:r>
            <a:endParaRPr lang="he-IL" sz="2000" b="1" kern="100" dirty="0">
              <a:solidFill>
                <a:schemeClr val="accent6">
                  <a:lumMod val="75000"/>
                </a:schemeClr>
              </a:solidFill>
              <a:latin typeface="Aptos" panose="020B0004020202020204" pitchFamily="34" charset="0"/>
              <a:ea typeface="Aptos" panose="020B0004020202020204" pitchFamily="34" charset="0"/>
            </a:endParaRPr>
          </a:p>
          <a:p>
            <a:pPr algn="r" rtl="1">
              <a:lnSpc>
                <a:spcPct val="115000"/>
              </a:lnSpc>
              <a:spcAft>
                <a:spcPts val="800"/>
              </a:spcAft>
            </a:pPr>
            <a:r>
              <a:rPr lang="ar-EG" sz="2000" b="1" kern="100" dirty="0">
                <a:solidFill>
                  <a:schemeClr val="accent6">
                    <a:lumMod val="75000"/>
                  </a:schemeClr>
                </a:solidFill>
                <a:latin typeface="Aptos" panose="020B0004020202020204" pitchFamily="34" charset="0"/>
                <a:ea typeface="Aptos" panose="020B0004020202020204" pitchFamily="34" charset="0"/>
              </a:rPr>
              <a:t>في فصل الشتاء.</a:t>
            </a:r>
            <a:endParaRPr lang="he-IL" sz="2000" b="1" kern="100" dirty="0">
              <a:solidFill>
                <a:schemeClr val="accent6">
                  <a:lumMod val="75000"/>
                </a:schemeClr>
              </a:solidFill>
              <a:latin typeface="Aptos" panose="020B0004020202020204" pitchFamily="34" charset="0"/>
              <a:ea typeface="Aptos" panose="020B0004020202020204" pitchFamily="34" charset="0"/>
            </a:endParaRPr>
          </a:p>
          <a:p>
            <a:pPr algn="r" rtl="1">
              <a:lnSpc>
                <a:spcPct val="115000"/>
              </a:lnSpc>
              <a:spcAft>
                <a:spcPts val="800"/>
              </a:spcAft>
            </a:pPr>
            <a:endParaRPr lang="he-IL" sz="2000" b="1" kern="100" dirty="0">
              <a:solidFill>
                <a:schemeClr val="accent6">
                  <a:lumMod val="75000"/>
                </a:schemeClr>
              </a:solidFill>
              <a:latin typeface="Aptos" panose="020B0004020202020204" pitchFamily="34" charset="0"/>
              <a:ea typeface="Aptos" panose="020B0004020202020204" pitchFamily="34" charset="0"/>
            </a:endParaRPr>
          </a:p>
        </p:txBody>
      </p:sp>
      <p:sp>
        <p:nvSpPr>
          <p:cNvPr id="29" name="TextBox 28">
            <a:extLst>
              <a:ext uri="{FF2B5EF4-FFF2-40B4-BE49-F238E27FC236}">
                <a16:creationId xmlns:a16="http://schemas.microsoft.com/office/drawing/2014/main" id="{A3583846-3CC5-7AE6-53C9-4ED2B8EF351F}"/>
              </a:ext>
            </a:extLst>
          </p:cNvPr>
          <p:cNvSpPr txBox="1"/>
          <p:nvPr/>
        </p:nvSpPr>
        <p:spPr>
          <a:xfrm>
            <a:off x="6505832" y="3344777"/>
            <a:ext cx="1780008" cy="1200329"/>
          </a:xfrm>
          <a:prstGeom prst="rect">
            <a:avLst/>
          </a:prstGeom>
          <a:noFill/>
        </p:spPr>
        <p:txBody>
          <a:bodyPr wrap="square">
            <a:spAutoFit/>
          </a:bodyPr>
          <a:lstStyle/>
          <a:p>
            <a:pPr algn="ctr"/>
            <a:r>
              <a:rPr lang="ar-EG" dirty="0"/>
              <a:t>أكثر فصل ماطر، درجات الحرارة منخفضة</a:t>
            </a:r>
          </a:p>
          <a:p>
            <a:pPr algn="ctr"/>
            <a:endParaRPr lang="en-IL" dirty="0"/>
          </a:p>
        </p:txBody>
      </p:sp>
      <p:sp>
        <p:nvSpPr>
          <p:cNvPr id="30" name="TextBox 29">
            <a:extLst>
              <a:ext uri="{FF2B5EF4-FFF2-40B4-BE49-F238E27FC236}">
                <a16:creationId xmlns:a16="http://schemas.microsoft.com/office/drawing/2014/main" id="{F6F8CC88-E337-7BAF-A2E7-A4D6E4F94BF0}"/>
              </a:ext>
            </a:extLst>
          </p:cNvPr>
          <p:cNvSpPr txBox="1"/>
          <p:nvPr/>
        </p:nvSpPr>
        <p:spPr>
          <a:xfrm>
            <a:off x="3911501" y="3532118"/>
            <a:ext cx="1364834" cy="1200329"/>
          </a:xfrm>
          <a:prstGeom prst="rect">
            <a:avLst/>
          </a:prstGeom>
          <a:noFill/>
        </p:spPr>
        <p:txBody>
          <a:bodyPr wrap="square">
            <a:spAutoFit/>
          </a:bodyPr>
          <a:lstStyle/>
          <a:p>
            <a:pPr algn="ctr"/>
            <a:r>
              <a:rPr lang="ar-EG" dirty="0"/>
              <a:t>أحيانا تسقط الثلوج في الجبال المرتفعة.</a:t>
            </a:r>
          </a:p>
          <a:p>
            <a:pPr algn="ctr"/>
            <a:endParaRPr lang="en-IL" dirty="0"/>
          </a:p>
        </p:txBody>
      </p:sp>
      <p:sp>
        <p:nvSpPr>
          <p:cNvPr id="8" name="TextBox 7">
            <a:extLst>
              <a:ext uri="{FF2B5EF4-FFF2-40B4-BE49-F238E27FC236}">
                <a16:creationId xmlns:a16="http://schemas.microsoft.com/office/drawing/2014/main" id="{1499844A-3232-BE46-24C5-0A2F26C9E0AA}"/>
              </a:ext>
            </a:extLst>
          </p:cNvPr>
          <p:cNvSpPr txBox="1"/>
          <p:nvPr/>
        </p:nvSpPr>
        <p:spPr>
          <a:xfrm>
            <a:off x="5350715" y="4894954"/>
            <a:ext cx="1364834" cy="923330"/>
          </a:xfrm>
          <a:prstGeom prst="rect">
            <a:avLst/>
          </a:prstGeom>
          <a:noFill/>
        </p:spPr>
        <p:txBody>
          <a:bodyPr wrap="square">
            <a:spAutoFit/>
          </a:bodyPr>
          <a:lstStyle/>
          <a:p>
            <a:pPr algn="ctr"/>
            <a:r>
              <a:rPr lang="ar-EG" dirty="0"/>
              <a:t>القليل من الحشرات المُلقِّحة</a:t>
            </a:r>
            <a:endParaRPr lang="en-IL" dirty="0"/>
          </a:p>
        </p:txBody>
      </p:sp>
      <p:sp>
        <p:nvSpPr>
          <p:cNvPr id="7" name="Slide Number Placeholder 6">
            <a:extLst>
              <a:ext uri="{FF2B5EF4-FFF2-40B4-BE49-F238E27FC236}">
                <a16:creationId xmlns:a16="http://schemas.microsoft.com/office/drawing/2014/main" id="{B7642F19-3863-6FF3-1718-C8CDBCFC1FD3}"/>
              </a:ext>
            </a:extLst>
          </p:cNvPr>
          <p:cNvSpPr>
            <a:spLocks noGrp="1"/>
          </p:cNvSpPr>
          <p:nvPr>
            <p:ph type="sldNum" sz="quarter" idx="12"/>
          </p:nvPr>
        </p:nvSpPr>
        <p:spPr/>
        <p:txBody>
          <a:bodyPr/>
          <a:lstStyle/>
          <a:p>
            <a:fld id="{9DE0CEA4-7E62-4EAA-9BE3-9BBBA25519B5}" type="slidenum">
              <a:rPr lang="en-150" smtClean="0"/>
              <a:t>26</a:t>
            </a:fld>
            <a:endParaRPr lang="en-150"/>
          </a:p>
        </p:txBody>
      </p:sp>
      <p:pic>
        <p:nvPicPr>
          <p:cNvPr id="11" name="תמונה 10">
            <a:extLst>
              <a:ext uri="{FF2B5EF4-FFF2-40B4-BE49-F238E27FC236}">
                <a16:creationId xmlns:a16="http://schemas.microsoft.com/office/drawing/2014/main" id="{2D883C2F-8204-9B10-D984-D0907B58372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5094" y="6192565"/>
            <a:ext cx="2035130" cy="467105"/>
          </a:xfrm>
          <a:prstGeom prst="rect">
            <a:avLst/>
          </a:prstGeom>
        </p:spPr>
      </p:pic>
    </p:spTree>
    <p:extLst>
      <p:ext uri="{BB962C8B-B14F-4D97-AF65-F5344CB8AC3E}">
        <p14:creationId xmlns:p14="http://schemas.microsoft.com/office/powerpoint/2010/main" val="1219745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randombar(horizontal)">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27">
                                            <p:txEl>
                                              <p:pRg st="0" end="0"/>
                                            </p:txEl>
                                          </p:spTgt>
                                        </p:tgtEl>
                                        <p:attrNameLst>
                                          <p:attrName>style.visibility</p:attrName>
                                        </p:attrNameLst>
                                      </p:cBhvr>
                                      <p:to>
                                        <p:strVal val="visible"/>
                                      </p:to>
                                    </p:set>
                                    <p:anim calcmode="lin" valueType="num">
                                      <p:cBhvr>
                                        <p:cTn id="17" dur="500" fill="hold"/>
                                        <p:tgtEl>
                                          <p:spTgt spid="27">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27">
                                            <p:txEl>
                                              <p:pRg st="0" end="0"/>
                                            </p:txEl>
                                          </p:spTgt>
                                        </p:tgtEl>
                                        <p:attrNameLst>
                                          <p:attrName>ppt_h</p:attrName>
                                        </p:attrNameLst>
                                      </p:cBhvr>
                                      <p:tavLst>
                                        <p:tav tm="0">
                                          <p:val>
                                            <p:fltVal val="0"/>
                                          </p:val>
                                        </p:tav>
                                        <p:tav tm="100000">
                                          <p:val>
                                            <p:strVal val="#ppt_h"/>
                                          </p:val>
                                        </p:tav>
                                      </p:tavLst>
                                    </p:anim>
                                    <p:animEffect transition="in" filter="fade">
                                      <p:cBhvr>
                                        <p:cTn id="19" dur="500"/>
                                        <p:tgtEl>
                                          <p:spTgt spid="27">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27">
                                            <p:txEl>
                                              <p:pRg st="1" end="1"/>
                                            </p:txEl>
                                          </p:spTgt>
                                        </p:tgtEl>
                                        <p:attrNameLst>
                                          <p:attrName>style.visibility</p:attrName>
                                        </p:attrNameLst>
                                      </p:cBhvr>
                                      <p:to>
                                        <p:strVal val="visible"/>
                                      </p:to>
                                    </p:set>
                                    <p:anim calcmode="lin" valueType="num">
                                      <p:cBhvr>
                                        <p:cTn id="24" dur="500" fill="hold"/>
                                        <p:tgtEl>
                                          <p:spTgt spid="27">
                                            <p:txEl>
                                              <p:pRg st="1" end="1"/>
                                            </p:txEl>
                                          </p:spTgt>
                                        </p:tgtEl>
                                        <p:attrNameLst>
                                          <p:attrName>ppt_w</p:attrName>
                                        </p:attrNameLst>
                                      </p:cBhvr>
                                      <p:tavLst>
                                        <p:tav tm="0">
                                          <p:val>
                                            <p:fltVal val="0"/>
                                          </p:val>
                                        </p:tav>
                                        <p:tav tm="100000">
                                          <p:val>
                                            <p:strVal val="#ppt_w"/>
                                          </p:val>
                                        </p:tav>
                                      </p:tavLst>
                                    </p:anim>
                                    <p:anim calcmode="lin" valueType="num">
                                      <p:cBhvr>
                                        <p:cTn id="25" dur="500" fill="hold"/>
                                        <p:tgtEl>
                                          <p:spTgt spid="27">
                                            <p:txEl>
                                              <p:pRg st="1" end="1"/>
                                            </p:txEl>
                                          </p:spTgt>
                                        </p:tgtEl>
                                        <p:attrNameLst>
                                          <p:attrName>ppt_h</p:attrName>
                                        </p:attrNameLst>
                                      </p:cBhvr>
                                      <p:tavLst>
                                        <p:tav tm="0">
                                          <p:val>
                                            <p:fltVal val="0"/>
                                          </p:val>
                                        </p:tav>
                                        <p:tav tm="100000">
                                          <p:val>
                                            <p:strVal val="#ppt_h"/>
                                          </p:val>
                                        </p:tav>
                                      </p:tavLst>
                                    </p:anim>
                                    <p:animEffect transition="in" filter="fade">
                                      <p:cBhvr>
                                        <p:cTn id="26" dur="500"/>
                                        <p:tgtEl>
                                          <p:spTgt spid="27">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27">
                                            <p:txEl>
                                              <p:pRg st="2" end="2"/>
                                            </p:txEl>
                                          </p:spTgt>
                                        </p:tgtEl>
                                        <p:attrNameLst>
                                          <p:attrName>style.visibility</p:attrName>
                                        </p:attrNameLst>
                                      </p:cBhvr>
                                      <p:to>
                                        <p:strVal val="visible"/>
                                      </p:to>
                                    </p:set>
                                    <p:anim calcmode="lin" valueType="num">
                                      <p:cBhvr>
                                        <p:cTn id="31" dur="500" fill="hold"/>
                                        <p:tgtEl>
                                          <p:spTgt spid="27">
                                            <p:txEl>
                                              <p:pRg st="2" end="2"/>
                                            </p:txEl>
                                          </p:spTgt>
                                        </p:tgtEl>
                                        <p:attrNameLst>
                                          <p:attrName>ppt_w</p:attrName>
                                        </p:attrNameLst>
                                      </p:cBhvr>
                                      <p:tavLst>
                                        <p:tav tm="0">
                                          <p:val>
                                            <p:fltVal val="0"/>
                                          </p:val>
                                        </p:tav>
                                        <p:tav tm="100000">
                                          <p:val>
                                            <p:strVal val="#ppt_w"/>
                                          </p:val>
                                        </p:tav>
                                      </p:tavLst>
                                    </p:anim>
                                    <p:anim calcmode="lin" valueType="num">
                                      <p:cBhvr>
                                        <p:cTn id="32" dur="500" fill="hold"/>
                                        <p:tgtEl>
                                          <p:spTgt spid="27">
                                            <p:txEl>
                                              <p:pRg st="2" end="2"/>
                                            </p:txEl>
                                          </p:spTgt>
                                        </p:tgtEl>
                                        <p:attrNameLst>
                                          <p:attrName>ppt_h</p:attrName>
                                        </p:attrNameLst>
                                      </p:cBhvr>
                                      <p:tavLst>
                                        <p:tav tm="0">
                                          <p:val>
                                            <p:fltVal val="0"/>
                                          </p:val>
                                        </p:tav>
                                        <p:tav tm="100000">
                                          <p:val>
                                            <p:strVal val="#ppt_h"/>
                                          </p:val>
                                        </p:tav>
                                      </p:tavLst>
                                    </p:anim>
                                    <p:animEffect transition="in" filter="fade">
                                      <p:cBhvr>
                                        <p:cTn id="33" dur="500"/>
                                        <p:tgtEl>
                                          <p:spTgt spid="27">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29"/>
                                        </p:tgtEl>
                                        <p:attrNameLst>
                                          <p:attrName>style.visibility</p:attrName>
                                        </p:attrNameLst>
                                      </p:cBhvr>
                                      <p:to>
                                        <p:strVal val="visible"/>
                                      </p:to>
                                    </p:set>
                                    <p:animEffect transition="in" filter="circle(in)">
                                      <p:cBhvr>
                                        <p:cTn id="38" dur="2000"/>
                                        <p:tgtEl>
                                          <p:spTgt spid="29"/>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30">
                                            <p:txEl>
                                              <p:pRg st="0" end="0"/>
                                            </p:txEl>
                                          </p:spTgt>
                                        </p:tgtEl>
                                        <p:attrNameLst>
                                          <p:attrName>style.visibility</p:attrName>
                                        </p:attrNameLst>
                                      </p:cBhvr>
                                      <p:to>
                                        <p:strVal val="visible"/>
                                      </p:to>
                                    </p:set>
                                    <p:animEffect transition="in" filter="fade">
                                      <p:cBhvr>
                                        <p:cTn id="43" dur="1000"/>
                                        <p:tgtEl>
                                          <p:spTgt spid="30">
                                            <p:txEl>
                                              <p:pRg st="0" end="0"/>
                                            </p:txEl>
                                          </p:spTgt>
                                        </p:tgtEl>
                                      </p:cBhvr>
                                    </p:animEffect>
                                    <p:anim calcmode="lin" valueType="num">
                                      <p:cBhvr>
                                        <p:cTn id="44" dur="1000" fill="hold"/>
                                        <p:tgtEl>
                                          <p:spTgt spid="30">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3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8">
                                            <p:txEl>
                                              <p:pRg st="0" end="0"/>
                                            </p:txEl>
                                          </p:spTgt>
                                        </p:tgtEl>
                                        <p:attrNameLst>
                                          <p:attrName>style.visibility</p:attrName>
                                        </p:attrNameLst>
                                      </p:cBhvr>
                                      <p:to>
                                        <p:strVal val="visible"/>
                                      </p:to>
                                    </p:set>
                                    <p:animEffect transition="in" filter="fade">
                                      <p:cBhvr>
                                        <p:cTn id="50" dur="1000"/>
                                        <p:tgtEl>
                                          <p:spTgt spid="8">
                                            <p:txEl>
                                              <p:pRg st="0" end="0"/>
                                            </p:txEl>
                                          </p:spTgt>
                                        </p:tgtEl>
                                      </p:cBhvr>
                                    </p:animEffect>
                                    <p:anim calcmode="lin" valueType="num">
                                      <p:cBhvr>
                                        <p:cTn id="51"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52"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2" grpId="0" animBg="1"/>
      <p:bldP spid="2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4E8EF-4750-7614-E571-3D8E19914346}"/>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F9B822FF-4B8B-CC0C-F43C-278D12474980}"/>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7" name="Rectangle 16">
            <a:extLst>
              <a:ext uri="{FF2B5EF4-FFF2-40B4-BE49-F238E27FC236}">
                <a16:creationId xmlns:a16="http://schemas.microsoft.com/office/drawing/2014/main" id="{898A0C78-9558-CACB-49B6-8BF6FF62CFEC}"/>
              </a:ext>
            </a:extLst>
          </p:cNvPr>
          <p:cNvSpPr/>
          <p:nvPr/>
        </p:nvSpPr>
        <p:spPr>
          <a:xfrm>
            <a:off x="1" y="0"/>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8" name="TextBox 17">
            <a:extLst>
              <a:ext uri="{FF2B5EF4-FFF2-40B4-BE49-F238E27FC236}">
                <a16:creationId xmlns:a16="http://schemas.microsoft.com/office/drawing/2014/main" id="{607B527C-4A40-6A12-4ACC-23EC8E3BE265}"/>
              </a:ext>
            </a:extLst>
          </p:cNvPr>
          <p:cNvSpPr txBox="1"/>
          <p:nvPr/>
        </p:nvSpPr>
        <p:spPr>
          <a:xfrm>
            <a:off x="4483403" y="290810"/>
            <a:ext cx="6837770" cy="461665"/>
          </a:xfrm>
          <a:prstGeom prst="rect">
            <a:avLst/>
          </a:prstGeom>
          <a:noFill/>
        </p:spPr>
        <p:txBody>
          <a:bodyPr wrap="square" rtlCol="0">
            <a:spAutoFit/>
          </a:bodyPr>
          <a:lstStyle/>
          <a:p>
            <a:pPr algn="just" rtl="1"/>
            <a:r>
              <a:rPr lang="ar-EG" sz="2400" b="1" dirty="0">
                <a:solidFill>
                  <a:srgbClr val="98D050"/>
                </a:solidFill>
                <a:latin typeface="Atlas AAA" panose="020B0504020202020204" pitchFamily="34" charset="-79"/>
                <a:cs typeface="Atlas AAA" panose="020B0504020202020204" pitchFamily="34" charset="-79"/>
              </a:rPr>
              <a:t>نباتات تُزهر في الشتاء</a:t>
            </a:r>
            <a:r>
              <a:rPr lang="he-IL" sz="2400" b="1" dirty="0">
                <a:solidFill>
                  <a:srgbClr val="98D050"/>
                </a:solidFill>
                <a:latin typeface="Atlas AAA" panose="020B0504020202020204" pitchFamily="34" charset="-79"/>
                <a:cs typeface="Atlas AAA" panose="020B0504020202020204" pitchFamily="34" charset="-79"/>
              </a:rPr>
              <a:t>: </a:t>
            </a:r>
            <a:endParaRPr lang="en-150" sz="2400" dirty="0">
              <a:solidFill>
                <a:srgbClr val="98D050"/>
              </a:solidFill>
              <a:latin typeface="Atlas AAA" panose="020B0504020202020204" pitchFamily="34" charset="-79"/>
              <a:cs typeface="Atlas AAA" panose="020B0504020202020204" pitchFamily="34" charset="-79"/>
            </a:endParaRPr>
          </a:p>
        </p:txBody>
      </p:sp>
      <p:sp>
        <p:nvSpPr>
          <p:cNvPr id="2" name="Isosceles Triangle 1">
            <a:extLst>
              <a:ext uri="{FF2B5EF4-FFF2-40B4-BE49-F238E27FC236}">
                <a16:creationId xmlns:a16="http://schemas.microsoft.com/office/drawing/2014/main" id="{0A7F5984-C893-94B4-8589-E053B614B2B8}"/>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8BF70DD9-E595-4742-B057-EAAA85DA09A0}"/>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9AEA4F9B-4A34-29E5-D0B4-401136699C8E}"/>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1634593" y="3408734"/>
            <a:ext cx="499915" cy="487647"/>
          </a:xfrm>
          <a:prstGeom prst="rect">
            <a:avLst/>
          </a:prstGeom>
        </p:spPr>
      </p:pic>
      <p:sp>
        <p:nvSpPr>
          <p:cNvPr id="7" name="TextBox 6">
            <a:extLst>
              <a:ext uri="{FF2B5EF4-FFF2-40B4-BE49-F238E27FC236}">
                <a16:creationId xmlns:a16="http://schemas.microsoft.com/office/drawing/2014/main" id="{14BD9876-C03E-F9FE-7B6E-A841EFD724BC}"/>
              </a:ext>
            </a:extLst>
          </p:cNvPr>
          <p:cNvSpPr txBox="1"/>
          <p:nvPr/>
        </p:nvSpPr>
        <p:spPr>
          <a:xfrm>
            <a:off x="11571756" y="3768083"/>
            <a:ext cx="637058" cy="261610"/>
          </a:xfrm>
          <a:prstGeom prst="rect">
            <a:avLst/>
          </a:prstGeom>
          <a:noFill/>
        </p:spPr>
        <p:txBody>
          <a:bodyPr wrap="square" rtlCol="0">
            <a:spAutoFit/>
          </a:bodyPr>
          <a:lstStyle/>
          <a:p>
            <a:pPr algn="ctr"/>
            <a:r>
              <a:rPr lang="he-IL" sz="1100" dirty="0">
                <a:solidFill>
                  <a:srgbClr val="005445"/>
                </a:solidFill>
                <a:latin typeface="Atlas AAA" panose="020B0504020202020204" pitchFamily="34" charset="-79"/>
                <a:cs typeface="Atlas AAA" panose="020B0504020202020204" pitchFamily="34" charset="-79"/>
              </a:rPr>
              <a:t>הקדמה</a:t>
            </a:r>
            <a:endParaRPr lang="en-150" sz="1100" dirty="0">
              <a:solidFill>
                <a:srgbClr val="005445"/>
              </a:solidFill>
              <a:latin typeface="Atlas AAA" panose="020B0504020202020204" pitchFamily="34" charset="-79"/>
              <a:cs typeface="Atlas AAA" panose="020B0504020202020204" pitchFamily="34" charset="-79"/>
            </a:endParaRPr>
          </a:p>
        </p:txBody>
      </p:sp>
      <p:sp>
        <p:nvSpPr>
          <p:cNvPr id="13" name="Isosceles Triangle 12">
            <a:extLst>
              <a:ext uri="{FF2B5EF4-FFF2-40B4-BE49-F238E27FC236}">
                <a16:creationId xmlns:a16="http://schemas.microsoft.com/office/drawing/2014/main" id="{5F46102E-EE4E-EC29-9738-7D8818C363D8}"/>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6019F181-4829-6635-A991-D2CA7154E05F}"/>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16B0F372-9947-A5A5-1CB7-74EA94F4F61D}"/>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endParaRPr>
          </a:p>
        </p:txBody>
      </p:sp>
      <p:sp>
        <p:nvSpPr>
          <p:cNvPr id="16" name="TextBox 15">
            <a:extLst>
              <a:ext uri="{FF2B5EF4-FFF2-40B4-BE49-F238E27FC236}">
                <a16:creationId xmlns:a16="http://schemas.microsoft.com/office/drawing/2014/main" id="{73390647-BF1E-4D9C-EF7D-6BC2E6D0E6F3}"/>
              </a:ext>
            </a:extLst>
          </p:cNvPr>
          <p:cNvSpPr txBox="1"/>
          <p:nvPr/>
        </p:nvSpPr>
        <p:spPr>
          <a:xfrm>
            <a:off x="11571756" y="4492815"/>
            <a:ext cx="637058" cy="430887"/>
          </a:xfrm>
          <a:prstGeom prst="rect">
            <a:avLst/>
          </a:prstGeom>
          <a:noFill/>
        </p:spPr>
        <p:txBody>
          <a:bodyPr wrap="square" rtlCol="0">
            <a:spAutoFit/>
          </a:bodyPr>
          <a:lstStyle/>
          <a:p>
            <a:pPr algn="ctr" rtl="1"/>
            <a:r>
              <a:rPr lang="he-IL" sz="1100" dirty="0">
                <a:solidFill>
                  <a:srgbClr val="005445"/>
                </a:solidFill>
                <a:latin typeface="Atlas AAA" panose="020B0504020202020204" pitchFamily="34" charset="-79"/>
                <a:cs typeface="Atlas AAA" panose="020B0504020202020204" pitchFamily="34" charset="-79"/>
              </a:rPr>
              <a:t>תוכן עיניינים</a:t>
            </a:r>
            <a:endParaRPr lang="en-150" sz="1100" dirty="0">
              <a:solidFill>
                <a:srgbClr val="005445"/>
              </a:solidFill>
              <a:latin typeface="Atlas AAA" panose="020B0504020202020204" pitchFamily="34" charset="-79"/>
              <a:cs typeface="Atlas AAA" panose="020B0504020202020204" pitchFamily="34" charset="-79"/>
            </a:endParaRPr>
          </a:p>
        </p:txBody>
      </p:sp>
      <p:pic>
        <p:nvPicPr>
          <p:cNvPr id="9" name="Picture 8">
            <a:extLst>
              <a:ext uri="{FF2B5EF4-FFF2-40B4-BE49-F238E27FC236}">
                <a16:creationId xmlns:a16="http://schemas.microsoft.com/office/drawing/2014/main" id="{2C91D60C-B620-B544-1D57-E2A36FAC1F4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647208" y="4136621"/>
            <a:ext cx="496825" cy="484633"/>
          </a:xfrm>
          <a:prstGeom prst="rect">
            <a:avLst/>
          </a:prstGeom>
        </p:spPr>
      </p:pic>
      <p:sp>
        <p:nvSpPr>
          <p:cNvPr id="19" name="Isosceles Triangle 18">
            <a:extLst>
              <a:ext uri="{FF2B5EF4-FFF2-40B4-BE49-F238E27FC236}">
                <a16:creationId xmlns:a16="http://schemas.microsoft.com/office/drawing/2014/main" id="{501C185E-7241-A44F-1217-3FC794487D10}"/>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D377A5DC-E1C6-9939-E936-8C564C74CB77}"/>
              </a:ext>
            </a:extLst>
          </p:cNvPr>
          <p:cNvSpPr/>
          <p:nvPr/>
        </p:nvSpPr>
        <p:spPr>
          <a:xfrm>
            <a:off x="11715620" y="4923702"/>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34590317-F959-E39C-C5EC-B38F98E8BB94}"/>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BD45A084-E8E6-7315-8433-31F88906AA2B}"/>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647888" y="4871986"/>
            <a:ext cx="496825" cy="484633"/>
          </a:xfrm>
          <a:prstGeom prst="rect">
            <a:avLst/>
          </a:prstGeom>
        </p:spPr>
      </p:pic>
      <p:sp>
        <p:nvSpPr>
          <p:cNvPr id="24" name="TextBox 23">
            <a:extLst>
              <a:ext uri="{FF2B5EF4-FFF2-40B4-BE49-F238E27FC236}">
                <a16:creationId xmlns:a16="http://schemas.microsoft.com/office/drawing/2014/main" id="{54AB3F5C-C8B0-F28E-24E6-0FA7265696A5}"/>
              </a:ext>
            </a:extLst>
          </p:cNvPr>
          <p:cNvSpPr txBox="1"/>
          <p:nvPr/>
        </p:nvSpPr>
        <p:spPr>
          <a:xfrm>
            <a:off x="11429157" y="5236864"/>
            <a:ext cx="826301" cy="400110"/>
          </a:xfrm>
          <a:prstGeom prst="rect">
            <a:avLst/>
          </a:prstGeom>
          <a:noFill/>
        </p:spPr>
        <p:txBody>
          <a:bodyPr wrap="square" rtlCol="0">
            <a:spAutoFit/>
          </a:bodyPr>
          <a:lstStyle/>
          <a:p>
            <a:pPr algn="ctr" rtl="1"/>
            <a:r>
              <a:rPr lang="he-IL" sz="1000" dirty="0">
                <a:solidFill>
                  <a:srgbClr val="005445"/>
                </a:solidFill>
                <a:latin typeface="Atlas AAA" panose="020B0504020202020204" pitchFamily="34" charset="-79"/>
                <a:cs typeface="Atlas AAA" panose="020B0504020202020204" pitchFamily="34" charset="-79"/>
              </a:rPr>
              <a:t>פרחים על פי עונות שנה</a:t>
            </a:r>
            <a:endParaRPr lang="en-150" sz="1000" dirty="0">
              <a:solidFill>
                <a:srgbClr val="005445"/>
              </a:solidFill>
              <a:latin typeface="Atlas AAA" panose="020B0504020202020204" pitchFamily="34" charset="-79"/>
              <a:cs typeface="Atlas AAA" panose="020B0504020202020204" pitchFamily="34" charset="-79"/>
            </a:endParaRPr>
          </a:p>
        </p:txBody>
      </p:sp>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92E4B648-7F8E-DBB7-4CBB-E18E1AAAF12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105025" y="5901945"/>
            <a:ext cx="854037" cy="854037"/>
          </a:xfrm>
          <a:prstGeom prst="rect">
            <a:avLst/>
          </a:prstGeom>
        </p:spPr>
      </p:pic>
      <p:sp>
        <p:nvSpPr>
          <p:cNvPr id="8" name="TextBox 7">
            <a:extLst>
              <a:ext uri="{FF2B5EF4-FFF2-40B4-BE49-F238E27FC236}">
                <a16:creationId xmlns:a16="http://schemas.microsoft.com/office/drawing/2014/main" id="{9E2C6B5C-302E-C4BD-8A3A-42C54B0FCD63}"/>
              </a:ext>
            </a:extLst>
          </p:cNvPr>
          <p:cNvSpPr txBox="1"/>
          <p:nvPr/>
        </p:nvSpPr>
        <p:spPr>
          <a:xfrm>
            <a:off x="0" y="5979631"/>
            <a:ext cx="3660159" cy="307777"/>
          </a:xfrm>
          <a:prstGeom prst="rect">
            <a:avLst/>
          </a:prstGeom>
          <a:noFill/>
        </p:spPr>
        <p:txBody>
          <a:bodyPr wrap="square">
            <a:spAutoFit/>
          </a:bodyPr>
          <a:lstStyle/>
          <a:p>
            <a:pPr algn="ctr"/>
            <a:r>
              <a:rPr lang="he-IL" sz="1400" b="1" i="0" dirty="0">
                <a:solidFill>
                  <a:schemeClr val="bg1"/>
                </a:solidFill>
                <a:effectLst/>
                <a:latin typeface="Arial" panose="020B0604020202020204" pitchFamily="34" charset="0"/>
                <a:cs typeface="Arial" panose="020B0604020202020204" pitchFamily="34" charset="0"/>
              </a:rPr>
              <a:t>כלנית מצויה, צילום: אורי פרגמן-ספיר </a:t>
            </a:r>
            <a:endParaRPr lang="en-IL" sz="1400" dirty="0">
              <a:solidFill>
                <a:schemeClr val="bg1"/>
              </a:solidFill>
            </a:endParaRPr>
          </a:p>
        </p:txBody>
      </p:sp>
      <p:pic>
        <p:nvPicPr>
          <p:cNvPr id="29" name="Picture 28" descr="A close-up of a plant&#10;&#10;Description automatically generated">
            <a:extLst>
              <a:ext uri="{FF2B5EF4-FFF2-40B4-BE49-F238E27FC236}">
                <a16:creationId xmlns:a16="http://schemas.microsoft.com/office/drawing/2014/main" id="{DDB04314-55F9-EEB3-F33F-032EF81D5C1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2825" y="1453932"/>
            <a:ext cx="3054586" cy="4563023"/>
          </a:xfrm>
          <a:prstGeom prst="rect">
            <a:avLst/>
          </a:prstGeom>
        </p:spPr>
      </p:pic>
      <p:sp>
        <p:nvSpPr>
          <p:cNvPr id="30" name="TextBox 29">
            <a:extLst>
              <a:ext uri="{FF2B5EF4-FFF2-40B4-BE49-F238E27FC236}">
                <a16:creationId xmlns:a16="http://schemas.microsoft.com/office/drawing/2014/main" id="{4ADEA789-D93E-D65A-6123-50D268644F64}"/>
              </a:ext>
            </a:extLst>
          </p:cNvPr>
          <p:cNvSpPr txBox="1"/>
          <p:nvPr/>
        </p:nvSpPr>
        <p:spPr>
          <a:xfrm>
            <a:off x="-487617" y="5657685"/>
            <a:ext cx="3660159" cy="307777"/>
          </a:xfrm>
          <a:prstGeom prst="rect">
            <a:avLst/>
          </a:prstGeom>
          <a:noFill/>
        </p:spPr>
        <p:txBody>
          <a:bodyPr wrap="square">
            <a:spAutoFit/>
          </a:bodyPr>
          <a:lstStyle/>
          <a:p>
            <a:pPr algn="r"/>
            <a:r>
              <a:rPr lang="ar-EG" sz="1400" b="1" dirty="0">
                <a:latin typeface="Arial" panose="020B0604020202020204" pitchFamily="34" charset="0"/>
                <a:cs typeface="Arial" panose="020B0604020202020204" pitchFamily="34" charset="0"/>
              </a:rPr>
              <a:t>عَرار العجم</a:t>
            </a:r>
            <a:endParaRPr lang="en-IL" sz="1400" dirty="0"/>
          </a:p>
        </p:txBody>
      </p:sp>
      <p:pic>
        <p:nvPicPr>
          <p:cNvPr id="38" name="Picture 37" descr="A close-up of a flower&#10;&#10;Description automatically generated">
            <a:extLst>
              <a:ext uri="{FF2B5EF4-FFF2-40B4-BE49-F238E27FC236}">
                <a16:creationId xmlns:a16="http://schemas.microsoft.com/office/drawing/2014/main" id="{474BA431-6A37-BA29-C9B5-C6F9AFE202F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737354" y="1523963"/>
            <a:ext cx="3429651" cy="4492992"/>
          </a:xfrm>
          <a:prstGeom prst="rect">
            <a:avLst/>
          </a:prstGeom>
        </p:spPr>
      </p:pic>
      <p:sp>
        <p:nvSpPr>
          <p:cNvPr id="40" name="TextBox 39">
            <a:extLst>
              <a:ext uri="{FF2B5EF4-FFF2-40B4-BE49-F238E27FC236}">
                <a16:creationId xmlns:a16="http://schemas.microsoft.com/office/drawing/2014/main" id="{3C1809E7-7D96-8AB6-30F9-84667A0C59FD}"/>
              </a:ext>
            </a:extLst>
          </p:cNvPr>
          <p:cNvSpPr txBox="1"/>
          <p:nvPr/>
        </p:nvSpPr>
        <p:spPr>
          <a:xfrm>
            <a:off x="9226421" y="5609534"/>
            <a:ext cx="2862754" cy="307777"/>
          </a:xfrm>
          <a:prstGeom prst="rect">
            <a:avLst/>
          </a:prstGeom>
          <a:noFill/>
        </p:spPr>
        <p:txBody>
          <a:bodyPr wrap="square">
            <a:spAutoFit/>
          </a:bodyPr>
          <a:lstStyle/>
          <a:p>
            <a:pPr algn="r"/>
            <a:r>
              <a:rPr lang="ar-EG" sz="1400" b="1" dirty="0">
                <a:latin typeface="Arial" panose="020B0604020202020204" pitchFamily="34" charset="0"/>
                <a:cs typeface="Arial" panose="020B0604020202020204" pitchFamily="34" charset="0"/>
              </a:rPr>
              <a:t>نرجس</a:t>
            </a:r>
            <a:endParaRPr lang="en-IL" sz="1400" dirty="0"/>
          </a:p>
        </p:txBody>
      </p:sp>
      <p:pic>
        <p:nvPicPr>
          <p:cNvPr id="10" name="Picture 9" descr="A field of flowers with purple flowers&#10;&#10;Description automatically generated">
            <a:extLst>
              <a:ext uri="{FF2B5EF4-FFF2-40B4-BE49-F238E27FC236}">
                <a16:creationId xmlns:a16="http://schemas.microsoft.com/office/drawing/2014/main" id="{E11CDF0B-44C3-8AE9-63BB-0D4ADE61B6B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292474" y="2462156"/>
            <a:ext cx="5320517" cy="3555879"/>
          </a:xfrm>
          <a:prstGeom prst="rect">
            <a:avLst/>
          </a:prstGeom>
        </p:spPr>
      </p:pic>
      <p:sp>
        <p:nvSpPr>
          <p:cNvPr id="39" name="TextBox 38">
            <a:extLst>
              <a:ext uri="{FF2B5EF4-FFF2-40B4-BE49-F238E27FC236}">
                <a16:creationId xmlns:a16="http://schemas.microsoft.com/office/drawing/2014/main" id="{7C59E61B-8C79-AA59-3ECD-8D68D00FB5AA}"/>
              </a:ext>
            </a:extLst>
          </p:cNvPr>
          <p:cNvSpPr txBox="1"/>
          <p:nvPr/>
        </p:nvSpPr>
        <p:spPr>
          <a:xfrm>
            <a:off x="4836821" y="5696981"/>
            <a:ext cx="3660159" cy="307777"/>
          </a:xfrm>
          <a:prstGeom prst="rect">
            <a:avLst/>
          </a:prstGeom>
          <a:noFill/>
        </p:spPr>
        <p:txBody>
          <a:bodyPr wrap="square">
            <a:spAutoFit/>
          </a:bodyPr>
          <a:lstStyle/>
          <a:p>
            <a:pPr algn="r"/>
            <a:r>
              <a:rPr lang="ar-EG" sz="1400" b="1" dirty="0">
                <a:solidFill>
                  <a:schemeClr val="bg1"/>
                </a:solidFill>
                <a:latin typeface="Arial" panose="020B0604020202020204" pitchFamily="34" charset="0"/>
                <a:cs typeface="Arial" panose="020B0604020202020204" pitchFamily="34" charset="0"/>
              </a:rPr>
              <a:t>سوسن النقب</a:t>
            </a:r>
            <a:endParaRPr lang="en-IL" sz="1400" dirty="0">
              <a:solidFill>
                <a:schemeClr val="bg1"/>
              </a:solidFill>
            </a:endParaRPr>
          </a:p>
        </p:txBody>
      </p:sp>
      <p:sp>
        <p:nvSpPr>
          <p:cNvPr id="5" name="TextBox 4">
            <a:extLst>
              <a:ext uri="{FF2B5EF4-FFF2-40B4-BE49-F238E27FC236}">
                <a16:creationId xmlns:a16="http://schemas.microsoft.com/office/drawing/2014/main" id="{CF1D27A8-ADEB-0D79-4085-18E972990FE3}"/>
              </a:ext>
            </a:extLst>
          </p:cNvPr>
          <p:cNvSpPr txBox="1"/>
          <p:nvPr/>
        </p:nvSpPr>
        <p:spPr>
          <a:xfrm>
            <a:off x="6096000" y="6404484"/>
            <a:ext cx="6129130" cy="325923"/>
          </a:xfrm>
          <a:prstGeom prst="rect">
            <a:avLst/>
          </a:prstGeom>
          <a:noFill/>
        </p:spPr>
        <p:txBody>
          <a:bodyPr wrap="square">
            <a:spAutoFit/>
          </a:bodyPr>
          <a:lstStyle/>
          <a:p>
            <a:pPr algn="r" rtl="1">
              <a:lnSpc>
                <a:spcPct val="115000"/>
              </a:lnSpc>
              <a:spcAft>
                <a:spcPts val="800"/>
              </a:spcAft>
            </a:pPr>
            <a:r>
              <a:rPr lang="ar-EG" sz="1400" kern="0" dirty="0">
                <a:solidFill>
                  <a:srgbClr val="222222"/>
                </a:solidFill>
                <a:effectLst/>
                <a:latin typeface="Aptos" panose="020B0004020202020204" pitchFamily="34" charset="0"/>
                <a:ea typeface="Times New Roman" panose="02020603050405020304" pitchFamily="18" charset="0"/>
              </a:rPr>
              <a:t>تصوير: د. أوري </a:t>
            </a:r>
            <a:r>
              <a:rPr lang="ar-EG" sz="1400" kern="0" dirty="0" err="1">
                <a:solidFill>
                  <a:srgbClr val="222222"/>
                </a:solidFill>
                <a:effectLst/>
                <a:latin typeface="Aptos" panose="020B0004020202020204" pitchFamily="34" charset="0"/>
                <a:ea typeface="Times New Roman" panose="02020603050405020304" pitchFamily="18" charset="0"/>
              </a:rPr>
              <a:t>فرغمان</a:t>
            </a:r>
            <a:r>
              <a:rPr lang="ar-EG" sz="1400" kern="0" dirty="0">
                <a:solidFill>
                  <a:srgbClr val="222222"/>
                </a:solidFill>
                <a:effectLst/>
                <a:latin typeface="Aptos" panose="020B0004020202020204" pitchFamily="34" charset="0"/>
                <a:ea typeface="Times New Roman" panose="02020603050405020304" pitchFamily="18" charset="0"/>
              </a:rPr>
              <a:t>-سبير  </a:t>
            </a:r>
            <a:r>
              <a:rPr lang="en-US" sz="1400" u="sng" kern="0" dirty="0">
                <a:solidFill>
                  <a:srgbClr val="0000FF"/>
                </a:solidFill>
                <a:effectLst/>
                <a:latin typeface="Aptos" panose="020B0004020202020204" pitchFamily="34" charset="0"/>
                <a:ea typeface="Times New Roman" panose="02020603050405020304" pitchFamily="18" charset="0"/>
                <a:hlinkClick r:id="rId9" tooltip="Protected by Check Point: http://www.flora.org.il/"/>
              </a:rPr>
              <a:t>www.flora.org.il</a:t>
            </a:r>
            <a:r>
              <a:rPr lang="he-IL" sz="1400" kern="0" dirty="0">
                <a:solidFill>
                  <a:srgbClr val="222222"/>
                </a:solidFill>
                <a:effectLst/>
                <a:latin typeface="Aptos" panose="020B0004020202020204" pitchFamily="34" charset="0"/>
                <a:ea typeface="Times New Roman" panose="02020603050405020304" pitchFamily="18" charset="0"/>
              </a:rPr>
              <a:t>.</a:t>
            </a:r>
            <a:endParaRPr lang="en-IL" sz="1400" kern="100" dirty="0">
              <a:effectLst/>
              <a:latin typeface="Aptos" panose="020B0004020202020204" pitchFamily="34" charset="0"/>
              <a:ea typeface="Aptos" panose="020B0004020202020204" pitchFamily="34" charset="0"/>
            </a:endParaRPr>
          </a:p>
        </p:txBody>
      </p:sp>
      <p:sp>
        <p:nvSpPr>
          <p:cNvPr id="11" name="Slide Number Placeholder 10">
            <a:extLst>
              <a:ext uri="{FF2B5EF4-FFF2-40B4-BE49-F238E27FC236}">
                <a16:creationId xmlns:a16="http://schemas.microsoft.com/office/drawing/2014/main" id="{734A2745-B5C1-1166-2F3C-D9CA92027A60}"/>
              </a:ext>
            </a:extLst>
          </p:cNvPr>
          <p:cNvSpPr>
            <a:spLocks noGrp="1"/>
          </p:cNvSpPr>
          <p:nvPr>
            <p:ph type="sldNum" sz="quarter" idx="12"/>
          </p:nvPr>
        </p:nvSpPr>
        <p:spPr/>
        <p:txBody>
          <a:bodyPr/>
          <a:lstStyle/>
          <a:p>
            <a:fld id="{9DE0CEA4-7E62-4EAA-9BE3-9BBBA25519B5}" type="slidenum">
              <a:rPr lang="en-150" smtClean="0"/>
              <a:t>27</a:t>
            </a:fld>
            <a:endParaRPr lang="en-150"/>
          </a:p>
        </p:txBody>
      </p:sp>
      <p:pic>
        <p:nvPicPr>
          <p:cNvPr id="25" name="תמונה 24">
            <a:extLst>
              <a:ext uri="{FF2B5EF4-FFF2-40B4-BE49-F238E27FC236}">
                <a16:creationId xmlns:a16="http://schemas.microsoft.com/office/drawing/2014/main" id="{A649D968-9D3B-5CD1-912F-57B92FF7783C}"/>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5094" y="6192565"/>
            <a:ext cx="2035130" cy="467105"/>
          </a:xfrm>
          <a:prstGeom prst="rect">
            <a:avLst/>
          </a:prstGeom>
        </p:spPr>
      </p:pic>
    </p:spTree>
    <p:extLst>
      <p:ext uri="{BB962C8B-B14F-4D97-AF65-F5344CB8AC3E}">
        <p14:creationId xmlns:p14="http://schemas.microsoft.com/office/powerpoint/2010/main" val="7202925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D83A0-D895-E1F6-DB16-018631A1DB8B}"/>
            </a:ext>
          </a:extLst>
        </p:cNvPr>
        <p:cNvGrpSpPr/>
        <p:nvPr/>
      </p:nvGrpSpPr>
      <p:grpSpPr>
        <a:xfrm>
          <a:off x="0" y="0"/>
          <a:ext cx="0" cy="0"/>
          <a:chOff x="0" y="0"/>
          <a:chExt cx="0" cy="0"/>
        </a:xfrm>
      </p:grpSpPr>
      <p:pic>
        <p:nvPicPr>
          <p:cNvPr id="16" name="Picture 15" descr="A field of flowers with purple flowers&#10;&#10;Description automatically generated">
            <a:extLst>
              <a:ext uri="{FF2B5EF4-FFF2-40B4-BE49-F238E27FC236}">
                <a16:creationId xmlns:a16="http://schemas.microsoft.com/office/drawing/2014/main" id="{DDBACE64-DFC8-3FB4-7BF7-7655CC47C0A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767730" y="1400017"/>
            <a:ext cx="7470415" cy="4992727"/>
          </a:xfrm>
          <a:prstGeom prst="rect">
            <a:avLst/>
          </a:prstGeom>
        </p:spPr>
      </p:pic>
      <p:sp>
        <p:nvSpPr>
          <p:cNvPr id="20" name="Rectangle 19">
            <a:extLst>
              <a:ext uri="{FF2B5EF4-FFF2-40B4-BE49-F238E27FC236}">
                <a16:creationId xmlns:a16="http://schemas.microsoft.com/office/drawing/2014/main" id="{A26C6F91-F5B3-D0AE-D6DF-B02D34377D28}"/>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7" name="Rectangle 16">
            <a:extLst>
              <a:ext uri="{FF2B5EF4-FFF2-40B4-BE49-F238E27FC236}">
                <a16:creationId xmlns:a16="http://schemas.microsoft.com/office/drawing/2014/main" id="{1E785C72-DC55-D853-C624-946E3C99011F}"/>
              </a:ext>
            </a:extLst>
          </p:cNvPr>
          <p:cNvSpPr/>
          <p:nvPr/>
        </p:nvSpPr>
        <p:spPr>
          <a:xfrm>
            <a:off x="753185" y="34391"/>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8" name="TextBox 17">
            <a:extLst>
              <a:ext uri="{FF2B5EF4-FFF2-40B4-BE49-F238E27FC236}">
                <a16:creationId xmlns:a16="http://schemas.microsoft.com/office/drawing/2014/main" id="{512B7A12-28EA-6322-1BC6-852824941873}"/>
              </a:ext>
            </a:extLst>
          </p:cNvPr>
          <p:cNvSpPr txBox="1"/>
          <p:nvPr/>
        </p:nvSpPr>
        <p:spPr>
          <a:xfrm>
            <a:off x="5181560" y="259781"/>
            <a:ext cx="6837770" cy="707886"/>
          </a:xfrm>
          <a:prstGeom prst="rect">
            <a:avLst/>
          </a:prstGeom>
          <a:noFill/>
        </p:spPr>
        <p:txBody>
          <a:bodyPr wrap="square" rtlCol="0">
            <a:spAutoFit/>
          </a:bodyPr>
          <a:lstStyle/>
          <a:p>
            <a:pPr algn="just" rtl="1"/>
            <a:r>
              <a:rPr lang="ar-SA" altLang="he-IL" sz="2400" b="1" dirty="0">
                <a:solidFill>
                  <a:srgbClr val="98D050"/>
                </a:solidFill>
                <a:latin typeface="Tahoma" panose="020B0604030504040204" pitchFamily="34" charset="0"/>
                <a:ea typeface="Tahoma" panose="020B0604030504040204" pitchFamily="34" charset="0"/>
                <a:cs typeface="Tahoma" panose="020B0604030504040204" pitchFamily="34" charset="0"/>
              </a:rPr>
              <a:t>فصل الشتاء</a:t>
            </a:r>
            <a:r>
              <a:rPr lang="he-IL" altLang="he-IL" sz="2400" b="1" dirty="0">
                <a:solidFill>
                  <a:srgbClr val="98D050"/>
                </a:solidFill>
                <a:latin typeface="Tahoma" panose="020B0604030504040204" pitchFamily="34" charset="0"/>
                <a:ea typeface="Tahoma" panose="020B0604030504040204" pitchFamily="34" charset="0"/>
                <a:cs typeface="Tahoma" panose="020B0604030504040204" pitchFamily="34" charset="0"/>
              </a:rPr>
              <a:t>.....</a:t>
            </a:r>
          </a:p>
          <a:p>
            <a:pPr algn="just" rtl="1"/>
            <a:r>
              <a:rPr lang="ar-SA" altLang="he-IL" sz="1600" b="1" dirty="0">
                <a:solidFill>
                  <a:srgbClr val="98D050"/>
                </a:solidFill>
                <a:latin typeface="Tahoma" panose="020B0604030504040204" pitchFamily="34" charset="0"/>
                <a:ea typeface="Tahoma" panose="020B0604030504040204" pitchFamily="34" charset="0"/>
                <a:cs typeface="Tahoma" panose="020B0604030504040204" pitchFamily="34" charset="0"/>
              </a:rPr>
              <a:t>سوسن النقب</a:t>
            </a:r>
            <a:endParaRPr lang="en-150" sz="1600" dirty="0">
              <a:solidFill>
                <a:srgbClr val="98D050"/>
              </a:solidFill>
              <a:latin typeface="Tahoma" panose="020B0604030504040204" pitchFamily="34" charset="0"/>
              <a:ea typeface="Tahoma" panose="020B0604030504040204" pitchFamily="34" charset="0"/>
              <a:cs typeface="Tahoma" panose="020B0604030504040204" pitchFamily="34" charset="0"/>
            </a:endParaRPr>
          </a:p>
        </p:txBody>
      </p:sp>
      <p:sp>
        <p:nvSpPr>
          <p:cNvPr id="2" name="Isosceles Triangle 1">
            <a:extLst>
              <a:ext uri="{FF2B5EF4-FFF2-40B4-BE49-F238E27FC236}">
                <a16:creationId xmlns:a16="http://schemas.microsoft.com/office/drawing/2014/main" id="{AC0678ED-89A2-89D0-5238-35802161A2B7}"/>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3" name="Oval 2">
            <a:extLst>
              <a:ext uri="{FF2B5EF4-FFF2-40B4-BE49-F238E27FC236}">
                <a16:creationId xmlns:a16="http://schemas.microsoft.com/office/drawing/2014/main" id="{7B204013-F3FA-05CD-4C60-9B9C1DDC5BFD}"/>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6" name="Picture 5">
            <a:extLst>
              <a:ext uri="{FF2B5EF4-FFF2-40B4-BE49-F238E27FC236}">
                <a16:creationId xmlns:a16="http://schemas.microsoft.com/office/drawing/2014/main" id="{D9659AEE-6328-D5AC-9FDB-63A6A30A50D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F47FBA48-F977-E2C9-CF61-56A4C74DB84C}"/>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4" name="Oval 13">
            <a:extLst>
              <a:ext uri="{FF2B5EF4-FFF2-40B4-BE49-F238E27FC236}">
                <a16:creationId xmlns:a16="http://schemas.microsoft.com/office/drawing/2014/main" id="{AE5070F1-B949-6E3E-F475-F89992AAFDF0}"/>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5" name="Oval 14">
            <a:extLst>
              <a:ext uri="{FF2B5EF4-FFF2-40B4-BE49-F238E27FC236}">
                <a16:creationId xmlns:a16="http://schemas.microsoft.com/office/drawing/2014/main" id="{7447C0CA-6823-E14D-2AD9-F20614471C86}"/>
              </a:ext>
            </a:extLst>
          </p:cNvPr>
          <p:cNvSpPr/>
          <p:nvPr/>
        </p:nvSpPr>
        <p:spPr>
          <a:xfrm>
            <a:off x="11726592" y="48710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latin typeface="Tahoma" panose="020B0604030504040204" pitchFamily="34" charset="0"/>
              <a:ea typeface="Tahoma" panose="020B0604030504040204" pitchFamily="34" charset="0"/>
              <a:cs typeface="Tahoma" panose="020B0604030504040204" pitchFamily="34" charset="0"/>
            </a:endParaRPr>
          </a:p>
        </p:txBody>
      </p:sp>
      <p:pic>
        <p:nvPicPr>
          <p:cNvPr id="9" name="Picture 8">
            <a:extLst>
              <a:ext uri="{FF2B5EF4-FFF2-40B4-BE49-F238E27FC236}">
                <a16:creationId xmlns:a16="http://schemas.microsoft.com/office/drawing/2014/main" id="{C31E9FE2-7FF4-D24A-FD55-FE63857B95C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376640" y="5134726"/>
            <a:ext cx="496825" cy="484633"/>
          </a:xfrm>
          <a:prstGeom prst="rect">
            <a:avLst/>
          </a:prstGeom>
        </p:spPr>
      </p:pic>
      <p:sp>
        <p:nvSpPr>
          <p:cNvPr id="19" name="Isosceles Triangle 18">
            <a:extLst>
              <a:ext uri="{FF2B5EF4-FFF2-40B4-BE49-F238E27FC236}">
                <a16:creationId xmlns:a16="http://schemas.microsoft.com/office/drawing/2014/main" id="{F7DE1E0C-9B9C-08EA-5387-F4B121F1259E}"/>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latin typeface="Tahoma" panose="020B0604030504040204" pitchFamily="34" charset="0"/>
                <a:ea typeface="Tahoma" panose="020B0604030504040204" pitchFamily="34" charset="0"/>
                <a:cs typeface="Tahoma" panose="020B0604030504040204" pitchFamily="34" charset="0"/>
              </a:rPr>
              <a:t> </a:t>
            </a:r>
            <a:endParaRPr lang="en-150" dirty="0">
              <a:latin typeface="Tahoma" panose="020B0604030504040204" pitchFamily="34" charset="0"/>
              <a:ea typeface="Tahoma" panose="020B0604030504040204" pitchFamily="34" charset="0"/>
              <a:cs typeface="Tahoma" panose="020B0604030504040204" pitchFamily="34" charset="0"/>
            </a:endParaRPr>
          </a:p>
        </p:txBody>
      </p:sp>
      <p:sp>
        <p:nvSpPr>
          <p:cNvPr id="21" name="Oval 20">
            <a:extLst>
              <a:ext uri="{FF2B5EF4-FFF2-40B4-BE49-F238E27FC236}">
                <a16:creationId xmlns:a16="http://schemas.microsoft.com/office/drawing/2014/main" id="{68200782-F46F-10EC-BFAB-B166ADA5B7C4}"/>
              </a:ext>
            </a:extLst>
          </p:cNvPr>
          <p:cNvSpPr/>
          <p:nvPr/>
        </p:nvSpPr>
        <p:spPr>
          <a:xfrm>
            <a:off x="11715620" y="4228048"/>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22" name="Isosceles Triangle 21">
            <a:extLst>
              <a:ext uri="{FF2B5EF4-FFF2-40B4-BE49-F238E27FC236}">
                <a16:creationId xmlns:a16="http://schemas.microsoft.com/office/drawing/2014/main" id="{B42BADD9-2C54-51FF-C55F-5CC9254CFC0B}"/>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23" name="Picture 22">
            <a:extLst>
              <a:ext uri="{FF2B5EF4-FFF2-40B4-BE49-F238E27FC236}">
                <a16:creationId xmlns:a16="http://schemas.microsoft.com/office/drawing/2014/main" id="{E7D12303-A13E-2597-4141-CCF4291728F4}"/>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604777" y="4725811"/>
            <a:ext cx="626238" cy="610870"/>
          </a:xfrm>
          <a:prstGeom prst="rect">
            <a:avLst/>
          </a:prstGeom>
        </p:spPr>
      </p:pic>
      <p:pic>
        <p:nvPicPr>
          <p:cNvPr id="25" name="Picture 24">
            <a:extLst>
              <a:ext uri="{FF2B5EF4-FFF2-40B4-BE49-F238E27FC236}">
                <a16:creationId xmlns:a16="http://schemas.microsoft.com/office/drawing/2014/main" id="{3DC0570E-7E85-733F-9E66-7DA883AEED58}"/>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1636131" y="559774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A8446525-E9B8-C0CB-AEC3-A1BB0E8258E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105025" y="5901945"/>
            <a:ext cx="854037" cy="854037"/>
          </a:xfrm>
          <a:prstGeom prst="rect">
            <a:avLst/>
          </a:prstGeom>
        </p:spPr>
      </p:pic>
      <p:sp>
        <p:nvSpPr>
          <p:cNvPr id="30" name="Speech Bubble: Rectangle 29">
            <a:extLst>
              <a:ext uri="{FF2B5EF4-FFF2-40B4-BE49-F238E27FC236}">
                <a16:creationId xmlns:a16="http://schemas.microsoft.com/office/drawing/2014/main" id="{7939A398-F186-0631-BE7B-55CC3FE51A21}"/>
              </a:ext>
            </a:extLst>
          </p:cNvPr>
          <p:cNvSpPr/>
          <p:nvPr/>
        </p:nvSpPr>
        <p:spPr>
          <a:xfrm>
            <a:off x="172670" y="113252"/>
            <a:ext cx="5955911" cy="2134791"/>
          </a:xfrm>
          <a:prstGeom prst="wedgeRectCallout">
            <a:avLst>
              <a:gd name="adj1" fmla="val -20730"/>
              <a:gd name="adj2" fmla="val 88342"/>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he-IL"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he-IL"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endParaRPr>
          </a:p>
          <a:p>
            <a:pPr algn="ctr"/>
            <a:r>
              <a:rPr lang="ar-SA"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في الإسبانية تسمى هذه الزهرة </a:t>
            </a:r>
            <a:r>
              <a:rPr lang="ar-SA" b="1" dirty="0" err="1">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إيريس</a:t>
            </a:r>
            <a:endParaRPr lang="he-IL"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endParaRPr>
          </a:p>
          <a:p>
            <a:pPr algn="ctr"/>
            <a:r>
              <a:rPr lang="ar-SA"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ما معنى </a:t>
            </a:r>
            <a:r>
              <a:rPr lang="ar-SA" b="1" dirty="0" err="1">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إيريس</a:t>
            </a:r>
            <a:r>
              <a:rPr lang="ar-SA"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a:t>
            </a:r>
            <a:endParaRPr lang="he-IL"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endParaRPr>
          </a:p>
          <a:p>
            <a:pPr algn="ctr"/>
            <a:r>
              <a:rPr lang="ar-SA" b="1" dirty="0" err="1">
                <a:solidFill>
                  <a:schemeClr val="tx1"/>
                </a:solidFill>
                <a:latin typeface="Tahoma" panose="020B0604030504040204" pitchFamily="34" charset="0"/>
                <a:ea typeface="Tahoma" panose="020B0604030504040204" pitchFamily="34" charset="0"/>
                <a:cs typeface="Tahoma" panose="020B0604030504040204" pitchFamily="34" charset="0"/>
              </a:rPr>
              <a:t>إيريس</a:t>
            </a:r>
            <a:r>
              <a:rPr lang="ar-SA"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ar-SA" dirty="0">
                <a:solidFill>
                  <a:schemeClr val="tx1"/>
                </a:solidFill>
                <a:latin typeface="Tahoma" panose="020B0604030504040204" pitchFamily="34" charset="0"/>
                <a:ea typeface="Tahoma" panose="020B0604030504040204" pitchFamily="34" charset="0"/>
                <a:cs typeface="Tahoma" panose="020B0604030504040204" pitchFamily="34" charset="0"/>
              </a:rPr>
              <a:t>من اللاتينية ومعناها قوس قزح.</a:t>
            </a:r>
            <a:endParaRPr lang="he-IL"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algn="ctr"/>
            <a:r>
              <a:rPr lang="ar-SA" dirty="0">
                <a:solidFill>
                  <a:schemeClr val="tx1"/>
                </a:solidFill>
                <a:latin typeface="Tahoma" panose="020B0604030504040204" pitchFamily="34" charset="0"/>
                <a:ea typeface="Tahoma" panose="020B0604030504040204" pitchFamily="34" charset="0"/>
                <a:cs typeface="Tahoma" panose="020B0604030504040204" pitchFamily="34" charset="0"/>
              </a:rPr>
              <a:t>في الأساطير اليونانية </a:t>
            </a:r>
            <a:r>
              <a:rPr lang="ar-SA" dirty="0" err="1">
                <a:solidFill>
                  <a:schemeClr val="tx1"/>
                </a:solidFill>
                <a:latin typeface="Tahoma" panose="020B0604030504040204" pitchFamily="34" charset="0"/>
                <a:ea typeface="Tahoma" panose="020B0604030504040204" pitchFamily="34" charset="0"/>
                <a:cs typeface="Tahoma" panose="020B0604030504040204" pitchFamily="34" charset="0"/>
              </a:rPr>
              <a:t>إيريس</a:t>
            </a:r>
            <a:r>
              <a:rPr lang="ar-SA" dirty="0">
                <a:solidFill>
                  <a:schemeClr val="tx1"/>
                </a:solidFill>
                <a:latin typeface="Tahoma" panose="020B0604030504040204" pitchFamily="34" charset="0"/>
                <a:ea typeface="Tahoma" panose="020B0604030504040204" pitchFamily="34" charset="0"/>
                <a:cs typeface="Tahoma" panose="020B0604030504040204" pitchFamily="34" charset="0"/>
              </a:rPr>
              <a:t> هي إلهة قوس قزح</a:t>
            </a:r>
            <a:r>
              <a:rPr lang="ar-EG" dirty="0">
                <a:solidFill>
                  <a:schemeClr val="tx1"/>
                </a:solidFill>
                <a:latin typeface="Tahoma" panose="020B0604030504040204" pitchFamily="34" charset="0"/>
                <a:ea typeface="Tahoma" panose="020B0604030504040204" pitchFamily="34" charset="0"/>
                <a:cs typeface="Tahoma" panose="020B0604030504040204" pitchFamily="34" charset="0"/>
              </a:rPr>
              <a:t>،</a:t>
            </a:r>
            <a:r>
              <a:rPr lang="ar-SA" dirty="0">
                <a:solidFill>
                  <a:schemeClr val="tx1"/>
                </a:solidFill>
                <a:latin typeface="Tahoma" panose="020B0604030504040204" pitchFamily="34" charset="0"/>
                <a:ea typeface="Tahoma" panose="020B0604030504040204" pitchFamily="34" charset="0"/>
                <a:cs typeface="Tahoma" panose="020B0604030504040204" pitchFamily="34" charset="0"/>
              </a:rPr>
              <a:t> وهذه النبتة </a:t>
            </a:r>
            <a:r>
              <a:rPr lang="ar-EG" dirty="0">
                <a:solidFill>
                  <a:schemeClr val="tx1"/>
                </a:solidFill>
                <a:latin typeface="Tahoma" panose="020B0604030504040204" pitchFamily="34" charset="0"/>
                <a:ea typeface="Tahoma" panose="020B0604030504040204" pitchFamily="34" charset="0"/>
                <a:cs typeface="Tahoma" panose="020B0604030504040204" pitchFamily="34" charset="0"/>
              </a:rPr>
              <a:t>تظهر</a:t>
            </a:r>
            <a:r>
              <a:rPr lang="ar-SA"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ar-EG" dirty="0">
                <a:solidFill>
                  <a:schemeClr val="tx1"/>
                </a:solidFill>
                <a:latin typeface="Tahoma" panose="020B0604030504040204" pitchFamily="34" charset="0"/>
                <a:ea typeface="Tahoma" panose="020B0604030504040204" pitchFamily="34" charset="0"/>
                <a:cs typeface="Tahoma" panose="020B0604030504040204" pitchFamily="34" charset="0"/>
              </a:rPr>
              <a:t>ب</a:t>
            </a:r>
            <a:r>
              <a:rPr lang="ar-SA" dirty="0">
                <a:solidFill>
                  <a:schemeClr val="tx1"/>
                </a:solidFill>
                <a:latin typeface="Tahoma" panose="020B0604030504040204" pitchFamily="34" charset="0"/>
                <a:ea typeface="Tahoma" panose="020B0604030504040204" pitchFamily="34" charset="0"/>
                <a:cs typeface="Tahoma" panose="020B0604030504040204" pitchFamily="34" charset="0"/>
              </a:rPr>
              <a:t>ألوان متعدّدة جميلة ورائعة</a:t>
            </a:r>
            <a:r>
              <a:rPr lang="ar-EG" dirty="0">
                <a:solidFill>
                  <a:schemeClr val="tx1"/>
                </a:solidFill>
                <a:latin typeface="Tahoma" panose="020B0604030504040204" pitchFamily="34" charset="0"/>
                <a:ea typeface="Tahoma" panose="020B0604030504040204" pitchFamily="34" charset="0"/>
                <a:cs typeface="Tahoma" panose="020B0604030504040204" pitchFamily="34" charset="0"/>
              </a:rPr>
              <a:t> كألوان قوس قزح</a:t>
            </a:r>
            <a:r>
              <a:rPr lang="ar-SA" dirty="0">
                <a:solidFill>
                  <a:schemeClr val="tx1"/>
                </a:solidFill>
                <a:latin typeface="Tahoma" panose="020B0604030504040204" pitchFamily="34" charset="0"/>
                <a:ea typeface="Tahoma" panose="020B0604030504040204" pitchFamily="34" charset="0"/>
                <a:cs typeface="Tahoma" panose="020B0604030504040204" pitchFamily="34" charset="0"/>
              </a:rPr>
              <a:t>.</a:t>
            </a:r>
            <a:endParaRPr lang="he-IL"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algn="ctr"/>
            <a:endParaRPr lang="he-IL"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algn="ctr"/>
            <a:endParaRPr lang="he-IL"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he-IL"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35" name="TextBox 34">
            <a:extLst>
              <a:ext uri="{FF2B5EF4-FFF2-40B4-BE49-F238E27FC236}">
                <a16:creationId xmlns:a16="http://schemas.microsoft.com/office/drawing/2014/main" id="{378A2B37-9B15-86C3-E3D7-95F110588FDF}"/>
              </a:ext>
            </a:extLst>
          </p:cNvPr>
          <p:cNvSpPr txBox="1"/>
          <p:nvPr/>
        </p:nvSpPr>
        <p:spPr>
          <a:xfrm>
            <a:off x="4904714" y="6075362"/>
            <a:ext cx="5333431" cy="307777"/>
          </a:xfrm>
          <a:prstGeom prst="rect">
            <a:avLst/>
          </a:prstGeom>
          <a:noFill/>
        </p:spPr>
        <p:txBody>
          <a:bodyPr wrap="square">
            <a:spAutoFit/>
          </a:bodyPr>
          <a:lstStyle/>
          <a:p>
            <a:pPr algn="r"/>
            <a:r>
              <a:rPr lang="en-US" sz="1400" dirty="0">
                <a:solidFill>
                  <a:schemeClr val="bg1"/>
                </a:solidFill>
                <a:latin typeface="Tahoma" panose="020B0604030504040204" pitchFamily="34" charset="0"/>
                <a:ea typeface="Tahoma" panose="020B0604030504040204" pitchFamily="34" charset="0"/>
                <a:cs typeface="Tahoma" panose="020B0604030504040204" pitchFamily="34" charset="0"/>
              </a:rPr>
              <a:t>www.flora.org.il</a:t>
            </a:r>
            <a:r>
              <a:rPr lang="ar-EG" sz="1400" dirty="0">
                <a:solidFill>
                  <a:schemeClr val="bg1"/>
                </a:solidFill>
                <a:latin typeface="Tahoma" panose="020B0604030504040204" pitchFamily="34" charset="0"/>
                <a:ea typeface="Tahoma" panose="020B0604030504040204" pitchFamily="34" charset="0"/>
                <a:cs typeface="Tahoma" panose="020B0604030504040204" pitchFamily="34" charset="0"/>
              </a:rPr>
              <a:t>سوسن  النقب، تصوير: د. أوري </a:t>
            </a:r>
            <a:r>
              <a:rPr lang="ar-EG" sz="1400" dirty="0" err="1">
                <a:solidFill>
                  <a:schemeClr val="bg1"/>
                </a:solidFill>
                <a:latin typeface="Tahoma" panose="020B0604030504040204" pitchFamily="34" charset="0"/>
                <a:ea typeface="Tahoma" panose="020B0604030504040204" pitchFamily="34" charset="0"/>
                <a:cs typeface="Tahoma" panose="020B0604030504040204" pitchFamily="34" charset="0"/>
              </a:rPr>
              <a:t>فرغمان</a:t>
            </a:r>
            <a:r>
              <a:rPr lang="ar-EG" sz="1400" dirty="0">
                <a:solidFill>
                  <a:schemeClr val="bg1"/>
                </a:solidFill>
                <a:latin typeface="Tahoma" panose="020B0604030504040204" pitchFamily="34" charset="0"/>
                <a:ea typeface="Tahoma" panose="020B0604030504040204" pitchFamily="34" charset="0"/>
                <a:cs typeface="Tahoma" panose="020B0604030504040204" pitchFamily="34" charset="0"/>
              </a:rPr>
              <a:t>-سبير  </a:t>
            </a:r>
            <a:endParaRPr lang="en-IL" sz="14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24" name="Speech Bubble: Rectangle 23">
            <a:extLst>
              <a:ext uri="{FF2B5EF4-FFF2-40B4-BE49-F238E27FC236}">
                <a16:creationId xmlns:a16="http://schemas.microsoft.com/office/drawing/2014/main" id="{C527A59D-518C-222C-E696-2A72B4E704D8}"/>
              </a:ext>
            </a:extLst>
          </p:cNvPr>
          <p:cNvSpPr/>
          <p:nvPr/>
        </p:nvSpPr>
        <p:spPr>
          <a:xfrm>
            <a:off x="6007330" y="2881692"/>
            <a:ext cx="6012000" cy="2357280"/>
          </a:xfrm>
          <a:prstGeom prst="wedgeRectCallout">
            <a:avLst>
              <a:gd name="adj1" fmla="val -20730"/>
              <a:gd name="adj2" fmla="val 88342"/>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rtl="1"/>
            <a:r>
              <a:rPr lang="ar-SA" b="1" dirty="0">
                <a:solidFill>
                  <a:schemeClr val="tx1"/>
                </a:solidFill>
                <a:latin typeface="Tahoma" panose="020B0604030504040204" pitchFamily="34" charset="0"/>
                <a:ea typeface="Tahoma" panose="020B0604030504040204" pitchFamily="34" charset="0"/>
                <a:cs typeface="Tahoma" panose="020B0604030504040204" pitchFamily="34" charset="0"/>
              </a:rPr>
              <a:t>سوسن النقب: </a:t>
            </a:r>
            <a:r>
              <a:rPr lang="ar-SA" dirty="0">
                <a:solidFill>
                  <a:schemeClr val="tx1"/>
                </a:solidFill>
                <a:latin typeface="Tahoma" panose="020B0604030504040204" pitchFamily="34" charset="0"/>
                <a:ea typeface="Tahoma" panose="020B0604030504040204" pitchFamily="34" charset="0"/>
                <a:cs typeface="Tahoma" panose="020B0604030504040204" pitchFamily="34" charset="0"/>
              </a:rPr>
              <a:t>سمي بهذا الاسم لان انتشاره يقتصر على منطقة النقب الغربي وشمال سيناء، أي أنه لا يمكن العثور عليه إلا في هذه المناطق من العالم، وإذا انقرض من إسرائيل (وشمال سيناء) فلن يبقى </a:t>
            </a:r>
            <a:r>
              <a:rPr lang="ar-EG" dirty="0">
                <a:solidFill>
                  <a:schemeClr val="tx1"/>
                </a:solidFill>
                <a:latin typeface="Tahoma" panose="020B0604030504040204" pitchFamily="34" charset="0"/>
                <a:ea typeface="Tahoma" panose="020B0604030504040204" pitchFamily="34" charset="0"/>
                <a:cs typeface="Tahoma" panose="020B0604030504040204" pitchFamily="34" charset="0"/>
              </a:rPr>
              <a:t>ل</a:t>
            </a:r>
            <a:r>
              <a:rPr lang="ar-SA" dirty="0">
                <a:solidFill>
                  <a:schemeClr val="tx1"/>
                </a:solidFill>
                <a:latin typeface="Tahoma" panose="020B0604030504040204" pitchFamily="34" charset="0"/>
                <a:ea typeface="Tahoma" panose="020B0604030504040204" pitchFamily="34" charset="0"/>
                <a:cs typeface="Tahoma" panose="020B0604030504040204" pitchFamily="34" charset="0"/>
              </a:rPr>
              <a:t>هذا النوع</a:t>
            </a:r>
            <a:r>
              <a:rPr lang="ar-EG" dirty="0">
                <a:solidFill>
                  <a:schemeClr val="tx1"/>
                </a:solidFill>
                <a:latin typeface="Tahoma" panose="020B0604030504040204" pitchFamily="34" charset="0"/>
                <a:ea typeface="Tahoma" panose="020B0604030504040204" pitchFamily="34" charset="0"/>
                <a:cs typeface="Tahoma" panose="020B0604030504040204" pitchFamily="34" charset="0"/>
              </a:rPr>
              <a:t> وجود</a:t>
            </a:r>
            <a:r>
              <a:rPr lang="ar-SA" dirty="0">
                <a:solidFill>
                  <a:schemeClr val="tx1"/>
                </a:solidFill>
                <a:latin typeface="Tahoma" panose="020B0604030504040204" pitchFamily="34" charset="0"/>
                <a:ea typeface="Tahoma" panose="020B0604030504040204" pitchFamily="34" charset="0"/>
                <a:cs typeface="Tahoma" panose="020B0604030504040204" pitchFamily="34" charset="0"/>
              </a:rPr>
              <a:t> في العالم!</a:t>
            </a:r>
          </a:p>
          <a:p>
            <a:pPr algn="ctr" rtl="1"/>
            <a:endParaRPr lang="he-IL"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algn="ctr" rtl="1"/>
            <a:r>
              <a:rPr lang="ar-SA" dirty="0">
                <a:solidFill>
                  <a:schemeClr val="tx1"/>
                </a:solidFill>
                <a:latin typeface="Tahoma" panose="020B0604030504040204" pitchFamily="34" charset="0"/>
                <a:ea typeface="Tahoma" panose="020B0604030504040204" pitchFamily="34" charset="0"/>
                <a:cs typeface="Tahoma" panose="020B0604030504040204" pitchFamily="34" charset="0"/>
              </a:rPr>
              <a:t>يعتبر سوسن النقب نبات </a:t>
            </a:r>
            <a:r>
              <a:rPr lang="ar-EG" dirty="0">
                <a:solidFill>
                  <a:schemeClr val="tx1"/>
                </a:solidFill>
                <a:latin typeface="Tahoma" panose="020B0604030504040204" pitchFamily="34" charset="0"/>
                <a:ea typeface="Tahoma" panose="020B0604030504040204" pitchFamily="34" charset="0"/>
                <a:cs typeface="Tahoma" panose="020B0604030504040204" pitchFamily="34" charset="0"/>
              </a:rPr>
              <a:t>متوطّن</a:t>
            </a:r>
            <a:r>
              <a:rPr lang="ar-SA" dirty="0">
                <a:solidFill>
                  <a:schemeClr val="tx1"/>
                </a:solidFill>
                <a:latin typeface="Tahoma" panose="020B0604030504040204" pitchFamily="34" charset="0"/>
                <a:ea typeface="Tahoma" panose="020B0604030504040204" pitchFamily="34" charset="0"/>
                <a:cs typeface="Tahoma" panose="020B0604030504040204" pitchFamily="34" charset="0"/>
              </a:rPr>
              <a:t>، أي نبات </a:t>
            </a:r>
            <a:r>
              <a:rPr lang="ar-EG" dirty="0">
                <a:solidFill>
                  <a:schemeClr val="tx1"/>
                </a:solidFill>
                <a:latin typeface="Tahoma" panose="020B0604030504040204" pitchFamily="34" charset="0"/>
                <a:ea typeface="Tahoma" panose="020B0604030504040204" pitchFamily="34" charset="0"/>
                <a:cs typeface="Tahoma" panose="020B0604030504040204" pitchFamily="34" charset="0"/>
              </a:rPr>
              <a:t>غير</a:t>
            </a:r>
            <a:r>
              <a:rPr lang="ar-SA"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ar-EG" dirty="0">
                <a:solidFill>
                  <a:schemeClr val="tx1"/>
                </a:solidFill>
                <a:latin typeface="Tahoma" panose="020B0604030504040204" pitchFamily="34" charset="0"/>
                <a:ea typeface="Tahoma" panose="020B0604030504040204" pitchFamily="34" charset="0"/>
                <a:cs typeface="Tahoma" panose="020B0604030504040204" pitchFamily="34" charset="0"/>
              </a:rPr>
              <a:t>م</a:t>
            </a:r>
            <a:r>
              <a:rPr lang="ar-SA" dirty="0" err="1">
                <a:solidFill>
                  <a:schemeClr val="tx1"/>
                </a:solidFill>
                <a:latin typeface="Tahoma" panose="020B0604030504040204" pitchFamily="34" charset="0"/>
                <a:ea typeface="Tahoma" panose="020B0604030504040204" pitchFamily="34" charset="0"/>
                <a:cs typeface="Tahoma" panose="020B0604030504040204" pitchFamily="34" charset="0"/>
              </a:rPr>
              <a:t>وج</a:t>
            </a:r>
            <a:r>
              <a:rPr lang="ar-EG" dirty="0">
                <a:solidFill>
                  <a:schemeClr val="tx1"/>
                </a:solidFill>
                <a:latin typeface="Tahoma" panose="020B0604030504040204" pitchFamily="34" charset="0"/>
                <a:ea typeface="Tahoma" panose="020B0604030504040204" pitchFamily="34" charset="0"/>
                <a:cs typeface="Tahoma" panose="020B0604030504040204" pitchFamily="34" charset="0"/>
              </a:rPr>
              <a:t>و</a:t>
            </a:r>
            <a:r>
              <a:rPr lang="ar-SA" dirty="0">
                <a:solidFill>
                  <a:schemeClr val="tx1"/>
                </a:solidFill>
                <a:latin typeface="Tahoma" panose="020B0604030504040204" pitchFamily="34" charset="0"/>
                <a:ea typeface="Tahoma" panose="020B0604030504040204" pitchFamily="34" charset="0"/>
                <a:cs typeface="Tahoma" panose="020B0604030504040204" pitchFamily="34" charset="0"/>
              </a:rPr>
              <a:t>د إلا في منطقة محدودة ولا ينمو بشكل طبيعي في أي مكان آخر في العالم.</a:t>
            </a:r>
          </a:p>
          <a:p>
            <a:pPr algn="ctr"/>
            <a:endParaRPr lang="he-IL"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5" name="Slide Number Placeholder 4">
            <a:extLst>
              <a:ext uri="{FF2B5EF4-FFF2-40B4-BE49-F238E27FC236}">
                <a16:creationId xmlns:a16="http://schemas.microsoft.com/office/drawing/2014/main" id="{8A8B6BA5-FBEE-2971-9C5C-4BE62219954D}"/>
              </a:ext>
            </a:extLst>
          </p:cNvPr>
          <p:cNvSpPr>
            <a:spLocks noGrp="1"/>
          </p:cNvSpPr>
          <p:nvPr>
            <p:ph type="sldNum" sz="quarter" idx="12"/>
          </p:nvPr>
        </p:nvSpPr>
        <p:spPr/>
        <p:txBody>
          <a:bodyPr/>
          <a:lstStyle/>
          <a:p>
            <a:fld id="{9DE0CEA4-7E62-4EAA-9BE3-9BBBA25519B5}" type="slidenum">
              <a:rPr lang="en-150" smtClean="0">
                <a:latin typeface="Tahoma" panose="020B0604030504040204" pitchFamily="34" charset="0"/>
                <a:ea typeface="Tahoma" panose="020B0604030504040204" pitchFamily="34" charset="0"/>
                <a:cs typeface="Tahoma" panose="020B0604030504040204" pitchFamily="34" charset="0"/>
              </a:rPr>
              <a:t>28</a:t>
            </a:fld>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7" name="תמונה 6">
            <a:extLst>
              <a:ext uri="{FF2B5EF4-FFF2-40B4-BE49-F238E27FC236}">
                <a16:creationId xmlns:a16="http://schemas.microsoft.com/office/drawing/2014/main" id="{DC932D50-01B1-8F4F-8144-FD879F5398A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5094" y="6192565"/>
            <a:ext cx="2035130" cy="467105"/>
          </a:xfrm>
          <a:prstGeom prst="rect">
            <a:avLst/>
          </a:prstGeom>
        </p:spPr>
      </p:pic>
    </p:spTree>
    <p:extLst>
      <p:ext uri="{BB962C8B-B14F-4D97-AF65-F5344CB8AC3E}">
        <p14:creationId xmlns:p14="http://schemas.microsoft.com/office/powerpoint/2010/main" val="989429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ppt_x"/>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0">
                                            <p:txEl>
                                              <p:pRg st="2" end="2"/>
                                            </p:txEl>
                                          </p:spTgt>
                                        </p:tgtEl>
                                        <p:attrNameLst>
                                          <p:attrName>style.visibility</p:attrName>
                                        </p:attrNameLst>
                                      </p:cBhvr>
                                      <p:to>
                                        <p:strVal val="visible"/>
                                      </p:to>
                                    </p:set>
                                    <p:animEffect transition="in" filter="barn(inVertical)">
                                      <p:cBhvr>
                                        <p:cTn id="13" dur="500"/>
                                        <p:tgtEl>
                                          <p:spTgt spid="30">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0">
                                            <p:txEl>
                                              <p:pRg st="3" end="3"/>
                                            </p:txEl>
                                          </p:spTgt>
                                        </p:tgtEl>
                                        <p:attrNameLst>
                                          <p:attrName>style.visibility</p:attrName>
                                        </p:attrNameLst>
                                      </p:cBhvr>
                                      <p:to>
                                        <p:strVal val="visible"/>
                                      </p:to>
                                    </p:set>
                                    <p:animEffect transition="in" filter="barn(inVertical)">
                                      <p:cBhvr>
                                        <p:cTn id="18" dur="500"/>
                                        <p:tgtEl>
                                          <p:spTgt spid="30">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30">
                                            <p:txEl>
                                              <p:pRg st="4" end="4"/>
                                            </p:txEl>
                                          </p:spTgt>
                                        </p:tgtEl>
                                        <p:attrNameLst>
                                          <p:attrName>style.visibility</p:attrName>
                                        </p:attrNameLst>
                                      </p:cBhvr>
                                      <p:to>
                                        <p:strVal val="visible"/>
                                      </p:to>
                                    </p:set>
                                    <p:animEffect transition="in" filter="barn(inVertical)">
                                      <p:cBhvr>
                                        <p:cTn id="23" dur="500"/>
                                        <p:tgtEl>
                                          <p:spTgt spid="30">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30">
                                            <p:txEl>
                                              <p:pRg st="5" end="5"/>
                                            </p:txEl>
                                          </p:spTgt>
                                        </p:tgtEl>
                                        <p:attrNameLst>
                                          <p:attrName>style.visibility</p:attrName>
                                        </p:attrNameLst>
                                      </p:cBhvr>
                                      <p:to>
                                        <p:strVal val="visible"/>
                                      </p:to>
                                    </p:set>
                                    <p:animEffect transition="in" filter="barn(inVertical)">
                                      <p:cBhvr>
                                        <p:cTn id="28" dur="500"/>
                                        <p:tgtEl>
                                          <p:spTgt spid="30">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4"/>
                                        </p:tgtEl>
                                        <p:attrNameLst>
                                          <p:attrName>style.visibility</p:attrName>
                                        </p:attrNameLst>
                                      </p:cBhvr>
                                      <p:to>
                                        <p:strVal val="visible"/>
                                      </p:to>
                                    </p:set>
                                    <p:anim calcmode="lin" valueType="num">
                                      <p:cBhvr additive="base">
                                        <p:cTn id="33" dur="500" fill="hold"/>
                                        <p:tgtEl>
                                          <p:spTgt spid="24"/>
                                        </p:tgtEl>
                                        <p:attrNameLst>
                                          <p:attrName>ppt_x</p:attrName>
                                        </p:attrNameLst>
                                      </p:cBhvr>
                                      <p:tavLst>
                                        <p:tav tm="0">
                                          <p:val>
                                            <p:strVal val="#ppt_x"/>
                                          </p:val>
                                        </p:tav>
                                        <p:tav tm="100000">
                                          <p:val>
                                            <p:strVal val="#ppt_x"/>
                                          </p:val>
                                        </p:tav>
                                      </p:tavLst>
                                    </p:anim>
                                    <p:anim calcmode="lin" valueType="num">
                                      <p:cBhvr additive="base">
                                        <p:cTn id="3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24">
                                            <p:txEl>
                                              <p:pRg st="0" end="0"/>
                                            </p:txEl>
                                          </p:spTgt>
                                        </p:tgtEl>
                                        <p:attrNameLst>
                                          <p:attrName>style.visibility</p:attrName>
                                        </p:attrNameLst>
                                      </p:cBhvr>
                                      <p:to>
                                        <p:strVal val="visible"/>
                                      </p:to>
                                    </p:set>
                                    <p:animEffect transition="in" filter="barn(inVertical)">
                                      <p:cBhvr>
                                        <p:cTn id="39" dur="500"/>
                                        <p:tgtEl>
                                          <p:spTgt spid="24">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24">
                                            <p:txEl>
                                              <p:pRg st="2" end="2"/>
                                            </p:txEl>
                                          </p:spTgt>
                                        </p:tgtEl>
                                        <p:attrNameLst>
                                          <p:attrName>style.visibility</p:attrName>
                                        </p:attrNameLst>
                                      </p:cBhvr>
                                      <p:to>
                                        <p:strVal val="visible"/>
                                      </p:to>
                                    </p:set>
                                    <p:animEffect transition="in" filter="barn(inVertical)">
                                      <p:cBhvr>
                                        <p:cTn id="44" dur="500"/>
                                        <p:tgtEl>
                                          <p:spTgt spid="2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2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118C1-3700-4DF4-A9FA-FD4028CC0494}"/>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F9749DC6-61E4-116A-6BA0-EAD25ADCE6AA}"/>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7" name="Rectangle 16">
            <a:extLst>
              <a:ext uri="{FF2B5EF4-FFF2-40B4-BE49-F238E27FC236}">
                <a16:creationId xmlns:a16="http://schemas.microsoft.com/office/drawing/2014/main" id="{7B6141BC-6A7A-A94D-67E5-05FEBA552A21}"/>
              </a:ext>
            </a:extLst>
          </p:cNvPr>
          <p:cNvSpPr/>
          <p:nvPr/>
        </p:nvSpPr>
        <p:spPr>
          <a:xfrm>
            <a:off x="753185" y="34391"/>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8" name="TextBox 17">
            <a:extLst>
              <a:ext uri="{FF2B5EF4-FFF2-40B4-BE49-F238E27FC236}">
                <a16:creationId xmlns:a16="http://schemas.microsoft.com/office/drawing/2014/main" id="{F8AFE86D-0472-224F-CD82-36C216E7DDD0}"/>
              </a:ext>
            </a:extLst>
          </p:cNvPr>
          <p:cNvSpPr txBox="1"/>
          <p:nvPr/>
        </p:nvSpPr>
        <p:spPr>
          <a:xfrm>
            <a:off x="5181560" y="259781"/>
            <a:ext cx="6837770" cy="707886"/>
          </a:xfrm>
          <a:prstGeom prst="rect">
            <a:avLst/>
          </a:prstGeom>
          <a:noFill/>
        </p:spPr>
        <p:txBody>
          <a:bodyPr wrap="square" rtlCol="0">
            <a:spAutoFit/>
          </a:bodyPr>
          <a:lstStyle/>
          <a:p>
            <a:pPr algn="just" rtl="1"/>
            <a:r>
              <a:rPr lang="ar-SA" altLang="he-IL" sz="2400" b="1" dirty="0">
                <a:solidFill>
                  <a:srgbClr val="98D050"/>
                </a:solidFill>
                <a:latin typeface="Tahoma" panose="020B0604030504040204" pitchFamily="34" charset="0"/>
                <a:ea typeface="Tahoma" panose="020B0604030504040204" pitchFamily="34" charset="0"/>
                <a:cs typeface="Tahoma" panose="020B0604030504040204" pitchFamily="34" charset="0"/>
              </a:rPr>
              <a:t>فصل الشتاء</a:t>
            </a:r>
            <a:r>
              <a:rPr lang="he-IL" altLang="he-IL" sz="2400" b="1" dirty="0">
                <a:solidFill>
                  <a:srgbClr val="98D050"/>
                </a:solidFill>
                <a:latin typeface="Tahoma" panose="020B0604030504040204" pitchFamily="34" charset="0"/>
                <a:ea typeface="Tahoma" panose="020B0604030504040204" pitchFamily="34" charset="0"/>
                <a:cs typeface="Tahoma" panose="020B0604030504040204" pitchFamily="34" charset="0"/>
              </a:rPr>
              <a:t>.....</a:t>
            </a:r>
          </a:p>
          <a:p>
            <a:pPr algn="just" rtl="1"/>
            <a:r>
              <a:rPr lang="ar-SA" altLang="he-IL" sz="1600" b="1" dirty="0">
                <a:solidFill>
                  <a:srgbClr val="98D050"/>
                </a:solidFill>
                <a:latin typeface="Tahoma" panose="020B0604030504040204" pitchFamily="34" charset="0"/>
                <a:ea typeface="Tahoma" panose="020B0604030504040204" pitchFamily="34" charset="0"/>
                <a:cs typeface="Tahoma" panose="020B0604030504040204" pitchFamily="34" charset="0"/>
              </a:rPr>
              <a:t>سوسن النقب</a:t>
            </a:r>
            <a:endParaRPr lang="en-150" sz="1600" dirty="0">
              <a:solidFill>
                <a:srgbClr val="98D050"/>
              </a:solidFill>
              <a:latin typeface="Tahoma" panose="020B0604030504040204" pitchFamily="34" charset="0"/>
              <a:ea typeface="Tahoma" panose="020B0604030504040204" pitchFamily="34" charset="0"/>
              <a:cs typeface="Tahoma" panose="020B0604030504040204" pitchFamily="34" charset="0"/>
            </a:endParaRPr>
          </a:p>
        </p:txBody>
      </p:sp>
      <p:sp>
        <p:nvSpPr>
          <p:cNvPr id="2" name="Isosceles Triangle 1">
            <a:extLst>
              <a:ext uri="{FF2B5EF4-FFF2-40B4-BE49-F238E27FC236}">
                <a16:creationId xmlns:a16="http://schemas.microsoft.com/office/drawing/2014/main" id="{6540EDF6-B9CF-BC00-682E-DB47520AA150}"/>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D5D53FF3-12A2-8955-8E1E-C7CC10235E9F}"/>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FBDC7554-6503-BCBC-B0E9-05B99440831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7C157A25-7C3D-FF5F-37DB-B56541D3682E}"/>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910A71BD-6FFD-18F5-FAD8-E82D608AA089}"/>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0FC20248-8347-0A81-0E4B-6761BD5D6FCF}"/>
              </a:ext>
            </a:extLst>
          </p:cNvPr>
          <p:cNvSpPr/>
          <p:nvPr/>
        </p:nvSpPr>
        <p:spPr>
          <a:xfrm>
            <a:off x="11704551" y="495750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endParaRPr>
          </a:p>
        </p:txBody>
      </p:sp>
      <p:pic>
        <p:nvPicPr>
          <p:cNvPr id="9" name="Picture 8">
            <a:extLst>
              <a:ext uri="{FF2B5EF4-FFF2-40B4-BE49-F238E27FC236}">
                <a16:creationId xmlns:a16="http://schemas.microsoft.com/office/drawing/2014/main" id="{37CF8660-A826-6728-AFBD-F1A031807F2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320335" y="4093705"/>
            <a:ext cx="496825" cy="484633"/>
          </a:xfrm>
          <a:prstGeom prst="rect">
            <a:avLst/>
          </a:prstGeom>
        </p:spPr>
      </p:pic>
      <p:sp>
        <p:nvSpPr>
          <p:cNvPr id="19" name="Isosceles Triangle 18">
            <a:extLst>
              <a:ext uri="{FF2B5EF4-FFF2-40B4-BE49-F238E27FC236}">
                <a16:creationId xmlns:a16="http://schemas.microsoft.com/office/drawing/2014/main" id="{ABCDD80F-AF2C-4708-1484-0000449CB4EC}"/>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72FE36FE-A1D5-94FB-600D-5AF050B8DD62}"/>
              </a:ext>
            </a:extLst>
          </p:cNvPr>
          <p:cNvSpPr/>
          <p:nvPr/>
        </p:nvSpPr>
        <p:spPr>
          <a:xfrm>
            <a:off x="11697500" y="4156021"/>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920A2241-0EB3-B701-A754-E96A4166F385}"/>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C017A394-D3E9-5AE8-CEE9-60C541EDE11D}"/>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621982" y="4848133"/>
            <a:ext cx="496825" cy="484633"/>
          </a:xfrm>
          <a:prstGeom prst="rect">
            <a:avLst/>
          </a:prstGeom>
        </p:spPr>
      </p:pic>
      <p:pic>
        <p:nvPicPr>
          <p:cNvPr id="25" name="Picture 24">
            <a:extLst>
              <a:ext uri="{FF2B5EF4-FFF2-40B4-BE49-F238E27FC236}">
                <a16:creationId xmlns:a16="http://schemas.microsoft.com/office/drawing/2014/main" id="{410BBB60-9DDD-8FCC-A6C2-28FCCCF7DDA1}"/>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636131" y="559774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14C750C5-148F-32A5-247D-40A6590E479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105025" y="5901945"/>
            <a:ext cx="854037" cy="854037"/>
          </a:xfrm>
          <a:prstGeom prst="rect">
            <a:avLst/>
          </a:prstGeom>
        </p:spPr>
      </p:pic>
      <p:sp>
        <p:nvSpPr>
          <p:cNvPr id="31" name="Speech Bubble: Rectangle 30">
            <a:extLst>
              <a:ext uri="{FF2B5EF4-FFF2-40B4-BE49-F238E27FC236}">
                <a16:creationId xmlns:a16="http://schemas.microsoft.com/office/drawing/2014/main" id="{D7DC2D01-3802-D806-28E2-39EDA670A491}"/>
              </a:ext>
            </a:extLst>
          </p:cNvPr>
          <p:cNvSpPr/>
          <p:nvPr/>
        </p:nvSpPr>
        <p:spPr>
          <a:xfrm>
            <a:off x="233166" y="331419"/>
            <a:ext cx="5546077" cy="3181386"/>
          </a:xfrm>
          <a:prstGeom prst="wedgeRectCallout">
            <a:avLst>
              <a:gd name="adj1" fmla="val -20730"/>
              <a:gd name="adj2" fmla="val 88342"/>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he-IL" b="1" dirty="0">
              <a:solidFill>
                <a:schemeClr val="accent6">
                  <a:lumMod val="75000"/>
                </a:schemeClr>
              </a:solidFill>
            </a:endParaRPr>
          </a:p>
          <a:p>
            <a:pPr algn="ctr"/>
            <a:endParaRPr lang="he-IL" b="1" dirty="0">
              <a:solidFill>
                <a:schemeClr val="accent6">
                  <a:lumMod val="75000"/>
                </a:schemeClr>
              </a:solidFill>
            </a:endParaRPr>
          </a:p>
          <a:p>
            <a:pPr algn="ctr"/>
            <a:endParaRPr lang="he-IL" b="1" dirty="0">
              <a:solidFill>
                <a:schemeClr val="accent6">
                  <a:lumMod val="75000"/>
                </a:schemeClr>
              </a:solidFill>
            </a:endParaRPr>
          </a:p>
          <a:p>
            <a:pPr algn="ctr"/>
            <a:endParaRPr lang="he-IL" b="1" dirty="0">
              <a:solidFill>
                <a:schemeClr val="accent6">
                  <a:lumMod val="75000"/>
                </a:schemeClr>
              </a:solidFill>
            </a:endParaRPr>
          </a:p>
          <a:p>
            <a:pPr algn="ctr"/>
            <a:endParaRPr lang="he-IL" b="1" dirty="0">
              <a:solidFill>
                <a:schemeClr val="accent6">
                  <a:lumMod val="75000"/>
                </a:schemeClr>
              </a:solidFill>
            </a:endParaRPr>
          </a:p>
          <a:p>
            <a:pPr algn="ctr"/>
            <a:endParaRPr lang="he-IL" b="1" dirty="0">
              <a:solidFill>
                <a:schemeClr val="accent6">
                  <a:lumMod val="75000"/>
                </a:schemeClr>
              </a:solidFill>
            </a:endParaRPr>
          </a:p>
          <a:p>
            <a:pPr algn="ctr"/>
            <a:r>
              <a:rPr lang="ar-SA" sz="2400" b="1" dirty="0">
                <a:solidFill>
                  <a:schemeClr val="tx1"/>
                </a:solidFill>
                <a:latin typeface="Tahoma" panose="020B0604030504040204" pitchFamily="34" charset="0"/>
                <a:ea typeface="Tahoma" panose="020B0604030504040204" pitchFamily="34" charset="0"/>
                <a:cs typeface="Tahoma" panose="020B0604030504040204" pitchFamily="34" charset="0"/>
              </a:rPr>
              <a:t>لماذا تعتقدون بأن سوسن النقب يعتبر نبات مهدد بالانقراض؟</a:t>
            </a:r>
          </a:p>
          <a:p>
            <a:pPr algn="ctr"/>
            <a:endParaRPr lang="he-IL"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algn="ctr"/>
            <a:r>
              <a:rPr lang="ar-SA" dirty="0">
                <a:solidFill>
                  <a:schemeClr val="tx1"/>
                </a:solidFill>
                <a:latin typeface="Tahoma" panose="020B0604030504040204" pitchFamily="34" charset="0"/>
                <a:ea typeface="Tahoma" panose="020B0604030504040204" pitchFamily="34" charset="0"/>
                <a:cs typeface="Tahoma" panose="020B0604030504040204" pitchFamily="34" charset="0"/>
              </a:rPr>
              <a:t>تعدّ الموائل الرملية من أكثر الموائل المهددة بالانقراض في إسرائيل، بسبب </a:t>
            </a:r>
            <a:r>
              <a:rPr lang="ar-EG" dirty="0">
                <a:solidFill>
                  <a:schemeClr val="tx1"/>
                </a:solidFill>
                <a:latin typeface="Tahoma" panose="020B0604030504040204" pitchFamily="34" charset="0"/>
                <a:ea typeface="Tahoma" panose="020B0604030504040204" pitchFamily="34" charset="0"/>
                <a:cs typeface="Tahoma" panose="020B0604030504040204" pitchFamily="34" charset="0"/>
              </a:rPr>
              <a:t>أعمال </a:t>
            </a:r>
            <a:r>
              <a:rPr lang="ar-SA" dirty="0">
                <a:solidFill>
                  <a:schemeClr val="tx1"/>
                </a:solidFill>
                <a:latin typeface="Tahoma" panose="020B0604030504040204" pitchFamily="34" charset="0"/>
                <a:ea typeface="Tahoma" panose="020B0604030504040204" pitchFamily="34" charset="0"/>
                <a:cs typeface="Tahoma" panose="020B0604030504040204" pitchFamily="34" charset="0"/>
              </a:rPr>
              <a:t>البناء والبنية التحتية.</a:t>
            </a:r>
            <a:r>
              <a:rPr lang="ar-EG" dirty="0">
                <a:solidFill>
                  <a:schemeClr val="tx1"/>
                </a:solidFill>
                <a:latin typeface="Tahoma" panose="020B0604030504040204" pitchFamily="34" charset="0"/>
                <a:ea typeface="Tahoma" panose="020B0604030504040204" pitchFamily="34" charset="0"/>
                <a:cs typeface="Tahoma" panose="020B0604030504040204" pitchFamily="34" charset="0"/>
              </a:rPr>
              <a:t> </a:t>
            </a:r>
            <a:endParaRPr lang="ar-SA"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algn="ctr"/>
            <a:endParaRPr lang="he-IL"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algn="ctr"/>
            <a:r>
              <a:rPr lang="ar-SA" dirty="0">
                <a:solidFill>
                  <a:schemeClr val="tx1"/>
                </a:solidFill>
                <a:latin typeface="Tahoma" panose="020B0604030504040204" pitchFamily="34" charset="0"/>
                <a:ea typeface="Tahoma" panose="020B0604030504040204" pitchFamily="34" charset="0"/>
                <a:cs typeface="Tahoma" panose="020B0604030504040204" pitchFamily="34" charset="0"/>
              </a:rPr>
              <a:t>تقع على عاتقنا جميعا </a:t>
            </a:r>
            <a:r>
              <a:rPr lang="ar-SA" b="1" dirty="0">
                <a:solidFill>
                  <a:schemeClr val="tx1"/>
                </a:solidFill>
                <a:latin typeface="Tahoma" panose="020B0604030504040204" pitchFamily="34" charset="0"/>
                <a:ea typeface="Tahoma" panose="020B0604030504040204" pitchFamily="34" charset="0"/>
                <a:cs typeface="Tahoma" panose="020B0604030504040204" pitchFamily="34" charset="0"/>
              </a:rPr>
              <a:t>مسؤولية كبيرة في الحفاظ على البيئة الرملية.</a:t>
            </a:r>
          </a:p>
          <a:p>
            <a:pPr algn="ctr"/>
            <a:endParaRPr lang="he-IL"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algn="ctr"/>
            <a:endParaRPr lang="he-IL" dirty="0">
              <a:solidFill>
                <a:schemeClr val="tx1"/>
              </a:solidFill>
            </a:endParaRPr>
          </a:p>
          <a:p>
            <a:pPr algn="ctr"/>
            <a:endParaRPr lang="he-IL" dirty="0">
              <a:solidFill>
                <a:schemeClr val="tx1"/>
              </a:solidFill>
            </a:endParaRPr>
          </a:p>
          <a:p>
            <a:pPr algn="ctr"/>
            <a:endParaRPr lang="he-IL" b="1" dirty="0">
              <a:solidFill>
                <a:schemeClr val="accent6">
                  <a:lumMod val="75000"/>
                </a:schemeClr>
              </a:solidFill>
            </a:endParaRPr>
          </a:p>
          <a:p>
            <a:pPr algn="ctr"/>
            <a:endParaRPr lang="he-IL" b="1" dirty="0">
              <a:solidFill>
                <a:schemeClr val="accent6">
                  <a:lumMod val="75000"/>
                </a:schemeClr>
              </a:solidFill>
            </a:endParaRPr>
          </a:p>
          <a:p>
            <a:pPr algn="ctr"/>
            <a:endParaRPr lang="he-IL" b="1" dirty="0">
              <a:solidFill>
                <a:schemeClr val="accent6">
                  <a:lumMod val="75000"/>
                </a:schemeClr>
              </a:solidFill>
            </a:endParaRPr>
          </a:p>
          <a:p>
            <a:pPr algn="ctr"/>
            <a:endParaRPr lang="he-IL" b="1" dirty="0">
              <a:solidFill>
                <a:schemeClr val="accent6">
                  <a:lumMod val="75000"/>
                </a:schemeClr>
              </a:solidFill>
            </a:endParaRPr>
          </a:p>
        </p:txBody>
      </p:sp>
      <p:sp>
        <p:nvSpPr>
          <p:cNvPr id="5" name="TextBox 4">
            <a:extLst>
              <a:ext uri="{FF2B5EF4-FFF2-40B4-BE49-F238E27FC236}">
                <a16:creationId xmlns:a16="http://schemas.microsoft.com/office/drawing/2014/main" id="{2C57BBAD-4D88-86FE-C377-8C79233C20E1}"/>
              </a:ext>
            </a:extLst>
          </p:cNvPr>
          <p:cNvSpPr txBox="1"/>
          <p:nvPr/>
        </p:nvSpPr>
        <p:spPr>
          <a:xfrm>
            <a:off x="5495193" y="6098546"/>
            <a:ext cx="5333431" cy="307777"/>
          </a:xfrm>
          <a:prstGeom prst="rect">
            <a:avLst/>
          </a:prstGeom>
          <a:noFill/>
        </p:spPr>
        <p:txBody>
          <a:bodyPr wrap="square">
            <a:spAutoFit/>
          </a:bodyPr>
          <a:lstStyle/>
          <a:p>
            <a:pPr algn="r"/>
            <a:r>
              <a:rPr lang="en-US" sz="1400" dirty="0">
                <a:solidFill>
                  <a:schemeClr val="bg1"/>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www.flora.org.il</a:t>
            </a:r>
            <a:r>
              <a:rPr lang="he-IL" sz="1400" dirty="0">
                <a:solidFill>
                  <a:schemeClr val="bg1"/>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איריס</a:t>
            </a:r>
            <a:r>
              <a:rPr lang="he-IL" sz="1400" dirty="0">
                <a:solidFill>
                  <a:schemeClr val="bg1"/>
                </a:solidFill>
                <a:latin typeface="Arial" panose="020B0604020202020204" pitchFamily="34" charset="0"/>
                <a:cs typeface="Arial" panose="020B0604020202020204" pitchFamily="34" charset="0"/>
              </a:rPr>
              <a:t> הנגב, </a:t>
            </a:r>
            <a:r>
              <a:rPr lang="he-IL" sz="1400" dirty="0">
                <a:solidFill>
                  <a:schemeClr val="bg1"/>
                </a:solidFill>
                <a:latin typeface="Arial" panose="020B0604020202020204" pitchFamily="34" charset="0"/>
              </a:rPr>
              <a:t>צילום: ד"ר אורי פרגמן - ספיר </a:t>
            </a:r>
            <a:endParaRPr lang="en-IL" sz="1400" dirty="0">
              <a:solidFill>
                <a:schemeClr val="bg1"/>
              </a:solidFill>
            </a:endParaRPr>
          </a:p>
        </p:txBody>
      </p:sp>
      <p:pic>
        <p:nvPicPr>
          <p:cNvPr id="11" name="Picture 10">
            <a:extLst>
              <a:ext uri="{FF2B5EF4-FFF2-40B4-BE49-F238E27FC236}">
                <a16:creationId xmlns:a16="http://schemas.microsoft.com/office/drawing/2014/main" id="{47B5D769-03B6-366E-59FE-FB11247B7F9A}"/>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5855934" y="1124262"/>
            <a:ext cx="4789275" cy="5189672"/>
          </a:xfrm>
          <a:prstGeom prst="rect">
            <a:avLst/>
          </a:prstGeom>
        </p:spPr>
      </p:pic>
      <p:sp>
        <p:nvSpPr>
          <p:cNvPr id="24" name="TextBox 23">
            <a:extLst>
              <a:ext uri="{FF2B5EF4-FFF2-40B4-BE49-F238E27FC236}">
                <a16:creationId xmlns:a16="http://schemas.microsoft.com/office/drawing/2014/main" id="{DA166221-FB97-BA4B-4F06-B94D016D0E52}"/>
              </a:ext>
            </a:extLst>
          </p:cNvPr>
          <p:cNvSpPr txBox="1"/>
          <p:nvPr/>
        </p:nvSpPr>
        <p:spPr>
          <a:xfrm>
            <a:off x="4355502" y="5834333"/>
            <a:ext cx="6121730" cy="369332"/>
          </a:xfrm>
          <a:prstGeom prst="rect">
            <a:avLst/>
          </a:prstGeom>
          <a:noFill/>
        </p:spPr>
        <p:txBody>
          <a:bodyPr wrap="square">
            <a:spAutoFit/>
          </a:bodyPr>
          <a:lstStyle/>
          <a:p>
            <a:pPr algn="r"/>
            <a:r>
              <a:rPr lang="ar-EG" dirty="0"/>
              <a:t>رسم: </a:t>
            </a:r>
            <a:r>
              <a:rPr lang="ar-EG" dirty="0" err="1"/>
              <a:t>هيثر</a:t>
            </a:r>
            <a:r>
              <a:rPr lang="ar-EG" dirty="0"/>
              <a:t> وود</a:t>
            </a:r>
            <a:endParaRPr lang="he-IL" sz="1800" dirty="0"/>
          </a:p>
        </p:txBody>
      </p:sp>
      <p:sp>
        <p:nvSpPr>
          <p:cNvPr id="7" name="Arrow: Down 29">
            <a:extLst>
              <a:ext uri="{FF2B5EF4-FFF2-40B4-BE49-F238E27FC236}">
                <a16:creationId xmlns:a16="http://schemas.microsoft.com/office/drawing/2014/main" id="{7F8254BE-BE15-DA82-D847-B256C0ECA181}"/>
              </a:ext>
            </a:extLst>
          </p:cNvPr>
          <p:cNvSpPr/>
          <p:nvPr/>
        </p:nvSpPr>
        <p:spPr>
          <a:xfrm>
            <a:off x="10362801" y="6072779"/>
            <a:ext cx="1475391" cy="762577"/>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1000" dirty="0">
                <a:solidFill>
                  <a:sysClr val="windowText" lastClr="000000"/>
                </a:solidFill>
              </a:rPr>
              <a:t>معلومات إضافية للمعلم/ة</a:t>
            </a:r>
          </a:p>
          <a:p>
            <a:pPr algn="ctr"/>
            <a:r>
              <a:rPr lang="ar-SA" sz="1000" dirty="0">
                <a:solidFill>
                  <a:sysClr val="windowText" lastClr="000000"/>
                </a:solidFill>
              </a:rPr>
              <a:t>في الاسفل</a:t>
            </a:r>
            <a:endParaRPr lang="en-IL" sz="1000" dirty="0">
              <a:solidFill>
                <a:sysClr val="windowText" lastClr="000000"/>
              </a:solidFill>
            </a:endParaRPr>
          </a:p>
        </p:txBody>
      </p:sp>
      <p:sp>
        <p:nvSpPr>
          <p:cNvPr id="10" name="Slide Number Placeholder 9">
            <a:extLst>
              <a:ext uri="{FF2B5EF4-FFF2-40B4-BE49-F238E27FC236}">
                <a16:creationId xmlns:a16="http://schemas.microsoft.com/office/drawing/2014/main" id="{B246FF70-2269-C8A9-787E-5158F6729D51}"/>
              </a:ext>
            </a:extLst>
          </p:cNvPr>
          <p:cNvSpPr>
            <a:spLocks noGrp="1"/>
          </p:cNvSpPr>
          <p:nvPr>
            <p:ph type="sldNum" sz="quarter" idx="12"/>
          </p:nvPr>
        </p:nvSpPr>
        <p:spPr/>
        <p:txBody>
          <a:bodyPr/>
          <a:lstStyle/>
          <a:p>
            <a:fld id="{9DE0CEA4-7E62-4EAA-9BE3-9BBBA25519B5}" type="slidenum">
              <a:rPr lang="en-150" smtClean="0"/>
              <a:t>29</a:t>
            </a:fld>
            <a:endParaRPr lang="en-150"/>
          </a:p>
        </p:txBody>
      </p:sp>
      <p:pic>
        <p:nvPicPr>
          <p:cNvPr id="8" name="תמונה 7">
            <a:extLst>
              <a:ext uri="{FF2B5EF4-FFF2-40B4-BE49-F238E27FC236}">
                <a16:creationId xmlns:a16="http://schemas.microsoft.com/office/drawing/2014/main" id="{254C93AD-1048-1ABC-A695-FECA7550A6FB}"/>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5094" y="6192565"/>
            <a:ext cx="2035130" cy="467105"/>
          </a:xfrm>
          <a:prstGeom prst="rect">
            <a:avLst/>
          </a:prstGeom>
        </p:spPr>
      </p:pic>
    </p:spTree>
    <p:extLst>
      <p:ext uri="{BB962C8B-B14F-4D97-AF65-F5344CB8AC3E}">
        <p14:creationId xmlns:p14="http://schemas.microsoft.com/office/powerpoint/2010/main" val="2720930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heel(1)">
                                      <p:cBhvr>
                                        <p:cTn id="7" dur="20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1">
                                            <p:txEl>
                                              <p:pRg st="6" end="6"/>
                                            </p:txEl>
                                          </p:spTgt>
                                        </p:tgtEl>
                                        <p:attrNameLst>
                                          <p:attrName>style.visibility</p:attrName>
                                        </p:attrNameLst>
                                      </p:cBhvr>
                                      <p:to>
                                        <p:strVal val="visible"/>
                                      </p:to>
                                    </p:set>
                                    <p:animEffect transition="in" filter="circle(in)">
                                      <p:cBhvr>
                                        <p:cTn id="12" dur="2000"/>
                                        <p:tgtEl>
                                          <p:spTgt spid="31">
                                            <p:txEl>
                                              <p:pRg st="6" end="6"/>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1">
                                            <p:txEl>
                                              <p:pRg st="8" end="8"/>
                                            </p:txEl>
                                          </p:spTgt>
                                        </p:tgtEl>
                                        <p:attrNameLst>
                                          <p:attrName>style.visibility</p:attrName>
                                        </p:attrNameLst>
                                      </p:cBhvr>
                                      <p:to>
                                        <p:strVal val="visible"/>
                                      </p:to>
                                    </p:set>
                                    <p:animEffect transition="in" filter="fade">
                                      <p:cBhvr>
                                        <p:cTn id="17" dur="1000"/>
                                        <p:tgtEl>
                                          <p:spTgt spid="31">
                                            <p:txEl>
                                              <p:pRg st="8" end="8"/>
                                            </p:txEl>
                                          </p:spTgt>
                                        </p:tgtEl>
                                      </p:cBhvr>
                                    </p:animEffect>
                                    <p:anim calcmode="lin" valueType="num">
                                      <p:cBhvr>
                                        <p:cTn id="18" dur="1000" fill="hold"/>
                                        <p:tgtEl>
                                          <p:spTgt spid="31">
                                            <p:txEl>
                                              <p:pRg st="8" end="8"/>
                                            </p:txEl>
                                          </p:spTgt>
                                        </p:tgtEl>
                                        <p:attrNameLst>
                                          <p:attrName>ppt_x</p:attrName>
                                        </p:attrNameLst>
                                      </p:cBhvr>
                                      <p:tavLst>
                                        <p:tav tm="0">
                                          <p:val>
                                            <p:strVal val="#ppt_x"/>
                                          </p:val>
                                        </p:tav>
                                        <p:tav tm="100000">
                                          <p:val>
                                            <p:strVal val="#ppt_x"/>
                                          </p:val>
                                        </p:tav>
                                      </p:tavLst>
                                    </p:anim>
                                    <p:anim calcmode="lin" valueType="num">
                                      <p:cBhvr>
                                        <p:cTn id="19" dur="1000" fill="hold"/>
                                        <p:tgtEl>
                                          <p:spTgt spid="31">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31">
                                            <p:txEl>
                                              <p:pRg st="10" end="10"/>
                                            </p:txEl>
                                          </p:spTgt>
                                        </p:tgtEl>
                                        <p:attrNameLst>
                                          <p:attrName>style.visibility</p:attrName>
                                        </p:attrNameLst>
                                      </p:cBhvr>
                                      <p:to>
                                        <p:strVal val="visible"/>
                                      </p:to>
                                    </p:set>
                                    <p:animEffect transition="in" filter="wheel(1)">
                                      <p:cBhvr>
                                        <p:cTn id="24" dur="2000"/>
                                        <p:tgtEl>
                                          <p:spTgt spid="31">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9D32E9B-F8A6-4903-87D1-DC2C1AB37183}"/>
              </a:ext>
            </a:extLst>
          </p:cNvPr>
          <p:cNvSpPr/>
          <p:nvPr/>
        </p:nvSpPr>
        <p:spPr>
          <a:xfrm>
            <a:off x="261257"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0" name="מציין מיקום תוכן 3">
            <a:extLst>
              <a:ext uri="{FF2B5EF4-FFF2-40B4-BE49-F238E27FC236}">
                <a16:creationId xmlns:a16="http://schemas.microsoft.com/office/drawing/2014/main" id="{BC162F52-8791-447D-916B-9C4DBDF31C20}"/>
              </a:ext>
            </a:extLst>
          </p:cNvPr>
          <p:cNvSpPr txBox="1">
            <a:spLocks/>
          </p:cNvSpPr>
          <p:nvPr/>
        </p:nvSpPr>
        <p:spPr>
          <a:xfrm>
            <a:off x="4623205" y="526592"/>
            <a:ext cx="6740018" cy="6009308"/>
          </a:xfrm>
          <a:prstGeom prst="rect">
            <a:avLst/>
          </a:prstGeom>
          <a:ln>
            <a:noFill/>
          </a:ln>
        </p:spPr>
        <p:style>
          <a:lnRef idx="2">
            <a:schemeClr val="accent6"/>
          </a:lnRef>
          <a:fillRef idx="1">
            <a:schemeClr val="lt1"/>
          </a:fillRef>
          <a:effectRef idx="0">
            <a:schemeClr val="accent6"/>
          </a:effectRef>
          <a:fontRef idx="minor">
            <a:schemeClr val="dk1"/>
          </a:fontRef>
        </p:style>
        <p:txBody>
          <a:bodyPr vert="horz" lIns="91440" tIns="45720" rIns="91440" bIns="45720" rtlCol="0">
            <a:noAutofit/>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1" eaLnBrk="1" fontAlgn="auto" latinLnBrk="0" hangingPunct="1">
              <a:lnSpc>
                <a:spcPct val="90000"/>
              </a:lnSpc>
              <a:spcBef>
                <a:spcPts val="1000"/>
              </a:spcBef>
              <a:spcAft>
                <a:spcPts val="0"/>
              </a:spcAft>
              <a:buClr>
                <a:srgbClr val="84BD00"/>
              </a:buClr>
              <a:buSzTx/>
              <a:buNone/>
              <a:tabLst/>
              <a:defRPr/>
            </a:pPr>
            <a:endParaRPr lang="he-IL" sz="16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lvl="0">
              <a:defRPr/>
            </a:pPr>
            <a:r>
              <a:rPr lang="ar-EG" sz="1600" dirty="0">
                <a:solidFill>
                  <a:schemeClr val="tx1"/>
                </a:solidFill>
                <a:latin typeface="Tahoma" panose="020B0604030504040204" pitchFamily="34" charset="0"/>
                <a:ea typeface="Tahoma" panose="020B0604030504040204" pitchFamily="34" charset="0"/>
                <a:cs typeface="Tahoma" panose="020B0604030504040204" pitchFamily="34" charset="0"/>
              </a:rPr>
              <a:t>تحتفل سلطة الطبيعة والحدائق بشهر حماية الطبيعة كل عام (في شهر آذار). موضوع هذا العام هو الزهور البرية. يسعدنا أن نقدم للمدارس ملصقًا يعرض بعض الزهور البرية الرائعة في بلادنا.</a:t>
            </a:r>
          </a:p>
          <a:p>
            <a:pPr marL="0" lvl="0" indent="0">
              <a:buNone/>
              <a:defRPr/>
            </a:pPr>
            <a:r>
              <a:rPr lang="en-US" sz="1600" dirty="0">
                <a:solidFill>
                  <a:schemeClr val="tx1"/>
                </a:solidFill>
                <a:latin typeface="Tahoma" panose="020B0604030504040204" pitchFamily="34" charset="0"/>
                <a:ea typeface="Tahoma" panose="020B0604030504040204" pitchFamily="34" charset="0"/>
                <a:cs typeface="Tahoma" panose="020B0604030504040204" pitchFamily="34" charset="0"/>
              </a:rPr>
              <a:t> </a:t>
            </a:r>
          </a:p>
          <a:p>
            <a:pPr lvl="0">
              <a:defRPr/>
            </a:pPr>
            <a:r>
              <a:rPr lang="ar-EG" sz="1600" b="1" dirty="0">
                <a:solidFill>
                  <a:schemeClr val="tx1"/>
                </a:solidFill>
                <a:latin typeface="Tahoma" panose="020B0604030504040204" pitchFamily="34" charset="0"/>
                <a:ea typeface="Tahoma" panose="020B0604030504040204" pitchFamily="34" charset="0"/>
                <a:cs typeface="Tahoma" panose="020B0604030504040204" pitchFamily="34" charset="0"/>
              </a:rPr>
              <a:t>مُخصّص: </a:t>
            </a:r>
            <a:r>
              <a:rPr lang="ar-SA" sz="1600" dirty="0">
                <a:solidFill>
                  <a:schemeClr val="tx1"/>
                </a:solidFill>
                <a:latin typeface="Tahoma" panose="020B0604030504040204" pitchFamily="34" charset="0"/>
                <a:ea typeface="Tahoma" panose="020B0604030504040204" pitchFamily="34" charset="0"/>
                <a:cs typeface="Tahoma" panose="020B0604030504040204" pitchFamily="34" charset="0"/>
              </a:rPr>
              <a:t>لطلاب</a:t>
            </a:r>
            <a:r>
              <a:rPr lang="ar-SA"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ar-EG" sz="1600" dirty="0">
                <a:solidFill>
                  <a:schemeClr val="tx1"/>
                </a:solidFill>
                <a:latin typeface="Tahoma" panose="020B0604030504040204" pitchFamily="34" charset="0"/>
                <a:ea typeface="Tahoma" panose="020B0604030504040204" pitchFamily="34" charset="0"/>
                <a:cs typeface="Tahoma" panose="020B0604030504040204" pitchFamily="34" charset="0"/>
              </a:rPr>
              <a:t>الصف الثالث - السادس.</a:t>
            </a:r>
          </a:p>
          <a:p>
            <a:pPr marL="228600" marR="0" lvl="0" indent="-228600" algn="r" defTabSz="914400" rtl="1" eaLnBrk="1" fontAlgn="auto" latinLnBrk="0" hangingPunct="1">
              <a:lnSpc>
                <a:spcPct val="90000"/>
              </a:lnSpc>
              <a:spcBef>
                <a:spcPts val="1000"/>
              </a:spcBef>
              <a:spcAft>
                <a:spcPts val="0"/>
              </a:spcAft>
              <a:buClr>
                <a:srgbClr val="84BD00"/>
              </a:buClr>
              <a:buSzTx/>
              <a:buFont typeface="Wingdings" panose="05000000000000000000" pitchFamily="2" charset="2"/>
              <a:buChar char="§"/>
              <a:tabLst/>
              <a:defRPr/>
            </a:pPr>
            <a:endParaRPr lang="he-IL" sz="16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228600" marR="0" lvl="0" indent="-228600" algn="r" defTabSz="914400" rtl="1" eaLnBrk="1" fontAlgn="auto" latinLnBrk="0" hangingPunct="1">
              <a:lnSpc>
                <a:spcPct val="90000"/>
              </a:lnSpc>
              <a:spcBef>
                <a:spcPts val="1000"/>
              </a:spcBef>
              <a:spcAft>
                <a:spcPts val="0"/>
              </a:spcAft>
              <a:buClr>
                <a:srgbClr val="84BD00"/>
              </a:buClr>
              <a:buSzTx/>
              <a:buFont typeface="Wingdings" panose="05000000000000000000" pitchFamily="2" charset="2"/>
              <a:buChar char="§"/>
              <a:tabLst/>
              <a:defRPr/>
            </a:pPr>
            <a:r>
              <a:rPr lang="ar-EG" sz="1600" b="1" dirty="0">
                <a:solidFill>
                  <a:schemeClr val="tx1"/>
                </a:solidFill>
                <a:latin typeface="Tahoma" panose="020B0604030504040204" pitchFamily="34" charset="0"/>
                <a:ea typeface="Tahoma" panose="020B0604030504040204" pitchFamily="34" charset="0"/>
                <a:cs typeface="Tahoma" panose="020B0604030504040204" pitchFamily="34" charset="0"/>
              </a:rPr>
              <a:t>مدة الدرس: </a:t>
            </a:r>
            <a:r>
              <a:rPr lang="ar-EG" sz="1600" dirty="0">
                <a:solidFill>
                  <a:schemeClr val="tx1"/>
                </a:solidFill>
                <a:latin typeface="Tahoma" panose="020B0604030504040204" pitchFamily="34" charset="0"/>
                <a:ea typeface="Tahoma" panose="020B0604030504040204" pitchFamily="34" charset="0"/>
                <a:cs typeface="Tahoma" panose="020B0604030504040204" pitchFamily="34" charset="0"/>
              </a:rPr>
              <a:t>45 دقيقة.</a:t>
            </a:r>
          </a:p>
          <a:p>
            <a:pPr marL="0" lvl="0" indent="0">
              <a:buNone/>
              <a:defRPr/>
            </a:pPr>
            <a:endParaRPr lang="he-IL" sz="16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228600" marR="0" lvl="0" indent="-228600" algn="r" defTabSz="914400" rtl="1" eaLnBrk="1" fontAlgn="auto" latinLnBrk="0" hangingPunct="1">
              <a:lnSpc>
                <a:spcPct val="90000"/>
              </a:lnSpc>
              <a:spcBef>
                <a:spcPts val="1000"/>
              </a:spcBef>
              <a:spcAft>
                <a:spcPts val="0"/>
              </a:spcAft>
              <a:buClr>
                <a:srgbClr val="84BD00"/>
              </a:buClr>
              <a:buSzTx/>
              <a:buFont typeface="Wingdings" panose="05000000000000000000" pitchFamily="2" charset="2"/>
              <a:buChar char="§"/>
              <a:tabLst/>
              <a:defRPr/>
            </a:pPr>
            <a:r>
              <a:rPr lang="ar-EG" sz="1600" b="1" dirty="0">
                <a:solidFill>
                  <a:schemeClr val="tx1"/>
                </a:solidFill>
                <a:latin typeface="Tahoma" panose="020B0604030504040204" pitchFamily="34" charset="0"/>
                <a:ea typeface="Tahoma" panose="020B0604030504040204" pitchFamily="34" charset="0"/>
                <a:cs typeface="Tahoma" panose="020B0604030504040204" pitchFamily="34" charset="0"/>
              </a:rPr>
              <a:t>أهداف الدرس: </a:t>
            </a:r>
            <a:r>
              <a:rPr lang="ar-EG" sz="1600" dirty="0">
                <a:solidFill>
                  <a:schemeClr val="tx1"/>
                </a:solidFill>
                <a:latin typeface="Tahoma" panose="020B0604030504040204" pitchFamily="34" charset="0"/>
                <a:ea typeface="Tahoma" panose="020B0604030504040204" pitchFamily="34" charset="0"/>
                <a:cs typeface="Tahoma" panose="020B0604030504040204" pitchFamily="34" charset="0"/>
              </a:rPr>
              <a:t>علاقة أولية بين الطلاب والزهور البرية من خلال المعلومات الشيقة، عرض الملصق ثم تعليقه في الصف، إثارة الفضول والرغبة في الذهاب في نزهة، رؤية الزهور والتعرف عليها لاحقًا، وتشجيع حماية الزهور البرية.</a:t>
            </a:r>
          </a:p>
          <a:p>
            <a:pPr marL="228600" marR="0" lvl="0" indent="-228600" algn="r" defTabSz="914400" rtl="1" eaLnBrk="1" fontAlgn="auto" latinLnBrk="0" hangingPunct="1">
              <a:lnSpc>
                <a:spcPct val="90000"/>
              </a:lnSpc>
              <a:spcBef>
                <a:spcPts val="1000"/>
              </a:spcBef>
              <a:spcAft>
                <a:spcPts val="0"/>
              </a:spcAft>
              <a:buClr>
                <a:srgbClr val="84BD00"/>
              </a:buClr>
              <a:buSzTx/>
              <a:buFont typeface="Wingdings" panose="05000000000000000000" pitchFamily="2" charset="2"/>
              <a:buChar char="§"/>
              <a:tabLst/>
              <a:defRPr/>
            </a:pPr>
            <a:endParaRPr lang="he-IL" sz="16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228600" marR="0" lvl="0" indent="-228600" algn="r" defTabSz="914400" rtl="1" eaLnBrk="1" fontAlgn="auto" latinLnBrk="0" hangingPunct="1">
              <a:lnSpc>
                <a:spcPct val="90000"/>
              </a:lnSpc>
              <a:spcBef>
                <a:spcPts val="1000"/>
              </a:spcBef>
              <a:spcAft>
                <a:spcPts val="0"/>
              </a:spcAft>
              <a:buClr>
                <a:srgbClr val="84BD00"/>
              </a:buClr>
              <a:buSzTx/>
              <a:buFont typeface="Wingdings" panose="05000000000000000000" pitchFamily="2" charset="2"/>
              <a:buChar char="§"/>
              <a:tabLst/>
              <a:defRPr/>
            </a:pPr>
            <a:r>
              <a:rPr lang="ar-EG" sz="1600" b="1" dirty="0">
                <a:solidFill>
                  <a:schemeClr val="tx1"/>
                </a:solidFill>
                <a:latin typeface="Tahoma" panose="020B0604030504040204" pitchFamily="34" charset="0"/>
                <a:ea typeface="Tahoma" panose="020B0604030504040204" pitchFamily="34" charset="0"/>
                <a:cs typeface="Tahoma" panose="020B0604030504040204" pitchFamily="34" charset="0"/>
              </a:rPr>
              <a:t>التحضيرات المطلوبة من المعلمين</a:t>
            </a:r>
            <a:endParaRPr lang="he-IL" sz="1600"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0" marR="0" lvl="0" indent="0" algn="r" defTabSz="914400" rtl="1" eaLnBrk="1" fontAlgn="auto" latinLnBrk="0" hangingPunct="1">
              <a:lnSpc>
                <a:spcPct val="90000"/>
              </a:lnSpc>
              <a:spcBef>
                <a:spcPts val="1000"/>
              </a:spcBef>
              <a:spcAft>
                <a:spcPts val="0"/>
              </a:spcAft>
              <a:buClr>
                <a:srgbClr val="84BD00"/>
              </a:buClr>
              <a:buSzTx/>
              <a:buNone/>
              <a:tabLst/>
              <a:defRPr/>
            </a:pPr>
            <a:endParaRPr lang="he-IL" sz="1600"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lvl="1">
              <a:spcBef>
                <a:spcPts val="1000"/>
              </a:spcBef>
              <a:defRPr/>
            </a:pPr>
            <a:r>
              <a:rPr lang="ar-EG" sz="1400" dirty="0">
                <a:solidFill>
                  <a:schemeClr val="tx1"/>
                </a:solidFill>
                <a:latin typeface="Tahoma" panose="020B0604030504040204" pitchFamily="34" charset="0"/>
                <a:ea typeface="Tahoma" panose="020B0604030504040204" pitchFamily="34" charset="0"/>
                <a:cs typeface="Tahoma" panose="020B0604030504040204" pitchFamily="34" charset="0"/>
              </a:rPr>
              <a:t>المعدات اللازمة لتشغيل هذا العرض التقديمي في الصف.</a:t>
            </a:r>
          </a:p>
          <a:p>
            <a:pPr lvl="1">
              <a:spcBef>
                <a:spcPts val="1000"/>
              </a:spcBef>
              <a:defRPr/>
            </a:pPr>
            <a:r>
              <a:rPr lang="ar-EG" sz="1400" dirty="0">
                <a:solidFill>
                  <a:schemeClr val="tx1"/>
                </a:solidFill>
                <a:latin typeface="Tahoma" panose="020B0604030504040204" pitchFamily="34" charset="0"/>
                <a:ea typeface="Tahoma" panose="020B0604030504040204" pitchFamily="34" charset="0"/>
                <a:cs typeface="Tahoma" panose="020B0604030504040204" pitchFamily="34" charset="0"/>
              </a:rPr>
              <a:t>تحضير مسبق – يتضمن هذا العرض ملاحظات ومعلومات في الأسفل يمكن قراءتها قبل الدرس.</a:t>
            </a:r>
          </a:p>
          <a:p>
            <a:pPr marL="0" indent="0">
              <a:buNone/>
              <a:defRPr/>
            </a:pPr>
            <a:endParaRPr lang="he-IL" sz="1600" b="1" dirty="0">
              <a:solidFill>
                <a:srgbClr val="005445"/>
              </a:solidFill>
              <a:latin typeface="Atlas AAA" panose="020B0504020202020204" pitchFamily="34" charset="-79"/>
              <a:cs typeface="Atlas AAA" panose="020B0504020202020204" pitchFamily="34" charset="-79"/>
            </a:endParaRPr>
          </a:p>
          <a:p>
            <a:pPr marL="228600" marR="0" lvl="0" indent="-228600" algn="r" defTabSz="914400" rtl="1" eaLnBrk="1" fontAlgn="auto" latinLnBrk="0" hangingPunct="1">
              <a:lnSpc>
                <a:spcPct val="90000"/>
              </a:lnSpc>
              <a:spcBef>
                <a:spcPts val="1000"/>
              </a:spcBef>
              <a:spcAft>
                <a:spcPts val="0"/>
              </a:spcAft>
              <a:buClr>
                <a:srgbClr val="84BD00"/>
              </a:buClr>
              <a:buSzTx/>
              <a:buFont typeface="Wingdings" panose="05000000000000000000" pitchFamily="2" charset="2"/>
              <a:buChar char="§"/>
              <a:tabLst/>
              <a:defRPr/>
            </a:pPr>
            <a:endParaRPr kumimoji="0" lang="he-IL" sz="1600" b="0" i="0" u="none" strike="noStrike" kern="1200" cap="none" spc="0" normalizeH="0" baseline="0" noProof="0" dirty="0">
              <a:ln>
                <a:noFill/>
              </a:ln>
              <a:solidFill>
                <a:srgbClr val="005445"/>
              </a:solidFill>
              <a:effectLst/>
              <a:uLnTx/>
              <a:uFillTx/>
              <a:latin typeface="Atlas AAA" panose="020B0504020202020204" pitchFamily="34" charset="-79"/>
              <a:cs typeface="Atlas AAA" panose="020B0504020202020204" pitchFamily="34" charset="-79"/>
            </a:endParaRPr>
          </a:p>
        </p:txBody>
      </p:sp>
      <p:sp>
        <p:nvSpPr>
          <p:cNvPr id="18" name="TextBox 17">
            <a:extLst>
              <a:ext uri="{FF2B5EF4-FFF2-40B4-BE49-F238E27FC236}">
                <a16:creationId xmlns:a16="http://schemas.microsoft.com/office/drawing/2014/main" id="{AFF98E22-D821-44E8-8DB6-EEB587641847}"/>
              </a:ext>
            </a:extLst>
          </p:cNvPr>
          <p:cNvSpPr txBox="1"/>
          <p:nvPr/>
        </p:nvSpPr>
        <p:spPr>
          <a:xfrm>
            <a:off x="4557375" y="295760"/>
            <a:ext cx="6837770" cy="461665"/>
          </a:xfrm>
          <a:prstGeom prst="rect">
            <a:avLst/>
          </a:prstGeom>
          <a:noFill/>
        </p:spPr>
        <p:txBody>
          <a:bodyPr wrap="square" rtlCol="0">
            <a:spAutoFit/>
          </a:bodyPr>
          <a:lstStyle/>
          <a:p>
            <a:pPr algn="just" rtl="1"/>
            <a:r>
              <a:rPr lang="ar-EG" sz="2400" b="1" dirty="0">
                <a:solidFill>
                  <a:srgbClr val="005445"/>
                </a:solidFill>
                <a:latin typeface="Tahoma" panose="020B0604030504040204" pitchFamily="34" charset="0"/>
                <a:ea typeface="Tahoma" panose="020B0604030504040204" pitchFamily="34" charset="0"/>
                <a:cs typeface="Tahoma" panose="020B0604030504040204" pitchFamily="34" charset="0"/>
              </a:rPr>
              <a:t>مقدمة للمعل</a:t>
            </a:r>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مين</a:t>
            </a:r>
          </a:p>
        </p:txBody>
      </p:sp>
      <p:pic>
        <p:nvPicPr>
          <p:cNvPr id="4" name="Picture 3">
            <a:extLst>
              <a:ext uri="{FF2B5EF4-FFF2-40B4-BE49-F238E27FC236}">
                <a16:creationId xmlns:a16="http://schemas.microsoft.com/office/drawing/2014/main" id="{AEA01BD6-B558-469E-B67F-109AFF07D63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6592" y="604905"/>
            <a:ext cx="6096831" cy="6587965"/>
          </a:xfrm>
          <a:prstGeom prst="rect">
            <a:avLst/>
          </a:prstGeom>
        </p:spPr>
      </p:pic>
      <p:sp>
        <p:nvSpPr>
          <p:cNvPr id="3" name="Slide Number Placeholder 2">
            <a:extLst>
              <a:ext uri="{FF2B5EF4-FFF2-40B4-BE49-F238E27FC236}">
                <a16:creationId xmlns:a16="http://schemas.microsoft.com/office/drawing/2014/main" id="{3A007854-90BA-EFF3-56C4-834E2B114777}"/>
              </a:ext>
            </a:extLst>
          </p:cNvPr>
          <p:cNvSpPr>
            <a:spLocks noGrp="1"/>
          </p:cNvSpPr>
          <p:nvPr>
            <p:ph type="sldNum" sz="quarter" idx="12"/>
          </p:nvPr>
        </p:nvSpPr>
        <p:spPr/>
        <p:txBody>
          <a:bodyPr/>
          <a:lstStyle/>
          <a:p>
            <a:fld id="{9DE0CEA4-7E62-4EAA-9BE3-9BBBA25519B5}" type="slidenum">
              <a:rPr lang="en-150" smtClean="0"/>
              <a:t>3</a:t>
            </a:fld>
            <a:endParaRPr lang="en-150"/>
          </a:p>
        </p:txBody>
      </p:sp>
      <p:pic>
        <p:nvPicPr>
          <p:cNvPr id="5" name="תמונה 4">
            <a:extLst>
              <a:ext uri="{FF2B5EF4-FFF2-40B4-BE49-F238E27FC236}">
                <a16:creationId xmlns:a16="http://schemas.microsoft.com/office/drawing/2014/main" id="{AB7C32F6-11E4-7247-98AE-194C08C593D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1260" y="181511"/>
            <a:ext cx="2342463" cy="537644"/>
          </a:xfrm>
          <a:prstGeom prst="rect">
            <a:avLst/>
          </a:prstGeom>
        </p:spPr>
      </p:pic>
    </p:spTree>
    <p:extLst>
      <p:ext uri="{BB962C8B-B14F-4D97-AF65-F5344CB8AC3E}">
        <p14:creationId xmlns:p14="http://schemas.microsoft.com/office/powerpoint/2010/main" val="2115212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E54C1-2CF5-43D6-D242-13286BEB58D9}"/>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D232C0A4-74DD-0D5F-301A-C2D185CB469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rot="16200000">
            <a:off x="646971" y="2875123"/>
            <a:ext cx="2916110" cy="3863237"/>
          </a:xfrm>
          <a:prstGeom prst="rect">
            <a:avLst/>
          </a:prstGeom>
        </p:spPr>
      </p:pic>
      <p:sp>
        <p:nvSpPr>
          <p:cNvPr id="20" name="Rectangle 19">
            <a:extLst>
              <a:ext uri="{FF2B5EF4-FFF2-40B4-BE49-F238E27FC236}">
                <a16:creationId xmlns:a16="http://schemas.microsoft.com/office/drawing/2014/main" id="{4BD9E970-426A-D766-83B6-DB827C9758D2}"/>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7" name="Rectangle 16">
            <a:extLst>
              <a:ext uri="{FF2B5EF4-FFF2-40B4-BE49-F238E27FC236}">
                <a16:creationId xmlns:a16="http://schemas.microsoft.com/office/drawing/2014/main" id="{8EF9E161-3EE2-2889-565A-F0DFAA0AA94C}"/>
              </a:ext>
            </a:extLst>
          </p:cNvPr>
          <p:cNvSpPr/>
          <p:nvPr/>
        </p:nvSpPr>
        <p:spPr>
          <a:xfrm>
            <a:off x="1" y="0"/>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dirty="0"/>
          </a:p>
        </p:txBody>
      </p:sp>
      <p:sp>
        <p:nvSpPr>
          <p:cNvPr id="18" name="TextBox 17">
            <a:extLst>
              <a:ext uri="{FF2B5EF4-FFF2-40B4-BE49-F238E27FC236}">
                <a16:creationId xmlns:a16="http://schemas.microsoft.com/office/drawing/2014/main" id="{5702140E-F54A-5568-F60B-0FBC894497A2}"/>
              </a:ext>
            </a:extLst>
          </p:cNvPr>
          <p:cNvSpPr txBox="1"/>
          <p:nvPr/>
        </p:nvSpPr>
        <p:spPr>
          <a:xfrm>
            <a:off x="4483403" y="290810"/>
            <a:ext cx="6837770" cy="461665"/>
          </a:xfrm>
          <a:prstGeom prst="rect">
            <a:avLst/>
          </a:prstGeom>
          <a:noFill/>
        </p:spPr>
        <p:txBody>
          <a:bodyPr wrap="square" rtlCol="0">
            <a:spAutoFit/>
          </a:bodyPr>
          <a:lstStyle/>
          <a:p>
            <a:pPr algn="just" rtl="1"/>
            <a:r>
              <a:rPr lang="ar-SA" sz="2400" b="1" dirty="0">
                <a:solidFill>
                  <a:srgbClr val="98D050"/>
                </a:solidFill>
                <a:latin typeface="Atlas AAA" panose="020B0504020202020204" pitchFamily="34" charset="-79"/>
                <a:cs typeface="Atlas AAA" panose="020B0504020202020204" pitchFamily="34" charset="-79"/>
              </a:rPr>
              <a:t>فصل الربيع</a:t>
            </a:r>
            <a:endParaRPr lang="en-150" sz="2400" dirty="0">
              <a:solidFill>
                <a:srgbClr val="98D050"/>
              </a:solidFill>
              <a:latin typeface="Atlas AAA" panose="020B0504020202020204" pitchFamily="34" charset="-79"/>
              <a:cs typeface="Atlas AAA" panose="020B0504020202020204" pitchFamily="34" charset="-79"/>
            </a:endParaRPr>
          </a:p>
        </p:txBody>
      </p:sp>
      <p:sp>
        <p:nvSpPr>
          <p:cNvPr id="2" name="Isosceles Triangle 1">
            <a:extLst>
              <a:ext uri="{FF2B5EF4-FFF2-40B4-BE49-F238E27FC236}">
                <a16:creationId xmlns:a16="http://schemas.microsoft.com/office/drawing/2014/main" id="{C83FC721-6FAD-2D48-9416-26B391CBFAF7}"/>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CE3CAE7B-A6DB-149D-A9DE-FE24B7401940}"/>
              </a:ext>
            </a:extLst>
          </p:cNvPr>
          <p:cNvSpPr/>
          <p:nvPr/>
        </p:nvSpPr>
        <p:spPr>
          <a:xfrm>
            <a:off x="11670103" y="346789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889B9865-1711-D8DF-7B73-6C396F11874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602944" y="3371576"/>
            <a:ext cx="499915" cy="487647"/>
          </a:xfrm>
          <a:prstGeom prst="rect">
            <a:avLst/>
          </a:prstGeom>
        </p:spPr>
      </p:pic>
      <p:sp>
        <p:nvSpPr>
          <p:cNvPr id="13" name="Isosceles Triangle 12">
            <a:extLst>
              <a:ext uri="{FF2B5EF4-FFF2-40B4-BE49-F238E27FC236}">
                <a16:creationId xmlns:a16="http://schemas.microsoft.com/office/drawing/2014/main" id="{15B05BAD-7091-6833-104D-03E3418D9D8C}"/>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76967AD1-4E63-430E-3D4F-D9B0B5239CB9}"/>
              </a:ext>
            </a:extLst>
          </p:cNvPr>
          <p:cNvSpPr/>
          <p:nvPr/>
        </p:nvSpPr>
        <p:spPr>
          <a:xfrm>
            <a:off x="1170455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3457B57D-90BA-FD4B-C06F-915334A93CA9}"/>
              </a:ext>
            </a:extLst>
          </p:cNvPr>
          <p:cNvSpPr/>
          <p:nvPr/>
        </p:nvSpPr>
        <p:spPr>
          <a:xfrm>
            <a:off x="11676776" y="496158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endParaRPr>
          </a:p>
        </p:txBody>
      </p:sp>
      <p:pic>
        <p:nvPicPr>
          <p:cNvPr id="9" name="Picture 8">
            <a:extLst>
              <a:ext uri="{FF2B5EF4-FFF2-40B4-BE49-F238E27FC236}">
                <a16:creationId xmlns:a16="http://schemas.microsoft.com/office/drawing/2014/main" id="{A944D2D5-0B27-DF5A-D9C4-87FA9580640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258037" y="4158604"/>
            <a:ext cx="496825" cy="484633"/>
          </a:xfrm>
          <a:prstGeom prst="rect">
            <a:avLst/>
          </a:prstGeom>
        </p:spPr>
      </p:pic>
      <p:sp>
        <p:nvSpPr>
          <p:cNvPr id="19" name="Isosceles Triangle 18">
            <a:extLst>
              <a:ext uri="{FF2B5EF4-FFF2-40B4-BE49-F238E27FC236}">
                <a16:creationId xmlns:a16="http://schemas.microsoft.com/office/drawing/2014/main" id="{A3656F36-E5FB-3482-1352-A5CF762A8291}"/>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5BFFB37E-61BE-F9D9-0739-8AC9A6ACE507}"/>
              </a:ext>
            </a:extLst>
          </p:cNvPr>
          <p:cNvSpPr/>
          <p:nvPr/>
        </p:nvSpPr>
        <p:spPr>
          <a:xfrm>
            <a:off x="11670103" y="4207129"/>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CA24D6C9-1B60-891D-EA8A-CB43DF2FE0B7}"/>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80A574BC-AB81-DEC1-2A79-689BAF3F047C}"/>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568748" y="4871986"/>
            <a:ext cx="549212" cy="484633"/>
          </a:xfrm>
          <a:prstGeom prst="rect">
            <a:avLst/>
          </a:prstGeom>
        </p:spPr>
      </p:pic>
      <p:pic>
        <p:nvPicPr>
          <p:cNvPr id="25" name="Picture 24">
            <a:extLst>
              <a:ext uri="{FF2B5EF4-FFF2-40B4-BE49-F238E27FC236}">
                <a16:creationId xmlns:a16="http://schemas.microsoft.com/office/drawing/2014/main" id="{D16AFE5A-453D-FE8F-BF23-150ADCF48848}"/>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606034" y="557775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A38B6ECF-A67C-C5A3-A60E-88FA7374A57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105025" y="5901945"/>
            <a:ext cx="854037" cy="854037"/>
          </a:xfrm>
          <a:prstGeom prst="rect">
            <a:avLst/>
          </a:prstGeom>
        </p:spPr>
      </p:pic>
      <p:sp>
        <p:nvSpPr>
          <p:cNvPr id="5" name="TextBox 4">
            <a:extLst>
              <a:ext uri="{FF2B5EF4-FFF2-40B4-BE49-F238E27FC236}">
                <a16:creationId xmlns:a16="http://schemas.microsoft.com/office/drawing/2014/main" id="{DF280074-5E1B-A1D4-5350-DFE7D17D1C72}"/>
              </a:ext>
            </a:extLst>
          </p:cNvPr>
          <p:cNvSpPr txBox="1"/>
          <p:nvPr/>
        </p:nvSpPr>
        <p:spPr>
          <a:xfrm>
            <a:off x="6544139" y="1297136"/>
            <a:ext cx="4885017" cy="1785810"/>
          </a:xfrm>
          <a:prstGeom prst="rect">
            <a:avLst/>
          </a:prstGeom>
          <a:noFill/>
        </p:spPr>
        <p:txBody>
          <a:bodyPr wrap="square">
            <a:spAutoFit/>
          </a:bodyPr>
          <a:lstStyle/>
          <a:p>
            <a:pPr algn="r" rtl="1">
              <a:lnSpc>
                <a:spcPct val="115000"/>
              </a:lnSpc>
              <a:spcAft>
                <a:spcPts val="800"/>
              </a:spcAft>
            </a:pPr>
            <a:r>
              <a:rPr lang="ar-SA" sz="2000" b="1" kern="100" dirty="0">
                <a:solidFill>
                  <a:schemeClr val="accent6">
                    <a:lumMod val="75000"/>
                  </a:schemeClr>
                </a:solidFill>
                <a:latin typeface="Aptos" panose="020B0004020202020204" pitchFamily="34" charset="0"/>
                <a:ea typeface="Aptos" panose="020B0004020202020204" pitchFamily="34" charset="0"/>
              </a:rPr>
              <a:t>من يحتفل بعيد ميلاده في الربيع؟</a:t>
            </a:r>
          </a:p>
          <a:p>
            <a:pPr algn="r" rtl="1">
              <a:lnSpc>
                <a:spcPct val="115000"/>
              </a:lnSpc>
              <a:spcAft>
                <a:spcPts val="800"/>
              </a:spcAft>
            </a:pPr>
            <a:r>
              <a:rPr lang="ar-EG" sz="2000" b="1" kern="100" dirty="0">
                <a:solidFill>
                  <a:schemeClr val="accent6">
                    <a:lumMod val="75000"/>
                  </a:schemeClr>
                </a:solidFill>
                <a:latin typeface="Aptos" panose="020B0004020202020204" pitchFamily="34" charset="0"/>
                <a:ea typeface="Aptos" panose="020B0004020202020204" pitchFamily="34" charset="0"/>
              </a:rPr>
              <a:t>ا</a:t>
            </a:r>
            <a:r>
              <a:rPr lang="ar-SA" sz="2000" b="1" kern="100" dirty="0">
                <a:solidFill>
                  <a:schemeClr val="accent6">
                    <a:lumMod val="75000"/>
                  </a:schemeClr>
                </a:solidFill>
                <a:latin typeface="Aptos" panose="020B0004020202020204" pitchFamily="34" charset="0"/>
                <a:ea typeface="Aptos" panose="020B0004020202020204" pitchFamily="34" charset="0"/>
              </a:rPr>
              <a:t>ذكروا مميزات الطبيعة</a:t>
            </a:r>
          </a:p>
          <a:p>
            <a:pPr algn="r" rtl="1">
              <a:lnSpc>
                <a:spcPct val="115000"/>
              </a:lnSpc>
              <a:spcAft>
                <a:spcPts val="800"/>
              </a:spcAft>
            </a:pPr>
            <a:r>
              <a:rPr lang="ar-SA" sz="2000" b="1" kern="100" dirty="0">
                <a:solidFill>
                  <a:schemeClr val="accent6">
                    <a:lumMod val="75000"/>
                  </a:schemeClr>
                </a:solidFill>
                <a:latin typeface="Aptos" panose="020B0004020202020204" pitchFamily="34" charset="0"/>
                <a:ea typeface="Aptos" panose="020B0004020202020204" pitchFamily="34" charset="0"/>
              </a:rPr>
              <a:t>في فصل الربيع.</a:t>
            </a:r>
          </a:p>
          <a:p>
            <a:pPr algn="r" rtl="1">
              <a:lnSpc>
                <a:spcPct val="115000"/>
              </a:lnSpc>
              <a:spcAft>
                <a:spcPts val="800"/>
              </a:spcAft>
            </a:pPr>
            <a:endParaRPr lang="he-IL" sz="2000" b="1" kern="100" dirty="0">
              <a:solidFill>
                <a:schemeClr val="accent6">
                  <a:lumMod val="75000"/>
                </a:schemeClr>
              </a:solidFill>
              <a:latin typeface="Aptos" panose="020B0004020202020204" pitchFamily="34" charset="0"/>
              <a:ea typeface="Aptos" panose="020B0004020202020204" pitchFamily="34" charset="0"/>
            </a:endParaRPr>
          </a:p>
        </p:txBody>
      </p:sp>
      <p:sp>
        <p:nvSpPr>
          <p:cNvPr id="28" name="Flowchart: Summing Junction 27">
            <a:extLst>
              <a:ext uri="{FF2B5EF4-FFF2-40B4-BE49-F238E27FC236}">
                <a16:creationId xmlns:a16="http://schemas.microsoft.com/office/drawing/2014/main" id="{034ECB25-E1B5-6E6A-1F3C-DA50732ED270}"/>
              </a:ext>
            </a:extLst>
          </p:cNvPr>
          <p:cNvSpPr/>
          <p:nvPr/>
        </p:nvSpPr>
        <p:spPr>
          <a:xfrm>
            <a:off x="3486981" y="1439537"/>
            <a:ext cx="4965077" cy="4750500"/>
          </a:xfrm>
          <a:prstGeom prst="flowChartSummingJunction">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dirty="0"/>
          </a:p>
        </p:txBody>
      </p:sp>
      <p:sp>
        <p:nvSpPr>
          <p:cNvPr id="29" name="Rectangle 28">
            <a:extLst>
              <a:ext uri="{FF2B5EF4-FFF2-40B4-BE49-F238E27FC236}">
                <a16:creationId xmlns:a16="http://schemas.microsoft.com/office/drawing/2014/main" id="{1A0D5906-4250-C450-202F-477B525B1D3D}"/>
              </a:ext>
            </a:extLst>
          </p:cNvPr>
          <p:cNvSpPr/>
          <p:nvPr/>
        </p:nvSpPr>
        <p:spPr>
          <a:xfrm>
            <a:off x="5361559" y="1860508"/>
            <a:ext cx="1078663" cy="1067734"/>
          </a:xfrm>
          <a:prstGeom prst="rect">
            <a:avLst/>
          </a:prstGeom>
          <a:solidFill>
            <a:srgbClr val="E084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1200" dirty="0">
                <a:solidFill>
                  <a:sysClr val="windowText" lastClr="000000"/>
                </a:solidFill>
              </a:rPr>
              <a:t>آذار، نيسان، أيار</a:t>
            </a:r>
            <a:endParaRPr lang="he-IL" sz="1200" dirty="0">
              <a:solidFill>
                <a:sysClr val="windowText" lastClr="000000"/>
              </a:solidFill>
            </a:endParaRPr>
          </a:p>
          <a:p>
            <a:pPr algn="ctr"/>
            <a:r>
              <a:rPr lang="ar-SA" sz="2400" b="1" dirty="0">
                <a:solidFill>
                  <a:sysClr val="windowText" lastClr="000000"/>
                </a:solidFill>
              </a:rPr>
              <a:t>ربيع</a:t>
            </a:r>
            <a:r>
              <a:rPr lang="he-IL" sz="2400" b="1" dirty="0">
                <a:solidFill>
                  <a:sysClr val="windowText" lastClr="000000"/>
                </a:solidFill>
              </a:rPr>
              <a:t> </a:t>
            </a:r>
            <a:endParaRPr lang="en-IL" sz="2400" b="1" dirty="0">
              <a:solidFill>
                <a:sysClr val="windowText" lastClr="000000"/>
              </a:solidFill>
            </a:endParaRPr>
          </a:p>
        </p:txBody>
      </p:sp>
      <p:sp>
        <p:nvSpPr>
          <p:cNvPr id="33" name="TextBox 32">
            <a:extLst>
              <a:ext uri="{FF2B5EF4-FFF2-40B4-BE49-F238E27FC236}">
                <a16:creationId xmlns:a16="http://schemas.microsoft.com/office/drawing/2014/main" id="{7E3E1169-8BB8-83FD-4BDD-CB863A231071}"/>
              </a:ext>
            </a:extLst>
          </p:cNvPr>
          <p:cNvSpPr txBox="1"/>
          <p:nvPr/>
        </p:nvSpPr>
        <p:spPr>
          <a:xfrm>
            <a:off x="6526139" y="3306418"/>
            <a:ext cx="1551104" cy="923330"/>
          </a:xfrm>
          <a:prstGeom prst="rect">
            <a:avLst/>
          </a:prstGeom>
          <a:noFill/>
        </p:spPr>
        <p:txBody>
          <a:bodyPr wrap="square">
            <a:spAutoFit/>
          </a:bodyPr>
          <a:lstStyle/>
          <a:p>
            <a:pPr algn="ctr"/>
            <a:r>
              <a:rPr lang="ar-SA" dirty="0"/>
              <a:t>ارتفاع معتدل في درجات الحرارة</a:t>
            </a:r>
          </a:p>
          <a:p>
            <a:pPr algn="ctr"/>
            <a:endParaRPr lang="en-IL" dirty="0"/>
          </a:p>
        </p:txBody>
      </p:sp>
      <p:sp>
        <p:nvSpPr>
          <p:cNvPr id="78" name="TextBox 77">
            <a:extLst>
              <a:ext uri="{FF2B5EF4-FFF2-40B4-BE49-F238E27FC236}">
                <a16:creationId xmlns:a16="http://schemas.microsoft.com/office/drawing/2014/main" id="{5D417646-8512-3FB1-7F5D-279188C2E296}"/>
              </a:ext>
            </a:extLst>
          </p:cNvPr>
          <p:cNvSpPr txBox="1"/>
          <p:nvPr/>
        </p:nvSpPr>
        <p:spPr>
          <a:xfrm>
            <a:off x="3641968" y="3390449"/>
            <a:ext cx="1551104" cy="923330"/>
          </a:xfrm>
          <a:prstGeom prst="rect">
            <a:avLst/>
          </a:prstGeom>
          <a:noFill/>
        </p:spPr>
        <p:txBody>
          <a:bodyPr wrap="square">
            <a:spAutoFit/>
          </a:bodyPr>
          <a:lstStyle/>
          <a:p>
            <a:pPr algn="ctr"/>
            <a:r>
              <a:rPr lang="ar-SA" dirty="0"/>
              <a:t>نمو وإزهار الكثير من النباتات</a:t>
            </a:r>
          </a:p>
          <a:p>
            <a:pPr algn="ctr"/>
            <a:endParaRPr lang="he-IL" dirty="0"/>
          </a:p>
        </p:txBody>
      </p:sp>
      <p:sp>
        <p:nvSpPr>
          <p:cNvPr id="27" name="TextBox 26">
            <a:extLst>
              <a:ext uri="{FF2B5EF4-FFF2-40B4-BE49-F238E27FC236}">
                <a16:creationId xmlns:a16="http://schemas.microsoft.com/office/drawing/2014/main" id="{92504043-0813-10FB-496D-2C6FC5006F4E}"/>
              </a:ext>
            </a:extLst>
          </p:cNvPr>
          <p:cNvSpPr txBox="1"/>
          <p:nvPr/>
        </p:nvSpPr>
        <p:spPr>
          <a:xfrm>
            <a:off x="5399507" y="4987287"/>
            <a:ext cx="1086875" cy="646331"/>
          </a:xfrm>
          <a:prstGeom prst="rect">
            <a:avLst/>
          </a:prstGeom>
          <a:noFill/>
        </p:spPr>
        <p:txBody>
          <a:bodyPr wrap="square">
            <a:spAutoFit/>
          </a:bodyPr>
          <a:lstStyle/>
          <a:p>
            <a:pPr algn="ctr"/>
            <a:r>
              <a:rPr lang="ar-SA" dirty="0"/>
              <a:t>حشرات مُلقِّحة</a:t>
            </a:r>
          </a:p>
        </p:txBody>
      </p:sp>
      <p:sp>
        <p:nvSpPr>
          <p:cNvPr id="7" name="Slide Number Placeholder 6">
            <a:extLst>
              <a:ext uri="{FF2B5EF4-FFF2-40B4-BE49-F238E27FC236}">
                <a16:creationId xmlns:a16="http://schemas.microsoft.com/office/drawing/2014/main" id="{74950B74-7C75-C66C-5CA7-EFCF5E39DAF4}"/>
              </a:ext>
            </a:extLst>
          </p:cNvPr>
          <p:cNvSpPr>
            <a:spLocks noGrp="1"/>
          </p:cNvSpPr>
          <p:nvPr>
            <p:ph type="sldNum" sz="quarter" idx="12"/>
          </p:nvPr>
        </p:nvSpPr>
        <p:spPr/>
        <p:txBody>
          <a:bodyPr/>
          <a:lstStyle/>
          <a:p>
            <a:fld id="{9DE0CEA4-7E62-4EAA-9BE3-9BBBA25519B5}" type="slidenum">
              <a:rPr lang="en-150" smtClean="0"/>
              <a:t>30</a:t>
            </a:fld>
            <a:endParaRPr lang="en-150"/>
          </a:p>
        </p:txBody>
      </p:sp>
      <p:pic>
        <p:nvPicPr>
          <p:cNvPr id="10" name="תמונה 9">
            <a:extLst>
              <a:ext uri="{FF2B5EF4-FFF2-40B4-BE49-F238E27FC236}">
                <a16:creationId xmlns:a16="http://schemas.microsoft.com/office/drawing/2014/main" id="{C013C89E-4D07-906A-9486-C7CBC25F756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5094" y="6192565"/>
            <a:ext cx="2035130" cy="467105"/>
          </a:xfrm>
          <a:prstGeom prst="rect">
            <a:avLst/>
          </a:prstGeom>
        </p:spPr>
      </p:pic>
    </p:spTree>
    <p:extLst>
      <p:ext uri="{BB962C8B-B14F-4D97-AF65-F5344CB8AC3E}">
        <p14:creationId xmlns:p14="http://schemas.microsoft.com/office/powerpoint/2010/main" val="3350480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barn(inVertical)">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fade">
                                      <p:cBhvr>
                                        <p:cTn id="22" dur="500"/>
                                        <p:tgtEl>
                                          <p:spTgt spid="3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8"/>
                                        </p:tgtEl>
                                        <p:attrNameLst>
                                          <p:attrName>style.visibility</p:attrName>
                                        </p:attrNameLst>
                                      </p:cBhvr>
                                      <p:to>
                                        <p:strVal val="visible"/>
                                      </p:to>
                                    </p:set>
                                    <p:animEffect transition="in" filter="fade">
                                      <p:cBhvr>
                                        <p:cTn id="27" dur="500"/>
                                        <p:tgtEl>
                                          <p:spTgt spid="78"/>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heel(1)">
                                      <p:cBhvr>
                                        <p:cTn id="32" dur="20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1000"/>
                                        <p:tgtEl>
                                          <p:spTgt spid="27"/>
                                        </p:tgtEl>
                                      </p:cBhvr>
                                    </p:animEffect>
                                    <p:anim calcmode="lin" valueType="num">
                                      <p:cBhvr>
                                        <p:cTn id="38" dur="1000" fill="hold"/>
                                        <p:tgtEl>
                                          <p:spTgt spid="27"/>
                                        </p:tgtEl>
                                        <p:attrNameLst>
                                          <p:attrName>ppt_x</p:attrName>
                                        </p:attrNameLst>
                                      </p:cBhvr>
                                      <p:tavLst>
                                        <p:tav tm="0">
                                          <p:val>
                                            <p:strVal val="#ppt_x"/>
                                          </p:val>
                                        </p:tav>
                                        <p:tav tm="100000">
                                          <p:val>
                                            <p:strVal val="#ppt_x"/>
                                          </p:val>
                                        </p:tav>
                                      </p:tavLst>
                                    </p:anim>
                                    <p:anim calcmode="lin" valueType="num">
                                      <p:cBhvr>
                                        <p:cTn id="3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8" grpId="0" animBg="1"/>
      <p:bldP spid="29" grpId="0" animBg="1"/>
      <p:bldP spid="33" grpId="0"/>
      <p:bldP spid="78" grpId="0"/>
      <p:bldP spid="2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4812B-FDF8-9D57-2893-B7EDB1FF1BEA}"/>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1BAD579F-72DC-1F6A-D272-91C41AF2F79B}"/>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7" name="Rectangle 16">
            <a:extLst>
              <a:ext uri="{FF2B5EF4-FFF2-40B4-BE49-F238E27FC236}">
                <a16:creationId xmlns:a16="http://schemas.microsoft.com/office/drawing/2014/main" id="{5C483774-39F7-8E29-847F-DA4F2CF1052D}"/>
              </a:ext>
            </a:extLst>
          </p:cNvPr>
          <p:cNvSpPr/>
          <p:nvPr/>
        </p:nvSpPr>
        <p:spPr>
          <a:xfrm>
            <a:off x="1" y="0"/>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dirty="0"/>
          </a:p>
        </p:txBody>
      </p:sp>
      <p:sp>
        <p:nvSpPr>
          <p:cNvPr id="18" name="TextBox 17">
            <a:extLst>
              <a:ext uri="{FF2B5EF4-FFF2-40B4-BE49-F238E27FC236}">
                <a16:creationId xmlns:a16="http://schemas.microsoft.com/office/drawing/2014/main" id="{BCAB4FA4-ABB4-43E2-7BBE-3C2E2A3FF1F6}"/>
              </a:ext>
            </a:extLst>
          </p:cNvPr>
          <p:cNvSpPr txBox="1"/>
          <p:nvPr/>
        </p:nvSpPr>
        <p:spPr>
          <a:xfrm>
            <a:off x="4483403" y="290810"/>
            <a:ext cx="6837770" cy="461665"/>
          </a:xfrm>
          <a:prstGeom prst="rect">
            <a:avLst/>
          </a:prstGeom>
          <a:noFill/>
        </p:spPr>
        <p:txBody>
          <a:bodyPr wrap="square" rtlCol="0">
            <a:spAutoFit/>
          </a:bodyPr>
          <a:lstStyle/>
          <a:p>
            <a:pPr algn="just" rtl="1"/>
            <a:r>
              <a:rPr lang="ar-SA" sz="2400" b="1" dirty="0">
                <a:solidFill>
                  <a:srgbClr val="98D050"/>
                </a:solidFill>
                <a:latin typeface="Atlas AAA" panose="020B0504020202020204" pitchFamily="34" charset="-79"/>
                <a:cs typeface="Atlas AAA" panose="020B0504020202020204" pitchFamily="34" charset="-79"/>
              </a:rPr>
              <a:t>نباتات تُزهر في الربيع</a:t>
            </a:r>
            <a:endParaRPr lang="en-150" sz="2400" dirty="0">
              <a:solidFill>
                <a:srgbClr val="98D050"/>
              </a:solidFill>
              <a:latin typeface="Atlas AAA" panose="020B0504020202020204" pitchFamily="34" charset="-79"/>
              <a:cs typeface="Atlas AAA" panose="020B0504020202020204" pitchFamily="34" charset="-79"/>
            </a:endParaRPr>
          </a:p>
        </p:txBody>
      </p:sp>
      <p:sp>
        <p:nvSpPr>
          <p:cNvPr id="2" name="Isosceles Triangle 1">
            <a:extLst>
              <a:ext uri="{FF2B5EF4-FFF2-40B4-BE49-F238E27FC236}">
                <a16:creationId xmlns:a16="http://schemas.microsoft.com/office/drawing/2014/main" id="{5D96850E-8D83-A7B9-C6D1-C8CD6938306D}"/>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40E95940-3850-EEEC-A614-DF44D40B8E6C}"/>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3A412A03-A2E1-0C83-18F0-855CDB74CA1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47D276E8-3AAB-BCBC-9894-8FD043D364F1}"/>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1CECC67E-139F-B4B0-2820-FCF41DBC834F}"/>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72447B1A-26EB-C416-7A64-F0D0F039B3E1}"/>
              </a:ext>
            </a:extLst>
          </p:cNvPr>
          <p:cNvSpPr/>
          <p:nvPr/>
        </p:nvSpPr>
        <p:spPr>
          <a:xfrm>
            <a:off x="11715620" y="4928809"/>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endParaRPr>
          </a:p>
        </p:txBody>
      </p:sp>
      <p:pic>
        <p:nvPicPr>
          <p:cNvPr id="9" name="Picture 8">
            <a:extLst>
              <a:ext uri="{FF2B5EF4-FFF2-40B4-BE49-F238E27FC236}">
                <a16:creationId xmlns:a16="http://schemas.microsoft.com/office/drawing/2014/main" id="{E1A11DB5-6627-D089-52D6-A568F0598C4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636130" y="4413001"/>
            <a:ext cx="496825" cy="484633"/>
          </a:xfrm>
          <a:prstGeom prst="rect">
            <a:avLst/>
          </a:prstGeom>
        </p:spPr>
      </p:pic>
      <p:sp>
        <p:nvSpPr>
          <p:cNvPr id="19" name="Isosceles Triangle 18">
            <a:extLst>
              <a:ext uri="{FF2B5EF4-FFF2-40B4-BE49-F238E27FC236}">
                <a16:creationId xmlns:a16="http://schemas.microsoft.com/office/drawing/2014/main" id="{30B279DE-8079-1020-59DD-D04B13FDBD3F}"/>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F3C6A369-A0E9-6F14-D035-F85586D7D7DA}"/>
              </a:ext>
            </a:extLst>
          </p:cNvPr>
          <p:cNvSpPr/>
          <p:nvPr/>
        </p:nvSpPr>
        <p:spPr>
          <a:xfrm>
            <a:off x="11704542" y="4181490"/>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B774F771-2122-C780-3464-41708384494F}"/>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3B22FA22-96A3-A361-5307-69013015187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688054" y="4866492"/>
            <a:ext cx="496825" cy="484633"/>
          </a:xfrm>
          <a:prstGeom prst="rect">
            <a:avLst/>
          </a:prstGeom>
        </p:spPr>
      </p:pic>
      <p:pic>
        <p:nvPicPr>
          <p:cNvPr id="25" name="Picture 24">
            <a:extLst>
              <a:ext uri="{FF2B5EF4-FFF2-40B4-BE49-F238E27FC236}">
                <a16:creationId xmlns:a16="http://schemas.microsoft.com/office/drawing/2014/main" id="{89E075B3-C66D-1188-C9CC-DAB954D5A3E6}"/>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636131" y="559774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5D637AA9-CCB9-9F7A-FCA2-CC130FCEA1D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105025" y="5901945"/>
            <a:ext cx="854037" cy="854037"/>
          </a:xfrm>
          <a:prstGeom prst="rect">
            <a:avLst/>
          </a:prstGeom>
        </p:spPr>
      </p:pic>
      <p:pic>
        <p:nvPicPr>
          <p:cNvPr id="29" name="Picture 28" descr="A close-up of a plant&#10;&#10;Description automatically generated">
            <a:extLst>
              <a:ext uri="{FF2B5EF4-FFF2-40B4-BE49-F238E27FC236}">
                <a16:creationId xmlns:a16="http://schemas.microsoft.com/office/drawing/2014/main" id="{196F325D-D04D-5F4C-D99D-E66AF8C11EEC}"/>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3800406" y="905463"/>
            <a:ext cx="3983307" cy="5311077"/>
          </a:xfrm>
          <a:prstGeom prst="rect">
            <a:avLst/>
          </a:prstGeom>
        </p:spPr>
      </p:pic>
      <p:sp>
        <p:nvSpPr>
          <p:cNvPr id="31" name="TextBox 30">
            <a:extLst>
              <a:ext uri="{FF2B5EF4-FFF2-40B4-BE49-F238E27FC236}">
                <a16:creationId xmlns:a16="http://schemas.microsoft.com/office/drawing/2014/main" id="{4F6BC1A3-8DED-0D2C-E4BB-99DF7D799D8F}"/>
              </a:ext>
            </a:extLst>
          </p:cNvPr>
          <p:cNvSpPr txBox="1"/>
          <p:nvPr/>
        </p:nvSpPr>
        <p:spPr>
          <a:xfrm>
            <a:off x="3690804" y="5795438"/>
            <a:ext cx="3983307" cy="338554"/>
          </a:xfrm>
          <a:prstGeom prst="rect">
            <a:avLst/>
          </a:prstGeom>
          <a:noFill/>
        </p:spPr>
        <p:txBody>
          <a:bodyPr wrap="square">
            <a:spAutoFit/>
          </a:bodyPr>
          <a:lstStyle/>
          <a:p>
            <a:pPr algn="r"/>
            <a:r>
              <a:rPr lang="ar-SA" sz="1600" b="1" i="0" dirty="0">
                <a:solidFill>
                  <a:schemeClr val="bg1"/>
                </a:solidFill>
                <a:effectLst/>
                <a:latin typeface="Arial" panose="020B0604020202020204" pitchFamily="34" charset="0"/>
                <a:cs typeface="Arial" panose="020B0604020202020204" pitchFamily="34" charset="0"/>
              </a:rPr>
              <a:t>ثوم الجليل</a:t>
            </a:r>
            <a:endParaRPr lang="en-IL" sz="1600" dirty="0">
              <a:solidFill>
                <a:schemeClr val="bg1"/>
              </a:solidFill>
            </a:endParaRPr>
          </a:p>
        </p:txBody>
      </p:sp>
      <p:pic>
        <p:nvPicPr>
          <p:cNvPr id="37" name="Picture 36" descr="A close-up of a purple flower&#10;&#10;Description automatically generated">
            <a:extLst>
              <a:ext uri="{FF2B5EF4-FFF2-40B4-BE49-F238E27FC236}">
                <a16:creationId xmlns:a16="http://schemas.microsoft.com/office/drawing/2014/main" id="{A93D38C1-1054-314C-37CB-93356C0E3BF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87318" y="875973"/>
            <a:ext cx="3546865" cy="5313656"/>
          </a:xfrm>
          <a:prstGeom prst="rect">
            <a:avLst/>
          </a:prstGeom>
        </p:spPr>
      </p:pic>
      <p:sp>
        <p:nvSpPr>
          <p:cNvPr id="5" name="TextBox 4">
            <a:extLst>
              <a:ext uri="{FF2B5EF4-FFF2-40B4-BE49-F238E27FC236}">
                <a16:creationId xmlns:a16="http://schemas.microsoft.com/office/drawing/2014/main" id="{138DFDA0-F73B-EFAB-1A5D-A4B930F167DC}"/>
              </a:ext>
            </a:extLst>
          </p:cNvPr>
          <p:cNvSpPr txBox="1"/>
          <p:nvPr/>
        </p:nvSpPr>
        <p:spPr>
          <a:xfrm>
            <a:off x="71232" y="5841020"/>
            <a:ext cx="3660159" cy="307777"/>
          </a:xfrm>
          <a:prstGeom prst="rect">
            <a:avLst/>
          </a:prstGeom>
          <a:noFill/>
        </p:spPr>
        <p:txBody>
          <a:bodyPr wrap="square">
            <a:spAutoFit/>
          </a:bodyPr>
          <a:lstStyle/>
          <a:p>
            <a:pPr algn="r"/>
            <a:r>
              <a:rPr lang="ar-SA" sz="1400" b="1" i="0" dirty="0">
                <a:solidFill>
                  <a:schemeClr val="bg1"/>
                </a:solidFill>
                <a:effectLst/>
                <a:latin typeface="Arial" panose="020B0604020202020204" pitchFamily="34" charset="0"/>
                <a:cs typeface="Arial" panose="020B0604020202020204" pitchFamily="34" charset="0"/>
              </a:rPr>
              <a:t>اوركيد مسنن</a:t>
            </a:r>
            <a:endParaRPr lang="en-IL" sz="1400" dirty="0">
              <a:solidFill>
                <a:schemeClr val="bg1"/>
              </a:solidFill>
            </a:endParaRPr>
          </a:p>
        </p:txBody>
      </p:sp>
      <p:pic>
        <p:nvPicPr>
          <p:cNvPr id="27" name="Picture 26" descr="A purple flower with many small flowers&#10;&#10;Description automatically generated">
            <a:extLst>
              <a:ext uri="{FF2B5EF4-FFF2-40B4-BE49-F238E27FC236}">
                <a16:creationId xmlns:a16="http://schemas.microsoft.com/office/drawing/2014/main" id="{DBBD4A9C-BFC3-2B52-C9AE-755FA2FFE797}"/>
              </a:ext>
            </a:extLst>
          </p:cNvPr>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7860456" y="917971"/>
            <a:ext cx="3552973" cy="5306215"/>
          </a:xfrm>
          <a:prstGeom prst="rect">
            <a:avLst/>
          </a:prstGeom>
        </p:spPr>
      </p:pic>
      <p:sp>
        <p:nvSpPr>
          <p:cNvPr id="28" name="TextBox 27">
            <a:extLst>
              <a:ext uri="{FF2B5EF4-FFF2-40B4-BE49-F238E27FC236}">
                <a16:creationId xmlns:a16="http://schemas.microsoft.com/office/drawing/2014/main" id="{5C8316E9-4251-EF63-FDEB-5737534B4569}"/>
              </a:ext>
            </a:extLst>
          </p:cNvPr>
          <p:cNvSpPr txBox="1"/>
          <p:nvPr/>
        </p:nvSpPr>
        <p:spPr>
          <a:xfrm>
            <a:off x="7513594" y="5774130"/>
            <a:ext cx="3983307" cy="338554"/>
          </a:xfrm>
          <a:prstGeom prst="rect">
            <a:avLst/>
          </a:prstGeom>
          <a:noFill/>
        </p:spPr>
        <p:txBody>
          <a:bodyPr wrap="square">
            <a:spAutoFit/>
          </a:bodyPr>
          <a:lstStyle/>
          <a:p>
            <a:pPr algn="r"/>
            <a:r>
              <a:rPr lang="ar-SA" sz="1600" b="1" i="0" dirty="0" err="1">
                <a:solidFill>
                  <a:schemeClr val="bg1"/>
                </a:solidFill>
                <a:effectLst/>
                <a:latin typeface="Arial" panose="020B0604020202020204" pitchFamily="34" charset="0"/>
                <a:cs typeface="Arial" panose="020B0604020202020204" pitchFamily="34" charset="0"/>
              </a:rPr>
              <a:t>جَوْثَن</a:t>
            </a:r>
            <a:r>
              <a:rPr lang="ar-SA" sz="1600" b="1" i="0" dirty="0">
                <a:solidFill>
                  <a:schemeClr val="bg1"/>
                </a:solidFill>
                <a:effectLst/>
                <a:latin typeface="Arial" panose="020B0604020202020204" pitchFamily="34" charset="0"/>
                <a:cs typeface="Arial" panose="020B0604020202020204" pitchFamily="34" charset="0"/>
              </a:rPr>
              <a:t> ياقوتي</a:t>
            </a:r>
          </a:p>
        </p:txBody>
      </p:sp>
      <p:sp>
        <p:nvSpPr>
          <p:cNvPr id="33" name="TextBox 32">
            <a:extLst>
              <a:ext uri="{FF2B5EF4-FFF2-40B4-BE49-F238E27FC236}">
                <a16:creationId xmlns:a16="http://schemas.microsoft.com/office/drawing/2014/main" id="{455DC4B6-0261-ABEE-82A5-78AFFD0E62AA}"/>
              </a:ext>
            </a:extLst>
          </p:cNvPr>
          <p:cNvSpPr txBox="1"/>
          <p:nvPr/>
        </p:nvSpPr>
        <p:spPr>
          <a:xfrm>
            <a:off x="5367771" y="6264797"/>
            <a:ext cx="6129130" cy="325923"/>
          </a:xfrm>
          <a:prstGeom prst="rect">
            <a:avLst/>
          </a:prstGeom>
          <a:noFill/>
        </p:spPr>
        <p:txBody>
          <a:bodyPr wrap="square">
            <a:spAutoFit/>
          </a:bodyPr>
          <a:lstStyle/>
          <a:p>
            <a:pPr algn="r" rtl="1">
              <a:lnSpc>
                <a:spcPct val="115000"/>
              </a:lnSpc>
              <a:spcAft>
                <a:spcPts val="800"/>
              </a:spcAft>
            </a:pPr>
            <a:r>
              <a:rPr lang="ar-EG" sz="1400" kern="0" dirty="0">
                <a:solidFill>
                  <a:srgbClr val="222222"/>
                </a:solidFill>
                <a:effectLst/>
                <a:latin typeface="Aptos" panose="020B0004020202020204" pitchFamily="34" charset="0"/>
                <a:ea typeface="Times New Roman" panose="02020603050405020304" pitchFamily="18" charset="0"/>
              </a:rPr>
              <a:t>تصوير: د. أوري </a:t>
            </a:r>
            <a:r>
              <a:rPr lang="ar-EG" sz="1400" kern="0" dirty="0" err="1">
                <a:solidFill>
                  <a:srgbClr val="222222"/>
                </a:solidFill>
                <a:effectLst/>
                <a:latin typeface="Aptos" panose="020B0004020202020204" pitchFamily="34" charset="0"/>
                <a:ea typeface="Times New Roman" panose="02020603050405020304" pitchFamily="18" charset="0"/>
              </a:rPr>
              <a:t>فرغمان</a:t>
            </a:r>
            <a:r>
              <a:rPr lang="ar-EG" sz="1400" kern="0" dirty="0">
                <a:solidFill>
                  <a:srgbClr val="222222"/>
                </a:solidFill>
                <a:effectLst/>
                <a:latin typeface="Aptos" panose="020B0004020202020204" pitchFamily="34" charset="0"/>
                <a:ea typeface="Times New Roman" panose="02020603050405020304" pitchFamily="18" charset="0"/>
              </a:rPr>
              <a:t>-سبير  </a:t>
            </a:r>
            <a:r>
              <a:rPr lang="en-US" sz="1400" u="sng" kern="0" dirty="0">
                <a:solidFill>
                  <a:srgbClr val="0000FF"/>
                </a:solidFill>
                <a:effectLst/>
                <a:latin typeface="Aptos" panose="020B0004020202020204" pitchFamily="34" charset="0"/>
                <a:ea typeface="Times New Roman" panose="02020603050405020304" pitchFamily="18" charset="0"/>
                <a:hlinkClick r:id="rId11" tooltip="Protected by Check Point: http://www.flora.org.il/"/>
              </a:rPr>
              <a:t>www.flora.org.il</a:t>
            </a:r>
            <a:r>
              <a:rPr lang="he-IL" sz="1400" kern="0" dirty="0">
                <a:solidFill>
                  <a:srgbClr val="222222"/>
                </a:solidFill>
                <a:effectLst/>
                <a:latin typeface="Aptos" panose="020B0004020202020204" pitchFamily="34" charset="0"/>
                <a:ea typeface="Times New Roman" panose="02020603050405020304" pitchFamily="18" charset="0"/>
              </a:rPr>
              <a:t>.</a:t>
            </a:r>
            <a:endParaRPr lang="en-IL" sz="1400" kern="100" dirty="0">
              <a:effectLst/>
              <a:latin typeface="Aptos" panose="020B0004020202020204" pitchFamily="34" charset="0"/>
              <a:ea typeface="Aptos" panose="020B0004020202020204" pitchFamily="34" charset="0"/>
            </a:endParaRPr>
          </a:p>
        </p:txBody>
      </p:sp>
      <p:sp>
        <p:nvSpPr>
          <p:cNvPr id="7" name="Slide Number Placeholder 6">
            <a:extLst>
              <a:ext uri="{FF2B5EF4-FFF2-40B4-BE49-F238E27FC236}">
                <a16:creationId xmlns:a16="http://schemas.microsoft.com/office/drawing/2014/main" id="{04781D0F-FE25-346C-5D05-0F0CB04C5F56}"/>
              </a:ext>
            </a:extLst>
          </p:cNvPr>
          <p:cNvSpPr>
            <a:spLocks noGrp="1"/>
          </p:cNvSpPr>
          <p:nvPr>
            <p:ph type="sldNum" sz="quarter" idx="12"/>
          </p:nvPr>
        </p:nvSpPr>
        <p:spPr/>
        <p:txBody>
          <a:bodyPr/>
          <a:lstStyle/>
          <a:p>
            <a:fld id="{9DE0CEA4-7E62-4EAA-9BE3-9BBBA25519B5}" type="slidenum">
              <a:rPr lang="en-150" smtClean="0"/>
              <a:t>31</a:t>
            </a:fld>
            <a:endParaRPr lang="en-150"/>
          </a:p>
        </p:txBody>
      </p:sp>
      <p:pic>
        <p:nvPicPr>
          <p:cNvPr id="8" name="תמונה 7">
            <a:extLst>
              <a:ext uri="{FF2B5EF4-FFF2-40B4-BE49-F238E27FC236}">
                <a16:creationId xmlns:a16="http://schemas.microsoft.com/office/drawing/2014/main" id="{9D99A809-D597-C484-8616-16B5D728C00D}"/>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5094" y="6192565"/>
            <a:ext cx="2035130" cy="467105"/>
          </a:xfrm>
          <a:prstGeom prst="rect">
            <a:avLst/>
          </a:prstGeom>
        </p:spPr>
      </p:pic>
    </p:spTree>
    <p:extLst>
      <p:ext uri="{BB962C8B-B14F-4D97-AF65-F5344CB8AC3E}">
        <p14:creationId xmlns:p14="http://schemas.microsoft.com/office/powerpoint/2010/main" val="28696445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8F9B5-3A29-81B8-7460-4362CC251DE5}"/>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A5B16F05-0488-E21F-3C9D-619EAD379C65}"/>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7" name="Rectangle 16">
            <a:extLst>
              <a:ext uri="{FF2B5EF4-FFF2-40B4-BE49-F238E27FC236}">
                <a16:creationId xmlns:a16="http://schemas.microsoft.com/office/drawing/2014/main" id="{769CCEC1-5551-C9B0-EC24-5E7A4EF0D30C}"/>
              </a:ext>
            </a:extLst>
          </p:cNvPr>
          <p:cNvSpPr/>
          <p:nvPr/>
        </p:nvSpPr>
        <p:spPr>
          <a:xfrm>
            <a:off x="1" y="0"/>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8" name="TextBox 17">
            <a:extLst>
              <a:ext uri="{FF2B5EF4-FFF2-40B4-BE49-F238E27FC236}">
                <a16:creationId xmlns:a16="http://schemas.microsoft.com/office/drawing/2014/main" id="{5AA99F64-E464-2AA7-DAAA-A7D73F8DC8E8}"/>
              </a:ext>
            </a:extLst>
          </p:cNvPr>
          <p:cNvSpPr txBox="1"/>
          <p:nvPr/>
        </p:nvSpPr>
        <p:spPr>
          <a:xfrm>
            <a:off x="4470580" y="412104"/>
            <a:ext cx="6837770" cy="461665"/>
          </a:xfrm>
          <a:prstGeom prst="rect">
            <a:avLst/>
          </a:prstGeom>
          <a:noFill/>
        </p:spPr>
        <p:txBody>
          <a:bodyPr wrap="square" rtlCol="0">
            <a:spAutoFit/>
          </a:bodyPr>
          <a:lstStyle/>
          <a:p>
            <a:pPr algn="just" rtl="1"/>
            <a:r>
              <a:rPr lang="ar-EG" sz="2400" b="1" dirty="0">
                <a:solidFill>
                  <a:srgbClr val="98D050"/>
                </a:solidFill>
                <a:latin typeface="Tahoma" panose="020B0604030504040204" pitchFamily="34" charset="0"/>
                <a:ea typeface="Tahoma" panose="020B0604030504040204" pitchFamily="34" charset="0"/>
                <a:cs typeface="Tahoma" panose="020B0604030504040204" pitchFamily="34" charset="0"/>
              </a:rPr>
              <a:t>ثوم الجليل</a:t>
            </a:r>
          </a:p>
        </p:txBody>
      </p:sp>
      <p:sp>
        <p:nvSpPr>
          <p:cNvPr id="2" name="Isosceles Triangle 1">
            <a:extLst>
              <a:ext uri="{FF2B5EF4-FFF2-40B4-BE49-F238E27FC236}">
                <a16:creationId xmlns:a16="http://schemas.microsoft.com/office/drawing/2014/main" id="{A7879160-1466-6548-E6EF-6E14ECF25E1A}"/>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3" name="Oval 2">
            <a:extLst>
              <a:ext uri="{FF2B5EF4-FFF2-40B4-BE49-F238E27FC236}">
                <a16:creationId xmlns:a16="http://schemas.microsoft.com/office/drawing/2014/main" id="{18BBA96D-2CC7-8B5B-37CA-1A77860594FD}"/>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6" name="Picture 5">
            <a:extLst>
              <a:ext uri="{FF2B5EF4-FFF2-40B4-BE49-F238E27FC236}">
                <a16:creationId xmlns:a16="http://schemas.microsoft.com/office/drawing/2014/main" id="{626299D0-0E47-4CB9-CEE5-A848805587C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E7F3CD05-F986-DEBD-35D4-D1C6DC6E7821}"/>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4" name="Oval 13">
            <a:extLst>
              <a:ext uri="{FF2B5EF4-FFF2-40B4-BE49-F238E27FC236}">
                <a16:creationId xmlns:a16="http://schemas.microsoft.com/office/drawing/2014/main" id="{EF597200-AF33-5A0D-D752-677674806ECE}"/>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5" name="Oval 14">
            <a:extLst>
              <a:ext uri="{FF2B5EF4-FFF2-40B4-BE49-F238E27FC236}">
                <a16:creationId xmlns:a16="http://schemas.microsoft.com/office/drawing/2014/main" id="{6BAE02BF-1E35-3961-81C5-E75E95E1BE97}"/>
              </a:ext>
            </a:extLst>
          </p:cNvPr>
          <p:cNvSpPr/>
          <p:nvPr/>
        </p:nvSpPr>
        <p:spPr>
          <a:xfrm>
            <a:off x="11690586" y="496377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latin typeface="Tahoma" panose="020B0604030504040204" pitchFamily="34" charset="0"/>
              <a:ea typeface="Tahoma" panose="020B0604030504040204" pitchFamily="34" charset="0"/>
              <a:cs typeface="Tahoma" panose="020B0604030504040204" pitchFamily="34" charset="0"/>
            </a:endParaRPr>
          </a:p>
        </p:txBody>
      </p:sp>
      <p:pic>
        <p:nvPicPr>
          <p:cNvPr id="9" name="Picture 8">
            <a:extLst>
              <a:ext uri="{FF2B5EF4-FFF2-40B4-BE49-F238E27FC236}">
                <a16:creationId xmlns:a16="http://schemas.microsoft.com/office/drawing/2014/main" id="{73733BAC-6CEC-D02C-46EC-3DF53577BFA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647207" y="4895723"/>
            <a:ext cx="496825" cy="484633"/>
          </a:xfrm>
          <a:prstGeom prst="rect">
            <a:avLst/>
          </a:prstGeom>
        </p:spPr>
      </p:pic>
      <p:sp>
        <p:nvSpPr>
          <p:cNvPr id="19" name="Isosceles Triangle 18">
            <a:extLst>
              <a:ext uri="{FF2B5EF4-FFF2-40B4-BE49-F238E27FC236}">
                <a16:creationId xmlns:a16="http://schemas.microsoft.com/office/drawing/2014/main" id="{66533FF8-76AE-4B9C-72BD-194ABC1D14FA}"/>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latin typeface="Tahoma" panose="020B0604030504040204" pitchFamily="34" charset="0"/>
                <a:ea typeface="Tahoma" panose="020B0604030504040204" pitchFamily="34" charset="0"/>
                <a:cs typeface="Tahoma" panose="020B0604030504040204" pitchFamily="34" charset="0"/>
              </a:rPr>
              <a:t> </a:t>
            </a:r>
            <a:endParaRPr lang="en-150" dirty="0">
              <a:latin typeface="Tahoma" panose="020B0604030504040204" pitchFamily="34" charset="0"/>
              <a:ea typeface="Tahoma" panose="020B0604030504040204" pitchFamily="34" charset="0"/>
              <a:cs typeface="Tahoma" panose="020B0604030504040204" pitchFamily="34" charset="0"/>
            </a:endParaRPr>
          </a:p>
        </p:txBody>
      </p:sp>
      <p:sp>
        <p:nvSpPr>
          <p:cNvPr id="21" name="Oval 20">
            <a:extLst>
              <a:ext uri="{FF2B5EF4-FFF2-40B4-BE49-F238E27FC236}">
                <a16:creationId xmlns:a16="http://schemas.microsoft.com/office/drawing/2014/main" id="{9F366F0B-92ED-8AAE-0D35-DFB1B5E155BE}"/>
              </a:ext>
            </a:extLst>
          </p:cNvPr>
          <p:cNvSpPr/>
          <p:nvPr/>
        </p:nvSpPr>
        <p:spPr>
          <a:xfrm>
            <a:off x="11670838" y="4208748"/>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22" name="Isosceles Triangle 21">
            <a:extLst>
              <a:ext uri="{FF2B5EF4-FFF2-40B4-BE49-F238E27FC236}">
                <a16:creationId xmlns:a16="http://schemas.microsoft.com/office/drawing/2014/main" id="{D4641049-DF70-094B-A398-C76A32F19E04}"/>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23" name="Picture 22">
            <a:extLst>
              <a:ext uri="{FF2B5EF4-FFF2-40B4-BE49-F238E27FC236}">
                <a16:creationId xmlns:a16="http://schemas.microsoft.com/office/drawing/2014/main" id="{6B0A3B7E-8272-1AE2-AA58-161BAC3C3D66}"/>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795699" y="5004419"/>
            <a:ext cx="496825" cy="484633"/>
          </a:xfrm>
          <a:prstGeom prst="rect">
            <a:avLst/>
          </a:prstGeom>
        </p:spPr>
      </p:pic>
      <p:pic>
        <p:nvPicPr>
          <p:cNvPr id="25" name="Picture 24">
            <a:extLst>
              <a:ext uri="{FF2B5EF4-FFF2-40B4-BE49-F238E27FC236}">
                <a16:creationId xmlns:a16="http://schemas.microsoft.com/office/drawing/2014/main" id="{11FDBE7B-ED34-B987-8C78-7D38FBA3C759}"/>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636131" y="559774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FF0CBDA0-3B74-C8FA-1729-73A527CB35E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105025" y="5949445"/>
            <a:ext cx="854037" cy="854037"/>
          </a:xfrm>
          <a:prstGeom prst="rect">
            <a:avLst/>
          </a:prstGeom>
        </p:spPr>
      </p:pic>
      <p:sp>
        <p:nvSpPr>
          <p:cNvPr id="8" name="TextBox 7">
            <a:extLst>
              <a:ext uri="{FF2B5EF4-FFF2-40B4-BE49-F238E27FC236}">
                <a16:creationId xmlns:a16="http://schemas.microsoft.com/office/drawing/2014/main" id="{66BD9D51-4E2A-4E0B-9AE6-2DA06DD4D349}"/>
              </a:ext>
            </a:extLst>
          </p:cNvPr>
          <p:cNvSpPr txBox="1"/>
          <p:nvPr/>
        </p:nvSpPr>
        <p:spPr>
          <a:xfrm>
            <a:off x="0" y="5979631"/>
            <a:ext cx="3660159" cy="307777"/>
          </a:xfrm>
          <a:prstGeom prst="rect">
            <a:avLst/>
          </a:prstGeom>
          <a:noFill/>
        </p:spPr>
        <p:txBody>
          <a:bodyPr wrap="square">
            <a:spAutoFit/>
          </a:bodyPr>
          <a:lstStyle/>
          <a:p>
            <a:pPr algn="ctr"/>
            <a:r>
              <a:rPr lang="he-IL" sz="1400" b="1" i="0" dirty="0">
                <a:solidFill>
                  <a:schemeClr val="bg1"/>
                </a:solidFill>
                <a:effectLst/>
                <a:latin typeface="Tahoma" panose="020B0604030504040204" pitchFamily="34" charset="0"/>
                <a:ea typeface="Tahoma" panose="020B0604030504040204" pitchFamily="34" charset="0"/>
                <a:cs typeface="Tahoma" panose="020B0604030504040204" pitchFamily="34" charset="0"/>
              </a:rPr>
              <a:t>כלנית מצויה, צילום: אורי פרגמן-ספיר </a:t>
            </a:r>
            <a:endParaRPr lang="en-IL" sz="14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10" name="Picture 9">
            <a:extLst>
              <a:ext uri="{FF2B5EF4-FFF2-40B4-BE49-F238E27FC236}">
                <a16:creationId xmlns:a16="http://schemas.microsoft.com/office/drawing/2014/main" id="{CB876606-EF16-7381-DA00-B187C61E420C}"/>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740397" y="395467"/>
            <a:ext cx="5474220" cy="5933496"/>
          </a:xfrm>
          <a:prstGeom prst="rect">
            <a:avLst/>
          </a:prstGeom>
        </p:spPr>
      </p:pic>
      <p:sp>
        <p:nvSpPr>
          <p:cNvPr id="11" name="Speech Bubble: Oval 10">
            <a:extLst>
              <a:ext uri="{FF2B5EF4-FFF2-40B4-BE49-F238E27FC236}">
                <a16:creationId xmlns:a16="http://schemas.microsoft.com/office/drawing/2014/main" id="{B7B4A8D0-BB0C-9966-5912-FB64D178BD8A}"/>
              </a:ext>
            </a:extLst>
          </p:cNvPr>
          <p:cNvSpPr/>
          <p:nvPr/>
        </p:nvSpPr>
        <p:spPr>
          <a:xfrm>
            <a:off x="6527405" y="1505870"/>
            <a:ext cx="4086175" cy="3618526"/>
          </a:xfrm>
          <a:prstGeom prst="wedgeEllipseCallout">
            <a:avLst/>
          </a:prstGeom>
          <a:noFill/>
          <a:ln w="76200">
            <a:solidFill>
              <a:srgbClr val="FFCCFF"/>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he-IL" b="1" dirty="0">
                <a:solidFill>
                  <a:srgbClr val="005445"/>
                </a:solidFill>
                <a:latin typeface="Tahoma" panose="020B0604030504040204" pitchFamily="34" charset="0"/>
                <a:ea typeface="Tahoma" panose="020B0604030504040204" pitchFamily="34" charset="0"/>
                <a:cs typeface="Tahoma" panose="020B0604030504040204" pitchFamily="34" charset="0"/>
              </a:rPr>
              <a:t> </a:t>
            </a:r>
            <a:r>
              <a:rPr lang="ar-EG" b="1" dirty="0">
                <a:solidFill>
                  <a:srgbClr val="005445"/>
                </a:solidFill>
                <a:latin typeface="Tahoma" panose="020B0604030504040204" pitchFamily="34" charset="0"/>
                <a:ea typeface="Tahoma" panose="020B0604030504040204" pitchFamily="34" charset="0"/>
                <a:cs typeface="Tahoma" panose="020B0604030504040204" pitchFamily="34" charset="0"/>
              </a:rPr>
              <a:t>لماذا يسمى ثوم الجليل بهذا الاسم.</a:t>
            </a:r>
          </a:p>
          <a:p>
            <a:pPr algn="ctr"/>
            <a:endParaRPr lang="he-IL" b="1" dirty="0">
              <a:solidFill>
                <a:sysClr val="windowText" lastClr="000000"/>
              </a:solidFill>
              <a:latin typeface="Tahoma" panose="020B0604030504040204" pitchFamily="34" charset="0"/>
              <a:ea typeface="Tahoma" panose="020B0604030504040204" pitchFamily="34" charset="0"/>
              <a:cs typeface="Tahoma" panose="020B0604030504040204" pitchFamily="34" charset="0"/>
            </a:endParaRPr>
          </a:p>
          <a:p>
            <a:pPr algn="ctr"/>
            <a:r>
              <a:rPr lang="ar-EG"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أنه ينتمي الى فصيلة الثوم الذي نزرعه ونستخدمه في الأكل. يختلف مبنى بصلته قليلاً عن الثوم الذي نعرفه (أحيانًا تكون مقسّمة إلى بصيلات، كما هو الحال في الثوم المزروع).</a:t>
            </a:r>
            <a:endParaRPr lang="en-IL" dirty="0">
              <a:highlight>
                <a:srgbClr val="FFFF00"/>
              </a:highlight>
              <a:latin typeface="Tahoma" panose="020B0604030504040204" pitchFamily="34" charset="0"/>
              <a:ea typeface="Tahoma" panose="020B0604030504040204" pitchFamily="34" charset="0"/>
              <a:cs typeface="Tahoma" panose="020B0604030504040204" pitchFamily="34" charset="0"/>
            </a:endParaRPr>
          </a:p>
        </p:txBody>
      </p:sp>
      <p:sp>
        <p:nvSpPr>
          <p:cNvPr id="28" name="Speech Bubble: Oval 27">
            <a:extLst>
              <a:ext uri="{FF2B5EF4-FFF2-40B4-BE49-F238E27FC236}">
                <a16:creationId xmlns:a16="http://schemas.microsoft.com/office/drawing/2014/main" id="{9CE3DEA9-676E-59AF-9C3A-644A5ABD8482}"/>
              </a:ext>
            </a:extLst>
          </p:cNvPr>
          <p:cNvSpPr/>
          <p:nvPr/>
        </p:nvSpPr>
        <p:spPr>
          <a:xfrm>
            <a:off x="6494865" y="1490826"/>
            <a:ext cx="4086175" cy="3618526"/>
          </a:xfrm>
          <a:prstGeom prst="wedgeEllipseCallout">
            <a:avLst/>
          </a:prstGeom>
          <a:solidFill>
            <a:srgbClr val="FFCCFF"/>
          </a:solidFill>
          <a:ln w="76200">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ar-EG" b="1" dirty="0">
                <a:solidFill>
                  <a:srgbClr val="005445"/>
                </a:solidFill>
                <a:latin typeface="Tahoma" panose="020B0604030504040204" pitchFamily="34" charset="0"/>
                <a:ea typeface="Tahoma" panose="020B0604030504040204" pitchFamily="34" charset="0"/>
                <a:cs typeface="Tahoma" panose="020B0604030504040204" pitchFamily="34" charset="0"/>
              </a:rPr>
              <a:t>في العبرية يسمى هذا النوع من الثوم بثوم العجَلة:</a:t>
            </a:r>
          </a:p>
          <a:p>
            <a:pPr algn="ctr"/>
            <a:r>
              <a:rPr lang="ar-EG" kern="100" dirty="0">
                <a:latin typeface="Tahoma" panose="020B0604030504040204" pitchFamily="34" charset="0"/>
                <a:ea typeface="Tahoma" panose="020B0604030504040204" pitchFamily="34" charset="0"/>
                <a:cs typeface="Tahoma" panose="020B0604030504040204" pitchFamily="34" charset="0"/>
              </a:rPr>
              <a:t>عندما يجف النبات، ينكسر الساق عند قاعدته وتتدحرج النورة المستديرة في الريح كالعجلة لمسافات كبيرة، فتنشر بذورها وتتكاثر.</a:t>
            </a:r>
          </a:p>
          <a:p>
            <a:pPr algn="ctr"/>
            <a:endParaRPr lang="en-IL"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9" name="Speech Bubble: Oval 28">
            <a:extLst>
              <a:ext uri="{FF2B5EF4-FFF2-40B4-BE49-F238E27FC236}">
                <a16:creationId xmlns:a16="http://schemas.microsoft.com/office/drawing/2014/main" id="{941C7651-779A-8497-3544-A487BA76450A}"/>
              </a:ext>
            </a:extLst>
          </p:cNvPr>
          <p:cNvSpPr/>
          <p:nvPr/>
        </p:nvSpPr>
        <p:spPr>
          <a:xfrm>
            <a:off x="6517019" y="1547767"/>
            <a:ext cx="4086175" cy="3618526"/>
          </a:xfrm>
          <a:prstGeom prst="wedgeEllipseCallout">
            <a:avLst/>
          </a:prstGeom>
          <a:solidFill>
            <a:srgbClr val="FFCCFF"/>
          </a:solidFill>
          <a:ln w="76200">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ar-SA" dirty="0">
                <a:solidFill>
                  <a:schemeClr val="tx1"/>
                </a:solidFill>
                <a:latin typeface="Tahoma" panose="020B0604030504040204" pitchFamily="34" charset="0"/>
                <a:ea typeface="Tahoma" panose="020B0604030504040204" pitchFamily="34" charset="0"/>
                <a:cs typeface="Tahoma" panose="020B0604030504040204" pitchFamily="34" charset="0"/>
              </a:rPr>
              <a:t>تحتوي نورة ثوم الجليل على 50 إلى 200 زهرة!!</a:t>
            </a:r>
          </a:p>
          <a:p>
            <a:pPr algn="ctr"/>
            <a:r>
              <a:rPr lang="ar-SA" dirty="0">
                <a:solidFill>
                  <a:schemeClr val="tx1"/>
                </a:solidFill>
                <a:latin typeface="Tahoma" panose="020B0604030504040204" pitchFamily="34" charset="0"/>
                <a:ea typeface="Tahoma" panose="020B0604030504040204" pitchFamily="34" charset="0"/>
                <a:cs typeface="Tahoma" panose="020B0604030504040204" pitchFamily="34" charset="0"/>
              </a:rPr>
              <a:t>أكبر وأكثر النورات إثارة للإعجاب بين جميع أنواع الثوم في إسرائيل وإحدى أكثر النورات إثارة في العالم.</a:t>
            </a:r>
          </a:p>
          <a:p>
            <a:pPr algn="ctr"/>
            <a:endParaRPr lang="en-IL"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5" name="Arrow: Down 29">
            <a:extLst>
              <a:ext uri="{FF2B5EF4-FFF2-40B4-BE49-F238E27FC236}">
                <a16:creationId xmlns:a16="http://schemas.microsoft.com/office/drawing/2014/main" id="{9192CF41-DEBC-3D22-3479-98B4582044A1}"/>
              </a:ext>
            </a:extLst>
          </p:cNvPr>
          <p:cNvSpPr/>
          <p:nvPr/>
        </p:nvSpPr>
        <p:spPr>
          <a:xfrm>
            <a:off x="10362801" y="6072779"/>
            <a:ext cx="1475391" cy="762577"/>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e-IL" sz="1000"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הרחבה למורה מתחת לשקופית </a:t>
            </a:r>
            <a:endParaRPr lang="en-IL" sz="1000" dirty="0">
              <a:solidFill>
                <a:sysClr val="windowText" lastClr="000000"/>
              </a:solidFill>
              <a:latin typeface="Tahoma" panose="020B0604030504040204" pitchFamily="34" charset="0"/>
              <a:ea typeface="Tahoma" panose="020B0604030504040204" pitchFamily="34" charset="0"/>
              <a:cs typeface="Tahoma" panose="020B0604030504040204" pitchFamily="34" charset="0"/>
            </a:endParaRPr>
          </a:p>
        </p:txBody>
      </p:sp>
      <p:sp>
        <p:nvSpPr>
          <p:cNvPr id="7" name="Slide Number Placeholder 6">
            <a:extLst>
              <a:ext uri="{FF2B5EF4-FFF2-40B4-BE49-F238E27FC236}">
                <a16:creationId xmlns:a16="http://schemas.microsoft.com/office/drawing/2014/main" id="{0F46DEEB-38AA-3427-D843-D63FA02EB0F8}"/>
              </a:ext>
            </a:extLst>
          </p:cNvPr>
          <p:cNvSpPr>
            <a:spLocks noGrp="1"/>
          </p:cNvSpPr>
          <p:nvPr>
            <p:ph type="sldNum" sz="quarter" idx="12"/>
          </p:nvPr>
        </p:nvSpPr>
        <p:spPr/>
        <p:txBody>
          <a:bodyPr/>
          <a:lstStyle/>
          <a:p>
            <a:fld id="{9DE0CEA4-7E62-4EAA-9BE3-9BBBA25519B5}" type="slidenum">
              <a:rPr lang="en-150" smtClean="0">
                <a:latin typeface="Tahoma" panose="020B0604030504040204" pitchFamily="34" charset="0"/>
                <a:ea typeface="Tahoma" panose="020B0604030504040204" pitchFamily="34" charset="0"/>
                <a:cs typeface="Tahoma" panose="020B0604030504040204" pitchFamily="34" charset="0"/>
              </a:rPr>
              <a:t>32</a:t>
            </a:fld>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16" name="תמונה 15">
            <a:extLst>
              <a:ext uri="{FF2B5EF4-FFF2-40B4-BE49-F238E27FC236}">
                <a16:creationId xmlns:a16="http://schemas.microsoft.com/office/drawing/2014/main" id="{1AC44EEE-4F2C-DFF3-1BD4-9DC4AE00003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5094" y="6332520"/>
            <a:ext cx="1787529" cy="410275"/>
          </a:xfrm>
          <a:prstGeom prst="rect">
            <a:avLst/>
          </a:prstGeom>
        </p:spPr>
      </p:pic>
    </p:spTree>
    <p:extLst>
      <p:ext uri="{BB962C8B-B14F-4D97-AF65-F5344CB8AC3E}">
        <p14:creationId xmlns:p14="http://schemas.microsoft.com/office/powerpoint/2010/main" val="1174919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wipe(down)">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barn(inVertical)">
                                      <p:cBhvr>
                                        <p:cTn id="12" dur="500"/>
                                        <p:tgtEl>
                                          <p:spTgt spid="1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additive="base">
                                        <p:cTn id="17" dur="500" fill="hold"/>
                                        <p:tgtEl>
                                          <p:spTgt spid="28"/>
                                        </p:tgtEl>
                                        <p:attrNameLst>
                                          <p:attrName>ppt_x</p:attrName>
                                        </p:attrNameLst>
                                      </p:cBhvr>
                                      <p:tavLst>
                                        <p:tav tm="0">
                                          <p:val>
                                            <p:strVal val="#ppt_x"/>
                                          </p:val>
                                        </p:tav>
                                        <p:tav tm="100000">
                                          <p:val>
                                            <p:strVal val="#ppt_x"/>
                                          </p:val>
                                        </p:tav>
                                      </p:tavLst>
                                    </p:anim>
                                    <p:anim calcmode="lin" valueType="num">
                                      <p:cBhvr additive="base">
                                        <p:cTn id="1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nodeType="clickEffect">
                                  <p:stCondLst>
                                    <p:cond delay="0"/>
                                  </p:stCondLst>
                                  <p:childTnLst>
                                    <p:set>
                                      <p:cBhvr>
                                        <p:cTn id="22" dur="1" fill="hold">
                                          <p:stCondLst>
                                            <p:cond delay="0"/>
                                          </p:stCondLst>
                                        </p:cTn>
                                        <p:tgtEl>
                                          <p:spTgt spid="28">
                                            <p:txEl>
                                              <p:pRg st="0" end="0"/>
                                            </p:txEl>
                                          </p:spTgt>
                                        </p:tgtEl>
                                        <p:attrNameLst>
                                          <p:attrName>style.visibility</p:attrName>
                                        </p:attrNameLst>
                                      </p:cBhvr>
                                      <p:to>
                                        <p:strVal val="visible"/>
                                      </p:to>
                                    </p:set>
                                    <p:animEffect transition="in" filter="wheel(1)">
                                      <p:cBhvr>
                                        <p:cTn id="23" dur="2000"/>
                                        <p:tgtEl>
                                          <p:spTgt spid="28">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28">
                                            <p:txEl>
                                              <p:pRg st="1" end="1"/>
                                            </p:txEl>
                                          </p:spTgt>
                                        </p:tgtEl>
                                        <p:attrNameLst>
                                          <p:attrName>style.visibility</p:attrName>
                                        </p:attrNameLst>
                                      </p:cBhvr>
                                      <p:to>
                                        <p:strVal val="visible"/>
                                      </p:to>
                                    </p:set>
                                    <p:animEffect transition="in" filter="wipe(down)">
                                      <p:cBhvr>
                                        <p:cTn id="28" dur="500"/>
                                        <p:tgtEl>
                                          <p:spTgt spid="28">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randombar(horizontal)">
                                      <p:cBhvr>
                                        <p:cTn id="3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69915-9EC8-86B9-B107-20479B21D3EC}"/>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E0E6D811-60D4-D790-E067-ED66808CB542}"/>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7" name="Rectangle 16">
            <a:extLst>
              <a:ext uri="{FF2B5EF4-FFF2-40B4-BE49-F238E27FC236}">
                <a16:creationId xmlns:a16="http://schemas.microsoft.com/office/drawing/2014/main" id="{F209F4F6-AA34-D5C7-C59C-D2A21C3D76D9}"/>
              </a:ext>
            </a:extLst>
          </p:cNvPr>
          <p:cNvSpPr/>
          <p:nvPr/>
        </p:nvSpPr>
        <p:spPr>
          <a:xfrm>
            <a:off x="0" y="14123"/>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8" name="TextBox 17">
            <a:extLst>
              <a:ext uri="{FF2B5EF4-FFF2-40B4-BE49-F238E27FC236}">
                <a16:creationId xmlns:a16="http://schemas.microsoft.com/office/drawing/2014/main" id="{91A58BCC-B4FA-E367-4BA8-5B60853DF200}"/>
              </a:ext>
            </a:extLst>
          </p:cNvPr>
          <p:cNvSpPr txBox="1"/>
          <p:nvPr/>
        </p:nvSpPr>
        <p:spPr>
          <a:xfrm>
            <a:off x="4527243" y="150155"/>
            <a:ext cx="6837770" cy="707886"/>
          </a:xfrm>
          <a:prstGeom prst="rect">
            <a:avLst/>
          </a:prstGeom>
          <a:noFill/>
        </p:spPr>
        <p:txBody>
          <a:bodyPr wrap="square" rtlCol="0">
            <a:spAutoFit/>
          </a:bodyPr>
          <a:lstStyle/>
          <a:p>
            <a:pPr algn="just" rtl="1"/>
            <a:r>
              <a:rPr lang="ar-SA" sz="2400" b="1" dirty="0">
                <a:solidFill>
                  <a:srgbClr val="98D050"/>
                </a:solidFill>
                <a:latin typeface="Tahoma" panose="020B0604030504040204" pitchFamily="34" charset="0"/>
                <a:ea typeface="Tahoma" panose="020B0604030504040204" pitchFamily="34" charset="0"/>
                <a:cs typeface="Tahoma" panose="020B0604030504040204" pitchFamily="34" charset="0"/>
              </a:rPr>
              <a:t>فصل الربيع</a:t>
            </a:r>
            <a:endParaRPr lang="he-IL" sz="2400" b="1" dirty="0">
              <a:solidFill>
                <a:srgbClr val="98D050"/>
              </a:solidFill>
              <a:latin typeface="Tahoma" panose="020B0604030504040204" pitchFamily="34" charset="0"/>
              <a:ea typeface="Tahoma" panose="020B0604030504040204" pitchFamily="34" charset="0"/>
              <a:cs typeface="Tahoma" panose="020B0604030504040204" pitchFamily="34" charset="0"/>
            </a:endParaRPr>
          </a:p>
          <a:p>
            <a:pPr algn="just" rtl="1"/>
            <a:r>
              <a:rPr lang="ar-SA" sz="1600" b="1" dirty="0">
                <a:solidFill>
                  <a:srgbClr val="98D050"/>
                </a:solidFill>
                <a:latin typeface="Tahoma" panose="020B0604030504040204" pitchFamily="34" charset="0"/>
                <a:ea typeface="Tahoma" panose="020B0604030504040204" pitchFamily="34" charset="0"/>
                <a:cs typeface="Tahoma" panose="020B0604030504040204" pitchFamily="34" charset="0"/>
              </a:rPr>
              <a:t>ثوم الجليل</a:t>
            </a:r>
            <a:endParaRPr lang="en-150" sz="1600" dirty="0">
              <a:solidFill>
                <a:srgbClr val="98D050"/>
              </a:solidFill>
              <a:latin typeface="Tahoma" panose="020B0604030504040204" pitchFamily="34" charset="0"/>
              <a:ea typeface="Tahoma" panose="020B0604030504040204" pitchFamily="34" charset="0"/>
              <a:cs typeface="Tahoma" panose="020B0604030504040204" pitchFamily="34" charset="0"/>
            </a:endParaRPr>
          </a:p>
        </p:txBody>
      </p:sp>
      <p:sp>
        <p:nvSpPr>
          <p:cNvPr id="2" name="Isosceles Triangle 1">
            <a:extLst>
              <a:ext uri="{FF2B5EF4-FFF2-40B4-BE49-F238E27FC236}">
                <a16:creationId xmlns:a16="http://schemas.microsoft.com/office/drawing/2014/main" id="{81A297FC-5D49-9EF8-840A-C6F00FC0F066}"/>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3" name="Oval 2">
            <a:extLst>
              <a:ext uri="{FF2B5EF4-FFF2-40B4-BE49-F238E27FC236}">
                <a16:creationId xmlns:a16="http://schemas.microsoft.com/office/drawing/2014/main" id="{BF59DEA0-E807-5977-96BF-54FD7C53494A}"/>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6" name="Picture 5">
            <a:extLst>
              <a:ext uri="{FF2B5EF4-FFF2-40B4-BE49-F238E27FC236}">
                <a16:creationId xmlns:a16="http://schemas.microsoft.com/office/drawing/2014/main" id="{9A02560A-47C6-93FF-EF08-21471408B20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4C53265A-5B9D-E196-B933-F8962FE80258}"/>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4" name="Oval 13">
            <a:extLst>
              <a:ext uri="{FF2B5EF4-FFF2-40B4-BE49-F238E27FC236}">
                <a16:creationId xmlns:a16="http://schemas.microsoft.com/office/drawing/2014/main" id="{32C2654D-F72C-3C7E-5DCC-826CC23EC56A}"/>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5" name="Oval 14">
            <a:extLst>
              <a:ext uri="{FF2B5EF4-FFF2-40B4-BE49-F238E27FC236}">
                <a16:creationId xmlns:a16="http://schemas.microsoft.com/office/drawing/2014/main" id="{9D8535EB-26D7-2D5A-95D3-979B5503A4C8}"/>
              </a:ext>
            </a:extLst>
          </p:cNvPr>
          <p:cNvSpPr/>
          <p:nvPr/>
        </p:nvSpPr>
        <p:spPr>
          <a:xfrm>
            <a:off x="11701894" y="495462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latin typeface="Tahoma" panose="020B0604030504040204" pitchFamily="34" charset="0"/>
              <a:ea typeface="Tahoma" panose="020B0604030504040204" pitchFamily="34" charset="0"/>
              <a:cs typeface="Tahoma" panose="020B0604030504040204" pitchFamily="34" charset="0"/>
            </a:endParaRPr>
          </a:p>
        </p:txBody>
      </p:sp>
      <p:pic>
        <p:nvPicPr>
          <p:cNvPr id="9" name="Picture 8">
            <a:extLst>
              <a:ext uri="{FF2B5EF4-FFF2-40B4-BE49-F238E27FC236}">
                <a16:creationId xmlns:a16="http://schemas.microsoft.com/office/drawing/2014/main" id="{F35F7004-03D3-B745-3ABA-A186A992186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636131" y="4829987"/>
            <a:ext cx="496825" cy="484633"/>
          </a:xfrm>
          <a:prstGeom prst="rect">
            <a:avLst/>
          </a:prstGeom>
        </p:spPr>
      </p:pic>
      <p:sp>
        <p:nvSpPr>
          <p:cNvPr id="19" name="Isosceles Triangle 18">
            <a:extLst>
              <a:ext uri="{FF2B5EF4-FFF2-40B4-BE49-F238E27FC236}">
                <a16:creationId xmlns:a16="http://schemas.microsoft.com/office/drawing/2014/main" id="{14EBBFB4-BAAE-2C0A-2858-BCF485C27C16}"/>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latin typeface="Tahoma" panose="020B0604030504040204" pitchFamily="34" charset="0"/>
                <a:ea typeface="Tahoma" panose="020B0604030504040204" pitchFamily="34" charset="0"/>
                <a:cs typeface="Tahoma" panose="020B0604030504040204" pitchFamily="34" charset="0"/>
              </a:rPr>
              <a:t> </a:t>
            </a:r>
            <a:endParaRPr lang="en-150" dirty="0">
              <a:latin typeface="Tahoma" panose="020B0604030504040204" pitchFamily="34" charset="0"/>
              <a:ea typeface="Tahoma" panose="020B0604030504040204" pitchFamily="34" charset="0"/>
              <a:cs typeface="Tahoma" panose="020B0604030504040204" pitchFamily="34" charset="0"/>
            </a:endParaRPr>
          </a:p>
        </p:txBody>
      </p:sp>
      <p:sp>
        <p:nvSpPr>
          <p:cNvPr id="21" name="Oval 20">
            <a:extLst>
              <a:ext uri="{FF2B5EF4-FFF2-40B4-BE49-F238E27FC236}">
                <a16:creationId xmlns:a16="http://schemas.microsoft.com/office/drawing/2014/main" id="{01568790-969D-F37E-7935-CBDAABF4A310}"/>
              </a:ext>
            </a:extLst>
          </p:cNvPr>
          <p:cNvSpPr/>
          <p:nvPr/>
        </p:nvSpPr>
        <p:spPr>
          <a:xfrm>
            <a:off x="11715620" y="4214897"/>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22" name="Isosceles Triangle 21">
            <a:extLst>
              <a:ext uri="{FF2B5EF4-FFF2-40B4-BE49-F238E27FC236}">
                <a16:creationId xmlns:a16="http://schemas.microsoft.com/office/drawing/2014/main" id="{912C7F2B-40B2-FD85-F9D8-B7A55DC1BB63}"/>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23" name="Picture 22">
            <a:extLst>
              <a:ext uri="{FF2B5EF4-FFF2-40B4-BE49-F238E27FC236}">
                <a16:creationId xmlns:a16="http://schemas.microsoft.com/office/drawing/2014/main" id="{5BA23899-6647-AEAD-4875-C3572BB9E0A2}"/>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flipV="1">
            <a:off x="11690317" y="4632412"/>
            <a:ext cx="224082" cy="218583"/>
          </a:xfrm>
          <a:prstGeom prst="rect">
            <a:avLst/>
          </a:prstGeom>
        </p:spPr>
      </p:pic>
      <p:pic>
        <p:nvPicPr>
          <p:cNvPr id="25" name="Picture 24">
            <a:extLst>
              <a:ext uri="{FF2B5EF4-FFF2-40B4-BE49-F238E27FC236}">
                <a16:creationId xmlns:a16="http://schemas.microsoft.com/office/drawing/2014/main" id="{53ABAA5C-CC8A-A954-C183-0DFA1598AD39}"/>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636131" y="559774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3DA4E420-6B5A-E947-BA54-2DD33A5241A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105025" y="5901945"/>
            <a:ext cx="854037" cy="854037"/>
          </a:xfrm>
          <a:prstGeom prst="rect">
            <a:avLst/>
          </a:prstGeom>
        </p:spPr>
      </p:pic>
      <p:sp>
        <p:nvSpPr>
          <p:cNvPr id="8" name="TextBox 7">
            <a:extLst>
              <a:ext uri="{FF2B5EF4-FFF2-40B4-BE49-F238E27FC236}">
                <a16:creationId xmlns:a16="http://schemas.microsoft.com/office/drawing/2014/main" id="{D58980B8-635F-FAC5-73B1-DC8F01F87568}"/>
              </a:ext>
            </a:extLst>
          </p:cNvPr>
          <p:cNvSpPr txBox="1"/>
          <p:nvPr/>
        </p:nvSpPr>
        <p:spPr>
          <a:xfrm>
            <a:off x="0" y="5979631"/>
            <a:ext cx="3660159" cy="307777"/>
          </a:xfrm>
          <a:prstGeom prst="rect">
            <a:avLst/>
          </a:prstGeom>
          <a:noFill/>
        </p:spPr>
        <p:txBody>
          <a:bodyPr wrap="square">
            <a:spAutoFit/>
          </a:bodyPr>
          <a:lstStyle/>
          <a:p>
            <a:pPr algn="ctr"/>
            <a:r>
              <a:rPr lang="he-IL" sz="1400" b="1" i="0" dirty="0">
                <a:solidFill>
                  <a:schemeClr val="bg1"/>
                </a:solidFill>
                <a:effectLst/>
                <a:latin typeface="Tahoma" panose="020B0604030504040204" pitchFamily="34" charset="0"/>
                <a:ea typeface="Tahoma" panose="020B0604030504040204" pitchFamily="34" charset="0"/>
                <a:cs typeface="Tahoma" panose="020B0604030504040204" pitchFamily="34" charset="0"/>
              </a:rPr>
              <a:t>כלנית מצויה, צילום: אורי פרגמן-ספיר </a:t>
            </a:r>
            <a:endParaRPr lang="en-IL" sz="14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11" name="Speech Bubble: Oval 10">
            <a:extLst>
              <a:ext uri="{FF2B5EF4-FFF2-40B4-BE49-F238E27FC236}">
                <a16:creationId xmlns:a16="http://schemas.microsoft.com/office/drawing/2014/main" id="{8B46F8AD-9222-A10A-024C-C9FF0344DB7A}"/>
              </a:ext>
            </a:extLst>
          </p:cNvPr>
          <p:cNvSpPr/>
          <p:nvPr/>
        </p:nvSpPr>
        <p:spPr>
          <a:xfrm>
            <a:off x="624753" y="903894"/>
            <a:ext cx="4729711" cy="4533367"/>
          </a:xfrm>
          <a:prstGeom prst="wedgeEllipseCallout">
            <a:avLst/>
          </a:prstGeom>
          <a:noFill/>
          <a:ln w="76200">
            <a:solidFill>
              <a:srgbClr val="FFCCFF"/>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he-IL" sz="2400" b="1" dirty="0">
              <a:solidFill>
                <a:srgbClr val="005445"/>
              </a:solidFill>
              <a:highlight>
                <a:srgbClr val="FFFF00"/>
              </a:highlight>
              <a:latin typeface="Tahoma" panose="020B0604030504040204" pitchFamily="34" charset="0"/>
              <a:ea typeface="Tahoma" panose="020B0604030504040204" pitchFamily="34" charset="0"/>
              <a:cs typeface="Tahoma" panose="020B0604030504040204" pitchFamily="34" charset="0"/>
            </a:endParaRPr>
          </a:p>
          <a:p>
            <a:pPr algn="ctr"/>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لماذا هذا النبات معرّض لخطر الانقراض؟</a:t>
            </a:r>
            <a:endParaRPr lang="en-US"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a:endPar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a:r>
              <a:rPr lang="ar-SA" sz="2000" b="1" dirty="0">
                <a:solidFill>
                  <a:schemeClr val="tx1"/>
                </a:solidFill>
                <a:latin typeface="Tahoma" panose="020B0604030504040204" pitchFamily="34" charset="0"/>
                <a:ea typeface="Tahoma" panose="020B0604030504040204" pitchFamily="34" charset="0"/>
                <a:cs typeface="Tahoma" panose="020B0604030504040204" pitchFamily="34" charset="0"/>
              </a:rPr>
              <a:t>يحتاج ثوم الجليل الى مساحات مفتوحة لتتيح لنوراتها التدحرج والتكاثر. حاليا تقلّصت هذه المساحات.</a:t>
            </a:r>
            <a:endParaRPr lang="he-IL" sz="20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32" name="Picture 31" descr="A close-up of a plant&#10;&#10;Description automatically generated">
            <a:extLst>
              <a:ext uri="{FF2B5EF4-FFF2-40B4-BE49-F238E27FC236}">
                <a16:creationId xmlns:a16="http://schemas.microsoft.com/office/drawing/2014/main" id="{F213C6B2-5BD7-8467-FC33-8B945271D74A}"/>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5925015" y="871701"/>
            <a:ext cx="4711402" cy="5981388"/>
          </a:xfrm>
          <a:prstGeom prst="rect">
            <a:avLst/>
          </a:prstGeom>
        </p:spPr>
      </p:pic>
      <p:sp>
        <p:nvSpPr>
          <p:cNvPr id="34" name="TextBox 33">
            <a:extLst>
              <a:ext uri="{FF2B5EF4-FFF2-40B4-BE49-F238E27FC236}">
                <a16:creationId xmlns:a16="http://schemas.microsoft.com/office/drawing/2014/main" id="{E2B48755-3B87-8C1D-616D-6E72E38B6613}"/>
              </a:ext>
            </a:extLst>
          </p:cNvPr>
          <p:cNvSpPr txBox="1"/>
          <p:nvPr/>
        </p:nvSpPr>
        <p:spPr>
          <a:xfrm>
            <a:off x="407026" y="198105"/>
            <a:ext cx="5122635" cy="646331"/>
          </a:xfrm>
          <a:prstGeom prst="rect">
            <a:avLst/>
          </a:prstGeom>
          <a:solidFill>
            <a:schemeClr val="bg1"/>
          </a:solidFill>
        </p:spPr>
        <p:txBody>
          <a:bodyPr wrap="square">
            <a:spAutoFit/>
          </a:bodyPr>
          <a:lstStyle/>
          <a:p>
            <a:pPr algn="ctr"/>
            <a:r>
              <a:rPr lang="ar-EG" dirty="0">
                <a:latin typeface="Tahoma" panose="020B0604030504040204" pitchFamily="34" charset="0"/>
                <a:ea typeface="Tahoma" panose="020B0604030504040204" pitchFamily="34" charset="0"/>
                <a:cs typeface="Tahoma" panose="020B0604030504040204" pitchFamily="34" charset="0"/>
              </a:rPr>
              <a:t>ث</a:t>
            </a:r>
            <a:r>
              <a:rPr lang="ar-SA" dirty="0" err="1">
                <a:latin typeface="Tahoma" panose="020B0604030504040204" pitchFamily="34" charset="0"/>
                <a:ea typeface="Tahoma" panose="020B0604030504040204" pitchFamily="34" charset="0"/>
                <a:cs typeface="Tahoma" panose="020B0604030504040204" pitchFamily="34" charset="0"/>
              </a:rPr>
              <a:t>وم</a:t>
            </a:r>
            <a:r>
              <a:rPr lang="ar-SA" dirty="0">
                <a:latin typeface="Tahoma" panose="020B0604030504040204" pitchFamily="34" charset="0"/>
                <a:ea typeface="Tahoma" panose="020B0604030504040204" pitchFamily="34" charset="0"/>
                <a:cs typeface="Tahoma" panose="020B0604030504040204" pitchFamily="34" charset="0"/>
              </a:rPr>
              <a:t> الجليل نبات محمي وتم إدراجه</a:t>
            </a:r>
          </a:p>
          <a:p>
            <a:pPr algn="ctr"/>
            <a:r>
              <a:rPr lang="ar-SA" dirty="0">
                <a:latin typeface="Tahoma" panose="020B0604030504040204" pitchFamily="34" charset="0"/>
                <a:ea typeface="Tahoma" panose="020B0604030504040204" pitchFamily="34" charset="0"/>
                <a:cs typeface="Tahoma" panose="020B0604030504040204" pitchFamily="34" charset="0"/>
              </a:rPr>
              <a:t>كنبات معرّض </a:t>
            </a:r>
            <a:r>
              <a:rPr lang="ar-EG" dirty="0" err="1">
                <a:latin typeface="Tahoma" panose="020B0604030504040204" pitchFamily="34" charset="0"/>
                <a:ea typeface="Tahoma" panose="020B0604030504040204" pitchFamily="34" charset="0"/>
                <a:cs typeface="Tahoma" panose="020B0604030504040204" pitchFamily="34" charset="0"/>
              </a:rPr>
              <a:t>لل</a:t>
            </a:r>
            <a:r>
              <a:rPr lang="ar-SA" dirty="0">
                <a:latin typeface="Tahoma" panose="020B0604030504040204" pitchFamily="34" charset="0"/>
                <a:ea typeface="Tahoma" panose="020B0604030504040204" pitchFamily="34" charset="0"/>
                <a:cs typeface="Tahoma" panose="020B0604030504040204" pitchFamily="34" charset="0"/>
              </a:rPr>
              <a:t>انقراض.</a:t>
            </a:r>
          </a:p>
        </p:txBody>
      </p:sp>
      <p:sp>
        <p:nvSpPr>
          <p:cNvPr id="35" name="Speech Bubble: Oval 34">
            <a:extLst>
              <a:ext uri="{FF2B5EF4-FFF2-40B4-BE49-F238E27FC236}">
                <a16:creationId xmlns:a16="http://schemas.microsoft.com/office/drawing/2014/main" id="{028FA627-EF3A-EBBD-7AAF-E88324B4D83C}"/>
              </a:ext>
            </a:extLst>
          </p:cNvPr>
          <p:cNvSpPr/>
          <p:nvPr/>
        </p:nvSpPr>
        <p:spPr>
          <a:xfrm>
            <a:off x="837099" y="1242266"/>
            <a:ext cx="4262487" cy="3932400"/>
          </a:xfrm>
          <a:prstGeom prst="wedgeEllipseCallout">
            <a:avLst>
              <a:gd name="adj1" fmla="val -21557"/>
              <a:gd name="adj2" fmla="val 64532"/>
            </a:avLst>
          </a:prstGeom>
          <a:solidFill>
            <a:srgbClr val="FFCCFF"/>
          </a:solidFill>
          <a:ln w="76200">
            <a:no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he-IL"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a:endParaRPr lang="he-IL"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a:r>
              <a:rPr lang="ar-SA" dirty="0">
                <a:solidFill>
                  <a:schemeClr val="tx1"/>
                </a:solidFill>
                <a:latin typeface="Tahoma" panose="020B0604030504040204" pitchFamily="34" charset="0"/>
                <a:ea typeface="Tahoma" panose="020B0604030504040204" pitchFamily="34" charset="0"/>
                <a:cs typeface="Tahoma" panose="020B0604030504040204" pitchFamily="34" charset="0"/>
              </a:rPr>
              <a:t>موطنه هو التربة "الثقيلة"، أي التربة </a:t>
            </a:r>
            <a:r>
              <a:rPr lang="ar-SA" dirty="0" err="1">
                <a:solidFill>
                  <a:schemeClr val="tx1"/>
                </a:solidFill>
                <a:latin typeface="Tahoma" panose="020B0604030504040204" pitchFamily="34" charset="0"/>
                <a:ea typeface="Tahoma" panose="020B0604030504040204" pitchFamily="34" charset="0"/>
                <a:cs typeface="Tahoma" panose="020B0604030504040204" pitchFamily="34" charset="0"/>
              </a:rPr>
              <a:t>الطميية</a:t>
            </a:r>
            <a:r>
              <a:rPr lang="ar-SA" dirty="0">
                <a:solidFill>
                  <a:schemeClr val="tx1"/>
                </a:solidFill>
                <a:latin typeface="Tahoma" panose="020B0604030504040204" pitchFamily="34" charset="0"/>
                <a:ea typeface="Tahoma" panose="020B0604030504040204" pitchFamily="34" charset="0"/>
                <a:cs typeface="Tahoma" panose="020B0604030504040204" pitchFamily="34" charset="0"/>
              </a:rPr>
              <a:t>/الطينية الموجودة في الوديان والسهول وهي خصبة جدا. في الماضي كانت هذه المناطق مناطق مفتوحة، أو مناطق زراعية تتم زراعتها باستخدام الطرق التقليدية.</a:t>
            </a:r>
          </a:p>
          <a:p>
            <a:pPr algn="ctr"/>
            <a:r>
              <a:rPr lang="ar-SA" b="1" dirty="0">
                <a:solidFill>
                  <a:schemeClr val="tx1"/>
                </a:solidFill>
                <a:latin typeface="Tahoma" panose="020B0604030504040204" pitchFamily="34" charset="0"/>
                <a:ea typeface="Tahoma" panose="020B0604030504040204" pitchFamily="34" charset="0"/>
                <a:cs typeface="Tahoma" panose="020B0604030504040204" pitchFamily="34" charset="0"/>
              </a:rPr>
              <a:t>حاليا تقلّصت هذه المساحات لصالح الزراعة المكثفة.</a:t>
            </a:r>
          </a:p>
          <a:p>
            <a:pPr algn="ctr"/>
            <a:endParaRPr lang="he-IL"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a:endParaRPr lang="he-IL" b="1" dirty="0">
              <a:solidFill>
                <a:srgbClr val="005445"/>
              </a:solidFill>
              <a:latin typeface="Tahoma" panose="020B0604030504040204" pitchFamily="34" charset="0"/>
              <a:ea typeface="Tahoma" panose="020B0604030504040204" pitchFamily="34" charset="0"/>
              <a:cs typeface="Tahoma" panose="020B0604030504040204" pitchFamily="34" charset="0"/>
            </a:endParaRPr>
          </a:p>
        </p:txBody>
      </p:sp>
      <p:sp>
        <p:nvSpPr>
          <p:cNvPr id="29" name="Speech Bubble: Oval 28">
            <a:extLst>
              <a:ext uri="{FF2B5EF4-FFF2-40B4-BE49-F238E27FC236}">
                <a16:creationId xmlns:a16="http://schemas.microsoft.com/office/drawing/2014/main" id="{004BB9E7-EC6C-7F91-DD38-059BE47E982E}"/>
              </a:ext>
            </a:extLst>
          </p:cNvPr>
          <p:cNvSpPr/>
          <p:nvPr/>
        </p:nvSpPr>
        <p:spPr>
          <a:xfrm>
            <a:off x="5767529" y="1252189"/>
            <a:ext cx="4729711" cy="4533367"/>
          </a:xfrm>
          <a:prstGeom prst="wedgeEllipseCallout">
            <a:avLst/>
          </a:prstGeom>
          <a:noFill/>
          <a:ln w="76200">
            <a:solidFill>
              <a:srgbClr val="FFCCFF"/>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ar-SA" sz="2800" b="1" dirty="0">
                <a:solidFill>
                  <a:schemeClr val="bg1"/>
                </a:solidFill>
                <a:latin typeface="Tahoma" panose="020B0604030504040204" pitchFamily="34" charset="0"/>
                <a:ea typeface="Tahoma" panose="020B0604030504040204" pitchFamily="34" charset="0"/>
                <a:cs typeface="Tahoma" panose="020B0604030504040204" pitchFamily="34" charset="0"/>
              </a:rPr>
              <a:t>هذا هو أحد الأسباب التي تجعلنا نحافظ على محميات طبيعية واسعة!</a:t>
            </a:r>
          </a:p>
          <a:p>
            <a:pPr algn="ctr"/>
            <a:endParaRPr lang="he-IL" sz="28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37" name="TextBox 36">
            <a:extLst>
              <a:ext uri="{FF2B5EF4-FFF2-40B4-BE49-F238E27FC236}">
                <a16:creationId xmlns:a16="http://schemas.microsoft.com/office/drawing/2014/main" id="{7DEA0E86-96B2-EF43-1D65-AB0483E3075D}"/>
              </a:ext>
            </a:extLst>
          </p:cNvPr>
          <p:cNvSpPr txBox="1"/>
          <p:nvPr/>
        </p:nvSpPr>
        <p:spPr>
          <a:xfrm>
            <a:off x="6096000" y="6030870"/>
            <a:ext cx="4466002" cy="738664"/>
          </a:xfrm>
          <a:prstGeom prst="rect">
            <a:avLst/>
          </a:prstGeom>
          <a:noFill/>
        </p:spPr>
        <p:txBody>
          <a:bodyPr wrap="square">
            <a:spAutoFit/>
          </a:bodyPr>
          <a:lstStyle/>
          <a:p>
            <a:pPr algn="r"/>
            <a:endParaRPr lang="he-IL" sz="1400" kern="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r"/>
            <a:r>
              <a:rPr lang="ar-EG" sz="1400" kern="0" dirty="0">
                <a:solidFill>
                  <a:schemeClr val="bg1"/>
                </a:solidFill>
                <a:latin typeface="Tahoma" panose="020B0604030504040204" pitchFamily="34" charset="0"/>
                <a:ea typeface="Tahoma" panose="020B0604030504040204" pitchFamily="34" charset="0"/>
                <a:cs typeface="Tahoma" panose="020B0604030504040204" pitchFamily="34" charset="0"/>
              </a:rPr>
              <a:t>ثوم الجليل</a:t>
            </a:r>
            <a:endParaRPr lang="he-IL" sz="1400" kern="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a:p>
            <a:pPr algn="r"/>
            <a:r>
              <a:rPr lang="en-US" sz="1400" u="sng" kern="0" dirty="0">
                <a:solidFill>
                  <a:schemeClr val="bg1"/>
                </a:solidFill>
                <a:effectLst/>
                <a:latin typeface="Tahoma" panose="020B0604030504040204" pitchFamily="34" charset="0"/>
                <a:ea typeface="Tahoma" panose="020B0604030504040204" pitchFamily="34" charset="0"/>
                <a:cs typeface="Tahoma" panose="020B0604030504040204" pitchFamily="34" charset="0"/>
                <a:hlinkClick r:id="rId9" tooltip="Protected by Check Point: http://www.flora.org.il/">
                  <a:extLst>
                    <a:ext uri="{A12FA001-AC4F-418D-AE19-62706E023703}">
                      <ahyp:hlinkClr xmlns:ahyp="http://schemas.microsoft.com/office/drawing/2018/hyperlinkcolor" val="tx"/>
                    </a:ext>
                  </a:extLst>
                </a:hlinkClick>
              </a:rPr>
              <a:t>www.flora.org.il</a:t>
            </a:r>
            <a:r>
              <a:rPr lang="ar-EG" sz="1400" kern="0" dirty="0">
                <a:solidFill>
                  <a:schemeClr val="bg1"/>
                </a:solidFill>
                <a:effectLst/>
                <a:latin typeface="Tahoma" panose="020B0604030504040204" pitchFamily="34" charset="0"/>
                <a:ea typeface="Tahoma" panose="020B0604030504040204" pitchFamily="34" charset="0"/>
                <a:cs typeface="Tahoma" panose="020B0604030504040204" pitchFamily="34" charset="0"/>
              </a:rPr>
              <a:t>تصوير: د. أوري </a:t>
            </a:r>
            <a:r>
              <a:rPr lang="ar-EG" sz="1400" kern="0"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فرغمان</a:t>
            </a:r>
            <a:r>
              <a:rPr lang="ar-EG" sz="1400" kern="0" dirty="0">
                <a:solidFill>
                  <a:schemeClr val="bg1"/>
                </a:solidFill>
                <a:effectLst/>
                <a:latin typeface="Tahoma" panose="020B0604030504040204" pitchFamily="34" charset="0"/>
                <a:ea typeface="Tahoma" panose="020B0604030504040204" pitchFamily="34" charset="0"/>
                <a:cs typeface="Tahoma" panose="020B0604030504040204" pitchFamily="34" charset="0"/>
              </a:rPr>
              <a:t>-سبير  </a:t>
            </a:r>
            <a:endParaRPr lang="en-IL" sz="14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5" name="Arrow: Down 29">
            <a:extLst>
              <a:ext uri="{FF2B5EF4-FFF2-40B4-BE49-F238E27FC236}">
                <a16:creationId xmlns:a16="http://schemas.microsoft.com/office/drawing/2014/main" id="{D5365657-468F-5C56-65A2-C890048E23AB}"/>
              </a:ext>
            </a:extLst>
          </p:cNvPr>
          <p:cNvSpPr/>
          <p:nvPr/>
        </p:nvSpPr>
        <p:spPr>
          <a:xfrm>
            <a:off x="10362801" y="6072779"/>
            <a:ext cx="1475391" cy="762577"/>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1000"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معلومات إضافية للمعلم/ة</a:t>
            </a:r>
          </a:p>
          <a:p>
            <a:pPr algn="ctr"/>
            <a:r>
              <a:rPr lang="ar-SA" sz="1000"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في الاسفل</a:t>
            </a:r>
          </a:p>
        </p:txBody>
      </p:sp>
      <p:sp>
        <p:nvSpPr>
          <p:cNvPr id="7" name="Slide Number Placeholder 6">
            <a:extLst>
              <a:ext uri="{FF2B5EF4-FFF2-40B4-BE49-F238E27FC236}">
                <a16:creationId xmlns:a16="http://schemas.microsoft.com/office/drawing/2014/main" id="{030F0647-9579-0456-17B7-02BBDAB9CEB9}"/>
              </a:ext>
            </a:extLst>
          </p:cNvPr>
          <p:cNvSpPr>
            <a:spLocks noGrp="1"/>
          </p:cNvSpPr>
          <p:nvPr>
            <p:ph type="sldNum" sz="quarter" idx="12"/>
          </p:nvPr>
        </p:nvSpPr>
        <p:spPr/>
        <p:txBody>
          <a:bodyPr/>
          <a:lstStyle/>
          <a:p>
            <a:fld id="{9DE0CEA4-7E62-4EAA-9BE3-9BBBA25519B5}" type="slidenum">
              <a:rPr lang="en-150" smtClean="0">
                <a:latin typeface="Tahoma" panose="020B0604030504040204" pitchFamily="34" charset="0"/>
                <a:ea typeface="Tahoma" panose="020B0604030504040204" pitchFamily="34" charset="0"/>
                <a:cs typeface="Tahoma" panose="020B0604030504040204" pitchFamily="34" charset="0"/>
              </a:rPr>
              <a:t>33</a:t>
            </a:fld>
            <a:endParaRPr lang="en-150" dirty="0">
              <a:latin typeface="Tahoma" panose="020B0604030504040204" pitchFamily="34" charset="0"/>
              <a:ea typeface="Tahoma" panose="020B0604030504040204" pitchFamily="34" charset="0"/>
              <a:cs typeface="Tahoma" panose="020B0604030504040204" pitchFamily="34" charset="0"/>
            </a:endParaRPr>
          </a:p>
        </p:txBody>
      </p:sp>
      <p:pic>
        <p:nvPicPr>
          <p:cNvPr id="10" name="תמונה 9">
            <a:extLst>
              <a:ext uri="{FF2B5EF4-FFF2-40B4-BE49-F238E27FC236}">
                <a16:creationId xmlns:a16="http://schemas.microsoft.com/office/drawing/2014/main" id="{C4C911D2-583F-1927-8ECE-FD3F897B23BE}"/>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5094" y="6192565"/>
            <a:ext cx="2035130" cy="467105"/>
          </a:xfrm>
          <a:prstGeom prst="rect">
            <a:avLst/>
          </a:prstGeom>
        </p:spPr>
      </p:pic>
    </p:spTree>
    <p:extLst>
      <p:ext uri="{BB962C8B-B14F-4D97-AF65-F5344CB8AC3E}">
        <p14:creationId xmlns:p14="http://schemas.microsoft.com/office/powerpoint/2010/main" val="3049789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1000"/>
                                        <p:tgtEl>
                                          <p:spTgt spid="11">
                                            <p:txEl>
                                              <p:pRg st="1" end="1"/>
                                            </p:txEl>
                                          </p:spTgt>
                                        </p:tgtEl>
                                      </p:cBhvr>
                                    </p:animEffect>
                                    <p:anim calcmode="lin" valueType="num">
                                      <p:cBhvr>
                                        <p:cTn id="13"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animEffect transition="in" filter="fade">
                                      <p:cBhvr>
                                        <p:cTn id="19" dur="1000"/>
                                        <p:tgtEl>
                                          <p:spTgt spid="11">
                                            <p:txEl>
                                              <p:pRg st="3" end="3"/>
                                            </p:txEl>
                                          </p:spTgt>
                                        </p:tgtEl>
                                      </p:cBhvr>
                                    </p:animEffect>
                                    <p:anim calcmode="lin" valueType="num">
                                      <p:cBhvr>
                                        <p:cTn id="20"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barn(inVertical)">
                                      <p:cBhvr>
                                        <p:cTn id="26" dur="500"/>
                                        <p:tgtEl>
                                          <p:spTgt spid="35"/>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barn(inVertical)">
                                      <p:cBhvr>
                                        <p:cTn id="3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5" grpId="0" animBg="1"/>
      <p:bldP spid="2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850AE-5D24-DE63-A1B4-81BA125563EE}"/>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368E7DFD-3053-647E-5F91-7D14C8E6E27E}"/>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7" name="Rectangle 16">
            <a:extLst>
              <a:ext uri="{FF2B5EF4-FFF2-40B4-BE49-F238E27FC236}">
                <a16:creationId xmlns:a16="http://schemas.microsoft.com/office/drawing/2014/main" id="{F85323EE-DCA6-762A-A88F-4FD01190FD18}"/>
              </a:ext>
            </a:extLst>
          </p:cNvPr>
          <p:cNvSpPr/>
          <p:nvPr/>
        </p:nvSpPr>
        <p:spPr>
          <a:xfrm>
            <a:off x="1" y="0"/>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dirty="0">
              <a:latin typeface="Tahoma" panose="020B0604030504040204" pitchFamily="34" charset="0"/>
              <a:ea typeface="Tahoma" panose="020B0604030504040204" pitchFamily="34" charset="0"/>
              <a:cs typeface="Tahoma" panose="020B0604030504040204" pitchFamily="34" charset="0"/>
            </a:endParaRPr>
          </a:p>
        </p:txBody>
      </p:sp>
      <p:sp>
        <p:nvSpPr>
          <p:cNvPr id="18" name="TextBox 17">
            <a:extLst>
              <a:ext uri="{FF2B5EF4-FFF2-40B4-BE49-F238E27FC236}">
                <a16:creationId xmlns:a16="http://schemas.microsoft.com/office/drawing/2014/main" id="{6D3EDD0D-AD4B-91C0-E091-3820ECE18B25}"/>
              </a:ext>
            </a:extLst>
          </p:cNvPr>
          <p:cNvSpPr txBox="1"/>
          <p:nvPr/>
        </p:nvSpPr>
        <p:spPr>
          <a:xfrm>
            <a:off x="4483403" y="290810"/>
            <a:ext cx="6837770" cy="461665"/>
          </a:xfrm>
          <a:prstGeom prst="rect">
            <a:avLst/>
          </a:prstGeom>
          <a:noFill/>
        </p:spPr>
        <p:txBody>
          <a:bodyPr wrap="square" rtlCol="0">
            <a:spAutoFit/>
          </a:bodyPr>
          <a:lstStyle/>
          <a:p>
            <a:pPr algn="just" rtl="1"/>
            <a:r>
              <a:rPr lang="ar-SA" sz="2400" b="1" dirty="0">
                <a:solidFill>
                  <a:srgbClr val="98D050"/>
                </a:solidFill>
                <a:latin typeface="Tahoma" panose="020B0604030504040204" pitchFamily="34" charset="0"/>
                <a:ea typeface="Tahoma" panose="020B0604030504040204" pitchFamily="34" charset="0"/>
                <a:cs typeface="Tahoma" panose="020B0604030504040204" pitchFamily="34" charset="0"/>
              </a:rPr>
              <a:t>فصل الصيف</a:t>
            </a:r>
            <a:endParaRPr lang="en-150" sz="2400" dirty="0">
              <a:solidFill>
                <a:srgbClr val="98D050"/>
              </a:solidFill>
              <a:latin typeface="Tahoma" panose="020B0604030504040204" pitchFamily="34" charset="0"/>
              <a:ea typeface="Tahoma" panose="020B0604030504040204" pitchFamily="34" charset="0"/>
              <a:cs typeface="Tahoma" panose="020B0604030504040204" pitchFamily="34" charset="0"/>
            </a:endParaRPr>
          </a:p>
        </p:txBody>
      </p:sp>
      <p:sp>
        <p:nvSpPr>
          <p:cNvPr id="2" name="Isosceles Triangle 1">
            <a:extLst>
              <a:ext uri="{FF2B5EF4-FFF2-40B4-BE49-F238E27FC236}">
                <a16:creationId xmlns:a16="http://schemas.microsoft.com/office/drawing/2014/main" id="{B63E268D-C89C-61B0-FF5B-07F8C7F60921}"/>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3" name="Oval 2">
            <a:extLst>
              <a:ext uri="{FF2B5EF4-FFF2-40B4-BE49-F238E27FC236}">
                <a16:creationId xmlns:a16="http://schemas.microsoft.com/office/drawing/2014/main" id="{86BA4F79-39A8-2022-3D1B-860AAA91FC9D}"/>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6" name="Picture 5">
            <a:extLst>
              <a:ext uri="{FF2B5EF4-FFF2-40B4-BE49-F238E27FC236}">
                <a16:creationId xmlns:a16="http://schemas.microsoft.com/office/drawing/2014/main" id="{07289070-D9C7-E62F-2EE7-19BB7D64D11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57FA4DAD-05C2-7185-9291-B94E211609CF}"/>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4" name="Oval 13">
            <a:extLst>
              <a:ext uri="{FF2B5EF4-FFF2-40B4-BE49-F238E27FC236}">
                <a16:creationId xmlns:a16="http://schemas.microsoft.com/office/drawing/2014/main" id="{73230BF9-DE39-4D37-3C7B-419107724F72}"/>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5" name="Oval 14">
            <a:extLst>
              <a:ext uri="{FF2B5EF4-FFF2-40B4-BE49-F238E27FC236}">
                <a16:creationId xmlns:a16="http://schemas.microsoft.com/office/drawing/2014/main" id="{EF2A8E06-CC81-B3DC-4C77-3157A4141FC7}"/>
              </a:ext>
            </a:extLst>
          </p:cNvPr>
          <p:cNvSpPr/>
          <p:nvPr/>
        </p:nvSpPr>
        <p:spPr>
          <a:xfrm>
            <a:off x="11737465" y="491117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latin typeface="Tahoma" panose="020B0604030504040204" pitchFamily="34" charset="0"/>
              <a:ea typeface="Tahoma" panose="020B0604030504040204" pitchFamily="34" charset="0"/>
              <a:cs typeface="Tahoma" panose="020B0604030504040204" pitchFamily="34" charset="0"/>
            </a:endParaRPr>
          </a:p>
        </p:txBody>
      </p:sp>
      <p:pic>
        <p:nvPicPr>
          <p:cNvPr id="9" name="Picture 8">
            <a:extLst>
              <a:ext uri="{FF2B5EF4-FFF2-40B4-BE49-F238E27FC236}">
                <a16:creationId xmlns:a16="http://schemas.microsoft.com/office/drawing/2014/main" id="{6D05C8FE-C607-C275-EEE3-1605C78335C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695175" y="4813117"/>
            <a:ext cx="496825" cy="484633"/>
          </a:xfrm>
          <a:prstGeom prst="rect">
            <a:avLst/>
          </a:prstGeom>
        </p:spPr>
      </p:pic>
      <p:sp>
        <p:nvSpPr>
          <p:cNvPr id="19" name="Isosceles Triangle 18">
            <a:extLst>
              <a:ext uri="{FF2B5EF4-FFF2-40B4-BE49-F238E27FC236}">
                <a16:creationId xmlns:a16="http://schemas.microsoft.com/office/drawing/2014/main" id="{49B710DB-129A-B5B7-8271-1A18C73B1F71}"/>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latin typeface="Tahoma" panose="020B0604030504040204" pitchFamily="34" charset="0"/>
                <a:ea typeface="Tahoma" panose="020B0604030504040204" pitchFamily="34" charset="0"/>
                <a:cs typeface="Tahoma" panose="020B0604030504040204" pitchFamily="34" charset="0"/>
              </a:rPr>
              <a:t> </a:t>
            </a:r>
            <a:endParaRPr lang="en-150" dirty="0">
              <a:latin typeface="Tahoma" panose="020B0604030504040204" pitchFamily="34" charset="0"/>
              <a:ea typeface="Tahoma" panose="020B0604030504040204" pitchFamily="34" charset="0"/>
              <a:cs typeface="Tahoma" panose="020B0604030504040204" pitchFamily="34" charset="0"/>
            </a:endParaRPr>
          </a:p>
        </p:txBody>
      </p:sp>
      <p:sp>
        <p:nvSpPr>
          <p:cNvPr id="21" name="Oval 20">
            <a:extLst>
              <a:ext uri="{FF2B5EF4-FFF2-40B4-BE49-F238E27FC236}">
                <a16:creationId xmlns:a16="http://schemas.microsoft.com/office/drawing/2014/main" id="{2875AA20-B504-C5EB-4B33-228FE7FC640C}"/>
              </a:ext>
            </a:extLst>
          </p:cNvPr>
          <p:cNvSpPr/>
          <p:nvPr/>
        </p:nvSpPr>
        <p:spPr>
          <a:xfrm>
            <a:off x="11714135" y="4197426"/>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22" name="Isosceles Triangle 21">
            <a:extLst>
              <a:ext uri="{FF2B5EF4-FFF2-40B4-BE49-F238E27FC236}">
                <a16:creationId xmlns:a16="http://schemas.microsoft.com/office/drawing/2014/main" id="{9B4AAC58-8B8C-C0F7-29E5-8D3AFC6B1ABF}"/>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23" name="Picture 22">
            <a:extLst>
              <a:ext uri="{FF2B5EF4-FFF2-40B4-BE49-F238E27FC236}">
                <a16:creationId xmlns:a16="http://schemas.microsoft.com/office/drawing/2014/main" id="{F1187B1E-AA43-BC8B-8CFC-E32C9C629520}"/>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233076" y="5028856"/>
            <a:ext cx="496825" cy="484633"/>
          </a:xfrm>
          <a:prstGeom prst="rect">
            <a:avLst/>
          </a:prstGeom>
        </p:spPr>
      </p:pic>
      <p:pic>
        <p:nvPicPr>
          <p:cNvPr id="25" name="Picture 24">
            <a:extLst>
              <a:ext uri="{FF2B5EF4-FFF2-40B4-BE49-F238E27FC236}">
                <a16:creationId xmlns:a16="http://schemas.microsoft.com/office/drawing/2014/main" id="{67A28D54-8902-0B8C-62F5-94563455CF62}"/>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636131" y="559774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2FF5A8C8-FF19-3928-2C86-4A075CAADF1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105025" y="5901945"/>
            <a:ext cx="854037" cy="854037"/>
          </a:xfrm>
          <a:prstGeom prst="rect">
            <a:avLst/>
          </a:prstGeom>
        </p:spPr>
      </p:pic>
      <p:sp>
        <p:nvSpPr>
          <p:cNvPr id="28" name="Flowchart: Summing Junction 27">
            <a:extLst>
              <a:ext uri="{FF2B5EF4-FFF2-40B4-BE49-F238E27FC236}">
                <a16:creationId xmlns:a16="http://schemas.microsoft.com/office/drawing/2014/main" id="{394D44B6-0FB8-9E57-5FC0-2C0FC91C5697}"/>
              </a:ext>
            </a:extLst>
          </p:cNvPr>
          <p:cNvSpPr/>
          <p:nvPr/>
        </p:nvSpPr>
        <p:spPr>
          <a:xfrm>
            <a:off x="3418356" y="1654443"/>
            <a:ext cx="4965077" cy="4750500"/>
          </a:xfrm>
          <a:prstGeom prst="flowChartSummingJunction">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dirty="0">
              <a:latin typeface="Tahoma" panose="020B0604030504040204" pitchFamily="34" charset="0"/>
              <a:ea typeface="Tahoma" panose="020B0604030504040204" pitchFamily="34" charset="0"/>
              <a:cs typeface="Tahoma" panose="020B0604030504040204" pitchFamily="34" charset="0"/>
            </a:endParaRPr>
          </a:p>
        </p:txBody>
      </p:sp>
      <p:sp>
        <p:nvSpPr>
          <p:cNvPr id="33" name="TextBox 32">
            <a:extLst>
              <a:ext uri="{FF2B5EF4-FFF2-40B4-BE49-F238E27FC236}">
                <a16:creationId xmlns:a16="http://schemas.microsoft.com/office/drawing/2014/main" id="{1A1DF3A2-DC84-531A-BC92-6528B66B862E}"/>
              </a:ext>
            </a:extLst>
          </p:cNvPr>
          <p:cNvSpPr txBox="1"/>
          <p:nvPr/>
        </p:nvSpPr>
        <p:spPr>
          <a:xfrm>
            <a:off x="6513178" y="3760289"/>
            <a:ext cx="1551104" cy="646331"/>
          </a:xfrm>
          <a:prstGeom prst="rect">
            <a:avLst/>
          </a:prstGeom>
          <a:noFill/>
        </p:spPr>
        <p:txBody>
          <a:bodyPr wrap="square">
            <a:spAutoFit/>
          </a:bodyPr>
          <a:lstStyle/>
          <a:p>
            <a:pPr algn="ctr"/>
            <a:r>
              <a:rPr lang="ar-SA" dirty="0">
                <a:latin typeface="Tahoma" panose="020B0604030504040204" pitchFamily="34" charset="0"/>
                <a:ea typeface="Tahoma" panose="020B0604030504040204" pitchFamily="34" charset="0"/>
                <a:cs typeface="Tahoma" panose="020B0604030504040204" pitchFamily="34" charset="0"/>
              </a:rPr>
              <a:t>ارتفاع درجات الحرارة</a:t>
            </a:r>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78" name="TextBox 77">
            <a:extLst>
              <a:ext uri="{FF2B5EF4-FFF2-40B4-BE49-F238E27FC236}">
                <a16:creationId xmlns:a16="http://schemas.microsoft.com/office/drawing/2014/main" id="{AC077C5A-7972-3B8C-83CD-924BE904E2E2}"/>
              </a:ext>
            </a:extLst>
          </p:cNvPr>
          <p:cNvSpPr txBox="1"/>
          <p:nvPr/>
        </p:nvSpPr>
        <p:spPr>
          <a:xfrm>
            <a:off x="3740943" y="3760289"/>
            <a:ext cx="1551104" cy="369332"/>
          </a:xfrm>
          <a:prstGeom prst="rect">
            <a:avLst/>
          </a:prstGeom>
          <a:noFill/>
        </p:spPr>
        <p:txBody>
          <a:bodyPr wrap="square">
            <a:spAutoFit/>
          </a:bodyPr>
          <a:lstStyle/>
          <a:p>
            <a:pPr algn="ctr"/>
            <a:r>
              <a:rPr lang="ar-SA" dirty="0">
                <a:latin typeface="Tahoma" panose="020B0604030504040204" pitchFamily="34" charset="0"/>
                <a:ea typeface="Tahoma" panose="020B0604030504040204" pitchFamily="34" charset="0"/>
                <a:cs typeface="Tahoma" panose="020B0604030504040204" pitchFamily="34" charset="0"/>
              </a:rPr>
              <a:t>جفاف</a:t>
            </a:r>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8" name="Rectangle 7">
            <a:extLst>
              <a:ext uri="{FF2B5EF4-FFF2-40B4-BE49-F238E27FC236}">
                <a16:creationId xmlns:a16="http://schemas.microsoft.com/office/drawing/2014/main" id="{B88275A3-E36C-3063-B498-C9BA5DE4DECB}"/>
              </a:ext>
            </a:extLst>
          </p:cNvPr>
          <p:cNvSpPr/>
          <p:nvPr/>
        </p:nvSpPr>
        <p:spPr>
          <a:xfrm>
            <a:off x="5301141" y="1936161"/>
            <a:ext cx="1078663" cy="1067734"/>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e-IL" sz="2400" b="1"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 </a:t>
            </a:r>
            <a:r>
              <a:rPr lang="ar-SA"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حزيران، تموز، آب</a:t>
            </a:r>
            <a:r>
              <a:rPr lang="he-IL"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 </a:t>
            </a:r>
            <a:r>
              <a:rPr lang="ar-SA" b="1"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صيف</a:t>
            </a:r>
            <a:r>
              <a:rPr lang="he-IL" b="1"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 </a:t>
            </a:r>
            <a:endParaRPr lang="en-IL" sz="2400" b="1" dirty="0">
              <a:solidFill>
                <a:sysClr val="windowText" lastClr="000000"/>
              </a:solidFill>
              <a:latin typeface="Tahoma" panose="020B0604030504040204" pitchFamily="34" charset="0"/>
              <a:ea typeface="Tahoma" panose="020B0604030504040204" pitchFamily="34" charset="0"/>
              <a:cs typeface="Tahoma" panose="020B0604030504040204" pitchFamily="34" charset="0"/>
            </a:endParaRPr>
          </a:p>
        </p:txBody>
      </p:sp>
      <p:sp>
        <p:nvSpPr>
          <p:cNvPr id="29" name="TextBox 28">
            <a:extLst>
              <a:ext uri="{FF2B5EF4-FFF2-40B4-BE49-F238E27FC236}">
                <a16:creationId xmlns:a16="http://schemas.microsoft.com/office/drawing/2014/main" id="{06A6D82C-3739-2AA8-8884-B80236EAB5F9}"/>
              </a:ext>
            </a:extLst>
          </p:cNvPr>
          <p:cNvSpPr txBox="1"/>
          <p:nvPr/>
        </p:nvSpPr>
        <p:spPr>
          <a:xfrm>
            <a:off x="6513177" y="1348073"/>
            <a:ext cx="4915979" cy="2242345"/>
          </a:xfrm>
          <a:prstGeom prst="rect">
            <a:avLst/>
          </a:prstGeom>
          <a:noFill/>
        </p:spPr>
        <p:txBody>
          <a:bodyPr wrap="square">
            <a:spAutoFit/>
          </a:bodyPr>
          <a:lstStyle/>
          <a:p>
            <a:pPr lvl="0" algn="r" rtl="1">
              <a:lnSpc>
                <a:spcPct val="115000"/>
              </a:lnSpc>
              <a:spcAft>
                <a:spcPts val="800"/>
              </a:spcAft>
              <a:defRPr/>
            </a:pPr>
            <a:r>
              <a:rPr lang="ar-SA" sz="2000" b="1" kern="100" dirty="0">
                <a:solidFill>
                  <a:srgbClr val="70AD47">
                    <a:lumMod val="75000"/>
                  </a:srgbClr>
                </a:solidFill>
                <a:latin typeface="Tahoma" panose="020B0604030504040204" pitchFamily="34" charset="0"/>
                <a:ea typeface="Tahoma" panose="020B0604030504040204" pitchFamily="34" charset="0"/>
                <a:cs typeface="Tahoma" panose="020B0604030504040204" pitchFamily="34" charset="0"/>
              </a:rPr>
              <a:t>من يحتفل بعيد ميلاده في الصيف؟</a:t>
            </a:r>
          </a:p>
          <a:p>
            <a:pPr lvl="0" algn="r" rtl="1">
              <a:lnSpc>
                <a:spcPct val="115000"/>
              </a:lnSpc>
              <a:spcAft>
                <a:spcPts val="800"/>
              </a:spcAft>
              <a:defRPr/>
            </a:pPr>
            <a:r>
              <a:rPr lang="ar-EG" sz="2000" b="1" kern="100" dirty="0">
                <a:solidFill>
                  <a:srgbClr val="70AD47">
                    <a:lumMod val="75000"/>
                  </a:srgbClr>
                </a:solidFill>
                <a:latin typeface="Tahoma" panose="020B0604030504040204" pitchFamily="34" charset="0"/>
                <a:ea typeface="Tahoma" panose="020B0604030504040204" pitchFamily="34" charset="0"/>
                <a:cs typeface="Tahoma" panose="020B0604030504040204" pitchFamily="34" charset="0"/>
              </a:rPr>
              <a:t>ا</a:t>
            </a:r>
            <a:r>
              <a:rPr lang="ar-SA" sz="2000" b="1" kern="100" dirty="0">
                <a:solidFill>
                  <a:srgbClr val="70AD47">
                    <a:lumMod val="75000"/>
                  </a:srgbClr>
                </a:solidFill>
                <a:latin typeface="Tahoma" panose="020B0604030504040204" pitchFamily="34" charset="0"/>
                <a:ea typeface="Tahoma" panose="020B0604030504040204" pitchFamily="34" charset="0"/>
                <a:cs typeface="Tahoma" panose="020B0604030504040204" pitchFamily="34" charset="0"/>
              </a:rPr>
              <a:t>ذكروا مميزات الطبيعة</a:t>
            </a:r>
          </a:p>
          <a:p>
            <a:pPr lvl="0" algn="r" rtl="1">
              <a:lnSpc>
                <a:spcPct val="115000"/>
              </a:lnSpc>
              <a:spcAft>
                <a:spcPts val="800"/>
              </a:spcAft>
              <a:defRPr/>
            </a:pPr>
            <a:r>
              <a:rPr lang="ar-SA" sz="2000" b="1" kern="100" dirty="0">
                <a:solidFill>
                  <a:srgbClr val="70AD47">
                    <a:lumMod val="75000"/>
                  </a:srgbClr>
                </a:solidFill>
                <a:latin typeface="Tahoma" panose="020B0604030504040204" pitchFamily="34" charset="0"/>
                <a:ea typeface="Tahoma" panose="020B0604030504040204" pitchFamily="34" charset="0"/>
                <a:cs typeface="Tahoma" panose="020B0604030504040204" pitchFamily="34" charset="0"/>
              </a:rPr>
              <a:t>في فصل الصيف.</a:t>
            </a:r>
          </a:p>
          <a:p>
            <a:pPr marL="0" marR="0" lvl="0" indent="0" algn="r" defTabSz="457200" rtl="1" eaLnBrk="1" fontAlgn="auto" latinLnBrk="0" hangingPunct="1">
              <a:lnSpc>
                <a:spcPct val="115000"/>
              </a:lnSpc>
              <a:spcBef>
                <a:spcPts val="0"/>
              </a:spcBef>
              <a:spcAft>
                <a:spcPts val="800"/>
              </a:spcAft>
              <a:buClrTx/>
              <a:buSzTx/>
              <a:buFontTx/>
              <a:buNone/>
              <a:tabLst/>
              <a:defRPr/>
            </a:pPr>
            <a:endParaRPr kumimoji="0" lang="he-IL" sz="2000" b="1" i="0" u="none" strike="noStrike" kern="100" cap="none" spc="0" normalizeH="0" baseline="0" noProof="0" dirty="0">
              <a:ln>
                <a:noFill/>
              </a:ln>
              <a:solidFill>
                <a:srgbClr val="70AD47">
                  <a:lumMod val="75000"/>
                </a:srgbClr>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r" defTabSz="457200" rtl="1" eaLnBrk="1" fontAlgn="auto" latinLnBrk="0" hangingPunct="1">
              <a:lnSpc>
                <a:spcPct val="115000"/>
              </a:lnSpc>
              <a:spcBef>
                <a:spcPts val="0"/>
              </a:spcBef>
              <a:spcAft>
                <a:spcPts val="800"/>
              </a:spcAft>
              <a:buClrTx/>
              <a:buSzTx/>
              <a:buFontTx/>
              <a:buNone/>
              <a:tabLst/>
              <a:defRPr/>
            </a:pPr>
            <a:endParaRPr kumimoji="0" lang="he-IL" sz="2000" b="1" i="0" u="none" strike="noStrike" kern="100" cap="none" spc="0" normalizeH="0" baseline="0" noProof="0" dirty="0">
              <a:ln>
                <a:noFill/>
              </a:ln>
              <a:solidFill>
                <a:srgbClr val="70AD47">
                  <a:lumMod val="75000"/>
                </a:srgbClr>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11" name="Picture 10">
            <a:extLst>
              <a:ext uri="{FF2B5EF4-FFF2-40B4-BE49-F238E27FC236}">
                <a16:creationId xmlns:a16="http://schemas.microsoft.com/office/drawing/2014/main" id="{CD50E9DF-BDFB-A0D4-8F61-30D8AA6E1620}"/>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rot="16200000">
            <a:off x="986959" y="1447745"/>
            <a:ext cx="1429526" cy="1650950"/>
          </a:xfrm>
          <a:prstGeom prst="rect">
            <a:avLst/>
          </a:prstGeom>
        </p:spPr>
      </p:pic>
      <p:pic>
        <p:nvPicPr>
          <p:cNvPr id="27" name="Picture 26">
            <a:extLst>
              <a:ext uri="{FF2B5EF4-FFF2-40B4-BE49-F238E27FC236}">
                <a16:creationId xmlns:a16="http://schemas.microsoft.com/office/drawing/2014/main" id="{D262CCDB-801C-0B36-529B-DA65E6CC84EF}"/>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rot="16200000">
            <a:off x="1404169" y="3092547"/>
            <a:ext cx="1348252" cy="1452283"/>
          </a:xfrm>
          <a:prstGeom prst="rect">
            <a:avLst/>
          </a:prstGeom>
        </p:spPr>
      </p:pic>
      <p:pic>
        <p:nvPicPr>
          <p:cNvPr id="30" name="Picture 29">
            <a:extLst>
              <a:ext uri="{FF2B5EF4-FFF2-40B4-BE49-F238E27FC236}">
                <a16:creationId xmlns:a16="http://schemas.microsoft.com/office/drawing/2014/main" id="{5D544762-3C6D-E564-7794-00D6D0047FE5}"/>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rot="14140955">
            <a:off x="586102" y="4447318"/>
            <a:ext cx="1673602" cy="1193441"/>
          </a:xfrm>
          <a:prstGeom prst="rect">
            <a:avLst/>
          </a:prstGeom>
        </p:spPr>
      </p:pic>
      <p:sp>
        <p:nvSpPr>
          <p:cNvPr id="10" name="TextBox 9">
            <a:extLst>
              <a:ext uri="{FF2B5EF4-FFF2-40B4-BE49-F238E27FC236}">
                <a16:creationId xmlns:a16="http://schemas.microsoft.com/office/drawing/2014/main" id="{BF030411-E839-679B-3BB1-E10A7760D5AA}"/>
              </a:ext>
            </a:extLst>
          </p:cNvPr>
          <p:cNvSpPr txBox="1"/>
          <p:nvPr/>
        </p:nvSpPr>
        <p:spPr>
          <a:xfrm>
            <a:off x="5433244" y="5140595"/>
            <a:ext cx="1079934" cy="646331"/>
          </a:xfrm>
          <a:prstGeom prst="rect">
            <a:avLst/>
          </a:prstGeom>
          <a:noFill/>
        </p:spPr>
        <p:txBody>
          <a:bodyPr wrap="square">
            <a:spAutoFit/>
          </a:bodyPr>
          <a:lstStyle/>
          <a:p>
            <a:pPr algn="ctr"/>
            <a:r>
              <a:rPr lang="ar-SA" dirty="0">
                <a:latin typeface="Tahoma" panose="020B0604030504040204" pitchFamily="34" charset="0"/>
                <a:ea typeface="Tahoma" panose="020B0604030504040204" pitchFamily="34" charset="0"/>
                <a:cs typeface="Tahoma" panose="020B0604030504040204" pitchFamily="34" charset="0"/>
              </a:rPr>
              <a:t>إشعاع قوي</a:t>
            </a:r>
            <a:endParaRPr lang="en-IL" dirty="0">
              <a:latin typeface="Tahoma" panose="020B0604030504040204" pitchFamily="34" charset="0"/>
              <a:ea typeface="Tahoma" panose="020B0604030504040204" pitchFamily="34" charset="0"/>
              <a:cs typeface="Tahoma" panose="020B0604030504040204" pitchFamily="34" charset="0"/>
            </a:endParaRPr>
          </a:p>
        </p:txBody>
      </p:sp>
      <p:sp>
        <p:nvSpPr>
          <p:cNvPr id="5" name="Slide Number Placeholder 4">
            <a:extLst>
              <a:ext uri="{FF2B5EF4-FFF2-40B4-BE49-F238E27FC236}">
                <a16:creationId xmlns:a16="http://schemas.microsoft.com/office/drawing/2014/main" id="{2B4946AF-71AD-09F7-9BC5-7C49EAE5A9EC}"/>
              </a:ext>
            </a:extLst>
          </p:cNvPr>
          <p:cNvSpPr>
            <a:spLocks noGrp="1"/>
          </p:cNvSpPr>
          <p:nvPr>
            <p:ph type="sldNum" sz="quarter" idx="12"/>
          </p:nvPr>
        </p:nvSpPr>
        <p:spPr/>
        <p:txBody>
          <a:bodyPr/>
          <a:lstStyle/>
          <a:p>
            <a:fld id="{9DE0CEA4-7E62-4EAA-9BE3-9BBBA25519B5}" type="slidenum">
              <a:rPr lang="en-150" smtClean="0">
                <a:latin typeface="Tahoma" panose="020B0604030504040204" pitchFamily="34" charset="0"/>
                <a:ea typeface="Tahoma" panose="020B0604030504040204" pitchFamily="34" charset="0"/>
                <a:cs typeface="Tahoma" panose="020B0604030504040204" pitchFamily="34" charset="0"/>
              </a:rPr>
              <a:t>34</a:t>
            </a:fld>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7" name="תמונה 6">
            <a:extLst>
              <a:ext uri="{FF2B5EF4-FFF2-40B4-BE49-F238E27FC236}">
                <a16:creationId xmlns:a16="http://schemas.microsoft.com/office/drawing/2014/main" id="{0E6E3B7C-94A0-80AA-F65C-8C80DA29E06E}"/>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5094" y="6192565"/>
            <a:ext cx="2035130" cy="467105"/>
          </a:xfrm>
          <a:prstGeom prst="rect">
            <a:avLst/>
          </a:prstGeom>
        </p:spPr>
      </p:pic>
    </p:spTree>
    <p:extLst>
      <p:ext uri="{BB962C8B-B14F-4D97-AF65-F5344CB8AC3E}">
        <p14:creationId xmlns:p14="http://schemas.microsoft.com/office/powerpoint/2010/main" val="3087187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Effect transition="in" filter="circle(in)">
                                      <p:cBhvr>
                                        <p:cTn id="7" dur="2000"/>
                                        <p:tgtEl>
                                          <p:spTgt spid="2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9">
                                            <p:txEl>
                                              <p:pRg st="1" end="1"/>
                                            </p:txEl>
                                          </p:spTgt>
                                        </p:tgtEl>
                                        <p:attrNameLst>
                                          <p:attrName>style.visibility</p:attrName>
                                        </p:attrNameLst>
                                      </p:cBhvr>
                                      <p:to>
                                        <p:strVal val="visible"/>
                                      </p:to>
                                    </p:set>
                                    <p:animEffect transition="in" filter="circle(in)">
                                      <p:cBhvr>
                                        <p:cTn id="12" dur="2000"/>
                                        <p:tgtEl>
                                          <p:spTgt spid="2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9">
                                            <p:txEl>
                                              <p:pRg st="2" end="2"/>
                                            </p:txEl>
                                          </p:spTgt>
                                        </p:tgtEl>
                                        <p:attrNameLst>
                                          <p:attrName>style.visibility</p:attrName>
                                        </p:attrNameLst>
                                      </p:cBhvr>
                                      <p:to>
                                        <p:strVal val="visible"/>
                                      </p:to>
                                    </p:set>
                                    <p:animEffect transition="in" filter="circle(in)">
                                      <p:cBhvr>
                                        <p:cTn id="17" dur="2000"/>
                                        <p:tgtEl>
                                          <p:spTgt spid="2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wipe(down)">
                                      <p:cBhvr>
                                        <p:cTn id="22" dur="500"/>
                                        <p:tgtEl>
                                          <p:spTgt spid="33"/>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78"/>
                                        </p:tgtEl>
                                        <p:attrNameLst>
                                          <p:attrName>style.visibility</p:attrName>
                                        </p:attrNameLst>
                                      </p:cBhvr>
                                      <p:to>
                                        <p:strVal val="visible"/>
                                      </p:to>
                                    </p:set>
                                    <p:animEffect transition="in" filter="fade">
                                      <p:cBhvr>
                                        <p:cTn id="27" dur="1000"/>
                                        <p:tgtEl>
                                          <p:spTgt spid="78"/>
                                        </p:tgtEl>
                                      </p:cBhvr>
                                    </p:animEffect>
                                    <p:anim calcmode="lin" valueType="num">
                                      <p:cBhvr>
                                        <p:cTn id="28" dur="1000" fill="hold"/>
                                        <p:tgtEl>
                                          <p:spTgt spid="78"/>
                                        </p:tgtEl>
                                        <p:attrNameLst>
                                          <p:attrName>ppt_x</p:attrName>
                                        </p:attrNameLst>
                                      </p:cBhvr>
                                      <p:tavLst>
                                        <p:tav tm="0">
                                          <p:val>
                                            <p:strVal val="#ppt_x"/>
                                          </p:val>
                                        </p:tav>
                                        <p:tav tm="100000">
                                          <p:val>
                                            <p:strVal val="#ppt_x"/>
                                          </p:val>
                                        </p:tav>
                                      </p:tavLst>
                                    </p:anim>
                                    <p:anim calcmode="lin" valueType="num">
                                      <p:cBhvr>
                                        <p:cTn id="29" dur="1000" fill="hold"/>
                                        <p:tgtEl>
                                          <p:spTgt spid="78"/>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10">
                                            <p:txEl>
                                              <p:pRg st="0" end="0"/>
                                            </p:txEl>
                                          </p:spTgt>
                                        </p:tgtEl>
                                        <p:attrNameLst>
                                          <p:attrName>style.visibility</p:attrName>
                                        </p:attrNameLst>
                                      </p:cBhvr>
                                      <p:to>
                                        <p:strVal val="visible"/>
                                      </p:to>
                                    </p:set>
                                    <p:anim calcmode="lin" valueType="num">
                                      <p:cBhvr additive="base">
                                        <p:cTn id="34"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7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838730-8376-2D03-2A49-9961731B3577}"/>
            </a:ext>
          </a:extLst>
        </p:cNvPr>
        <p:cNvGrpSpPr/>
        <p:nvPr/>
      </p:nvGrpSpPr>
      <p:grpSpPr>
        <a:xfrm>
          <a:off x="0" y="0"/>
          <a:ext cx="0" cy="0"/>
          <a:chOff x="0" y="0"/>
          <a:chExt cx="0" cy="0"/>
        </a:xfrm>
      </p:grpSpPr>
      <p:sp>
        <p:nvSpPr>
          <p:cNvPr id="11" name="Rectangle 16">
            <a:extLst>
              <a:ext uri="{FF2B5EF4-FFF2-40B4-BE49-F238E27FC236}">
                <a16:creationId xmlns:a16="http://schemas.microsoft.com/office/drawing/2014/main" id="{3CF1C580-4DE2-F17B-6AA9-388E1BF71EF9}"/>
              </a:ext>
            </a:extLst>
          </p:cNvPr>
          <p:cNvSpPr/>
          <p:nvPr/>
        </p:nvSpPr>
        <p:spPr>
          <a:xfrm>
            <a:off x="-29669" y="7658"/>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12" name="Picture 11">
            <a:extLst>
              <a:ext uri="{FF2B5EF4-FFF2-40B4-BE49-F238E27FC236}">
                <a16:creationId xmlns:a16="http://schemas.microsoft.com/office/drawing/2014/main" id="{D16B837B-34BF-9C54-F456-C05CC1CFCB6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9044" y="6098546"/>
            <a:ext cx="2045981" cy="706659"/>
          </a:xfrm>
          <a:prstGeom prst="rect">
            <a:avLst/>
          </a:prstGeom>
          <a:effectLst/>
        </p:spPr>
      </p:pic>
      <p:sp>
        <p:nvSpPr>
          <p:cNvPr id="20" name="Rectangle 19">
            <a:extLst>
              <a:ext uri="{FF2B5EF4-FFF2-40B4-BE49-F238E27FC236}">
                <a16:creationId xmlns:a16="http://schemas.microsoft.com/office/drawing/2014/main" id="{85BAD8E3-816E-E5C4-953A-A58A0AADECCA}"/>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0" name="מציין מיקום תוכן 3">
            <a:extLst>
              <a:ext uri="{FF2B5EF4-FFF2-40B4-BE49-F238E27FC236}">
                <a16:creationId xmlns:a16="http://schemas.microsoft.com/office/drawing/2014/main" id="{54F718E0-B605-F1C3-28CE-987550BA82D4}"/>
              </a:ext>
            </a:extLst>
          </p:cNvPr>
          <p:cNvSpPr txBox="1">
            <a:spLocks/>
          </p:cNvSpPr>
          <p:nvPr/>
        </p:nvSpPr>
        <p:spPr>
          <a:xfrm>
            <a:off x="349692" y="4387972"/>
            <a:ext cx="10688464" cy="968648"/>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ormAutofit/>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1" eaLnBrk="1" fontAlgn="auto" latinLnBrk="0" hangingPunct="1">
              <a:lnSpc>
                <a:spcPct val="90000"/>
              </a:lnSpc>
              <a:spcBef>
                <a:spcPts val="1000"/>
              </a:spcBef>
              <a:spcAft>
                <a:spcPts val="0"/>
              </a:spcAft>
              <a:buClr>
                <a:srgbClr val="84BD00"/>
              </a:buClr>
              <a:buSzTx/>
              <a:buNone/>
              <a:tabLst/>
              <a:defRPr/>
            </a:pPr>
            <a:endParaRPr kumimoji="0" lang="he-IL" sz="2000" b="0" i="0" u="none" strike="noStrike" kern="1200" cap="none" spc="0" normalizeH="0" baseline="0" noProof="0" dirty="0">
              <a:ln>
                <a:noFill/>
              </a:ln>
              <a:no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 name="Isosceles Triangle 1">
            <a:extLst>
              <a:ext uri="{FF2B5EF4-FFF2-40B4-BE49-F238E27FC236}">
                <a16:creationId xmlns:a16="http://schemas.microsoft.com/office/drawing/2014/main" id="{256BD472-A267-9D3C-C148-08BA550B00C1}"/>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3" name="Oval 2">
            <a:extLst>
              <a:ext uri="{FF2B5EF4-FFF2-40B4-BE49-F238E27FC236}">
                <a16:creationId xmlns:a16="http://schemas.microsoft.com/office/drawing/2014/main" id="{74FF3254-B06D-5EB1-DD34-FDE05D253717}"/>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6" name="Picture 5">
            <a:extLst>
              <a:ext uri="{FF2B5EF4-FFF2-40B4-BE49-F238E27FC236}">
                <a16:creationId xmlns:a16="http://schemas.microsoft.com/office/drawing/2014/main" id="{4149AA5A-F5CF-486D-B58E-9FB8E74500DB}"/>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634593" y="3408734"/>
            <a:ext cx="499915" cy="487647"/>
          </a:xfrm>
          <a:prstGeom prst="rect">
            <a:avLst/>
          </a:prstGeom>
        </p:spPr>
      </p:pic>
      <p:sp>
        <p:nvSpPr>
          <p:cNvPr id="7" name="TextBox 6">
            <a:extLst>
              <a:ext uri="{FF2B5EF4-FFF2-40B4-BE49-F238E27FC236}">
                <a16:creationId xmlns:a16="http://schemas.microsoft.com/office/drawing/2014/main" id="{990B3BC0-9AC5-0A50-3BE5-03ED941F6A91}"/>
              </a:ext>
            </a:extLst>
          </p:cNvPr>
          <p:cNvSpPr txBox="1"/>
          <p:nvPr/>
        </p:nvSpPr>
        <p:spPr>
          <a:xfrm>
            <a:off x="11571756" y="3768083"/>
            <a:ext cx="637058" cy="430887"/>
          </a:xfrm>
          <a:prstGeom prst="rect">
            <a:avLst/>
          </a:prstGeom>
          <a:noFill/>
        </p:spPr>
        <p:txBody>
          <a:bodyPr wrap="square" rtlCol="0">
            <a:spAutoFit/>
          </a:bodyPr>
          <a:lstStyle/>
          <a:p>
            <a:pPr algn="ctr"/>
            <a:r>
              <a:rPr lang="he-IL" sz="1100" dirty="0">
                <a:solidFill>
                  <a:srgbClr val="005445"/>
                </a:solidFill>
                <a:latin typeface="Tahoma" panose="020B0604030504040204" pitchFamily="34" charset="0"/>
                <a:ea typeface="Tahoma" panose="020B0604030504040204" pitchFamily="34" charset="0"/>
                <a:cs typeface="Tahoma" panose="020B0604030504040204" pitchFamily="34" charset="0"/>
              </a:rPr>
              <a:t>הקדמה</a:t>
            </a:r>
            <a:endParaRPr lang="en-150" sz="1100" dirty="0">
              <a:solidFill>
                <a:srgbClr val="005445"/>
              </a:solidFill>
              <a:latin typeface="Tahoma" panose="020B0604030504040204" pitchFamily="34" charset="0"/>
              <a:ea typeface="Tahoma" panose="020B0604030504040204" pitchFamily="34" charset="0"/>
              <a:cs typeface="Tahoma" panose="020B0604030504040204" pitchFamily="34" charset="0"/>
            </a:endParaRPr>
          </a:p>
        </p:txBody>
      </p:sp>
      <p:sp>
        <p:nvSpPr>
          <p:cNvPr id="13" name="Isosceles Triangle 12">
            <a:extLst>
              <a:ext uri="{FF2B5EF4-FFF2-40B4-BE49-F238E27FC236}">
                <a16:creationId xmlns:a16="http://schemas.microsoft.com/office/drawing/2014/main" id="{A90BD904-3974-4C7A-2018-109C34681400}"/>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4" name="Oval 13">
            <a:extLst>
              <a:ext uri="{FF2B5EF4-FFF2-40B4-BE49-F238E27FC236}">
                <a16:creationId xmlns:a16="http://schemas.microsoft.com/office/drawing/2014/main" id="{CB132BD6-BE41-9898-896D-F0F9CB0D83C3}"/>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5" name="Oval 14">
            <a:extLst>
              <a:ext uri="{FF2B5EF4-FFF2-40B4-BE49-F238E27FC236}">
                <a16:creationId xmlns:a16="http://schemas.microsoft.com/office/drawing/2014/main" id="{8C60B846-19B4-46D6-008D-E7735F793C8D}"/>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latin typeface="Tahoma" panose="020B0604030504040204" pitchFamily="34" charset="0"/>
              <a:ea typeface="Tahoma" panose="020B0604030504040204" pitchFamily="34" charset="0"/>
              <a:cs typeface="Tahoma" panose="020B0604030504040204" pitchFamily="34" charset="0"/>
            </a:endParaRPr>
          </a:p>
        </p:txBody>
      </p:sp>
      <p:sp>
        <p:nvSpPr>
          <p:cNvPr id="16" name="TextBox 15">
            <a:extLst>
              <a:ext uri="{FF2B5EF4-FFF2-40B4-BE49-F238E27FC236}">
                <a16:creationId xmlns:a16="http://schemas.microsoft.com/office/drawing/2014/main" id="{FFDF9202-62BA-9667-5EF8-B6975B380B3A}"/>
              </a:ext>
            </a:extLst>
          </p:cNvPr>
          <p:cNvSpPr txBox="1"/>
          <p:nvPr/>
        </p:nvSpPr>
        <p:spPr>
          <a:xfrm>
            <a:off x="11571756" y="4492815"/>
            <a:ext cx="637058" cy="430887"/>
          </a:xfrm>
          <a:prstGeom prst="rect">
            <a:avLst/>
          </a:prstGeom>
          <a:noFill/>
        </p:spPr>
        <p:txBody>
          <a:bodyPr wrap="square" rtlCol="0">
            <a:spAutoFit/>
          </a:bodyPr>
          <a:lstStyle/>
          <a:p>
            <a:pPr algn="ctr" rtl="1"/>
            <a:r>
              <a:rPr lang="he-IL" sz="1100" dirty="0">
                <a:solidFill>
                  <a:srgbClr val="005445"/>
                </a:solidFill>
                <a:latin typeface="Tahoma" panose="020B0604030504040204" pitchFamily="34" charset="0"/>
                <a:ea typeface="Tahoma" panose="020B0604030504040204" pitchFamily="34" charset="0"/>
                <a:cs typeface="Tahoma" panose="020B0604030504040204" pitchFamily="34" charset="0"/>
              </a:rPr>
              <a:t>תוכן עיניינים</a:t>
            </a:r>
            <a:endParaRPr lang="en-150" sz="1100" dirty="0">
              <a:solidFill>
                <a:srgbClr val="005445"/>
              </a:solidFill>
              <a:latin typeface="Tahoma" panose="020B0604030504040204" pitchFamily="34" charset="0"/>
              <a:ea typeface="Tahoma" panose="020B0604030504040204" pitchFamily="34" charset="0"/>
              <a:cs typeface="Tahoma" panose="020B0604030504040204" pitchFamily="34" charset="0"/>
            </a:endParaRPr>
          </a:p>
        </p:txBody>
      </p:sp>
      <p:pic>
        <p:nvPicPr>
          <p:cNvPr id="9" name="Picture 8">
            <a:extLst>
              <a:ext uri="{FF2B5EF4-FFF2-40B4-BE49-F238E27FC236}">
                <a16:creationId xmlns:a16="http://schemas.microsoft.com/office/drawing/2014/main" id="{24143CD8-2C30-BEEB-45E5-19073F7753A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647208" y="4136621"/>
            <a:ext cx="496825" cy="484633"/>
          </a:xfrm>
          <a:prstGeom prst="rect">
            <a:avLst/>
          </a:prstGeom>
        </p:spPr>
      </p:pic>
      <p:sp>
        <p:nvSpPr>
          <p:cNvPr id="19" name="Isosceles Triangle 18">
            <a:extLst>
              <a:ext uri="{FF2B5EF4-FFF2-40B4-BE49-F238E27FC236}">
                <a16:creationId xmlns:a16="http://schemas.microsoft.com/office/drawing/2014/main" id="{DEDFA693-9835-9BBC-94DF-257DC5D072FF}"/>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latin typeface="Tahoma" panose="020B0604030504040204" pitchFamily="34" charset="0"/>
                <a:ea typeface="Tahoma" panose="020B0604030504040204" pitchFamily="34" charset="0"/>
                <a:cs typeface="Tahoma" panose="020B0604030504040204" pitchFamily="34" charset="0"/>
              </a:rPr>
              <a:t> </a:t>
            </a:r>
            <a:endParaRPr lang="en-150" dirty="0">
              <a:latin typeface="Tahoma" panose="020B0604030504040204" pitchFamily="34" charset="0"/>
              <a:ea typeface="Tahoma" panose="020B0604030504040204" pitchFamily="34" charset="0"/>
              <a:cs typeface="Tahoma" panose="020B0604030504040204" pitchFamily="34" charset="0"/>
            </a:endParaRPr>
          </a:p>
        </p:txBody>
      </p:sp>
      <p:sp>
        <p:nvSpPr>
          <p:cNvPr id="21" name="Oval 20">
            <a:extLst>
              <a:ext uri="{FF2B5EF4-FFF2-40B4-BE49-F238E27FC236}">
                <a16:creationId xmlns:a16="http://schemas.microsoft.com/office/drawing/2014/main" id="{DE86D41C-57EC-8FB2-453C-2500482BD072}"/>
              </a:ext>
            </a:extLst>
          </p:cNvPr>
          <p:cNvSpPr/>
          <p:nvPr/>
        </p:nvSpPr>
        <p:spPr>
          <a:xfrm>
            <a:off x="11715620" y="4923702"/>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22" name="Isosceles Triangle 21">
            <a:extLst>
              <a:ext uri="{FF2B5EF4-FFF2-40B4-BE49-F238E27FC236}">
                <a16:creationId xmlns:a16="http://schemas.microsoft.com/office/drawing/2014/main" id="{C9BBBC00-51CB-4AB4-531D-49C072D9AFA8}"/>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23" name="Picture 22">
            <a:extLst>
              <a:ext uri="{FF2B5EF4-FFF2-40B4-BE49-F238E27FC236}">
                <a16:creationId xmlns:a16="http://schemas.microsoft.com/office/drawing/2014/main" id="{A35B5C9D-CF8E-E8D1-AB95-BDCD79F0B22E}"/>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647888" y="4871986"/>
            <a:ext cx="496825" cy="484633"/>
          </a:xfrm>
          <a:prstGeom prst="rect">
            <a:avLst/>
          </a:prstGeom>
        </p:spPr>
      </p:pic>
      <p:sp>
        <p:nvSpPr>
          <p:cNvPr id="24" name="TextBox 23">
            <a:extLst>
              <a:ext uri="{FF2B5EF4-FFF2-40B4-BE49-F238E27FC236}">
                <a16:creationId xmlns:a16="http://schemas.microsoft.com/office/drawing/2014/main" id="{B8D76D5C-CBC1-34B0-42F1-E218BF250711}"/>
              </a:ext>
            </a:extLst>
          </p:cNvPr>
          <p:cNvSpPr txBox="1"/>
          <p:nvPr/>
        </p:nvSpPr>
        <p:spPr>
          <a:xfrm>
            <a:off x="11429157" y="5236864"/>
            <a:ext cx="826301" cy="553998"/>
          </a:xfrm>
          <a:prstGeom prst="rect">
            <a:avLst/>
          </a:prstGeom>
          <a:noFill/>
        </p:spPr>
        <p:txBody>
          <a:bodyPr wrap="square" rtlCol="0">
            <a:spAutoFit/>
          </a:bodyPr>
          <a:lstStyle/>
          <a:p>
            <a:pPr algn="ctr" rtl="1"/>
            <a:r>
              <a:rPr lang="he-IL" sz="1000" dirty="0">
                <a:solidFill>
                  <a:srgbClr val="005445"/>
                </a:solidFill>
                <a:latin typeface="Tahoma" panose="020B0604030504040204" pitchFamily="34" charset="0"/>
                <a:ea typeface="Tahoma" panose="020B0604030504040204" pitchFamily="34" charset="0"/>
                <a:cs typeface="Tahoma" panose="020B0604030504040204" pitchFamily="34" charset="0"/>
              </a:rPr>
              <a:t>פרחים על פי עונות שנה</a:t>
            </a:r>
            <a:endParaRPr lang="en-150" sz="1000" dirty="0">
              <a:solidFill>
                <a:srgbClr val="005445"/>
              </a:solidFill>
              <a:latin typeface="Tahoma" panose="020B0604030504040204" pitchFamily="34" charset="0"/>
              <a:ea typeface="Tahoma" panose="020B0604030504040204" pitchFamily="34" charset="0"/>
              <a:cs typeface="Tahoma" panose="020B0604030504040204" pitchFamily="34" charset="0"/>
            </a:endParaRPr>
          </a:p>
        </p:txBody>
      </p:sp>
      <p:pic>
        <p:nvPicPr>
          <p:cNvPr id="25" name="Picture 24">
            <a:extLst>
              <a:ext uri="{FF2B5EF4-FFF2-40B4-BE49-F238E27FC236}">
                <a16:creationId xmlns:a16="http://schemas.microsoft.com/office/drawing/2014/main" id="{072A41ED-F759-E653-E45E-80927D5EEB54}"/>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1636131" y="5597748"/>
            <a:ext cx="496825" cy="484633"/>
          </a:xfrm>
          <a:prstGeom prst="rect">
            <a:avLst/>
          </a:prstGeom>
        </p:spPr>
      </p:pic>
      <p:sp>
        <p:nvSpPr>
          <p:cNvPr id="26" name="TextBox 25">
            <a:extLst>
              <a:ext uri="{FF2B5EF4-FFF2-40B4-BE49-F238E27FC236}">
                <a16:creationId xmlns:a16="http://schemas.microsoft.com/office/drawing/2014/main" id="{C1FE808B-82CA-372F-06B5-37DEEBA4B364}"/>
              </a:ext>
            </a:extLst>
          </p:cNvPr>
          <p:cNvSpPr txBox="1"/>
          <p:nvPr/>
        </p:nvSpPr>
        <p:spPr>
          <a:xfrm>
            <a:off x="11577091" y="6003187"/>
            <a:ext cx="637058" cy="261610"/>
          </a:xfrm>
          <a:prstGeom prst="rect">
            <a:avLst/>
          </a:prstGeom>
          <a:noFill/>
        </p:spPr>
        <p:txBody>
          <a:bodyPr wrap="square" rtlCol="0">
            <a:spAutoFit/>
          </a:bodyPr>
          <a:lstStyle/>
          <a:p>
            <a:pPr algn="ctr" rtl="1"/>
            <a:r>
              <a:rPr lang="he-IL" sz="1100" dirty="0">
                <a:solidFill>
                  <a:srgbClr val="005445"/>
                </a:solidFill>
                <a:latin typeface="Tahoma" panose="020B0604030504040204" pitchFamily="34" charset="0"/>
                <a:ea typeface="Tahoma" panose="020B0604030504040204" pitchFamily="34" charset="0"/>
                <a:cs typeface="Tahoma" panose="020B0604030504040204" pitchFamily="34" charset="0"/>
              </a:rPr>
              <a:t>סיכום</a:t>
            </a:r>
            <a:endParaRPr lang="en-150" sz="1100" dirty="0">
              <a:solidFill>
                <a:srgbClr val="005445"/>
              </a:solidFill>
              <a:latin typeface="Tahoma" panose="020B0604030504040204" pitchFamily="34" charset="0"/>
              <a:ea typeface="Tahoma" panose="020B0604030504040204" pitchFamily="34" charset="0"/>
              <a:cs typeface="Tahoma" panose="020B0604030504040204" pitchFamily="34" charset="0"/>
            </a:endParaRPr>
          </a:p>
        </p:txBody>
      </p:sp>
      <p:pic>
        <p:nvPicPr>
          <p:cNvPr id="8" name="Picture 7" descr="A white flower with long stems&#10;&#10;Description automatically generated">
            <a:extLst>
              <a:ext uri="{FF2B5EF4-FFF2-40B4-BE49-F238E27FC236}">
                <a16:creationId xmlns:a16="http://schemas.microsoft.com/office/drawing/2014/main" id="{15EC1C26-C69C-3319-153D-433CC3107A8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777233" y="168969"/>
            <a:ext cx="4424157" cy="6636236"/>
          </a:xfrm>
          <a:prstGeom prst="rect">
            <a:avLst/>
          </a:prstGeom>
        </p:spPr>
      </p:pic>
      <p:pic>
        <p:nvPicPr>
          <p:cNvPr id="27" name="Picture 26" descr="Close-up of a dry plant&#10;&#10;Description automatically generated">
            <a:extLst>
              <a:ext uri="{FF2B5EF4-FFF2-40B4-BE49-F238E27FC236}">
                <a16:creationId xmlns:a16="http://schemas.microsoft.com/office/drawing/2014/main" id="{E2CDD09F-4D20-F52C-E72E-95276F391B8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032281" y="3460745"/>
            <a:ext cx="4577519" cy="3055494"/>
          </a:xfrm>
          <a:prstGeom prst="rect">
            <a:avLst/>
          </a:prstGeom>
        </p:spPr>
      </p:pic>
      <p:pic>
        <p:nvPicPr>
          <p:cNvPr id="28" name="Picture 27" descr="A close-up of a flower&#10;&#10;Description automatically generated">
            <a:extLst>
              <a:ext uri="{FF2B5EF4-FFF2-40B4-BE49-F238E27FC236}">
                <a16:creationId xmlns:a16="http://schemas.microsoft.com/office/drawing/2014/main" id="{E5C3FF17-A7B1-FDF9-25CB-4B0D58FD8050}"/>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012568" y="168969"/>
            <a:ext cx="4577518" cy="3055494"/>
          </a:xfrm>
          <a:prstGeom prst="rect">
            <a:avLst/>
          </a:prstGeom>
        </p:spPr>
      </p:pic>
      <p:sp>
        <p:nvSpPr>
          <p:cNvPr id="31" name="TextBox 30">
            <a:extLst>
              <a:ext uri="{FF2B5EF4-FFF2-40B4-BE49-F238E27FC236}">
                <a16:creationId xmlns:a16="http://schemas.microsoft.com/office/drawing/2014/main" id="{F525C0CC-60CB-45AF-6EE3-B1F979CAD1BB}"/>
              </a:ext>
            </a:extLst>
          </p:cNvPr>
          <p:cNvSpPr txBox="1"/>
          <p:nvPr/>
        </p:nvSpPr>
        <p:spPr>
          <a:xfrm>
            <a:off x="190794" y="1970800"/>
            <a:ext cx="2190230" cy="3903697"/>
          </a:xfrm>
          <a:prstGeom prst="rect">
            <a:avLst/>
          </a:prstGeom>
          <a:noFill/>
        </p:spPr>
        <p:txBody>
          <a:bodyPr wrap="square">
            <a:spAutoFit/>
          </a:bodyPr>
          <a:lstStyle/>
          <a:p>
            <a:pPr algn="ctr" rtl="1">
              <a:lnSpc>
                <a:spcPct val="115000"/>
              </a:lnSpc>
              <a:spcAft>
                <a:spcPts val="800"/>
              </a:spcAft>
            </a:pPr>
            <a:r>
              <a:rPr lang="ar-SA" sz="2400" b="1" kern="100" dirty="0">
                <a:solidFill>
                  <a:schemeClr val="bg1"/>
                </a:solidFill>
                <a:latin typeface="Tahoma" panose="020B0604030504040204" pitchFamily="34" charset="0"/>
                <a:ea typeface="Tahoma" panose="020B0604030504040204" pitchFamily="34" charset="0"/>
                <a:cs typeface="Tahoma" panose="020B0604030504040204" pitchFamily="34" charset="0"/>
              </a:rPr>
              <a:t>هل يمكنكم </a:t>
            </a:r>
            <a:r>
              <a:rPr lang="ar-EG" sz="2400" b="1" kern="100" dirty="0">
                <a:solidFill>
                  <a:schemeClr val="bg1"/>
                </a:solidFill>
                <a:latin typeface="Tahoma" panose="020B0604030504040204" pitchFamily="34" charset="0"/>
                <a:ea typeface="Tahoma" panose="020B0604030504040204" pitchFamily="34" charset="0"/>
                <a:cs typeface="Tahoma" panose="020B0604030504040204" pitchFamily="34" charset="0"/>
              </a:rPr>
              <a:t>ملاءمة</a:t>
            </a:r>
            <a:r>
              <a:rPr lang="ar-SA" sz="2400" b="1" kern="100" dirty="0">
                <a:solidFill>
                  <a:schemeClr val="bg1"/>
                </a:solidFill>
                <a:latin typeface="Tahoma" panose="020B0604030504040204" pitchFamily="34" charset="0"/>
                <a:ea typeface="Tahoma" panose="020B0604030504040204" pitchFamily="34" charset="0"/>
                <a:cs typeface="Tahoma" panose="020B0604030504040204" pitchFamily="34" charset="0"/>
              </a:rPr>
              <a:t> الصورة مع اسم الزهرة؟</a:t>
            </a:r>
          </a:p>
          <a:p>
            <a:pPr algn="r" rtl="1">
              <a:lnSpc>
                <a:spcPct val="115000"/>
              </a:lnSpc>
              <a:spcAft>
                <a:spcPts val="800"/>
              </a:spcAft>
            </a:pPr>
            <a:endParaRPr lang="he-IL" sz="1600" kern="1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r" rtl="1">
              <a:lnSpc>
                <a:spcPct val="115000"/>
              </a:lnSpc>
              <a:spcAft>
                <a:spcPts val="800"/>
              </a:spcAft>
            </a:pPr>
            <a:r>
              <a:rPr lang="he-IL" sz="1600" kern="100" dirty="0">
                <a:solidFill>
                  <a:schemeClr val="bg1"/>
                </a:solidFill>
                <a:latin typeface="Tahoma" panose="020B0604030504040204" pitchFamily="34" charset="0"/>
                <a:ea typeface="Tahoma" panose="020B0604030504040204" pitchFamily="34" charset="0"/>
                <a:cs typeface="Tahoma" panose="020B0604030504040204" pitchFamily="34" charset="0"/>
              </a:rPr>
              <a:t>1. </a:t>
            </a:r>
            <a:r>
              <a:rPr lang="ar-SA" sz="2000" kern="100" dirty="0">
                <a:solidFill>
                  <a:schemeClr val="bg1"/>
                </a:solidFill>
                <a:latin typeface="Tahoma" panose="020B0604030504040204" pitchFamily="34" charset="0"/>
                <a:ea typeface="Tahoma" panose="020B0604030504040204" pitchFamily="34" charset="0"/>
                <a:cs typeface="Tahoma" panose="020B0604030504040204" pitchFamily="34" charset="0"/>
              </a:rPr>
              <a:t>عُنْصُل بَحري</a:t>
            </a:r>
          </a:p>
          <a:p>
            <a:pPr algn="r" rtl="1">
              <a:lnSpc>
                <a:spcPct val="115000"/>
              </a:lnSpc>
              <a:spcAft>
                <a:spcPts val="800"/>
              </a:spcAft>
            </a:pPr>
            <a:r>
              <a:rPr lang="he-IL" sz="2000" kern="100" dirty="0">
                <a:solidFill>
                  <a:schemeClr val="bg1"/>
                </a:solidFill>
                <a:latin typeface="Tahoma" panose="020B0604030504040204" pitchFamily="34" charset="0"/>
                <a:ea typeface="Tahoma" panose="020B0604030504040204" pitchFamily="34" charset="0"/>
                <a:cs typeface="Tahoma" panose="020B0604030504040204" pitchFamily="34" charset="0"/>
              </a:rPr>
              <a:t>2. </a:t>
            </a:r>
            <a:r>
              <a:rPr lang="ar-SA" sz="2000" kern="100" dirty="0" err="1">
                <a:solidFill>
                  <a:schemeClr val="bg1"/>
                </a:solidFill>
                <a:latin typeface="Tahoma" panose="020B0604030504040204" pitchFamily="34" charset="0"/>
                <a:ea typeface="Tahoma" panose="020B0604030504040204" pitchFamily="34" charset="0"/>
                <a:cs typeface="Tahoma" panose="020B0604030504040204" pitchFamily="34" charset="0"/>
              </a:rPr>
              <a:t>يَثَمَة</a:t>
            </a:r>
            <a:r>
              <a:rPr lang="ar-SA" sz="2000" kern="100" dirty="0">
                <a:solidFill>
                  <a:schemeClr val="bg1"/>
                </a:solidFill>
                <a:latin typeface="Tahoma" panose="020B0604030504040204" pitchFamily="34" charset="0"/>
                <a:ea typeface="Tahoma" panose="020B0604030504040204" pitchFamily="34" charset="0"/>
                <a:cs typeface="Tahoma" panose="020B0604030504040204" pitchFamily="34" charset="0"/>
              </a:rPr>
              <a:t> سُورية.</a:t>
            </a:r>
          </a:p>
          <a:p>
            <a:pPr algn="r" rtl="1">
              <a:lnSpc>
                <a:spcPct val="115000"/>
              </a:lnSpc>
              <a:spcAft>
                <a:spcPts val="800"/>
              </a:spcAft>
            </a:pPr>
            <a:r>
              <a:rPr lang="he-IL" sz="2000" kern="100" dirty="0">
                <a:solidFill>
                  <a:schemeClr val="bg1"/>
                </a:solidFill>
                <a:latin typeface="Tahoma" panose="020B0604030504040204" pitchFamily="34" charset="0"/>
                <a:ea typeface="Tahoma" panose="020B0604030504040204" pitchFamily="34" charset="0"/>
                <a:cs typeface="Tahoma" panose="020B0604030504040204" pitchFamily="34" charset="0"/>
              </a:rPr>
              <a:t>3.</a:t>
            </a:r>
            <a:r>
              <a:rPr lang="ar-SA" sz="2000" kern="100" dirty="0">
                <a:solidFill>
                  <a:schemeClr val="bg1"/>
                </a:solidFill>
                <a:latin typeface="Tahoma" panose="020B0604030504040204" pitchFamily="34" charset="0"/>
                <a:ea typeface="Tahoma" panose="020B0604030504040204" pitchFamily="34" charset="0"/>
                <a:cs typeface="Tahoma" panose="020B0604030504040204" pitchFamily="34" charset="0"/>
              </a:rPr>
              <a:t> بُصَّيْص خَيْمي.</a:t>
            </a:r>
            <a:endParaRPr lang="he-IL" sz="1600" b="1" kern="100"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endParaRPr>
          </a:p>
          <a:p>
            <a:pPr algn="r" rtl="1">
              <a:lnSpc>
                <a:spcPct val="115000"/>
              </a:lnSpc>
              <a:spcAft>
                <a:spcPts val="800"/>
              </a:spcAft>
            </a:pPr>
            <a:endParaRPr lang="he-IL" sz="1600" b="1" kern="100"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32" name="Flowchart: Connector 31">
            <a:extLst>
              <a:ext uri="{FF2B5EF4-FFF2-40B4-BE49-F238E27FC236}">
                <a16:creationId xmlns:a16="http://schemas.microsoft.com/office/drawing/2014/main" id="{898700E8-446F-A795-A772-2200F177C232}"/>
              </a:ext>
            </a:extLst>
          </p:cNvPr>
          <p:cNvSpPr/>
          <p:nvPr/>
        </p:nvSpPr>
        <p:spPr>
          <a:xfrm>
            <a:off x="5931967" y="3831218"/>
            <a:ext cx="457200" cy="457200"/>
          </a:xfrm>
          <a:prstGeom prst="flowChartConnector">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e-IL"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1</a:t>
            </a:r>
            <a:endParaRPr lang="en-IL" dirty="0">
              <a:solidFill>
                <a:sysClr val="windowText" lastClr="000000"/>
              </a:solidFill>
              <a:latin typeface="Tahoma" panose="020B0604030504040204" pitchFamily="34" charset="0"/>
              <a:ea typeface="Tahoma" panose="020B0604030504040204" pitchFamily="34" charset="0"/>
              <a:cs typeface="Tahoma" panose="020B0604030504040204" pitchFamily="34" charset="0"/>
            </a:endParaRPr>
          </a:p>
        </p:txBody>
      </p:sp>
      <p:sp>
        <p:nvSpPr>
          <p:cNvPr id="34" name="Flowchart: Connector 33">
            <a:extLst>
              <a:ext uri="{FF2B5EF4-FFF2-40B4-BE49-F238E27FC236}">
                <a16:creationId xmlns:a16="http://schemas.microsoft.com/office/drawing/2014/main" id="{4EE85C98-E3F5-1587-1E8C-FB6F056FCB7E}"/>
              </a:ext>
            </a:extLst>
          </p:cNvPr>
          <p:cNvSpPr/>
          <p:nvPr/>
        </p:nvSpPr>
        <p:spPr>
          <a:xfrm>
            <a:off x="10011266" y="635516"/>
            <a:ext cx="457200" cy="457200"/>
          </a:xfrm>
          <a:prstGeom prst="flowChartConnector">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e-IL"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2</a:t>
            </a:r>
            <a:endParaRPr lang="en-IL" dirty="0">
              <a:solidFill>
                <a:sysClr val="windowText" lastClr="000000"/>
              </a:solidFill>
              <a:latin typeface="Tahoma" panose="020B0604030504040204" pitchFamily="34" charset="0"/>
              <a:ea typeface="Tahoma" panose="020B0604030504040204" pitchFamily="34" charset="0"/>
              <a:cs typeface="Tahoma" panose="020B0604030504040204" pitchFamily="34" charset="0"/>
            </a:endParaRPr>
          </a:p>
        </p:txBody>
      </p:sp>
      <p:sp>
        <p:nvSpPr>
          <p:cNvPr id="35" name="Flowchart: Connector 34">
            <a:extLst>
              <a:ext uri="{FF2B5EF4-FFF2-40B4-BE49-F238E27FC236}">
                <a16:creationId xmlns:a16="http://schemas.microsoft.com/office/drawing/2014/main" id="{1A6372E9-D68B-A8A2-31AD-EFB018C47D8B}"/>
              </a:ext>
            </a:extLst>
          </p:cNvPr>
          <p:cNvSpPr/>
          <p:nvPr/>
        </p:nvSpPr>
        <p:spPr>
          <a:xfrm>
            <a:off x="5820838" y="414337"/>
            <a:ext cx="457200" cy="457200"/>
          </a:xfrm>
          <a:prstGeom prst="flowChartConnector">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e-IL"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3</a:t>
            </a:r>
            <a:endParaRPr lang="en-IL" dirty="0">
              <a:solidFill>
                <a:sysClr val="windowText" lastClr="000000"/>
              </a:solidFill>
              <a:latin typeface="Tahoma" panose="020B0604030504040204" pitchFamily="34" charset="0"/>
              <a:ea typeface="Tahoma" panose="020B0604030504040204" pitchFamily="34" charset="0"/>
              <a:cs typeface="Tahoma" panose="020B0604030504040204" pitchFamily="34" charset="0"/>
            </a:endParaRPr>
          </a:p>
        </p:txBody>
      </p:sp>
      <p:sp>
        <p:nvSpPr>
          <p:cNvPr id="4" name="TextBox 3">
            <a:extLst>
              <a:ext uri="{FF2B5EF4-FFF2-40B4-BE49-F238E27FC236}">
                <a16:creationId xmlns:a16="http://schemas.microsoft.com/office/drawing/2014/main" id="{CDE1CC96-A2C3-16F6-D085-946B61223584}"/>
              </a:ext>
            </a:extLst>
          </p:cNvPr>
          <p:cNvSpPr txBox="1"/>
          <p:nvPr/>
        </p:nvSpPr>
        <p:spPr>
          <a:xfrm>
            <a:off x="1554530" y="6476102"/>
            <a:ext cx="6129130" cy="325923"/>
          </a:xfrm>
          <a:prstGeom prst="rect">
            <a:avLst/>
          </a:prstGeom>
          <a:noFill/>
        </p:spPr>
        <p:txBody>
          <a:bodyPr wrap="square">
            <a:spAutoFit/>
          </a:bodyPr>
          <a:lstStyle/>
          <a:p>
            <a:pPr algn="r" rtl="1">
              <a:lnSpc>
                <a:spcPct val="115000"/>
              </a:lnSpc>
              <a:spcAft>
                <a:spcPts val="800"/>
              </a:spcAft>
            </a:pPr>
            <a:r>
              <a:rPr lang="ar-EG" sz="1400" kern="0" dirty="0">
                <a:solidFill>
                  <a:srgbClr val="222222"/>
                </a:solidFill>
                <a:effectLst/>
                <a:latin typeface="Tahoma" panose="020B0604030504040204" pitchFamily="34" charset="0"/>
                <a:ea typeface="Tahoma" panose="020B0604030504040204" pitchFamily="34" charset="0"/>
                <a:cs typeface="Tahoma" panose="020B0604030504040204" pitchFamily="34" charset="0"/>
              </a:rPr>
              <a:t>تصوير: د. أوري </a:t>
            </a:r>
            <a:r>
              <a:rPr lang="ar-EG" sz="1400" kern="0" dirty="0" err="1">
                <a:solidFill>
                  <a:srgbClr val="222222"/>
                </a:solidFill>
                <a:effectLst/>
                <a:latin typeface="Tahoma" panose="020B0604030504040204" pitchFamily="34" charset="0"/>
                <a:ea typeface="Tahoma" panose="020B0604030504040204" pitchFamily="34" charset="0"/>
                <a:cs typeface="Tahoma" panose="020B0604030504040204" pitchFamily="34" charset="0"/>
              </a:rPr>
              <a:t>فرغمان</a:t>
            </a:r>
            <a:r>
              <a:rPr lang="ar-EG" sz="1400" kern="0" dirty="0">
                <a:solidFill>
                  <a:srgbClr val="222222"/>
                </a:solidFill>
                <a:effectLst/>
                <a:latin typeface="Tahoma" panose="020B0604030504040204" pitchFamily="34" charset="0"/>
                <a:ea typeface="Tahoma" panose="020B0604030504040204" pitchFamily="34" charset="0"/>
                <a:cs typeface="Tahoma" panose="020B0604030504040204" pitchFamily="34" charset="0"/>
              </a:rPr>
              <a:t>-سبير  </a:t>
            </a:r>
            <a:r>
              <a:rPr lang="en-US" sz="1400" u="sng" kern="0" dirty="0">
                <a:solidFill>
                  <a:srgbClr val="0000FF"/>
                </a:solidFill>
                <a:effectLst/>
                <a:latin typeface="Tahoma" panose="020B0604030504040204" pitchFamily="34" charset="0"/>
                <a:ea typeface="Tahoma" panose="020B0604030504040204" pitchFamily="34" charset="0"/>
                <a:cs typeface="Tahoma" panose="020B0604030504040204" pitchFamily="34" charset="0"/>
                <a:hlinkClick r:id="rId11" tooltip="Protected by Check Point: http://www.flora.org.il/"/>
              </a:rPr>
              <a:t>www.flora.org.il</a:t>
            </a:r>
            <a:r>
              <a:rPr lang="he-IL" sz="1400" kern="0" dirty="0">
                <a:solidFill>
                  <a:srgbClr val="222222"/>
                </a:solidFill>
                <a:effectLst/>
                <a:latin typeface="Tahoma" panose="020B0604030504040204" pitchFamily="34" charset="0"/>
                <a:ea typeface="Tahoma" panose="020B0604030504040204" pitchFamily="34" charset="0"/>
                <a:cs typeface="Tahoma" panose="020B0604030504040204" pitchFamily="34" charset="0"/>
              </a:rPr>
              <a:t>.</a:t>
            </a:r>
            <a:endParaRPr lang="en-IL" sz="1400" kern="100" dirty="0">
              <a:effectLst/>
              <a:latin typeface="Tahoma" panose="020B0604030504040204" pitchFamily="34" charset="0"/>
              <a:ea typeface="Tahoma" panose="020B0604030504040204" pitchFamily="34" charset="0"/>
              <a:cs typeface="Tahoma" panose="020B0604030504040204" pitchFamily="34" charset="0"/>
            </a:endParaRPr>
          </a:p>
        </p:txBody>
      </p:sp>
      <p:sp>
        <p:nvSpPr>
          <p:cNvPr id="5" name="Slide Number Placeholder 4">
            <a:extLst>
              <a:ext uri="{FF2B5EF4-FFF2-40B4-BE49-F238E27FC236}">
                <a16:creationId xmlns:a16="http://schemas.microsoft.com/office/drawing/2014/main" id="{475A04B8-F016-2CB4-01EB-E1E13286ED5E}"/>
              </a:ext>
            </a:extLst>
          </p:cNvPr>
          <p:cNvSpPr>
            <a:spLocks noGrp="1"/>
          </p:cNvSpPr>
          <p:nvPr>
            <p:ph type="sldNum" sz="quarter" idx="12"/>
          </p:nvPr>
        </p:nvSpPr>
        <p:spPr/>
        <p:txBody>
          <a:bodyPr/>
          <a:lstStyle/>
          <a:p>
            <a:fld id="{9DE0CEA4-7E62-4EAA-9BE3-9BBBA25519B5}" type="slidenum">
              <a:rPr lang="en-150" smtClean="0">
                <a:latin typeface="Tahoma" panose="020B0604030504040204" pitchFamily="34" charset="0"/>
                <a:ea typeface="Tahoma" panose="020B0604030504040204" pitchFamily="34" charset="0"/>
                <a:cs typeface="Tahoma" panose="020B0604030504040204" pitchFamily="34" charset="0"/>
              </a:rPr>
              <a:t>35</a:t>
            </a:fld>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17" name="תמונה 16">
            <a:extLst>
              <a:ext uri="{FF2B5EF4-FFF2-40B4-BE49-F238E27FC236}">
                <a16:creationId xmlns:a16="http://schemas.microsoft.com/office/drawing/2014/main" id="{1A4157F2-2BA2-542A-0DFC-65BD6B614074}"/>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90010" y="181511"/>
            <a:ext cx="2342463" cy="537644"/>
          </a:xfrm>
          <a:prstGeom prst="rect">
            <a:avLst/>
          </a:prstGeom>
        </p:spPr>
      </p:pic>
    </p:spTree>
    <p:extLst>
      <p:ext uri="{BB962C8B-B14F-4D97-AF65-F5344CB8AC3E}">
        <p14:creationId xmlns:p14="http://schemas.microsoft.com/office/powerpoint/2010/main" val="4035589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ppt_x"/>
                                          </p:val>
                                        </p:tav>
                                        <p:tav tm="100000">
                                          <p:val>
                                            <p:strVal val="#ppt_x"/>
                                          </p:val>
                                        </p:tav>
                                      </p:tavLst>
                                    </p:anim>
                                    <p:anim calcmode="lin" valueType="num">
                                      <p:cBhvr additive="base">
                                        <p:cTn id="8"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4"/>
                                        </p:tgtEl>
                                        <p:attrNameLst>
                                          <p:attrName>style.visibility</p:attrName>
                                        </p:attrNameLst>
                                      </p:cBhvr>
                                      <p:to>
                                        <p:strVal val="visible"/>
                                      </p:to>
                                    </p:set>
                                    <p:anim calcmode="lin" valueType="num">
                                      <p:cBhvr additive="base">
                                        <p:cTn id="13" dur="500" fill="hold"/>
                                        <p:tgtEl>
                                          <p:spTgt spid="34"/>
                                        </p:tgtEl>
                                        <p:attrNameLst>
                                          <p:attrName>ppt_x</p:attrName>
                                        </p:attrNameLst>
                                      </p:cBhvr>
                                      <p:tavLst>
                                        <p:tav tm="0">
                                          <p:val>
                                            <p:strVal val="#ppt_x"/>
                                          </p:val>
                                        </p:tav>
                                        <p:tav tm="100000">
                                          <p:val>
                                            <p:strVal val="#ppt_x"/>
                                          </p:val>
                                        </p:tav>
                                      </p:tavLst>
                                    </p:anim>
                                    <p:anim calcmode="lin" valueType="num">
                                      <p:cBhvr additive="base">
                                        <p:cTn id="14"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additive="base">
                                        <p:cTn id="19" dur="500" fill="hold"/>
                                        <p:tgtEl>
                                          <p:spTgt spid="35"/>
                                        </p:tgtEl>
                                        <p:attrNameLst>
                                          <p:attrName>ppt_x</p:attrName>
                                        </p:attrNameLst>
                                      </p:cBhvr>
                                      <p:tavLst>
                                        <p:tav tm="0">
                                          <p:val>
                                            <p:strVal val="#ppt_x"/>
                                          </p:val>
                                        </p:tav>
                                        <p:tav tm="100000">
                                          <p:val>
                                            <p:strVal val="#ppt_x"/>
                                          </p:val>
                                        </p:tav>
                                      </p:tavLst>
                                    </p:anim>
                                    <p:anim calcmode="lin" valueType="num">
                                      <p:cBhvr additive="base">
                                        <p:cTn id="20"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4" grpId="0" animBg="1"/>
      <p:bldP spid="3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BA245-632D-3737-14A8-3010C27AEEB2}"/>
            </a:ext>
          </a:extLst>
        </p:cNvPr>
        <p:cNvGrpSpPr/>
        <p:nvPr/>
      </p:nvGrpSpPr>
      <p:grpSpPr>
        <a:xfrm>
          <a:off x="0" y="0"/>
          <a:ext cx="0" cy="0"/>
          <a:chOff x="0" y="0"/>
          <a:chExt cx="0" cy="0"/>
        </a:xfrm>
      </p:grpSpPr>
      <p:grpSp>
        <p:nvGrpSpPr>
          <p:cNvPr id="29" name="Group 28">
            <a:extLst>
              <a:ext uri="{FF2B5EF4-FFF2-40B4-BE49-F238E27FC236}">
                <a16:creationId xmlns:a16="http://schemas.microsoft.com/office/drawing/2014/main" id="{B95BE81E-626A-B8D1-0BEE-5D033568FBE8}"/>
              </a:ext>
            </a:extLst>
          </p:cNvPr>
          <p:cNvGrpSpPr/>
          <p:nvPr/>
        </p:nvGrpSpPr>
        <p:grpSpPr>
          <a:xfrm>
            <a:off x="4889496" y="3196079"/>
            <a:ext cx="6129130" cy="3494103"/>
            <a:chOff x="4888838" y="2654606"/>
            <a:chExt cx="6129130" cy="3494103"/>
          </a:xfrm>
        </p:grpSpPr>
        <p:pic>
          <p:nvPicPr>
            <p:cNvPr id="31" name="Picture 30" descr="A close-up of a flower&#10;&#10;Description automatically generated">
              <a:extLst>
                <a:ext uri="{FF2B5EF4-FFF2-40B4-BE49-F238E27FC236}">
                  <a16:creationId xmlns:a16="http://schemas.microsoft.com/office/drawing/2014/main" id="{DAE4887A-5A46-71B9-9D6B-23ACFB2BD06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24131" y="2654606"/>
              <a:ext cx="5234609" cy="3494103"/>
            </a:xfrm>
            <a:prstGeom prst="rect">
              <a:avLst/>
            </a:prstGeom>
          </p:spPr>
        </p:pic>
        <p:sp>
          <p:nvSpPr>
            <p:cNvPr id="10" name="TextBox 9">
              <a:extLst>
                <a:ext uri="{FF2B5EF4-FFF2-40B4-BE49-F238E27FC236}">
                  <a16:creationId xmlns:a16="http://schemas.microsoft.com/office/drawing/2014/main" id="{5F5E6352-4872-830E-BF04-4E29ABF84CA5}"/>
                </a:ext>
              </a:extLst>
            </p:cNvPr>
            <p:cNvSpPr txBox="1"/>
            <p:nvPr/>
          </p:nvSpPr>
          <p:spPr>
            <a:xfrm>
              <a:off x="4888838" y="5784959"/>
              <a:ext cx="6129130" cy="325923"/>
            </a:xfrm>
            <a:prstGeom prst="rect">
              <a:avLst/>
            </a:prstGeom>
            <a:noFill/>
          </p:spPr>
          <p:txBody>
            <a:bodyPr wrap="square">
              <a:spAutoFit/>
            </a:bodyPr>
            <a:lstStyle/>
            <a:p>
              <a:pPr algn="r" rtl="1">
                <a:lnSpc>
                  <a:spcPct val="115000"/>
                </a:lnSpc>
                <a:spcAft>
                  <a:spcPts val="800"/>
                </a:spcAft>
              </a:pPr>
              <a:r>
                <a:rPr lang="ar-EG" sz="1400" kern="0" dirty="0">
                  <a:solidFill>
                    <a:schemeClr val="bg1"/>
                  </a:solidFill>
                  <a:effectLst/>
                  <a:latin typeface="Tahoma" panose="020B0604030504040204" pitchFamily="34" charset="0"/>
                  <a:ea typeface="Tahoma" panose="020B0604030504040204" pitchFamily="34" charset="0"/>
                  <a:cs typeface="Tahoma" panose="020B0604030504040204" pitchFamily="34" charset="0"/>
                </a:rPr>
                <a:t>تصوير: د. أوري </a:t>
              </a:r>
              <a:r>
                <a:rPr lang="ar-EG" sz="1400" kern="0"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فرغمان</a:t>
              </a:r>
              <a:r>
                <a:rPr lang="ar-EG" sz="1400" kern="0" dirty="0">
                  <a:solidFill>
                    <a:schemeClr val="bg1"/>
                  </a:solidFill>
                  <a:effectLst/>
                  <a:latin typeface="Tahoma" panose="020B0604030504040204" pitchFamily="34" charset="0"/>
                  <a:ea typeface="Tahoma" panose="020B0604030504040204" pitchFamily="34" charset="0"/>
                  <a:cs typeface="Tahoma" panose="020B0604030504040204" pitchFamily="34" charset="0"/>
                </a:rPr>
                <a:t>-سبير  </a:t>
              </a:r>
              <a:r>
                <a:rPr lang="en-US" sz="1400" u="sng" kern="0" dirty="0">
                  <a:solidFill>
                    <a:schemeClr val="bg1"/>
                  </a:solidFill>
                  <a:effectLst/>
                  <a:latin typeface="Tahoma" panose="020B0604030504040204" pitchFamily="34" charset="0"/>
                  <a:ea typeface="Tahoma" panose="020B0604030504040204" pitchFamily="34" charset="0"/>
                  <a:cs typeface="Tahoma" panose="020B0604030504040204" pitchFamily="34" charset="0"/>
                  <a:hlinkClick r:id="rId4" tooltip="Protected by Check Point: http://www.flora.org.il/">
                    <a:extLst>
                      <a:ext uri="{A12FA001-AC4F-418D-AE19-62706E023703}">
                        <ahyp:hlinkClr xmlns:ahyp="http://schemas.microsoft.com/office/drawing/2018/hyperlinkcolor" val="tx"/>
                      </a:ext>
                    </a:extLst>
                  </a:hlinkClick>
                </a:rPr>
                <a:t>www.flora.org.il</a:t>
              </a:r>
              <a:r>
                <a:rPr lang="he-IL" sz="1400" kern="0" dirty="0">
                  <a:solidFill>
                    <a:schemeClr val="bg1"/>
                  </a:solidFill>
                  <a:effectLst/>
                  <a:latin typeface="Tahoma" panose="020B0604030504040204" pitchFamily="34" charset="0"/>
                  <a:ea typeface="Tahoma" panose="020B0604030504040204" pitchFamily="34" charset="0"/>
                  <a:cs typeface="Tahoma" panose="020B0604030504040204" pitchFamily="34" charset="0"/>
                </a:rPr>
                <a:t>.</a:t>
              </a:r>
              <a:endParaRPr lang="en-IL" sz="1400" kern="1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grpSp>
      <p:pic>
        <p:nvPicPr>
          <p:cNvPr id="12" name="Picture 11">
            <a:extLst>
              <a:ext uri="{FF2B5EF4-FFF2-40B4-BE49-F238E27FC236}">
                <a16:creationId xmlns:a16="http://schemas.microsoft.com/office/drawing/2014/main" id="{6E31E6EA-47C0-1F4F-5D05-5D58D36450DD}"/>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59044" y="6098546"/>
            <a:ext cx="2045981" cy="706659"/>
          </a:xfrm>
          <a:prstGeom prst="rect">
            <a:avLst/>
          </a:prstGeom>
          <a:effectLst/>
        </p:spPr>
      </p:pic>
      <p:sp>
        <p:nvSpPr>
          <p:cNvPr id="20" name="Rectangle 19">
            <a:extLst>
              <a:ext uri="{FF2B5EF4-FFF2-40B4-BE49-F238E27FC236}">
                <a16:creationId xmlns:a16="http://schemas.microsoft.com/office/drawing/2014/main" id="{88241FDA-65C0-38E9-5492-081757E8D0EE}"/>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7" name="Rectangle 16">
            <a:extLst>
              <a:ext uri="{FF2B5EF4-FFF2-40B4-BE49-F238E27FC236}">
                <a16:creationId xmlns:a16="http://schemas.microsoft.com/office/drawing/2014/main" id="{1783F79D-9CE9-B50D-B914-56F2F2E0E826}"/>
              </a:ext>
            </a:extLst>
          </p:cNvPr>
          <p:cNvSpPr/>
          <p:nvPr/>
        </p:nvSpPr>
        <p:spPr>
          <a:xfrm>
            <a:off x="150580" y="148064"/>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dirty="0">
              <a:latin typeface="Tahoma" panose="020B0604030504040204" pitchFamily="34" charset="0"/>
              <a:ea typeface="Tahoma" panose="020B0604030504040204" pitchFamily="34" charset="0"/>
              <a:cs typeface="Tahoma" panose="020B0604030504040204" pitchFamily="34" charset="0"/>
            </a:endParaRPr>
          </a:p>
        </p:txBody>
      </p:sp>
      <p:sp>
        <p:nvSpPr>
          <p:cNvPr id="18" name="TextBox 17">
            <a:extLst>
              <a:ext uri="{FF2B5EF4-FFF2-40B4-BE49-F238E27FC236}">
                <a16:creationId xmlns:a16="http://schemas.microsoft.com/office/drawing/2014/main" id="{0BDD642B-5407-FB8C-BF21-43B153813DA3}"/>
              </a:ext>
            </a:extLst>
          </p:cNvPr>
          <p:cNvSpPr txBox="1"/>
          <p:nvPr/>
        </p:nvSpPr>
        <p:spPr>
          <a:xfrm>
            <a:off x="4483403" y="290810"/>
            <a:ext cx="6837770" cy="461665"/>
          </a:xfrm>
          <a:prstGeom prst="rect">
            <a:avLst/>
          </a:prstGeom>
          <a:noFill/>
        </p:spPr>
        <p:txBody>
          <a:bodyPr wrap="square" rtlCol="0">
            <a:spAutoFit/>
          </a:bodyPr>
          <a:lstStyle/>
          <a:p>
            <a:pPr algn="just" rtl="1"/>
            <a:r>
              <a:rPr lang="ar-EG" altLang="he-IL" sz="2400" b="1" dirty="0">
                <a:solidFill>
                  <a:srgbClr val="98D050"/>
                </a:solidFill>
                <a:latin typeface="Tahoma" panose="020B0604030504040204" pitchFamily="34" charset="0"/>
                <a:ea typeface="Tahoma" panose="020B0604030504040204" pitchFamily="34" charset="0"/>
                <a:cs typeface="Tahoma" panose="020B0604030504040204" pitchFamily="34" charset="0"/>
              </a:rPr>
              <a:t>بُصّيْص خيمي</a:t>
            </a:r>
            <a:endParaRPr lang="en-150" sz="2400" dirty="0">
              <a:solidFill>
                <a:srgbClr val="98D050"/>
              </a:solidFill>
              <a:latin typeface="Tahoma" panose="020B0604030504040204" pitchFamily="34" charset="0"/>
              <a:ea typeface="Tahoma" panose="020B0604030504040204" pitchFamily="34" charset="0"/>
              <a:cs typeface="Tahoma" panose="020B0604030504040204" pitchFamily="34" charset="0"/>
            </a:endParaRPr>
          </a:p>
        </p:txBody>
      </p:sp>
      <p:sp>
        <p:nvSpPr>
          <p:cNvPr id="2" name="Isosceles Triangle 1">
            <a:extLst>
              <a:ext uri="{FF2B5EF4-FFF2-40B4-BE49-F238E27FC236}">
                <a16:creationId xmlns:a16="http://schemas.microsoft.com/office/drawing/2014/main" id="{EE97007D-F262-F421-06CC-9C6C7272C11E}"/>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3" name="Oval 2">
            <a:extLst>
              <a:ext uri="{FF2B5EF4-FFF2-40B4-BE49-F238E27FC236}">
                <a16:creationId xmlns:a16="http://schemas.microsoft.com/office/drawing/2014/main" id="{89D7A633-29DE-2E57-4D1E-658B38C8EDAE}"/>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6" name="Picture 5">
            <a:extLst>
              <a:ext uri="{FF2B5EF4-FFF2-40B4-BE49-F238E27FC236}">
                <a16:creationId xmlns:a16="http://schemas.microsoft.com/office/drawing/2014/main" id="{EF2CAD4A-CD64-C151-9B7E-253BAE59FCAB}"/>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A3F5276A-ACB2-5C44-FFF3-04074209CD54}"/>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4" name="Oval 13">
            <a:extLst>
              <a:ext uri="{FF2B5EF4-FFF2-40B4-BE49-F238E27FC236}">
                <a16:creationId xmlns:a16="http://schemas.microsoft.com/office/drawing/2014/main" id="{F83CBC25-3EDA-F9FA-109F-91662B45EC81}"/>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5" name="Oval 14">
            <a:extLst>
              <a:ext uri="{FF2B5EF4-FFF2-40B4-BE49-F238E27FC236}">
                <a16:creationId xmlns:a16="http://schemas.microsoft.com/office/drawing/2014/main" id="{E7D39CD5-219C-87B2-734B-7D319D120A5C}"/>
              </a:ext>
            </a:extLst>
          </p:cNvPr>
          <p:cNvSpPr/>
          <p:nvPr/>
        </p:nvSpPr>
        <p:spPr>
          <a:xfrm>
            <a:off x="11691728" y="4987129"/>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latin typeface="Tahoma" panose="020B0604030504040204" pitchFamily="34" charset="0"/>
              <a:ea typeface="Tahoma" panose="020B0604030504040204" pitchFamily="34" charset="0"/>
              <a:cs typeface="Tahoma" panose="020B0604030504040204" pitchFamily="34" charset="0"/>
            </a:endParaRPr>
          </a:p>
        </p:txBody>
      </p:sp>
      <p:pic>
        <p:nvPicPr>
          <p:cNvPr id="9" name="Picture 8">
            <a:extLst>
              <a:ext uri="{FF2B5EF4-FFF2-40B4-BE49-F238E27FC236}">
                <a16:creationId xmlns:a16="http://schemas.microsoft.com/office/drawing/2014/main" id="{420E0E76-1096-C294-D8CA-35EFF572FF7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1321173" y="4327343"/>
            <a:ext cx="496825" cy="484633"/>
          </a:xfrm>
          <a:prstGeom prst="rect">
            <a:avLst/>
          </a:prstGeom>
        </p:spPr>
      </p:pic>
      <p:sp>
        <p:nvSpPr>
          <p:cNvPr id="19" name="Isosceles Triangle 18">
            <a:extLst>
              <a:ext uri="{FF2B5EF4-FFF2-40B4-BE49-F238E27FC236}">
                <a16:creationId xmlns:a16="http://schemas.microsoft.com/office/drawing/2014/main" id="{6243E3B6-E551-BD58-EC1D-4EEA1C11F79F}"/>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latin typeface="Tahoma" panose="020B0604030504040204" pitchFamily="34" charset="0"/>
                <a:ea typeface="Tahoma" panose="020B0604030504040204" pitchFamily="34" charset="0"/>
                <a:cs typeface="Tahoma" panose="020B0604030504040204" pitchFamily="34" charset="0"/>
              </a:rPr>
              <a:t> </a:t>
            </a:r>
            <a:endParaRPr lang="en-150" dirty="0">
              <a:latin typeface="Tahoma" panose="020B0604030504040204" pitchFamily="34" charset="0"/>
              <a:ea typeface="Tahoma" panose="020B0604030504040204" pitchFamily="34" charset="0"/>
              <a:cs typeface="Tahoma" panose="020B0604030504040204" pitchFamily="34" charset="0"/>
            </a:endParaRPr>
          </a:p>
        </p:txBody>
      </p:sp>
      <p:sp>
        <p:nvSpPr>
          <p:cNvPr id="21" name="Oval 20">
            <a:extLst>
              <a:ext uri="{FF2B5EF4-FFF2-40B4-BE49-F238E27FC236}">
                <a16:creationId xmlns:a16="http://schemas.microsoft.com/office/drawing/2014/main" id="{277E1BC4-F180-C0C2-E89F-CE55663534F1}"/>
              </a:ext>
            </a:extLst>
          </p:cNvPr>
          <p:cNvSpPr/>
          <p:nvPr/>
        </p:nvSpPr>
        <p:spPr>
          <a:xfrm>
            <a:off x="11691728" y="4192284"/>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22" name="Isosceles Triangle 21">
            <a:extLst>
              <a:ext uri="{FF2B5EF4-FFF2-40B4-BE49-F238E27FC236}">
                <a16:creationId xmlns:a16="http://schemas.microsoft.com/office/drawing/2014/main" id="{99A94D7C-1B91-547A-C8CE-F1AE44BE471B}"/>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23" name="Picture 22">
            <a:extLst>
              <a:ext uri="{FF2B5EF4-FFF2-40B4-BE49-F238E27FC236}">
                <a16:creationId xmlns:a16="http://schemas.microsoft.com/office/drawing/2014/main" id="{A4B20DC0-A9F5-CB69-94A2-78F320C9BCA8}"/>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1625053" y="4888933"/>
            <a:ext cx="496825" cy="484633"/>
          </a:xfrm>
          <a:prstGeom prst="rect">
            <a:avLst/>
          </a:prstGeom>
        </p:spPr>
      </p:pic>
      <p:pic>
        <p:nvPicPr>
          <p:cNvPr id="25" name="Picture 24">
            <a:extLst>
              <a:ext uri="{FF2B5EF4-FFF2-40B4-BE49-F238E27FC236}">
                <a16:creationId xmlns:a16="http://schemas.microsoft.com/office/drawing/2014/main" id="{D1830574-2932-CB34-CF37-2A227E463D6A}"/>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11636131" y="559774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DEE20846-35B8-FFFF-9CCE-BE0EC03D7A8C}"/>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105025" y="5901945"/>
            <a:ext cx="854037" cy="854037"/>
          </a:xfrm>
          <a:prstGeom prst="rect">
            <a:avLst/>
          </a:prstGeom>
        </p:spPr>
      </p:pic>
      <p:pic>
        <p:nvPicPr>
          <p:cNvPr id="8" name="Picture 7">
            <a:extLst>
              <a:ext uri="{FF2B5EF4-FFF2-40B4-BE49-F238E27FC236}">
                <a16:creationId xmlns:a16="http://schemas.microsoft.com/office/drawing/2014/main" id="{E629023E-D3D5-726B-2112-F72282D45ECD}"/>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378761" y="1073041"/>
            <a:ext cx="5075172" cy="5632913"/>
          </a:xfrm>
          <a:prstGeom prst="rect">
            <a:avLst/>
          </a:prstGeom>
        </p:spPr>
      </p:pic>
      <p:sp>
        <p:nvSpPr>
          <p:cNvPr id="27" name="Arrow: Right 26">
            <a:extLst>
              <a:ext uri="{FF2B5EF4-FFF2-40B4-BE49-F238E27FC236}">
                <a16:creationId xmlns:a16="http://schemas.microsoft.com/office/drawing/2014/main" id="{5C9FB261-B098-6631-A89F-1E60B073C250}"/>
              </a:ext>
            </a:extLst>
          </p:cNvPr>
          <p:cNvSpPr/>
          <p:nvPr/>
        </p:nvSpPr>
        <p:spPr>
          <a:xfrm rot="2845295">
            <a:off x="168378" y="1290243"/>
            <a:ext cx="2965169" cy="1721162"/>
          </a:xfrm>
          <a:prstGeom prst="righ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ar-EG" sz="1600" dirty="0">
                <a:latin typeface="Tahoma" panose="020B0604030504040204" pitchFamily="34" charset="0"/>
                <a:ea typeface="Tahoma" panose="020B0604030504040204" pitchFamily="34" charset="0"/>
                <a:cs typeface="Tahoma" panose="020B0604030504040204" pitchFamily="34" charset="0"/>
              </a:rPr>
              <a:t>يحتوي البُصّيص على فراغات هوائية في الساق تمنعه ​​من الغرق.</a:t>
            </a:r>
          </a:p>
        </p:txBody>
      </p:sp>
      <p:sp>
        <p:nvSpPr>
          <p:cNvPr id="33" name="Arrow: Down 32">
            <a:extLst>
              <a:ext uri="{FF2B5EF4-FFF2-40B4-BE49-F238E27FC236}">
                <a16:creationId xmlns:a16="http://schemas.microsoft.com/office/drawing/2014/main" id="{FA08CBC5-0679-CD5E-E2EC-1D737855B654}"/>
              </a:ext>
            </a:extLst>
          </p:cNvPr>
          <p:cNvSpPr/>
          <p:nvPr/>
        </p:nvSpPr>
        <p:spPr>
          <a:xfrm>
            <a:off x="11230351" y="6328174"/>
            <a:ext cx="1108565" cy="50131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EG" sz="1000"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معلومات إضافية في الاسفل</a:t>
            </a:r>
            <a:endParaRPr lang="en-IL" sz="1000" dirty="0">
              <a:solidFill>
                <a:sysClr val="windowText" lastClr="000000"/>
              </a:solidFill>
              <a:latin typeface="Tahoma" panose="020B0604030504040204" pitchFamily="34" charset="0"/>
              <a:ea typeface="Tahoma" panose="020B0604030504040204" pitchFamily="34" charset="0"/>
              <a:cs typeface="Tahoma" panose="020B0604030504040204" pitchFamily="34" charset="0"/>
            </a:endParaRPr>
          </a:p>
        </p:txBody>
      </p:sp>
      <p:sp>
        <p:nvSpPr>
          <p:cNvPr id="11" name="Speech Bubble: Oval 27">
            <a:extLst>
              <a:ext uri="{FF2B5EF4-FFF2-40B4-BE49-F238E27FC236}">
                <a16:creationId xmlns:a16="http://schemas.microsoft.com/office/drawing/2014/main" id="{476D1E98-3E47-1E19-7B20-773A09849CB9}"/>
              </a:ext>
            </a:extLst>
          </p:cNvPr>
          <p:cNvSpPr/>
          <p:nvPr/>
        </p:nvSpPr>
        <p:spPr>
          <a:xfrm>
            <a:off x="7435066" y="895221"/>
            <a:ext cx="3646695" cy="3834959"/>
          </a:xfrm>
          <a:prstGeom prst="wedgeEllipseCallout">
            <a:avLst/>
          </a:prstGeom>
          <a:ln>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ar-EG" sz="2400" b="1"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ما هو مصدر الاسم بُصّيْص خيمي</a:t>
            </a:r>
            <a:endParaRPr lang="he-IL" sz="2400" b="1" dirty="0">
              <a:solidFill>
                <a:sysClr val="windowText" lastClr="000000"/>
              </a:solidFill>
              <a:latin typeface="Tahoma" panose="020B0604030504040204" pitchFamily="34" charset="0"/>
              <a:ea typeface="Tahoma" panose="020B0604030504040204" pitchFamily="34" charset="0"/>
              <a:cs typeface="Tahoma" panose="020B0604030504040204" pitchFamily="34" charset="0"/>
            </a:endParaRPr>
          </a:p>
          <a:p>
            <a:pPr marL="228600" lvl="0" indent="-228600" algn="r" defTabSz="914400" rtl="1">
              <a:lnSpc>
                <a:spcPct val="90000"/>
              </a:lnSpc>
              <a:spcBef>
                <a:spcPts val="1000"/>
              </a:spcBef>
              <a:buClr>
                <a:srgbClr val="84BD00"/>
              </a:buClr>
              <a:buFont typeface="Wingdings" panose="05000000000000000000" pitchFamily="2" charset="2"/>
              <a:buChar char="§"/>
              <a:defRPr/>
            </a:pPr>
            <a:r>
              <a:rPr lang="ar-EG"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لأن شكلها كالخيمة</a:t>
            </a:r>
            <a:endParaRPr lang="he-IL" dirty="0">
              <a:solidFill>
                <a:sysClr val="windowText" lastClr="000000"/>
              </a:solidFill>
              <a:latin typeface="Tahoma" panose="020B0604030504040204" pitchFamily="34" charset="0"/>
              <a:ea typeface="Tahoma" panose="020B0604030504040204" pitchFamily="34" charset="0"/>
              <a:cs typeface="Tahoma" panose="020B0604030504040204" pitchFamily="34" charset="0"/>
            </a:endParaRPr>
          </a:p>
          <a:p>
            <a:pPr marL="228600" lvl="0" indent="-228600" algn="r" defTabSz="914400" rtl="1">
              <a:lnSpc>
                <a:spcPct val="90000"/>
              </a:lnSpc>
              <a:spcBef>
                <a:spcPts val="1000"/>
              </a:spcBef>
              <a:buClr>
                <a:srgbClr val="84BD00"/>
              </a:buClr>
              <a:buFont typeface="Wingdings" panose="05000000000000000000" pitchFamily="2" charset="2"/>
              <a:buChar char="§"/>
              <a:defRPr/>
            </a:pPr>
            <a:r>
              <a:rPr lang="ar-EG"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بُصيص: من كلمة البَصّة أي المستنقع لأنها تنمو في المستنقعات </a:t>
            </a:r>
          </a:p>
          <a:p>
            <a:pPr algn="ctr"/>
            <a:endParaRPr lang="en-IL" dirty="0">
              <a:latin typeface="Tahoma" panose="020B0604030504040204" pitchFamily="34" charset="0"/>
              <a:ea typeface="Tahoma" panose="020B0604030504040204" pitchFamily="34" charset="0"/>
              <a:cs typeface="Tahoma" panose="020B0604030504040204" pitchFamily="34" charset="0"/>
            </a:endParaRPr>
          </a:p>
        </p:txBody>
      </p:sp>
      <p:sp>
        <p:nvSpPr>
          <p:cNvPr id="28" name="Speech Bubble: Oval 27">
            <a:extLst>
              <a:ext uri="{FF2B5EF4-FFF2-40B4-BE49-F238E27FC236}">
                <a16:creationId xmlns:a16="http://schemas.microsoft.com/office/drawing/2014/main" id="{21AEC636-8F17-94EE-0272-87B1CEA84429}"/>
              </a:ext>
            </a:extLst>
          </p:cNvPr>
          <p:cNvSpPr/>
          <p:nvPr/>
        </p:nvSpPr>
        <p:spPr>
          <a:xfrm>
            <a:off x="7785311" y="1417489"/>
            <a:ext cx="2904080" cy="2880902"/>
          </a:xfrm>
          <a:prstGeom prst="wedgeEllipseCallout">
            <a:avLst/>
          </a:prstGeom>
          <a:ln>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ar-EG" sz="2400" b="1"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لماذا لا يغرق هذه النبتة في الماء؟</a:t>
            </a:r>
          </a:p>
          <a:p>
            <a:pPr algn="ctr"/>
            <a:endParaRPr lang="he-IL" sz="2400" b="1" dirty="0">
              <a:solidFill>
                <a:sysClr val="windowText" lastClr="000000"/>
              </a:solidFill>
              <a:latin typeface="Tahoma" panose="020B0604030504040204" pitchFamily="34" charset="0"/>
              <a:ea typeface="Tahoma" panose="020B0604030504040204" pitchFamily="34" charset="0"/>
              <a:cs typeface="Tahoma" panose="020B0604030504040204" pitchFamily="34" charset="0"/>
            </a:endParaRPr>
          </a:p>
          <a:p>
            <a:pPr algn="ctr">
              <a:defRPr/>
            </a:pPr>
            <a:r>
              <a:rPr lang="ar-EG"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رمز: لماذا لا تغرق السفينة في البحر...</a:t>
            </a:r>
          </a:p>
          <a:p>
            <a:pPr algn="ctr"/>
            <a:endParaRPr lang="en-IL" dirty="0">
              <a:latin typeface="Tahoma" panose="020B0604030504040204" pitchFamily="34" charset="0"/>
              <a:ea typeface="Tahoma" panose="020B0604030504040204" pitchFamily="34" charset="0"/>
              <a:cs typeface="Tahoma" panose="020B0604030504040204" pitchFamily="34" charset="0"/>
            </a:endParaRPr>
          </a:p>
        </p:txBody>
      </p:sp>
      <p:sp>
        <p:nvSpPr>
          <p:cNvPr id="24" name="Speech Bubble: Oval 27">
            <a:extLst>
              <a:ext uri="{FF2B5EF4-FFF2-40B4-BE49-F238E27FC236}">
                <a16:creationId xmlns:a16="http://schemas.microsoft.com/office/drawing/2014/main" id="{A01E42DB-A5F6-DAA5-1741-2DF823332288}"/>
              </a:ext>
            </a:extLst>
          </p:cNvPr>
          <p:cNvSpPr/>
          <p:nvPr/>
        </p:nvSpPr>
        <p:spPr>
          <a:xfrm>
            <a:off x="7425526" y="826101"/>
            <a:ext cx="3646695" cy="3834959"/>
          </a:xfrm>
          <a:prstGeom prst="wedgeEllipseCallout">
            <a:avLst/>
          </a:prstGeom>
          <a:ln>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ar-EG" sz="2400" b="1"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لماذا يعتبر البُصّيص الخيمي معرض </a:t>
            </a:r>
            <a:r>
              <a:rPr lang="ar-EG" sz="2400" b="1" dirty="0" err="1">
                <a:solidFill>
                  <a:sysClr val="windowText" lastClr="000000"/>
                </a:solidFill>
                <a:latin typeface="Tahoma" panose="020B0604030504040204" pitchFamily="34" charset="0"/>
                <a:ea typeface="Tahoma" panose="020B0604030504040204" pitchFamily="34" charset="0"/>
                <a:cs typeface="Tahoma" panose="020B0604030504040204" pitchFamily="34" charset="0"/>
              </a:rPr>
              <a:t>للإنقراض</a:t>
            </a:r>
            <a:r>
              <a:rPr lang="ar-EG" sz="2400" b="1"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a:t>
            </a:r>
          </a:p>
          <a:p>
            <a:pPr lvl="0" algn="ctr" defTabSz="914400" rtl="1">
              <a:lnSpc>
                <a:spcPct val="90000"/>
              </a:lnSpc>
              <a:spcBef>
                <a:spcPts val="1000"/>
              </a:spcBef>
              <a:buClr>
                <a:srgbClr val="84BD00"/>
              </a:buClr>
              <a:defRPr/>
            </a:pPr>
            <a:r>
              <a:rPr lang="ar-EG"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بسبب إلحاق الضرر بالموائل الرطبة واختفاءها: البحيرات المستنقعات، جداول والبرك الشتوية.</a:t>
            </a:r>
          </a:p>
          <a:p>
            <a:pPr algn="ctr"/>
            <a:endParaRPr lang="en-IL" dirty="0">
              <a:latin typeface="Tahoma" panose="020B0604030504040204" pitchFamily="34" charset="0"/>
              <a:ea typeface="Tahoma" panose="020B0604030504040204" pitchFamily="34" charset="0"/>
              <a:cs typeface="Tahoma" panose="020B0604030504040204" pitchFamily="34" charset="0"/>
            </a:endParaRPr>
          </a:p>
        </p:txBody>
      </p:sp>
      <p:sp>
        <p:nvSpPr>
          <p:cNvPr id="5" name="Slide Number Placeholder 4">
            <a:extLst>
              <a:ext uri="{FF2B5EF4-FFF2-40B4-BE49-F238E27FC236}">
                <a16:creationId xmlns:a16="http://schemas.microsoft.com/office/drawing/2014/main" id="{30B9D33E-B5CC-0313-B873-291608129F0C}"/>
              </a:ext>
            </a:extLst>
          </p:cNvPr>
          <p:cNvSpPr>
            <a:spLocks noGrp="1"/>
          </p:cNvSpPr>
          <p:nvPr>
            <p:ph type="sldNum" sz="quarter" idx="12"/>
          </p:nvPr>
        </p:nvSpPr>
        <p:spPr/>
        <p:txBody>
          <a:bodyPr/>
          <a:lstStyle/>
          <a:p>
            <a:fld id="{9DE0CEA4-7E62-4EAA-9BE3-9BBBA25519B5}" type="slidenum">
              <a:rPr lang="en-150" smtClean="0">
                <a:latin typeface="Tahoma" panose="020B0604030504040204" pitchFamily="34" charset="0"/>
                <a:ea typeface="Tahoma" panose="020B0604030504040204" pitchFamily="34" charset="0"/>
                <a:cs typeface="Tahoma" panose="020B0604030504040204" pitchFamily="34" charset="0"/>
              </a:rPr>
              <a:t>36</a:t>
            </a:fld>
            <a:endParaRPr lang="en-15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531948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barn(inVertical)">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barn(inVertical)">
                                      <p:cBhvr>
                                        <p:cTn id="17" dur="500"/>
                                        <p:tgtEl>
                                          <p:spTgt spid="1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1">
                                            <p:txEl>
                                              <p:pRg st="2" end="2"/>
                                            </p:txEl>
                                          </p:spTgt>
                                        </p:tgtEl>
                                        <p:attrNameLst>
                                          <p:attrName>style.visibility</p:attrName>
                                        </p:attrNameLst>
                                      </p:cBhvr>
                                      <p:to>
                                        <p:strVal val="visible"/>
                                      </p:to>
                                    </p:set>
                                    <p:animEffect transition="in" filter="barn(inVertical)">
                                      <p:cBhvr>
                                        <p:cTn id="22" dur="500"/>
                                        <p:tgtEl>
                                          <p:spTgt spid="1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heel(1)">
                                      <p:cBhvr>
                                        <p:cTn id="27" dur="2000"/>
                                        <p:tgtEl>
                                          <p:spTgt spid="2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8">
                                            <p:txEl>
                                              <p:pRg st="0" end="0"/>
                                            </p:txEl>
                                          </p:spTgt>
                                        </p:tgtEl>
                                        <p:attrNameLst>
                                          <p:attrName>style.visibility</p:attrName>
                                        </p:attrNameLst>
                                      </p:cBhvr>
                                      <p:to>
                                        <p:strVal val="visible"/>
                                      </p:to>
                                    </p:set>
                                    <p:animEffect transition="in" filter="wipe(down)">
                                      <p:cBhvr>
                                        <p:cTn id="32" dur="500"/>
                                        <p:tgtEl>
                                          <p:spTgt spid="28">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8">
                                            <p:txEl>
                                              <p:pRg st="2" end="2"/>
                                            </p:txEl>
                                          </p:spTgt>
                                        </p:tgtEl>
                                        <p:attrNameLst>
                                          <p:attrName>style.visibility</p:attrName>
                                        </p:attrNameLst>
                                      </p:cBhvr>
                                      <p:to>
                                        <p:strVal val="visible"/>
                                      </p:to>
                                    </p:set>
                                    <p:animEffect transition="in" filter="barn(inVertical)">
                                      <p:cBhvr>
                                        <p:cTn id="37" dur="500"/>
                                        <p:tgtEl>
                                          <p:spTgt spid="28">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27"/>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barn(inVertical)">
                                      <p:cBhvr>
                                        <p:cTn id="46" dur="500"/>
                                        <p:tgtEl>
                                          <p:spTgt spid="24"/>
                                        </p:tgtEl>
                                      </p:cBhvr>
                                    </p:animEffect>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24">
                                            <p:txEl>
                                              <p:pRg st="0" end="0"/>
                                            </p:txEl>
                                          </p:spTgt>
                                        </p:tgtEl>
                                        <p:attrNameLst>
                                          <p:attrName>style.visibility</p:attrName>
                                        </p:attrNameLst>
                                      </p:cBhvr>
                                      <p:to>
                                        <p:strVal val="visible"/>
                                      </p:to>
                                    </p:set>
                                    <p:animEffect transition="in" filter="fade">
                                      <p:cBhvr>
                                        <p:cTn id="51" dur="1000"/>
                                        <p:tgtEl>
                                          <p:spTgt spid="24">
                                            <p:txEl>
                                              <p:pRg st="0" end="0"/>
                                            </p:txEl>
                                          </p:spTgt>
                                        </p:tgtEl>
                                      </p:cBhvr>
                                    </p:animEffect>
                                    <p:anim calcmode="lin" valueType="num">
                                      <p:cBhvr>
                                        <p:cTn id="52" dur="1000" fill="hold"/>
                                        <p:tgtEl>
                                          <p:spTgt spid="24">
                                            <p:txEl>
                                              <p:pRg st="0" end="0"/>
                                            </p:txEl>
                                          </p:spTgt>
                                        </p:tgtEl>
                                        <p:attrNameLst>
                                          <p:attrName>ppt_x</p:attrName>
                                        </p:attrNameLst>
                                      </p:cBhvr>
                                      <p:tavLst>
                                        <p:tav tm="0">
                                          <p:val>
                                            <p:strVal val="#ppt_x"/>
                                          </p:val>
                                        </p:tav>
                                        <p:tav tm="100000">
                                          <p:val>
                                            <p:strVal val="#ppt_x"/>
                                          </p:val>
                                        </p:tav>
                                      </p:tavLst>
                                    </p:anim>
                                    <p:anim calcmode="lin" valueType="num">
                                      <p:cBhvr>
                                        <p:cTn id="53" dur="1000" fill="hold"/>
                                        <p:tgtEl>
                                          <p:spTgt spid="2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nodeType="clickEffect">
                                  <p:stCondLst>
                                    <p:cond delay="0"/>
                                  </p:stCondLst>
                                  <p:childTnLst>
                                    <p:set>
                                      <p:cBhvr>
                                        <p:cTn id="57" dur="1" fill="hold">
                                          <p:stCondLst>
                                            <p:cond delay="0"/>
                                          </p:stCondLst>
                                        </p:cTn>
                                        <p:tgtEl>
                                          <p:spTgt spid="24">
                                            <p:txEl>
                                              <p:pRg st="1" end="1"/>
                                            </p:txEl>
                                          </p:spTgt>
                                        </p:tgtEl>
                                        <p:attrNameLst>
                                          <p:attrName>style.visibility</p:attrName>
                                        </p:attrNameLst>
                                      </p:cBhvr>
                                      <p:to>
                                        <p:strVal val="visible"/>
                                      </p:to>
                                    </p:set>
                                    <p:animEffect transition="in" filter="barn(inVertical)">
                                      <p:cBhvr>
                                        <p:cTn id="58" dur="500"/>
                                        <p:tgtEl>
                                          <p:spTgt spid="2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11" grpId="0" animBg="1"/>
      <p:bldP spid="28" grpId="0" animBg="1"/>
      <p:bldP spid="2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F7ED1A-6D79-DD61-289E-2B03A24C9065}"/>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269F6D62-7A1A-8A94-0BD9-C5129BD8303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29" name="Picture 28">
            <a:extLst>
              <a:ext uri="{FF2B5EF4-FFF2-40B4-BE49-F238E27FC236}">
                <a16:creationId xmlns:a16="http://schemas.microsoft.com/office/drawing/2014/main" id="{55BF0BC1-F4F8-24D9-2EB0-8D08777DDA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12078" y="6358207"/>
            <a:ext cx="1767844" cy="301753"/>
          </a:xfrm>
          <a:prstGeom prst="rect">
            <a:avLst/>
          </a:prstGeom>
        </p:spPr>
      </p:pic>
      <p:sp>
        <p:nvSpPr>
          <p:cNvPr id="3" name="תיבת טקסט 2">
            <a:extLst>
              <a:ext uri="{FF2B5EF4-FFF2-40B4-BE49-F238E27FC236}">
                <a16:creationId xmlns:a16="http://schemas.microsoft.com/office/drawing/2014/main" id="{3EF88682-8ACF-8EC7-D91D-DBA81771AD8B}"/>
              </a:ext>
            </a:extLst>
          </p:cNvPr>
          <p:cNvSpPr txBox="1"/>
          <p:nvPr/>
        </p:nvSpPr>
        <p:spPr>
          <a:xfrm>
            <a:off x="3046709" y="2551837"/>
            <a:ext cx="6098582" cy="1754326"/>
          </a:xfrm>
          <a:prstGeom prst="rect">
            <a:avLst/>
          </a:prstGeom>
          <a:noFill/>
        </p:spPr>
        <p:txBody>
          <a:bodyPr wrap="square">
            <a:spAutoFit/>
          </a:bodyPr>
          <a:lstStyle/>
          <a:p>
            <a:pPr algn="ctr" rtl="1"/>
            <a:r>
              <a:rPr lang="ar-SA" altLang="he-IL" sz="3600" b="1" dirty="0">
                <a:solidFill>
                  <a:schemeClr val="bg1"/>
                </a:solidFill>
                <a:latin typeface="Tahoma" panose="020B0604030504040204" pitchFamily="34" charset="0"/>
                <a:ea typeface="Tahoma" panose="020B0604030504040204" pitchFamily="34" charset="0"/>
                <a:cs typeface="Tahoma" panose="020B0604030504040204" pitchFamily="34" charset="0"/>
              </a:rPr>
              <a:t>تخيلوا العالَم بدون زهور.</a:t>
            </a:r>
          </a:p>
          <a:p>
            <a:pPr algn="ctr" rtl="1"/>
            <a:endParaRPr lang="he-IL" altLang="he-IL"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ctr" rtl="1"/>
            <a:endParaRPr lang="he-IL" altLang="he-IL"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2" name="Flowchart: Connector 4">
            <a:extLst>
              <a:ext uri="{FF2B5EF4-FFF2-40B4-BE49-F238E27FC236}">
                <a16:creationId xmlns:a16="http://schemas.microsoft.com/office/drawing/2014/main" id="{B33C61B8-2E6D-D9DA-275B-5EE30F4872E0}"/>
              </a:ext>
            </a:extLst>
          </p:cNvPr>
          <p:cNvSpPr/>
          <p:nvPr/>
        </p:nvSpPr>
        <p:spPr>
          <a:xfrm>
            <a:off x="10941288" y="584436"/>
            <a:ext cx="457200" cy="457200"/>
          </a:xfrm>
          <a:prstGeom prst="flowChartConnector">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e-IL" dirty="0">
                <a:solidFill>
                  <a:sysClr val="windowText" lastClr="000000"/>
                </a:solidFill>
              </a:rPr>
              <a:t>3</a:t>
            </a:r>
            <a:endParaRPr lang="en-IL" dirty="0">
              <a:solidFill>
                <a:sysClr val="windowText" lastClr="000000"/>
              </a:solidFill>
            </a:endParaRPr>
          </a:p>
        </p:txBody>
      </p:sp>
      <p:sp>
        <p:nvSpPr>
          <p:cNvPr id="4" name="Slide Number Placeholder 3">
            <a:extLst>
              <a:ext uri="{FF2B5EF4-FFF2-40B4-BE49-F238E27FC236}">
                <a16:creationId xmlns:a16="http://schemas.microsoft.com/office/drawing/2014/main" id="{593B03A7-33DF-081C-D2C5-267BC6ECB109}"/>
              </a:ext>
            </a:extLst>
          </p:cNvPr>
          <p:cNvSpPr>
            <a:spLocks noGrp="1"/>
          </p:cNvSpPr>
          <p:nvPr>
            <p:ph type="sldNum" sz="quarter" idx="12"/>
          </p:nvPr>
        </p:nvSpPr>
        <p:spPr/>
        <p:txBody>
          <a:bodyPr/>
          <a:lstStyle/>
          <a:p>
            <a:fld id="{9DE0CEA4-7E62-4EAA-9BE3-9BBBA25519B5}" type="slidenum">
              <a:rPr lang="en-150" smtClean="0"/>
              <a:t>37</a:t>
            </a:fld>
            <a:endParaRPr lang="en-150"/>
          </a:p>
        </p:txBody>
      </p:sp>
    </p:spTree>
    <p:extLst>
      <p:ext uri="{BB962C8B-B14F-4D97-AF65-F5344CB8AC3E}">
        <p14:creationId xmlns:p14="http://schemas.microsoft.com/office/powerpoint/2010/main" val="33087935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9A2489-9157-B98C-3FC3-71D0DE58DDB5}"/>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554CF53E-E660-682F-8EF8-91DD6B6DC6D0}"/>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7" name="Rectangle 16">
            <a:extLst>
              <a:ext uri="{FF2B5EF4-FFF2-40B4-BE49-F238E27FC236}">
                <a16:creationId xmlns:a16="http://schemas.microsoft.com/office/drawing/2014/main" id="{9451A3A6-0A39-1759-278E-D71EA68E81AD}"/>
              </a:ext>
            </a:extLst>
          </p:cNvPr>
          <p:cNvSpPr/>
          <p:nvPr/>
        </p:nvSpPr>
        <p:spPr>
          <a:xfrm>
            <a:off x="1" y="0"/>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2" name="Isosceles Triangle 1">
            <a:extLst>
              <a:ext uri="{FF2B5EF4-FFF2-40B4-BE49-F238E27FC236}">
                <a16:creationId xmlns:a16="http://schemas.microsoft.com/office/drawing/2014/main" id="{36A687E1-713B-1EBB-5D4E-3D080DA5229C}"/>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3" name="Oval 2">
            <a:extLst>
              <a:ext uri="{FF2B5EF4-FFF2-40B4-BE49-F238E27FC236}">
                <a16:creationId xmlns:a16="http://schemas.microsoft.com/office/drawing/2014/main" id="{DC1DE8DE-1E61-4B11-657E-550C03CC1711}"/>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6" name="Picture 5">
            <a:extLst>
              <a:ext uri="{FF2B5EF4-FFF2-40B4-BE49-F238E27FC236}">
                <a16:creationId xmlns:a16="http://schemas.microsoft.com/office/drawing/2014/main" id="{C6CADDB2-AD2A-085D-430E-B7A95B84D51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9ACC8B51-72C5-6F37-7FE9-4253CA74DA75}"/>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4" name="Oval 13">
            <a:extLst>
              <a:ext uri="{FF2B5EF4-FFF2-40B4-BE49-F238E27FC236}">
                <a16:creationId xmlns:a16="http://schemas.microsoft.com/office/drawing/2014/main" id="{F1C61E41-4C71-9FCB-0D93-FE23FE4AD174}"/>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5" name="Oval 14">
            <a:extLst>
              <a:ext uri="{FF2B5EF4-FFF2-40B4-BE49-F238E27FC236}">
                <a16:creationId xmlns:a16="http://schemas.microsoft.com/office/drawing/2014/main" id="{C4ADD695-B682-A1DF-E94A-6AEB6CA8CC92}"/>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latin typeface="Tahoma" panose="020B0604030504040204" pitchFamily="34" charset="0"/>
              <a:ea typeface="Tahoma" panose="020B0604030504040204" pitchFamily="34" charset="0"/>
              <a:cs typeface="Tahoma" panose="020B0604030504040204" pitchFamily="34" charset="0"/>
            </a:endParaRPr>
          </a:p>
        </p:txBody>
      </p:sp>
      <p:pic>
        <p:nvPicPr>
          <p:cNvPr id="9" name="Picture 8">
            <a:extLst>
              <a:ext uri="{FF2B5EF4-FFF2-40B4-BE49-F238E27FC236}">
                <a16:creationId xmlns:a16="http://schemas.microsoft.com/office/drawing/2014/main" id="{81C47874-B3A0-6324-AC0C-1746A87F382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647208" y="4136621"/>
            <a:ext cx="496825" cy="484633"/>
          </a:xfrm>
          <a:prstGeom prst="rect">
            <a:avLst/>
          </a:prstGeom>
        </p:spPr>
      </p:pic>
      <p:sp>
        <p:nvSpPr>
          <p:cNvPr id="19" name="Isosceles Triangle 18">
            <a:extLst>
              <a:ext uri="{FF2B5EF4-FFF2-40B4-BE49-F238E27FC236}">
                <a16:creationId xmlns:a16="http://schemas.microsoft.com/office/drawing/2014/main" id="{30A02C86-675A-35A1-E211-233E59559CA7}"/>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latin typeface="Tahoma" panose="020B0604030504040204" pitchFamily="34" charset="0"/>
                <a:ea typeface="Tahoma" panose="020B0604030504040204" pitchFamily="34" charset="0"/>
                <a:cs typeface="Tahoma" panose="020B0604030504040204" pitchFamily="34" charset="0"/>
              </a:rPr>
              <a:t> </a:t>
            </a:r>
            <a:endParaRPr lang="en-150" dirty="0">
              <a:latin typeface="Tahoma" panose="020B0604030504040204" pitchFamily="34" charset="0"/>
              <a:ea typeface="Tahoma" panose="020B0604030504040204" pitchFamily="34" charset="0"/>
              <a:cs typeface="Tahoma" panose="020B0604030504040204" pitchFamily="34" charset="0"/>
            </a:endParaRPr>
          </a:p>
        </p:txBody>
      </p:sp>
      <p:sp>
        <p:nvSpPr>
          <p:cNvPr id="21" name="Oval 20">
            <a:extLst>
              <a:ext uri="{FF2B5EF4-FFF2-40B4-BE49-F238E27FC236}">
                <a16:creationId xmlns:a16="http://schemas.microsoft.com/office/drawing/2014/main" id="{A5735108-2959-0B52-101B-3EAC7F92D0B6}"/>
              </a:ext>
            </a:extLst>
          </p:cNvPr>
          <p:cNvSpPr/>
          <p:nvPr/>
        </p:nvSpPr>
        <p:spPr>
          <a:xfrm>
            <a:off x="11715620" y="4923702"/>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22" name="Isosceles Triangle 21">
            <a:extLst>
              <a:ext uri="{FF2B5EF4-FFF2-40B4-BE49-F238E27FC236}">
                <a16:creationId xmlns:a16="http://schemas.microsoft.com/office/drawing/2014/main" id="{2EFF6909-9896-B732-4D28-3D0916E868E4}"/>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23" name="Picture 22">
            <a:extLst>
              <a:ext uri="{FF2B5EF4-FFF2-40B4-BE49-F238E27FC236}">
                <a16:creationId xmlns:a16="http://schemas.microsoft.com/office/drawing/2014/main" id="{A850E08C-0B5A-B3D6-7B03-0E4DB389587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647888" y="4871986"/>
            <a:ext cx="496825" cy="484633"/>
          </a:xfrm>
          <a:prstGeom prst="rect">
            <a:avLst/>
          </a:prstGeom>
        </p:spPr>
      </p:pic>
      <p:pic>
        <p:nvPicPr>
          <p:cNvPr id="25" name="Picture 24">
            <a:extLst>
              <a:ext uri="{FF2B5EF4-FFF2-40B4-BE49-F238E27FC236}">
                <a16:creationId xmlns:a16="http://schemas.microsoft.com/office/drawing/2014/main" id="{F202FB3C-EE8F-AB3C-B4D9-C5132460784D}"/>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636131" y="559774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021210F0-471C-E77B-E3C9-51FEBCED34F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105025" y="5901945"/>
            <a:ext cx="854037" cy="854037"/>
          </a:xfrm>
          <a:prstGeom prst="rect">
            <a:avLst/>
          </a:prstGeom>
        </p:spPr>
      </p:pic>
      <p:sp>
        <p:nvSpPr>
          <p:cNvPr id="10" name="TextBox 9">
            <a:extLst>
              <a:ext uri="{FF2B5EF4-FFF2-40B4-BE49-F238E27FC236}">
                <a16:creationId xmlns:a16="http://schemas.microsoft.com/office/drawing/2014/main" id="{856D3D05-8A2A-E010-28A4-6DBF7ECAB794}"/>
              </a:ext>
            </a:extLst>
          </p:cNvPr>
          <p:cNvSpPr txBox="1"/>
          <p:nvPr/>
        </p:nvSpPr>
        <p:spPr>
          <a:xfrm>
            <a:off x="4483403" y="290810"/>
            <a:ext cx="6837770" cy="461665"/>
          </a:xfrm>
          <a:prstGeom prst="rect">
            <a:avLst/>
          </a:prstGeom>
          <a:noFill/>
        </p:spPr>
        <p:txBody>
          <a:bodyPr wrap="square" rtlCol="0">
            <a:spAutoFit/>
          </a:bodyPr>
          <a:lstStyle/>
          <a:p>
            <a:pPr algn="just" rtl="1"/>
            <a:r>
              <a:rPr lang="ar-SA" altLang="he-IL" sz="2400" b="1" dirty="0">
                <a:solidFill>
                  <a:srgbClr val="98D050"/>
                </a:solidFill>
                <a:latin typeface="Tahoma" panose="020B0604030504040204" pitchFamily="34" charset="0"/>
                <a:ea typeface="Tahoma" panose="020B0604030504040204" pitchFamily="34" charset="0"/>
                <a:cs typeface="Tahoma" panose="020B0604030504040204" pitchFamily="34" charset="0"/>
              </a:rPr>
              <a:t>المخاطر التي تهدّد الزهور البرية </a:t>
            </a:r>
          </a:p>
        </p:txBody>
      </p:sp>
      <p:sp>
        <p:nvSpPr>
          <p:cNvPr id="30" name="TextBox 29">
            <a:extLst>
              <a:ext uri="{FF2B5EF4-FFF2-40B4-BE49-F238E27FC236}">
                <a16:creationId xmlns:a16="http://schemas.microsoft.com/office/drawing/2014/main" id="{B46E0BCC-4CF4-BC1B-501E-203D57FC4E29}"/>
              </a:ext>
            </a:extLst>
          </p:cNvPr>
          <p:cNvSpPr txBox="1"/>
          <p:nvPr/>
        </p:nvSpPr>
        <p:spPr>
          <a:xfrm>
            <a:off x="2105025" y="1911079"/>
            <a:ext cx="7943939" cy="1200329"/>
          </a:xfrm>
          <a:prstGeom prst="rect">
            <a:avLst/>
          </a:prstGeom>
          <a:noFill/>
        </p:spPr>
        <p:txBody>
          <a:bodyPr wrap="square" rtlCol="0">
            <a:spAutoFit/>
          </a:bodyPr>
          <a:lstStyle/>
          <a:p>
            <a:pPr algn="ctr" rtl="1"/>
            <a:r>
              <a:rPr lang="ar-SA" altLang="he-IL" sz="2400"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على الرغم من أن النباتات والأزهار جميلة ومهمة، إلا أنها معرضة لمخاطر وضغوط مختلفة.</a:t>
            </a:r>
          </a:p>
          <a:p>
            <a:pPr algn="ctr" rtl="1"/>
            <a:endParaRPr lang="en-150" sz="2400"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32" name="TextBox 31">
            <a:extLst>
              <a:ext uri="{FF2B5EF4-FFF2-40B4-BE49-F238E27FC236}">
                <a16:creationId xmlns:a16="http://schemas.microsoft.com/office/drawing/2014/main" id="{CB6C79B6-7635-4944-3C8F-50CCA39237DC}"/>
              </a:ext>
            </a:extLst>
          </p:cNvPr>
          <p:cNvSpPr txBox="1"/>
          <p:nvPr/>
        </p:nvSpPr>
        <p:spPr>
          <a:xfrm>
            <a:off x="2449194" y="3392214"/>
            <a:ext cx="6837770" cy="1938992"/>
          </a:xfrm>
          <a:prstGeom prst="rect">
            <a:avLst/>
          </a:prstGeom>
          <a:noFill/>
        </p:spPr>
        <p:txBody>
          <a:bodyPr wrap="square" rtlCol="0">
            <a:spAutoFit/>
          </a:bodyPr>
          <a:lstStyle/>
          <a:p>
            <a:pPr algn="ctr" rtl="1"/>
            <a:r>
              <a:rPr lang="ar-SA" altLang="he-IL" sz="2400" b="1" dirty="0">
                <a:solidFill>
                  <a:srgbClr val="98D050"/>
                </a:solidFill>
                <a:latin typeface="Tahoma" panose="020B0604030504040204" pitchFamily="34" charset="0"/>
                <a:ea typeface="Tahoma" panose="020B0604030504040204" pitchFamily="34" charset="0"/>
                <a:cs typeface="Tahoma" panose="020B0604030504040204" pitchFamily="34" charset="0"/>
              </a:rPr>
              <a:t>لماذا حسب ر</a:t>
            </a:r>
            <a:r>
              <a:rPr lang="ar-EG" altLang="he-IL" sz="2400" b="1" dirty="0">
                <a:solidFill>
                  <a:srgbClr val="98D050"/>
                </a:solidFill>
                <a:latin typeface="Tahoma" panose="020B0604030504040204" pitchFamily="34" charset="0"/>
                <a:ea typeface="Tahoma" panose="020B0604030504040204" pitchFamily="34" charset="0"/>
                <a:cs typeface="Tahoma" panose="020B0604030504040204" pitchFamily="34" charset="0"/>
              </a:rPr>
              <a:t>أ</a:t>
            </a:r>
            <a:r>
              <a:rPr lang="ar-SA" altLang="he-IL" sz="2400" b="1" dirty="0">
                <a:solidFill>
                  <a:srgbClr val="98D050"/>
                </a:solidFill>
                <a:latin typeface="Tahoma" panose="020B0604030504040204" pitchFamily="34" charset="0"/>
                <a:ea typeface="Tahoma" panose="020B0604030504040204" pitchFamily="34" charset="0"/>
                <a:cs typeface="Tahoma" panose="020B0604030504040204" pitchFamily="34" charset="0"/>
              </a:rPr>
              <a:t>يكم النباتات البرية معرّضة للخطر؟</a:t>
            </a:r>
          </a:p>
          <a:p>
            <a:pPr algn="ctr" rtl="1"/>
            <a:r>
              <a:rPr lang="ar-SA" altLang="he-IL" sz="2400" b="1" dirty="0">
                <a:solidFill>
                  <a:srgbClr val="98D050"/>
                </a:solidFill>
                <a:latin typeface="Tahoma" panose="020B0604030504040204" pitchFamily="34" charset="0"/>
                <a:ea typeface="Tahoma" panose="020B0604030504040204" pitchFamily="34" charset="0"/>
                <a:cs typeface="Tahoma" panose="020B0604030504040204" pitchFamily="34" charset="0"/>
              </a:rPr>
              <a:t>ما هي المخاطر التي تهدّد نباتات البلاد والأزهار البرية على وجه الخصوص؟</a:t>
            </a:r>
          </a:p>
          <a:p>
            <a:pPr algn="ctr" rtl="1"/>
            <a:endParaRPr lang="en-150" sz="2400" dirty="0">
              <a:solidFill>
                <a:srgbClr val="98D050"/>
              </a:solidFill>
              <a:latin typeface="Tahoma" panose="020B0604030504040204" pitchFamily="34" charset="0"/>
              <a:ea typeface="Tahoma" panose="020B0604030504040204" pitchFamily="34" charset="0"/>
              <a:cs typeface="Tahoma" panose="020B0604030504040204" pitchFamily="34" charset="0"/>
            </a:endParaRPr>
          </a:p>
        </p:txBody>
      </p:sp>
      <p:sp>
        <p:nvSpPr>
          <p:cNvPr id="5" name="Arrow: Down 29">
            <a:extLst>
              <a:ext uri="{FF2B5EF4-FFF2-40B4-BE49-F238E27FC236}">
                <a16:creationId xmlns:a16="http://schemas.microsoft.com/office/drawing/2014/main" id="{6A25B822-FE80-6B14-598F-D3B7B1B18B79}"/>
              </a:ext>
            </a:extLst>
          </p:cNvPr>
          <p:cNvSpPr/>
          <p:nvPr/>
        </p:nvSpPr>
        <p:spPr>
          <a:xfrm>
            <a:off x="9997307" y="5876894"/>
            <a:ext cx="1475391" cy="762577"/>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1000"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معلومات إضافية للمعلم/ة</a:t>
            </a:r>
          </a:p>
          <a:p>
            <a:pPr algn="ctr"/>
            <a:r>
              <a:rPr lang="ar-SA" sz="1000"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في الاسفل</a:t>
            </a:r>
          </a:p>
        </p:txBody>
      </p:sp>
      <p:sp>
        <p:nvSpPr>
          <p:cNvPr id="7" name="Slide Number Placeholder 6">
            <a:extLst>
              <a:ext uri="{FF2B5EF4-FFF2-40B4-BE49-F238E27FC236}">
                <a16:creationId xmlns:a16="http://schemas.microsoft.com/office/drawing/2014/main" id="{4C6A39EF-8228-E5E3-2409-FD42353B2C32}"/>
              </a:ext>
            </a:extLst>
          </p:cNvPr>
          <p:cNvSpPr>
            <a:spLocks noGrp="1"/>
          </p:cNvSpPr>
          <p:nvPr>
            <p:ph type="sldNum" sz="quarter" idx="12"/>
          </p:nvPr>
        </p:nvSpPr>
        <p:spPr/>
        <p:txBody>
          <a:bodyPr/>
          <a:lstStyle/>
          <a:p>
            <a:fld id="{9DE0CEA4-7E62-4EAA-9BE3-9BBBA25519B5}" type="slidenum">
              <a:rPr lang="en-150" smtClean="0">
                <a:latin typeface="Tahoma" panose="020B0604030504040204" pitchFamily="34" charset="0"/>
                <a:ea typeface="Tahoma" panose="020B0604030504040204" pitchFamily="34" charset="0"/>
                <a:cs typeface="Tahoma" panose="020B0604030504040204" pitchFamily="34" charset="0"/>
              </a:rPr>
              <a:t>38</a:t>
            </a:fld>
            <a:endParaRPr lang="en-150" dirty="0">
              <a:latin typeface="Tahoma" panose="020B0604030504040204" pitchFamily="34" charset="0"/>
              <a:ea typeface="Tahoma" panose="020B0604030504040204" pitchFamily="34" charset="0"/>
              <a:cs typeface="Tahoma" panose="020B0604030504040204" pitchFamily="34" charset="0"/>
            </a:endParaRPr>
          </a:p>
        </p:txBody>
      </p:sp>
      <p:pic>
        <p:nvPicPr>
          <p:cNvPr id="8" name="תמונה 7">
            <a:extLst>
              <a:ext uri="{FF2B5EF4-FFF2-40B4-BE49-F238E27FC236}">
                <a16:creationId xmlns:a16="http://schemas.microsoft.com/office/drawing/2014/main" id="{C404B9C4-C182-0CB9-9B45-79FEF2CF059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5094" y="6192565"/>
            <a:ext cx="2035130" cy="467105"/>
          </a:xfrm>
          <a:prstGeom prst="rect">
            <a:avLst/>
          </a:prstGeom>
        </p:spPr>
      </p:pic>
    </p:spTree>
    <p:extLst>
      <p:ext uri="{BB962C8B-B14F-4D97-AF65-F5344CB8AC3E}">
        <p14:creationId xmlns:p14="http://schemas.microsoft.com/office/powerpoint/2010/main" val="1875928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30"/>
                                        </p:tgtEl>
                                      </p:cBhvr>
                                    </p:animEffect>
                                    <p:set>
                                      <p:cBhvr>
                                        <p:cTn id="7" dur="1" fill="hold">
                                          <p:stCondLst>
                                            <p:cond delay="499"/>
                                          </p:stCondLst>
                                        </p:cTn>
                                        <p:tgtEl>
                                          <p:spTgt spid="3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circle(in)">
                                      <p:cBhvr>
                                        <p:cTn id="12" dur="2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5C657-5604-5B3C-9007-3D8925CAB8D1}"/>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8E9A6DB1-1890-8046-417B-0B4A56454DD7}"/>
              </a:ext>
            </a:extLst>
          </p:cNvPr>
          <p:cNvSpPr/>
          <p:nvPr/>
        </p:nvSpPr>
        <p:spPr>
          <a:xfrm>
            <a:off x="1" y="0"/>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24" name="Picture 23">
            <a:extLst>
              <a:ext uri="{FF2B5EF4-FFF2-40B4-BE49-F238E27FC236}">
                <a16:creationId xmlns:a16="http://schemas.microsoft.com/office/drawing/2014/main" id="{1F5C2D76-AD27-C00B-65E2-30B38D91AD8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196483" y="-62982"/>
            <a:ext cx="3260041" cy="6983963"/>
          </a:xfrm>
          <a:prstGeom prst="rect">
            <a:avLst/>
          </a:prstGeom>
        </p:spPr>
      </p:pic>
      <p:sp>
        <p:nvSpPr>
          <p:cNvPr id="20" name="Rectangle 19">
            <a:extLst>
              <a:ext uri="{FF2B5EF4-FFF2-40B4-BE49-F238E27FC236}">
                <a16:creationId xmlns:a16="http://schemas.microsoft.com/office/drawing/2014/main" id="{2FE05767-B2BC-A109-7339-C4B5DAB07621}"/>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2" name="Isosceles Triangle 1">
            <a:extLst>
              <a:ext uri="{FF2B5EF4-FFF2-40B4-BE49-F238E27FC236}">
                <a16:creationId xmlns:a16="http://schemas.microsoft.com/office/drawing/2014/main" id="{549B8908-A077-3B76-7356-F8A6EDA3FF82}"/>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3" name="Oval 2">
            <a:extLst>
              <a:ext uri="{FF2B5EF4-FFF2-40B4-BE49-F238E27FC236}">
                <a16:creationId xmlns:a16="http://schemas.microsoft.com/office/drawing/2014/main" id="{C91CBA4D-9235-5005-E6BB-FCE5C012C060}"/>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6" name="Picture 5">
            <a:extLst>
              <a:ext uri="{FF2B5EF4-FFF2-40B4-BE49-F238E27FC236}">
                <a16:creationId xmlns:a16="http://schemas.microsoft.com/office/drawing/2014/main" id="{31B8188C-7CF3-E4C6-07F8-6EC26452754D}"/>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656B7F7D-5C43-6671-342A-A5065468A06A}"/>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4" name="Oval 13">
            <a:extLst>
              <a:ext uri="{FF2B5EF4-FFF2-40B4-BE49-F238E27FC236}">
                <a16:creationId xmlns:a16="http://schemas.microsoft.com/office/drawing/2014/main" id="{3D98C01B-11BB-50A3-5853-4E7913C138CD}"/>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5" name="Oval 14">
            <a:extLst>
              <a:ext uri="{FF2B5EF4-FFF2-40B4-BE49-F238E27FC236}">
                <a16:creationId xmlns:a16="http://schemas.microsoft.com/office/drawing/2014/main" id="{44003F35-497D-1216-9217-28A8EA1FDE21}"/>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latin typeface="Tahoma" panose="020B0604030504040204" pitchFamily="34" charset="0"/>
              <a:ea typeface="Tahoma" panose="020B0604030504040204" pitchFamily="34" charset="0"/>
              <a:cs typeface="Tahoma" panose="020B0604030504040204" pitchFamily="34" charset="0"/>
            </a:endParaRPr>
          </a:p>
        </p:txBody>
      </p:sp>
      <p:pic>
        <p:nvPicPr>
          <p:cNvPr id="9" name="Picture 8">
            <a:extLst>
              <a:ext uri="{FF2B5EF4-FFF2-40B4-BE49-F238E27FC236}">
                <a16:creationId xmlns:a16="http://schemas.microsoft.com/office/drawing/2014/main" id="{27BBE714-9262-024C-BBF1-77C7B93682A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647208" y="4136621"/>
            <a:ext cx="496825" cy="484633"/>
          </a:xfrm>
          <a:prstGeom prst="rect">
            <a:avLst/>
          </a:prstGeom>
        </p:spPr>
      </p:pic>
      <p:sp>
        <p:nvSpPr>
          <p:cNvPr id="19" name="Isosceles Triangle 18">
            <a:extLst>
              <a:ext uri="{FF2B5EF4-FFF2-40B4-BE49-F238E27FC236}">
                <a16:creationId xmlns:a16="http://schemas.microsoft.com/office/drawing/2014/main" id="{B98C0DA2-A959-B35F-F3A0-6497CBD59EFD}"/>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latin typeface="Tahoma" panose="020B0604030504040204" pitchFamily="34" charset="0"/>
                <a:ea typeface="Tahoma" panose="020B0604030504040204" pitchFamily="34" charset="0"/>
                <a:cs typeface="Tahoma" panose="020B0604030504040204" pitchFamily="34" charset="0"/>
              </a:rPr>
              <a:t> </a:t>
            </a:r>
            <a:endParaRPr lang="en-150" dirty="0">
              <a:latin typeface="Tahoma" panose="020B0604030504040204" pitchFamily="34" charset="0"/>
              <a:ea typeface="Tahoma" panose="020B0604030504040204" pitchFamily="34" charset="0"/>
              <a:cs typeface="Tahoma" panose="020B0604030504040204" pitchFamily="34" charset="0"/>
            </a:endParaRPr>
          </a:p>
        </p:txBody>
      </p:sp>
      <p:sp>
        <p:nvSpPr>
          <p:cNvPr id="21" name="Oval 20">
            <a:extLst>
              <a:ext uri="{FF2B5EF4-FFF2-40B4-BE49-F238E27FC236}">
                <a16:creationId xmlns:a16="http://schemas.microsoft.com/office/drawing/2014/main" id="{879F29D8-A446-5BE1-617D-62A8F578CEEF}"/>
              </a:ext>
            </a:extLst>
          </p:cNvPr>
          <p:cNvSpPr/>
          <p:nvPr/>
        </p:nvSpPr>
        <p:spPr>
          <a:xfrm>
            <a:off x="11715620" y="4923702"/>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22" name="Isosceles Triangle 21">
            <a:extLst>
              <a:ext uri="{FF2B5EF4-FFF2-40B4-BE49-F238E27FC236}">
                <a16:creationId xmlns:a16="http://schemas.microsoft.com/office/drawing/2014/main" id="{CB7F9BAE-178D-51AF-84F0-448D6D6DD232}"/>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23" name="Picture 22">
            <a:extLst>
              <a:ext uri="{FF2B5EF4-FFF2-40B4-BE49-F238E27FC236}">
                <a16:creationId xmlns:a16="http://schemas.microsoft.com/office/drawing/2014/main" id="{6419974B-78E0-6D69-142D-83B2879ADA46}"/>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647888" y="4871986"/>
            <a:ext cx="496825" cy="484633"/>
          </a:xfrm>
          <a:prstGeom prst="rect">
            <a:avLst/>
          </a:prstGeom>
        </p:spPr>
      </p:pic>
      <p:pic>
        <p:nvPicPr>
          <p:cNvPr id="25" name="Picture 24">
            <a:extLst>
              <a:ext uri="{FF2B5EF4-FFF2-40B4-BE49-F238E27FC236}">
                <a16:creationId xmlns:a16="http://schemas.microsoft.com/office/drawing/2014/main" id="{1FD284D8-748C-8227-80A5-49E1772968DB}"/>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1636131" y="559774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BA2EF0AB-7A1C-ADA2-4557-F6EB3C8CF49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105025" y="5901945"/>
            <a:ext cx="854037" cy="854037"/>
          </a:xfrm>
          <a:prstGeom prst="rect">
            <a:avLst/>
          </a:prstGeom>
        </p:spPr>
      </p:pic>
      <p:sp>
        <p:nvSpPr>
          <p:cNvPr id="10" name="TextBox 9">
            <a:extLst>
              <a:ext uri="{FF2B5EF4-FFF2-40B4-BE49-F238E27FC236}">
                <a16:creationId xmlns:a16="http://schemas.microsoft.com/office/drawing/2014/main" id="{B33966B0-2FAB-3D8F-6E8C-B0F7C5196075}"/>
              </a:ext>
            </a:extLst>
          </p:cNvPr>
          <p:cNvSpPr txBox="1"/>
          <p:nvPr/>
        </p:nvSpPr>
        <p:spPr>
          <a:xfrm>
            <a:off x="4483403" y="290810"/>
            <a:ext cx="6837770" cy="461665"/>
          </a:xfrm>
          <a:prstGeom prst="rect">
            <a:avLst/>
          </a:prstGeom>
          <a:noFill/>
        </p:spPr>
        <p:txBody>
          <a:bodyPr wrap="square" rtlCol="0">
            <a:spAutoFit/>
          </a:bodyPr>
          <a:lstStyle/>
          <a:p>
            <a:pPr algn="just" rtl="1"/>
            <a:r>
              <a:rPr lang="ar-SA" altLang="he-IL" sz="2400" b="1" dirty="0">
                <a:solidFill>
                  <a:srgbClr val="98D050"/>
                </a:solidFill>
                <a:latin typeface="Tahoma" panose="020B0604030504040204" pitchFamily="34" charset="0"/>
                <a:ea typeface="Tahoma" panose="020B0604030504040204" pitchFamily="34" charset="0"/>
                <a:cs typeface="Tahoma" panose="020B0604030504040204" pitchFamily="34" charset="0"/>
              </a:rPr>
              <a:t>المخاطر التي تهدّد الزهور البرية </a:t>
            </a:r>
          </a:p>
        </p:txBody>
      </p:sp>
      <p:pic>
        <p:nvPicPr>
          <p:cNvPr id="18" name="תמונה 17">
            <a:extLst>
              <a:ext uri="{FF2B5EF4-FFF2-40B4-BE49-F238E27FC236}">
                <a16:creationId xmlns:a16="http://schemas.microsoft.com/office/drawing/2014/main" id="{5E9A699A-48DA-A71A-E2AC-DA95213DC36F}"/>
              </a:ext>
            </a:extLst>
          </p:cNvPr>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bwMode="auto">
          <a:xfrm>
            <a:off x="5184477" y="252740"/>
            <a:ext cx="1302427" cy="1459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תמונה 11">
            <a:extLst>
              <a:ext uri="{FF2B5EF4-FFF2-40B4-BE49-F238E27FC236}">
                <a16:creationId xmlns:a16="http://schemas.microsoft.com/office/drawing/2014/main" id="{3A0D8D9B-41D2-78CE-DE47-AF3411FC7B03}"/>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4356412" y="3339358"/>
            <a:ext cx="1444303" cy="354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תמונה 15">
            <a:extLst>
              <a:ext uri="{FF2B5EF4-FFF2-40B4-BE49-F238E27FC236}">
                <a16:creationId xmlns:a16="http://schemas.microsoft.com/office/drawing/2014/main" id="{2C9A8850-47F1-02F8-4FF0-E520E0896A15}"/>
              </a:ext>
            </a:extLst>
          </p:cNvPr>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5488971" y="3290313"/>
            <a:ext cx="1201251" cy="1813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תמונה 5">
            <a:extLst>
              <a:ext uri="{FF2B5EF4-FFF2-40B4-BE49-F238E27FC236}">
                <a16:creationId xmlns:a16="http://schemas.microsoft.com/office/drawing/2014/main" id="{644E78AA-9149-055C-7491-EDA77DDDA296}"/>
              </a:ext>
            </a:extLst>
          </p:cNvPr>
          <p:cNvPicPr>
            <a:picLocks noChangeAspect="1"/>
          </p:cNvPicPr>
          <p:nvPr/>
        </p:nvPicPr>
        <p:blipFill>
          <a:blip r:embed="rId12" cstate="screen">
            <a:extLst>
              <a:ext uri="{28A0092B-C50C-407E-A947-70E740481C1C}">
                <a14:useLocalDpi xmlns:a14="http://schemas.microsoft.com/office/drawing/2010/main"/>
              </a:ext>
            </a:extLst>
          </a:blip>
          <a:srcRect/>
          <a:stretch>
            <a:fillRect/>
          </a:stretch>
        </p:blipFill>
        <p:spPr bwMode="auto">
          <a:xfrm rot="5222720">
            <a:off x="5501925" y="4995672"/>
            <a:ext cx="922773" cy="937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TextBox 32">
            <a:extLst>
              <a:ext uri="{FF2B5EF4-FFF2-40B4-BE49-F238E27FC236}">
                <a16:creationId xmlns:a16="http://schemas.microsoft.com/office/drawing/2014/main" id="{C9EADCC3-05BD-8EB0-6B5F-8E5AAC355BEC}"/>
              </a:ext>
            </a:extLst>
          </p:cNvPr>
          <p:cNvSpPr txBox="1"/>
          <p:nvPr/>
        </p:nvSpPr>
        <p:spPr>
          <a:xfrm>
            <a:off x="843222" y="2061380"/>
            <a:ext cx="2784024" cy="3139321"/>
          </a:xfrm>
          <a:prstGeom prst="rect">
            <a:avLst/>
          </a:prstGeom>
          <a:noFill/>
        </p:spPr>
        <p:txBody>
          <a:bodyPr wrap="square">
            <a:spAutoFit/>
          </a:bodyPr>
          <a:lstStyle/>
          <a:p>
            <a:pPr algn="ctr"/>
            <a:r>
              <a:rPr lang="ar-SA" b="1" dirty="0">
                <a:latin typeface="Tahoma" panose="020B0604030504040204" pitchFamily="34" charset="0"/>
                <a:ea typeface="Tahoma" panose="020B0604030504040204" pitchFamily="34" charset="0"/>
                <a:cs typeface="Tahoma" panose="020B0604030504040204" pitchFamily="34" charset="0"/>
              </a:rPr>
              <a:t>من بين المخاطر</a:t>
            </a:r>
            <a:endParaRPr lang="he-IL" b="1" dirty="0">
              <a:latin typeface="Tahoma" panose="020B0604030504040204" pitchFamily="34" charset="0"/>
              <a:ea typeface="Tahoma" panose="020B0604030504040204" pitchFamily="34" charset="0"/>
              <a:cs typeface="Tahoma" panose="020B0604030504040204" pitchFamily="34" charset="0"/>
            </a:endParaRPr>
          </a:p>
          <a:p>
            <a:pPr algn="ctr"/>
            <a:endParaRPr lang="he-IL" dirty="0">
              <a:latin typeface="Tahoma" panose="020B0604030504040204" pitchFamily="34" charset="0"/>
              <a:ea typeface="Tahoma" panose="020B0604030504040204" pitchFamily="34" charset="0"/>
              <a:cs typeface="Tahoma" panose="020B0604030504040204" pitchFamily="34" charset="0"/>
            </a:endParaRPr>
          </a:p>
          <a:p>
            <a:pPr algn="ctr"/>
            <a:r>
              <a:rPr lang="ar-EG" dirty="0">
                <a:latin typeface="Tahoma" panose="020B0604030504040204" pitchFamily="34" charset="0"/>
                <a:ea typeface="Tahoma" panose="020B0604030504040204" pitchFamily="34" charset="0"/>
                <a:cs typeface="Tahoma" panose="020B0604030504040204" pitchFamily="34" charset="0"/>
              </a:rPr>
              <a:t>أعمال </a:t>
            </a:r>
            <a:r>
              <a:rPr lang="ar-SA" dirty="0">
                <a:latin typeface="Tahoma" panose="020B0604030504040204" pitchFamily="34" charset="0"/>
                <a:ea typeface="Tahoma" panose="020B0604030504040204" pitchFamily="34" charset="0"/>
                <a:cs typeface="Tahoma" panose="020B0604030504040204" pitchFamily="34" charset="0"/>
              </a:rPr>
              <a:t>البناء والتطوير على حساب المساحات المفتوحة.</a:t>
            </a:r>
          </a:p>
          <a:p>
            <a:pPr algn="ctr"/>
            <a:endParaRPr lang="he-IL" dirty="0">
              <a:latin typeface="Tahoma" panose="020B0604030504040204" pitchFamily="34" charset="0"/>
              <a:ea typeface="Tahoma" panose="020B0604030504040204" pitchFamily="34" charset="0"/>
              <a:cs typeface="Tahoma" panose="020B0604030504040204" pitchFamily="34" charset="0"/>
            </a:endParaRPr>
          </a:p>
          <a:p>
            <a:pPr algn="ctr"/>
            <a:r>
              <a:rPr lang="ar-SA" dirty="0">
                <a:latin typeface="Tahoma" panose="020B0604030504040204" pitchFamily="34" charset="0"/>
                <a:ea typeface="Tahoma" panose="020B0604030504040204" pitchFamily="34" charset="0"/>
                <a:cs typeface="Tahoma" panose="020B0604030504040204" pitchFamily="34" charset="0"/>
              </a:rPr>
              <a:t>دخول أنواع النباتات الغازية.</a:t>
            </a:r>
            <a:endParaRPr lang="he-IL" dirty="0">
              <a:latin typeface="Tahoma" panose="020B0604030504040204" pitchFamily="34" charset="0"/>
              <a:ea typeface="Tahoma" panose="020B0604030504040204" pitchFamily="34" charset="0"/>
              <a:cs typeface="Tahoma" panose="020B0604030504040204" pitchFamily="34" charset="0"/>
            </a:endParaRPr>
          </a:p>
          <a:p>
            <a:pPr algn="ctr"/>
            <a:endParaRPr lang="he-IL" dirty="0">
              <a:latin typeface="Tahoma" panose="020B0604030504040204" pitchFamily="34" charset="0"/>
              <a:ea typeface="Tahoma" panose="020B0604030504040204" pitchFamily="34" charset="0"/>
              <a:cs typeface="Tahoma" panose="020B0604030504040204" pitchFamily="34" charset="0"/>
            </a:endParaRPr>
          </a:p>
          <a:p>
            <a:pPr algn="ctr"/>
            <a:r>
              <a:rPr lang="he-IL" dirty="0">
                <a:latin typeface="Tahoma" panose="020B0604030504040204" pitchFamily="34" charset="0"/>
                <a:ea typeface="Tahoma" panose="020B0604030504040204" pitchFamily="34" charset="0"/>
                <a:cs typeface="Tahoma" panose="020B0604030504040204" pitchFamily="34" charset="0"/>
              </a:rPr>
              <a:t> </a:t>
            </a:r>
            <a:r>
              <a:rPr lang="ar-SA" dirty="0">
                <a:latin typeface="Tahoma" panose="020B0604030504040204" pitchFamily="34" charset="0"/>
                <a:ea typeface="Tahoma" panose="020B0604030504040204" pitchFamily="34" charset="0"/>
                <a:cs typeface="Tahoma" panose="020B0604030504040204" pitchFamily="34" charset="0"/>
              </a:rPr>
              <a:t>تجفيف وتلوّث مصادر المياه.</a:t>
            </a:r>
          </a:p>
          <a:p>
            <a:pPr algn="ctr"/>
            <a:endParaRPr lang="he-IL" dirty="0">
              <a:latin typeface="Tahoma" panose="020B0604030504040204" pitchFamily="34" charset="0"/>
              <a:ea typeface="Tahoma" panose="020B0604030504040204" pitchFamily="34" charset="0"/>
              <a:cs typeface="Tahoma" panose="020B0604030504040204" pitchFamily="34" charset="0"/>
            </a:endParaRPr>
          </a:p>
          <a:p>
            <a:pPr algn="ctr"/>
            <a:r>
              <a:rPr lang="ar-SA" dirty="0">
                <a:latin typeface="Tahoma" panose="020B0604030504040204" pitchFamily="34" charset="0"/>
                <a:ea typeface="Tahoma" panose="020B0604030504040204" pitchFamily="34" charset="0"/>
                <a:cs typeface="Tahoma" panose="020B0604030504040204" pitchFamily="34" charset="0"/>
              </a:rPr>
              <a:t>نقص في الحشرات المُلقِّحة</a:t>
            </a:r>
            <a:endParaRPr lang="en-IL" dirty="0">
              <a:latin typeface="Tahoma" panose="020B0604030504040204" pitchFamily="34" charset="0"/>
              <a:ea typeface="Tahoma" panose="020B0604030504040204" pitchFamily="34" charset="0"/>
              <a:cs typeface="Tahoma" panose="020B0604030504040204" pitchFamily="34" charset="0"/>
            </a:endParaRPr>
          </a:p>
        </p:txBody>
      </p:sp>
      <p:pic>
        <p:nvPicPr>
          <p:cNvPr id="26" name="Picture 25">
            <a:extLst>
              <a:ext uri="{FF2B5EF4-FFF2-40B4-BE49-F238E27FC236}">
                <a16:creationId xmlns:a16="http://schemas.microsoft.com/office/drawing/2014/main" id="{9585026E-9DD4-3BA9-FCBA-530F45113B1A}"/>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6486904" y="884122"/>
            <a:ext cx="1198358" cy="1584150"/>
          </a:xfrm>
          <a:prstGeom prst="rect">
            <a:avLst/>
          </a:prstGeom>
        </p:spPr>
      </p:pic>
      <p:pic>
        <p:nvPicPr>
          <p:cNvPr id="30" name="Picture 29">
            <a:extLst>
              <a:ext uri="{FF2B5EF4-FFF2-40B4-BE49-F238E27FC236}">
                <a16:creationId xmlns:a16="http://schemas.microsoft.com/office/drawing/2014/main" id="{AE440CE2-1AAA-3837-BBE2-AD6FBFB52918}"/>
              </a:ext>
            </a:extLst>
          </p:cNvPr>
          <p:cNvPicPr>
            <a:picLocks noChangeAspect="1"/>
          </p:cNvPicPr>
          <p:nvPr/>
        </p:nvPicPr>
        <p:blipFill>
          <a:blip r:embed="rId14" cstate="screen">
            <a:extLst>
              <a:ext uri="{BEBA8EAE-BF5A-486C-A8C5-ECC9F3942E4B}">
                <a14:imgProps xmlns:a14="http://schemas.microsoft.com/office/drawing/2010/main">
                  <a14:imgLayer r:embed="rId15">
                    <a14:imgEffect>
                      <a14:backgroundRemoval t="9982" b="89834" l="9971" r="89884"/>
                    </a14:imgEffect>
                  </a14:imgLayer>
                </a14:imgProps>
              </a:ext>
              <a:ext uri="{28A0092B-C50C-407E-A947-70E740481C1C}">
                <a14:useLocalDpi xmlns:a14="http://schemas.microsoft.com/office/drawing/2010/main"/>
              </a:ext>
            </a:extLst>
          </a:blip>
          <a:srcRect/>
          <a:stretch/>
        </p:blipFill>
        <p:spPr>
          <a:xfrm>
            <a:off x="5118516" y="1624967"/>
            <a:ext cx="1634918" cy="1276133"/>
          </a:xfrm>
          <a:prstGeom prst="rect">
            <a:avLst/>
          </a:prstGeom>
        </p:spPr>
      </p:pic>
      <p:pic>
        <p:nvPicPr>
          <p:cNvPr id="31" name="Picture 30">
            <a:extLst>
              <a:ext uri="{FF2B5EF4-FFF2-40B4-BE49-F238E27FC236}">
                <a16:creationId xmlns:a16="http://schemas.microsoft.com/office/drawing/2014/main" id="{DD01E32D-297C-EDB0-27D5-7733829E3B80}"/>
              </a:ext>
            </a:extLst>
          </p:cNvPr>
          <p:cNvPicPr>
            <a:picLocks noChangeAspect="1"/>
          </p:cNvPicPr>
          <p:nvPr/>
        </p:nvPicPr>
        <p:blipFill>
          <a:blip r:embed="rId16" cstate="screen">
            <a:extLst>
              <a:ext uri="{BEBA8EAE-BF5A-486C-A8C5-ECC9F3942E4B}">
                <a14:imgProps xmlns:a14="http://schemas.microsoft.com/office/drawing/2010/main">
                  <a14:imgLayer r:embed="rId17">
                    <a14:imgEffect>
                      <a14:backgroundRemoval t="9896" b="89844" l="9951" r="90049"/>
                    </a14:imgEffect>
                  </a14:imgLayer>
                </a14:imgProps>
              </a:ext>
              <a:ext uri="{28A0092B-C50C-407E-A947-70E740481C1C}">
                <a14:useLocalDpi xmlns:a14="http://schemas.microsoft.com/office/drawing/2010/main"/>
              </a:ext>
            </a:extLst>
          </a:blip>
          <a:srcRect/>
          <a:stretch/>
        </p:blipFill>
        <p:spPr>
          <a:xfrm>
            <a:off x="6124117" y="2739553"/>
            <a:ext cx="1866447" cy="868769"/>
          </a:xfrm>
          <a:prstGeom prst="rect">
            <a:avLst/>
          </a:prstGeom>
        </p:spPr>
      </p:pic>
      <p:pic>
        <p:nvPicPr>
          <p:cNvPr id="8" name="תמונה 10">
            <a:extLst>
              <a:ext uri="{FF2B5EF4-FFF2-40B4-BE49-F238E27FC236}">
                <a16:creationId xmlns:a16="http://schemas.microsoft.com/office/drawing/2014/main" id="{B413B612-D07C-5CF2-1104-6B488EF6D0D1}"/>
              </a:ext>
            </a:extLst>
          </p:cNvPr>
          <p:cNvPicPr>
            <a:picLocks noChangeAspect="1"/>
          </p:cNvPicPr>
          <p:nvPr/>
        </p:nvPicPr>
        <p:blipFill>
          <a:blip r:embed="rId18" cstate="screen">
            <a:extLst>
              <a:ext uri="{28A0092B-C50C-407E-A947-70E740481C1C}">
                <a14:useLocalDpi xmlns:a14="http://schemas.microsoft.com/office/drawing/2010/main"/>
              </a:ext>
            </a:extLst>
          </a:blip>
          <a:srcRect/>
          <a:stretch>
            <a:fillRect/>
          </a:stretch>
        </p:blipFill>
        <p:spPr bwMode="auto">
          <a:xfrm>
            <a:off x="4404855" y="2122859"/>
            <a:ext cx="1649304"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a:extLst>
              <a:ext uri="{FF2B5EF4-FFF2-40B4-BE49-F238E27FC236}">
                <a16:creationId xmlns:a16="http://schemas.microsoft.com/office/drawing/2014/main" id="{D6CE6D73-EB79-024F-6A71-EB08083E467F}"/>
              </a:ext>
            </a:extLst>
          </p:cNvPr>
          <p:cNvSpPr>
            <a:spLocks noGrp="1"/>
          </p:cNvSpPr>
          <p:nvPr>
            <p:ph type="sldNum" sz="quarter" idx="12"/>
          </p:nvPr>
        </p:nvSpPr>
        <p:spPr/>
        <p:txBody>
          <a:bodyPr/>
          <a:lstStyle/>
          <a:p>
            <a:fld id="{9DE0CEA4-7E62-4EAA-9BE3-9BBBA25519B5}" type="slidenum">
              <a:rPr lang="en-150" smtClean="0">
                <a:latin typeface="Tahoma" panose="020B0604030504040204" pitchFamily="34" charset="0"/>
                <a:ea typeface="Tahoma" panose="020B0604030504040204" pitchFamily="34" charset="0"/>
                <a:cs typeface="Tahoma" panose="020B0604030504040204" pitchFamily="34" charset="0"/>
              </a:rPr>
              <a:t>39</a:t>
            </a:fld>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7" name="תמונה 6">
            <a:extLst>
              <a:ext uri="{FF2B5EF4-FFF2-40B4-BE49-F238E27FC236}">
                <a16:creationId xmlns:a16="http://schemas.microsoft.com/office/drawing/2014/main" id="{0A54808B-9567-549D-D93C-82B7F176F9FF}"/>
              </a:ext>
            </a:extLst>
          </p:cNvPr>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15094" y="6192565"/>
            <a:ext cx="2035130" cy="467105"/>
          </a:xfrm>
          <a:prstGeom prst="rect">
            <a:avLst/>
          </a:prstGeom>
        </p:spPr>
      </p:pic>
    </p:spTree>
    <p:extLst>
      <p:ext uri="{BB962C8B-B14F-4D97-AF65-F5344CB8AC3E}">
        <p14:creationId xmlns:p14="http://schemas.microsoft.com/office/powerpoint/2010/main" val="106419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3">
                                            <p:txEl>
                                              <p:pRg st="2" end="2"/>
                                            </p:txEl>
                                          </p:spTgt>
                                        </p:tgtEl>
                                        <p:attrNameLst>
                                          <p:attrName>style.visibility</p:attrName>
                                        </p:attrNameLst>
                                      </p:cBhvr>
                                      <p:to>
                                        <p:strVal val="visible"/>
                                      </p:to>
                                    </p:set>
                                    <p:animEffect transition="in" filter="barn(inVertical)">
                                      <p:cBhvr>
                                        <p:cTn id="7" dur="500"/>
                                        <p:tgtEl>
                                          <p:spTgt spid="3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1000"/>
                                        <p:tgtEl>
                                          <p:spTgt spid="28"/>
                                        </p:tgtEl>
                                      </p:cBhvr>
                                    </p:animEffect>
                                    <p:anim calcmode="lin" valueType="num">
                                      <p:cBhvr>
                                        <p:cTn id="23" dur="1000" fill="hold"/>
                                        <p:tgtEl>
                                          <p:spTgt spid="28"/>
                                        </p:tgtEl>
                                        <p:attrNameLst>
                                          <p:attrName>ppt_x</p:attrName>
                                        </p:attrNameLst>
                                      </p:cBhvr>
                                      <p:tavLst>
                                        <p:tav tm="0">
                                          <p:val>
                                            <p:strVal val="#ppt_x"/>
                                          </p:val>
                                        </p:tav>
                                        <p:tav tm="100000">
                                          <p:val>
                                            <p:strVal val="#ppt_x"/>
                                          </p:val>
                                        </p:tav>
                                      </p:tavLst>
                                    </p:anim>
                                    <p:anim calcmode="lin" valueType="num">
                                      <p:cBhvr>
                                        <p:cTn id="2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1000"/>
                                        <p:tgtEl>
                                          <p:spTgt spid="27"/>
                                        </p:tgtEl>
                                      </p:cBhvr>
                                    </p:animEffect>
                                    <p:anim calcmode="lin" valueType="num">
                                      <p:cBhvr>
                                        <p:cTn id="30" dur="1000" fill="hold"/>
                                        <p:tgtEl>
                                          <p:spTgt spid="27"/>
                                        </p:tgtEl>
                                        <p:attrNameLst>
                                          <p:attrName>ppt_x</p:attrName>
                                        </p:attrNameLst>
                                      </p:cBhvr>
                                      <p:tavLst>
                                        <p:tav tm="0">
                                          <p:val>
                                            <p:strVal val="#ppt_x"/>
                                          </p:val>
                                        </p:tav>
                                        <p:tav tm="100000">
                                          <p:val>
                                            <p:strVal val="#ppt_x"/>
                                          </p:val>
                                        </p:tav>
                                      </p:tavLst>
                                    </p:anim>
                                    <p:anim calcmode="lin" valueType="num">
                                      <p:cBhvr>
                                        <p:cTn id="31"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barn(inVertical)">
                                      <p:cBhvr>
                                        <p:cTn id="36" dur="500"/>
                                        <p:tgtEl>
                                          <p:spTgt spid="26"/>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1000"/>
                                        <p:tgtEl>
                                          <p:spTgt spid="11"/>
                                        </p:tgtEl>
                                      </p:cBhvr>
                                    </p:animEffect>
                                    <p:anim calcmode="lin" valueType="num">
                                      <p:cBhvr>
                                        <p:cTn id="42" dur="1000" fill="hold"/>
                                        <p:tgtEl>
                                          <p:spTgt spid="11"/>
                                        </p:tgtEl>
                                        <p:attrNameLst>
                                          <p:attrName>ppt_x</p:attrName>
                                        </p:attrNameLst>
                                      </p:cBhvr>
                                      <p:tavLst>
                                        <p:tav tm="0">
                                          <p:val>
                                            <p:strVal val="#ppt_x"/>
                                          </p:val>
                                        </p:tav>
                                        <p:tav tm="100000">
                                          <p:val>
                                            <p:strVal val="#ppt_x"/>
                                          </p:val>
                                        </p:tav>
                                      </p:tavLst>
                                    </p:anim>
                                    <p:anim calcmode="lin" valueType="num">
                                      <p:cBhvr>
                                        <p:cTn id="4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33">
                                            <p:txEl>
                                              <p:pRg st="4" end="4"/>
                                            </p:txEl>
                                          </p:spTgt>
                                        </p:tgtEl>
                                        <p:attrNameLst>
                                          <p:attrName>style.visibility</p:attrName>
                                        </p:attrNameLst>
                                      </p:cBhvr>
                                      <p:to>
                                        <p:strVal val="visible"/>
                                      </p:to>
                                    </p:set>
                                    <p:animEffect transition="in" filter="wipe(down)">
                                      <p:cBhvr>
                                        <p:cTn id="48" dur="500"/>
                                        <p:tgtEl>
                                          <p:spTgt spid="33">
                                            <p:txEl>
                                              <p:pRg st="4" end="4"/>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6" presetClass="entr" presetSubtype="16" fill="hold" nodeType="clickEffect">
                                  <p:stCondLst>
                                    <p:cond delay="0"/>
                                  </p:stCondLst>
                                  <p:childTnLst>
                                    <p:set>
                                      <p:cBhvr>
                                        <p:cTn id="52" dur="1" fill="hold">
                                          <p:stCondLst>
                                            <p:cond delay="0"/>
                                          </p:stCondLst>
                                        </p:cTn>
                                        <p:tgtEl>
                                          <p:spTgt spid="31"/>
                                        </p:tgtEl>
                                        <p:attrNameLst>
                                          <p:attrName>style.visibility</p:attrName>
                                        </p:attrNameLst>
                                      </p:cBhvr>
                                      <p:to>
                                        <p:strVal val="visible"/>
                                      </p:to>
                                    </p:set>
                                    <p:animEffect transition="in" filter="circle(in)">
                                      <p:cBhvr>
                                        <p:cTn id="53" dur="2000"/>
                                        <p:tgtEl>
                                          <p:spTgt spid="31"/>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nodeType="clickEffect">
                                  <p:stCondLst>
                                    <p:cond delay="0"/>
                                  </p:stCondLst>
                                  <p:childTnLst>
                                    <p:set>
                                      <p:cBhvr>
                                        <p:cTn id="57" dur="1" fill="hold">
                                          <p:stCondLst>
                                            <p:cond delay="0"/>
                                          </p:stCondLst>
                                        </p:cTn>
                                        <p:tgtEl>
                                          <p:spTgt spid="33">
                                            <p:txEl>
                                              <p:pRg st="6" end="6"/>
                                            </p:txEl>
                                          </p:spTgt>
                                        </p:tgtEl>
                                        <p:attrNameLst>
                                          <p:attrName>style.visibility</p:attrName>
                                        </p:attrNameLst>
                                      </p:cBhvr>
                                      <p:to>
                                        <p:strVal val="visible"/>
                                      </p:to>
                                    </p:set>
                                    <p:animEffect transition="in" filter="barn(inVertical)">
                                      <p:cBhvr>
                                        <p:cTn id="58" dur="500"/>
                                        <p:tgtEl>
                                          <p:spTgt spid="33">
                                            <p:txEl>
                                              <p:pRg st="6" end="6"/>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nodeType="clickEffect">
                                  <p:stCondLst>
                                    <p:cond delay="0"/>
                                  </p:stCondLst>
                                  <p:childTnLst>
                                    <p:set>
                                      <p:cBhvr>
                                        <p:cTn id="62" dur="1" fill="hold">
                                          <p:stCondLst>
                                            <p:cond delay="0"/>
                                          </p:stCondLst>
                                        </p:cTn>
                                        <p:tgtEl>
                                          <p:spTgt spid="33">
                                            <p:txEl>
                                              <p:pRg st="8" end="8"/>
                                            </p:txEl>
                                          </p:spTgt>
                                        </p:tgtEl>
                                        <p:attrNameLst>
                                          <p:attrName>style.visibility</p:attrName>
                                        </p:attrNameLst>
                                      </p:cBhvr>
                                      <p:to>
                                        <p:strVal val="visible"/>
                                      </p:to>
                                    </p:set>
                                    <p:animEffect transition="in" filter="wipe(down)">
                                      <p:cBhvr>
                                        <p:cTn id="63" dur="500"/>
                                        <p:tgtEl>
                                          <p:spTgt spid="33">
                                            <p:txEl>
                                              <p:pRg st="8" end="8"/>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31" presetClass="entr" presetSubtype="0" fill="hold" nodeType="clickEffect">
                                  <p:stCondLst>
                                    <p:cond delay="0"/>
                                  </p:stCondLst>
                                  <p:childTnLst>
                                    <p:set>
                                      <p:cBhvr>
                                        <p:cTn id="67" dur="1" fill="hold">
                                          <p:stCondLst>
                                            <p:cond delay="0"/>
                                          </p:stCondLst>
                                        </p:cTn>
                                        <p:tgtEl>
                                          <p:spTgt spid="30"/>
                                        </p:tgtEl>
                                        <p:attrNameLst>
                                          <p:attrName>style.visibility</p:attrName>
                                        </p:attrNameLst>
                                      </p:cBhvr>
                                      <p:to>
                                        <p:strVal val="visible"/>
                                      </p:to>
                                    </p:set>
                                    <p:anim calcmode="lin" valueType="num">
                                      <p:cBhvr>
                                        <p:cTn id="68" dur="1000" fill="hold"/>
                                        <p:tgtEl>
                                          <p:spTgt spid="30"/>
                                        </p:tgtEl>
                                        <p:attrNameLst>
                                          <p:attrName>ppt_w</p:attrName>
                                        </p:attrNameLst>
                                      </p:cBhvr>
                                      <p:tavLst>
                                        <p:tav tm="0">
                                          <p:val>
                                            <p:fltVal val="0"/>
                                          </p:val>
                                        </p:tav>
                                        <p:tav tm="100000">
                                          <p:val>
                                            <p:strVal val="#ppt_w"/>
                                          </p:val>
                                        </p:tav>
                                      </p:tavLst>
                                    </p:anim>
                                    <p:anim calcmode="lin" valueType="num">
                                      <p:cBhvr>
                                        <p:cTn id="69" dur="1000" fill="hold"/>
                                        <p:tgtEl>
                                          <p:spTgt spid="30"/>
                                        </p:tgtEl>
                                        <p:attrNameLst>
                                          <p:attrName>ppt_h</p:attrName>
                                        </p:attrNameLst>
                                      </p:cBhvr>
                                      <p:tavLst>
                                        <p:tav tm="0">
                                          <p:val>
                                            <p:fltVal val="0"/>
                                          </p:val>
                                        </p:tav>
                                        <p:tav tm="100000">
                                          <p:val>
                                            <p:strVal val="#ppt_h"/>
                                          </p:val>
                                        </p:tav>
                                      </p:tavLst>
                                    </p:anim>
                                    <p:anim calcmode="lin" valueType="num">
                                      <p:cBhvr>
                                        <p:cTn id="70" dur="1000" fill="hold"/>
                                        <p:tgtEl>
                                          <p:spTgt spid="30"/>
                                        </p:tgtEl>
                                        <p:attrNameLst>
                                          <p:attrName>style.rotation</p:attrName>
                                        </p:attrNameLst>
                                      </p:cBhvr>
                                      <p:tavLst>
                                        <p:tav tm="0">
                                          <p:val>
                                            <p:fltVal val="90"/>
                                          </p:val>
                                        </p:tav>
                                        <p:tav tm="100000">
                                          <p:val>
                                            <p:fltVal val="0"/>
                                          </p:val>
                                        </p:tav>
                                      </p:tavLst>
                                    </p:anim>
                                    <p:animEffect transition="in" filter="fade">
                                      <p:cBhvr>
                                        <p:cTn id="71"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2AD6C-033D-424A-6D03-75F50DC9648B}"/>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D417C747-0091-79B6-11DD-3173A323CCD3}"/>
              </a:ext>
            </a:extLst>
          </p:cNvPr>
          <p:cNvSpPr/>
          <p:nvPr/>
        </p:nvSpPr>
        <p:spPr>
          <a:xfrm>
            <a:off x="261257"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8" name="TextBox 17">
            <a:extLst>
              <a:ext uri="{FF2B5EF4-FFF2-40B4-BE49-F238E27FC236}">
                <a16:creationId xmlns:a16="http://schemas.microsoft.com/office/drawing/2014/main" id="{8D4B7E93-7665-6754-600C-78691359CCD8}"/>
              </a:ext>
            </a:extLst>
          </p:cNvPr>
          <p:cNvSpPr txBox="1"/>
          <p:nvPr/>
        </p:nvSpPr>
        <p:spPr>
          <a:xfrm>
            <a:off x="4516030" y="240585"/>
            <a:ext cx="6837770" cy="461665"/>
          </a:xfrm>
          <a:prstGeom prst="rect">
            <a:avLst/>
          </a:prstGeom>
          <a:noFill/>
        </p:spPr>
        <p:txBody>
          <a:bodyPr wrap="square" rtlCol="0">
            <a:spAutoFit/>
          </a:bodyPr>
          <a:lstStyle/>
          <a:p>
            <a:pPr algn="just" rtl="1"/>
            <a:r>
              <a:rPr lang="ar-EG" sz="2400" b="1" dirty="0">
                <a:solidFill>
                  <a:srgbClr val="005445"/>
                </a:solidFill>
                <a:latin typeface="Tahoma" panose="020B0604030504040204" pitchFamily="34" charset="0"/>
                <a:ea typeface="Tahoma" panose="020B0604030504040204" pitchFamily="34" charset="0"/>
                <a:cs typeface="Tahoma" panose="020B0604030504040204" pitchFamily="34" charset="0"/>
              </a:rPr>
              <a:t>محتوى الدرس:</a:t>
            </a:r>
            <a:endParaRPr lang="en-150" sz="2400" dirty="0">
              <a:solidFill>
                <a:srgbClr val="005445"/>
              </a:solidFill>
              <a:latin typeface="Atlas AAA" panose="020B0504020202020204" pitchFamily="34" charset="-79"/>
              <a:cs typeface="Atlas AAA" panose="020B0504020202020204" pitchFamily="34" charset="-79"/>
            </a:endParaRPr>
          </a:p>
        </p:txBody>
      </p:sp>
      <p:sp>
        <p:nvSpPr>
          <p:cNvPr id="2" name="Isosceles Triangle 1">
            <a:extLst>
              <a:ext uri="{FF2B5EF4-FFF2-40B4-BE49-F238E27FC236}">
                <a16:creationId xmlns:a16="http://schemas.microsoft.com/office/drawing/2014/main" id="{160040BC-35ED-D354-A942-6A8A26EC7A9A}"/>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3949F81A-53CE-3D4A-783C-C17602F08AE5}"/>
              </a:ext>
            </a:extLst>
          </p:cNvPr>
          <p:cNvSpPr/>
          <p:nvPr/>
        </p:nvSpPr>
        <p:spPr>
          <a:xfrm>
            <a:off x="11704551" y="3454787"/>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7" name="TextBox 6">
            <a:extLst>
              <a:ext uri="{FF2B5EF4-FFF2-40B4-BE49-F238E27FC236}">
                <a16:creationId xmlns:a16="http://schemas.microsoft.com/office/drawing/2014/main" id="{CBB951E6-E83F-B07F-CE18-C728809C95F7}"/>
              </a:ext>
            </a:extLst>
          </p:cNvPr>
          <p:cNvSpPr txBox="1"/>
          <p:nvPr/>
        </p:nvSpPr>
        <p:spPr>
          <a:xfrm>
            <a:off x="11571756" y="3768083"/>
            <a:ext cx="637058" cy="261610"/>
          </a:xfrm>
          <a:prstGeom prst="rect">
            <a:avLst/>
          </a:prstGeom>
          <a:noFill/>
        </p:spPr>
        <p:txBody>
          <a:bodyPr wrap="square" rtlCol="0">
            <a:spAutoFit/>
          </a:bodyPr>
          <a:lstStyle/>
          <a:p>
            <a:pPr algn="ctr"/>
            <a:r>
              <a:rPr lang="ar-EG" sz="1100" dirty="0">
                <a:solidFill>
                  <a:srgbClr val="005445"/>
                </a:solidFill>
                <a:latin typeface="Atlas AAA" panose="020B0504020202020204" pitchFamily="34" charset="-79"/>
                <a:cs typeface="Atlas AAA" panose="020B0504020202020204" pitchFamily="34" charset="-79"/>
              </a:rPr>
              <a:t>المقدمة</a:t>
            </a:r>
            <a:endParaRPr lang="en-150" sz="1100" dirty="0">
              <a:solidFill>
                <a:srgbClr val="005445"/>
              </a:solidFill>
              <a:latin typeface="Atlas AAA" panose="020B0504020202020204" pitchFamily="34" charset="-79"/>
              <a:cs typeface="Atlas AAA" panose="020B0504020202020204" pitchFamily="34" charset="-79"/>
            </a:endParaRPr>
          </a:p>
        </p:txBody>
      </p:sp>
      <p:sp>
        <p:nvSpPr>
          <p:cNvPr id="13" name="Isosceles Triangle 12">
            <a:extLst>
              <a:ext uri="{FF2B5EF4-FFF2-40B4-BE49-F238E27FC236}">
                <a16:creationId xmlns:a16="http://schemas.microsoft.com/office/drawing/2014/main" id="{4A48CC19-C4A1-7CD8-485E-2296B728E5EA}"/>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FCFBAB06-20D6-4F8A-3BC6-3ECC54D17A57}"/>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0D08DEEB-227A-C397-0CD2-172FD411935D}"/>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6" name="TextBox 15">
            <a:extLst>
              <a:ext uri="{FF2B5EF4-FFF2-40B4-BE49-F238E27FC236}">
                <a16:creationId xmlns:a16="http://schemas.microsoft.com/office/drawing/2014/main" id="{D5192E37-64E5-C18C-66D7-C1A3550D6753}"/>
              </a:ext>
            </a:extLst>
          </p:cNvPr>
          <p:cNvSpPr txBox="1"/>
          <p:nvPr/>
        </p:nvSpPr>
        <p:spPr>
          <a:xfrm>
            <a:off x="11571756" y="4492815"/>
            <a:ext cx="637058" cy="430887"/>
          </a:xfrm>
          <a:prstGeom prst="rect">
            <a:avLst/>
          </a:prstGeom>
          <a:noFill/>
        </p:spPr>
        <p:txBody>
          <a:bodyPr wrap="square" rtlCol="0">
            <a:spAutoFit/>
          </a:bodyPr>
          <a:lstStyle/>
          <a:p>
            <a:pPr algn="ctr" rtl="1"/>
            <a:r>
              <a:rPr lang="ar-EG" sz="1100" dirty="0">
                <a:solidFill>
                  <a:srgbClr val="005445"/>
                </a:solidFill>
                <a:latin typeface="Atlas AAA" panose="020B0504020202020204" pitchFamily="34" charset="-79"/>
                <a:cs typeface="Atlas AAA" panose="020B0504020202020204" pitchFamily="34" charset="-79"/>
              </a:rPr>
              <a:t>محتوى الدرس</a:t>
            </a:r>
            <a:endParaRPr lang="en-150" sz="1100" dirty="0">
              <a:solidFill>
                <a:srgbClr val="005445"/>
              </a:solidFill>
              <a:latin typeface="Atlas AAA" panose="020B0504020202020204" pitchFamily="34" charset="-79"/>
              <a:cs typeface="Atlas AAA" panose="020B0504020202020204" pitchFamily="34" charset="-79"/>
            </a:endParaRPr>
          </a:p>
        </p:txBody>
      </p:sp>
      <p:pic>
        <p:nvPicPr>
          <p:cNvPr id="9" name="Picture 8">
            <a:extLst>
              <a:ext uri="{FF2B5EF4-FFF2-40B4-BE49-F238E27FC236}">
                <a16:creationId xmlns:a16="http://schemas.microsoft.com/office/drawing/2014/main" id="{4B195236-2E43-AB14-76CA-E2272830CB0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647208" y="4122789"/>
            <a:ext cx="496825" cy="484633"/>
          </a:xfrm>
          <a:prstGeom prst="rect">
            <a:avLst/>
          </a:prstGeom>
        </p:spPr>
      </p:pic>
      <p:sp>
        <p:nvSpPr>
          <p:cNvPr id="19" name="Isosceles Triangle 18">
            <a:extLst>
              <a:ext uri="{FF2B5EF4-FFF2-40B4-BE49-F238E27FC236}">
                <a16:creationId xmlns:a16="http://schemas.microsoft.com/office/drawing/2014/main" id="{5A0A7519-FD6A-F828-6CF2-4981F1F00AD7}"/>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99CC818F-2A43-C4D9-26A3-D4B7478E7D09}"/>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CFCBB1DA-FA40-5D59-99C2-AE811D0DE194}"/>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928D6351-1E34-2651-A9C9-3CBB5307748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647888" y="4852815"/>
            <a:ext cx="496825" cy="484633"/>
          </a:xfrm>
          <a:prstGeom prst="rect">
            <a:avLst/>
          </a:prstGeom>
        </p:spPr>
      </p:pic>
      <p:sp>
        <p:nvSpPr>
          <p:cNvPr id="24" name="TextBox 23">
            <a:extLst>
              <a:ext uri="{FF2B5EF4-FFF2-40B4-BE49-F238E27FC236}">
                <a16:creationId xmlns:a16="http://schemas.microsoft.com/office/drawing/2014/main" id="{741B3EF7-D0DF-ED35-B963-F7E639A1EF8C}"/>
              </a:ext>
            </a:extLst>
          </p:cNvPr>
          <p:cNvSpPr txBox="1"/>
          <p:nvPr/>
        </p:nvSpPr>
        <p:spPr>
          <a:xfrm>
            <a:off x="11577091" y="5239983"/>
            <a:ext cx="637058" cy="261610"/>
          </a:xfrm>
          <a:prstGeom prst="rect">
            <a:avLst/>
          </a:prstGeom>
          <a:noFill/>
        </p:spPr>
        <p:txBody>
          <a:bodyPr wrap="square" rtlCol="0">
            <a:spAutoFit/>
          </a:bodyPr>
          <a:lstStyle/>
          <a:p>
            <a:pPr algn="ctr" rtl="1"/>
            <a:r>
              <a:rPr lang="ar-EG" sz="1100" dirty="0">
                <a:solidFill>
                  <a:srgbClr val="005445"/>
                </a:solidFill>
                <a:latin typeface="Atlas AAA" panose="020B0504020202020204" pitchFamily="34" charset="-79"/>
                <a:cs typeface="Atlas AAA" panose="020B0504020202020204" pitchFamily="34" charset="-79"/>
              </a:rPr>
              <a:t>المضمون</a:t>
            </a:r>
            <a:endParaRPr lang="en-150" sz="1100" dirty="0">
              <a:solidFill>
                <a:srgbClr val="005445"/>
              </a:solidFill>
              <a:latin typeface="Atlas AAA" panose="020B0504020202020204" pitchFamily="34" charset="-79"/>
              <a:cs typeface="Atlas AAA" panose="020B0504020202020204" pitchFamily="34" charset="-79"/>
            </a:endParaRPr>
          </a:p>
        </p:txBody>
      </p:sp>
      <p:pic>
        <p:nvPicPr>
          <p:cNvPr id="25" name="Picture 24">
            <a:extLst>
              <a:ext uri="{FF2B5EF4-FFF2-40B4-BE49-F238E27FC236}">
                <a16:creationId xmlns:a16="http://schemas.microsoft.com/office/drawing/2014/main" id="{74612A1C-11FE-48E1-8405-EA8BA8B8B2C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636131" y="5597748"/>
            <a:ext cx="496825" cy="484633"/>
          </a:xfrm>
          <a:prstGeom prst="rect">
            <a:avLst/>
          </a:prstGeom>
        </p:spPr>
      </p:pic>
      <p:sp>
        <p:nvSpPr>
          <p:cNvPr id="26" name="TextBox 25">
            <a:extLst>
              <a:ext uri="{FF2B5EF4-FFF2-40B4-BE49-F238E27FC236}">
                <a16:creationId xmlns:a16="http://schemas.microsoft.com/office/drawing/2014/main" id="{2D3E9E44-8733-02F0-1E54-93162F409703}"/>
              </a:ext>
            </a:extLst>
          </p:cNvPr>
          <p:cNvSpPr txBox="1"/>
          <p:nvPr/>
        </p:nvSpPr>
        <p:spPr>
          <a:xfrm>
            <a:off x="11577091" y="6003187"/>
            <a:ext cx="637058" cy="261610"/>
          </a:xfrm>
          <a:prstGeom prst="rect">
            <a:avLst/>
          </a:prstGeom>
          <a:noFill/>
        </p:spPr>
        <p:txBody>
          <a:bodyPr wrap="square" rtlCol="0">
            <a:spAutoFit/>
          </a:bodyPr>
          <a:lstStyle/>
          <a:p>
            <a:pPr algn="ctr" rtl="1"/>
            <a:r>
              <a:rPr lang="ar-EG" sz="1100" dirty="0">
                <a:solidFill>
                  <a:srgbClr val="005445"/>
                </a:solidFill>
                <a:latin typeface="Atlas AAA" panose="020B0504020202020204" pitchFamily="34" charset="-79"/>
                <a:cs typeface="Atlas AAA" panose="020B0504020202020204" pitchFamily="34" charset="-79"/>
              </a:rPr>
              <a:t>تلخيص</a:t>
            </a:r>
            <a:endParaRPr lang="en-150" sz="1100" dirty="0">
              <a:solidFill>
                <a:srgbClr val="005445"/>
              </a:solidFill>
              <a:latin typeface="Atlas AAA" panose="020B0504020202020204" pitchFamily="34" charset="-79"/>
              <a:cs typeface="Atlas AAA" panose="020B0504020202020204" pitchFamily="34" charset="-79"/>
            </a:endParaRPr>
          </a:p>
        </p:txBody>
      </p:sp>
      <p:pic>
        <p:nvPicPr>
          <p:cNvPr id="5" name="Picture 4">
            <a:extLst>
              <a:ext uri="{FF2B5EF4-FFF2-40B4-BE49-F238E27FC236}">
                <a16:creationId xmlns:a16="http://schemas.microsoft.com/office/drawing/2014/main" id="{6860E487-873E-D126-7EB5-EAD826AEEAC2}"/>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61257" y="4764157"/>
            <a:ext cx="2870654" cy="2311926"/>
          </a:xfrm>
          <a:prstGeom prst="rect">
            <a:avLst/>
          </a:prstGeom>
        </p:spPr>
      </p:pic>
      <p:sp>
        <p:nvSpPr>
          <p:cNvPr id="4" name="Slide Number Placeholder 3">
            <a:extLst>
              <a:ext uri="{FF2B5EF4-FFF2-40B4-BE49-F238E27FC236}">
                <a16:creationId xmlns:a16="http://schemas.microsoft.com/office/drawing/2014/main" id="{4CC683BE-55B6-123A-0DE5-51D8561499D1}"/>
              </a:ext>
            </a:extLst>
          </p:cNvPr>
          <p:cNvSpPr>
            <a:spLocks noGrp="1"/>
          </p:cNvSpPr>
          <p:nvPr>
            <p:ph type="sldNum" sz="quarter" idx="12"/>
          </p:nvPr>
        </p:nvSpPr>
        <p:spPr/>
        <p:txBody>
          <a:bodyPr/>
          <a:lstStyle/>
          <a:p>
            <a:fld id="{9DE0CEA4-7E62-4EAA-9BE3-9BBBA25519B5}" type="slidenum">
              <a:rPr lang="en-150" smtClean="0"/>
              <a:t>4</a:t>
            </a:fld>
            <a:endParaRPr lang="en-150"/>
          </a:p>
        </p:txBody>
      </p:sp>
      <p:graphicFrame>
        <p:nvGraphicFramePr>
          <p:cNvPr id="6" name="Table 7">
            <a:extLst>
              <a:ext uri="{FF2B5EF4-FFF2-40B4-BE49-F238E27FC236}">
                <a16:creationId xmlns:a16="http://schemas.microsoft.com/office/drawing/2014/main" id="{43640500-8129-6012-93CB-50A84ECC9B25}"/>
              </a:ext>
            </a:extLst>
          </p:cNvPr>
          <p:cNvGraphicFramePr>
            <a:graphicFrameLocks noGrp="1"/>
          </p:cNvGraphicFramePr>
          <p:nvPr>
            <p:extLst>
              <p:ext uri="{D42A27DB-BD31-4B8C-83A1-F6EECF244321}">
                <p14:modId xmlns:p14="http://schemas.microsoft.com/office/powerpoint/2010/main" val="129317120"/>
              </p:ext>
            </p:extLst>
          </p:nvPr>
        </p:nvGraphicFramePr>
        <p:xfrm>
          <a:off x="3056550" y="928353"/>
          <a:ext cx="8608252" cy="5573975"/>
        </p:xfrm>
        <a:graphic>
          <a:graphicData uri="http://schemas.openxmlformats.org/drawingml/2006/table">
            <a:tbl>
              <a:tblPr rtl="1" firstRow="1" bandRow="1">
                <a:tableStyleId>{93296810-A885-4BE3-A3E7-6D5BEEA58F35}</a:tableStyleId>
              </a:tblPr>
              <a:tblGrid>
                <a:gridCol w="484584">
                  <a:extLst>
                    <a:ext uri="{9D8B030D-6E8A-4147-A177-3AD203B41FA5}">
                      <a16:colId xmlns:a16="http://schemas.microsoft.com/office/drawing/2014/main" val="3472499939"/>
                    </a:ext>
                  </a:extLst>
                </a:gridCol>
                <a:gridCol w="1389580">
                  <a:extLst>
                    <a:ext uri="{9D8B030D-6E8A-4147-A177-3AD203B41FA5}">
                      <a16:colId xmlns:a16="http://schemas.microsoft.com/office/drawing/2014/main" val="3367701963"/>
                    </a:ext>
                  </a:extLst>
                </a:gridCol>
                <a:gridCol w="3143643">
                  <a:extLst>
                    <a:ext uri="{9D8B030D-6E8A-4147-A177-3AD203B41FA5}">
                      <a16:colId xmlns:a16="http://schemas.microsoft.com/office/drawing/2014/main" val="1446576587"/>
                    </a:ext>
                  </a:extLst>
                </a:gridCol>
                <a:gridCol w="2391901">
                  <a:extLst>
                    <a:ext uri="{9D8B030D-6E8A-4147-A177-3AD203B41FA5}">
                      <a16:colId xmlns:a16="http://schemas.microsoft.com/office/drawing/2014/main" val="3169712823"/>
                    </a:ext>
                  </a:extLst>
                </a:gridCol>
                <a:gridCol w="1198544">
                  <a:extLst>
                    <a:ext uri="{9D8B030D-6E8A-4147-A177-3AD203B41FA5}">
                      <a16:colId xmlns:a16="http://schemas.microsoft.com/office/drawing/2014/main" val="3937137466"/>
                    </a:ext>
                  </a:extLst>
                </a:gridCol>
              </a:tblGrid>
              <a:tr h="896550">
                <a:tc>
                  <a:txBody>
                    <a:bodyPr/>
                    <a:lstStyle/>
                    <a:p>
                      <a:pPr algn="ctr" rtl="0">
                        <a:lnSpc>
                          <a:spcPct val="115000"/>
                        </a:lnSpc>
                        <a:spcAft>
                          <a:spcPts val="800"/>
                        </a:spcAft>
                      </a:pPr>
                      <a:endParaRPr lang="en-IL" sz="1600" kern="100" dirty="0">
                        <a:effectLst/>
                        <a:latin typeface="Aptos" panose="020B0004020202020204" pitchFamily="34" charset="0"/>
                        <a:ea typeface="Aptos" panose="020B0004020202020204" pitchFamily="34" charset="0"/>
                        <a:cs typeface="Arial" panose="020B0604020202020204" pitchFamily="34" charset="0"/>
                      </a:endParaRPr>
                    </a:p>
                  </a:txBody>
                  <a:tcPr marL="0" marR="0" marT="0" marB="0"/>
                </a:tc>
                <a:tc>
                  <a:txBody>
                    <a:bodyPr/>
                    <a:lstStyle/>
                    <a:p>
                      <a:pPr algn="ctr" rtl="0">
                        <a:lnSpc>
                          <a:spcPct val="115000"/>
                        </a:lnSpc>
                        <a:spcAft>
                          <a:spcPts val="800"/>
                        </a:spcAft>
                      </a:pPr>
                      <a:r>
                        <a:rPr lang="ar-EG" sz="1600" kern="100" dirty="0">
                          <a:effectLst/>
                          <a:latin typeface="Tahoma" panose="020B0604030504040204" pitchFamily="34" charset="0"/>
                          <a:ea typeface="Tahoma" panose="020B0604030504040204" pitchFamily="34" charset="0"/>
                          <a:cs typeface="Tahoma" panose="020B0604030504040204" pitchFamily="34" charset="0"/>
                        </a:rPr>
                        <a:t>الموضوع</a:t>
                      </a:r>
                      <a:endParaRPr lang="en-IL" sz="1600" kern="100" dirty="0">
                        <a:effectLst/>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rtl="0">
                        <a:lnSpc>
                          <a:spcPct val="115000"/>
                        </a:lnSpc>
                        <a:spcAft>
                          <a:spcPts val="800"/>
                        </a:spcAft>
                      </a:pPr>
                      <a:r>
                        <a:rPr lang="ar-EG" sz="1600" kern="100" dirty="0">
                          <a:effectLst/>
                          <a:latin typeface="Tahoma" panose="020B0604030504040204" pitchFamily="34" charset="0"/>
                          <a:ea typeface="Tahoma" panose="020B0604030504040204" pitchFamily="34" charset="0"/>
                          <a:cs typeface="Tahoma" panose="020B0604030504040204" pitchFamily="34" charset="0"/>
                        </a:rPr>
                        <a:t>توسيع</a:t>
                      </a:r>
                      <a:endParaRPr lang="en-IL" sz="1600" kern="100" dirty="0">
                        <a:effectLst/>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rtl="0">
                        <a:lnSpc>
                          <a:spcPct val="115000"/>
                        </a:lnSpc>
                        <a:spcAft>
                          <a:spcPts val="800"/>
                        </a:spcAft>
                      </a:pPr>
                      <a:r>
                        <a:rPr lang="ar-EG" sz="1600" kern="100" dirty="0">
                          <a:effectLst/>
                          <a:latin typeface="Tahoma" panose="020B0604030504040204" pitchFamily="34" charset="0"/>
                          <a:ea typeface="Tahoma" panose="020B0604030504040204" pitchFamily="34" charset="0"/>
                          <a:cs typeface="Tahoma" panose="020B0604030504040204" pitchFamily="34" charset="0"/>
                        </a:rPr>
                        <a:t>ماذا نعمل</a:t>
                      </a:r>
                      <a:endParaRPr lang="he-IL" sz="1600" kern="100" dirty="0">
                        <a:effectLst/>
                        <a:latin typeface="Tahoma" panose="020B0604030504040204" pitchFamily="34" charset="0"/>
                        <a:ea typeface="Tahoma" panose="020B0604030504040204" pitchFamily="34" charset="0"/>
                        <a:cs typeface="Tahoma" panose="020B0604030504040204" pitchFamily="34" charset="0"/>
                      </a:endParaRPr>
                    </a:p>
                    <a:p>
                      <a:pPr algn="ctr" rtl="0">
                        <a:lnSpc>
                          <a:spcPct val="115000"/>
                        </a:lnSpc>
                        <a:spcAft>
                          <a:spcPts val="800"/>
                        </a:spcAft>
                      </a:pPr>
                      <a:endParaRPr lang="en-IL" sz="1600" kern="100" dirty="0">
                        <a:effectLst/>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rtl="0">
                        <a:lnSpc>
                          <a:spcPct val="115000"/>
                        </a:lnSpc>
                        <a:spcAft>
                          <a:spcPts val="800"/>
                        </a:spcAft>
                      </a:pPr>
                      <a:r>
                        <a:rPr lang="ar-EG" sz="1600" kern="100" dirty="0">
                          <a:effectLst/>
                          <a:latin typeface="Tahoma" panose="020B0604030504040204" pitchFamily="34" charset="0"/>
                          <a:ea typeface="Tahoma" panose="020B0604030504040204" pitchFamily="34" charset="0"/>
                          <a:cs typeface="Tahoma" panose="020B0604030504040204" pitchFamily="34" charset="0"/>
                        </a:rPr>
                        <a:t>تقدير الوقت (بالدقائق)</a:t>
                      </a:r>
                      <a:endParaRPr lang="en-IL" sz="1600" kern="100" dirty="0">
                        <a:effectLst/>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2754528561"/>
                  </a:ext>
                </a:extLst>
              </a:tr>
              <a:tr h="391489">
                <a:tc>
                  <a:txBody>
                    <a:bodyPr/>
                    <a:lstStyle/>
                    <a:p>
                      <a:pPr algn="ctr" rtl="1">
                        <a:lnSpc>
                          <a:spcPct val="115000"/>
                        </a:lnSpc>
                        <a:spcAft>
                          <a:spcPts val="800"/>
                        </a:spcAft>
                      </a:pPr>
                      <a:r>
                        <a:rPr lang="he-IL" sz="1600" kern="100" dirty="0">
                          <a:effectLst/>
                        </a:rPr>
                        <a:t>1</a:t>
                      </a:r>
                      <a:endParaRPr lang="en-IL" sz="1600" kern="100" dirty="0">
                        <a:effectLst/>
                        <a:latin typeface="Aptos" panose="020B0004020202020204" pitchFamily="34" charset="0"/>
                        <a:ea typeface="Aptos" panose="020B0004020202020204" pitchFamily="34" charset="0"/>
                        <a:cs typeface="Arial" panose="020B0604020202020204" pitchFamily="34" charset="0"/>
                      </a:endParaRPr>
                    </a:p>
                  </a:txBody>
                  <a:tcPr marL="0" marR="0" marT="0" marB="0"/>
                </a:tc>
                <a:tc>
                  <a:txBody>
                    <a:bodyPr/>
                    <a:lstStyle/>
                    <a:p>
                      <a:pPr algn="ctr" rtl="0">
                        <a:lnSpc>
                          <a:spcPct val="115000"/>
                        </a:lnSpc>
                        <a:spcAft>
                          <a:spcPts val="800"/>
                        </a:spcAft>
                      </a:pPr>
                      <a:r>
                        <a:rPr lang="ar-EG" sz="1600" kern="100" dirty="0">
                          <a:effectLst/>
                          <a:latin typeface="Tahoma" panose="020B0604030504040204" pitchFamily="34" charset="0"/>
                          <a:ea typeface="Tahoma" panose="020B0604030504040204" pitchFamily="34" charset="0"/>
                          <a:cs typeface="Tahoma" panose="020B0604030504040204" pitchFamily="34" charset="0"/>
                        </a:rPr>
                        <a:t>المقدمة</a:t>
                      </a:r>
                      <a:endParaRPr lang="en-IL" sz="1600" kern="100" dirty="0">
                        <a:effectLst/>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rtl="0">
                        <a:lnSpc>
                          <a:spcPct val="115000"/>
                        </a:lnSpc>
                        <a:spcAft>
                          <a:spcPts val="800"/>
                        </a:spcAft>
                      </a:pPr>
                      <a:r>
                        <a:rPr lang="ar-EG" sz="1600" kern="100" dirty="0">
                          <a:effectLst/>
                          <a:latin typeface="Tahoma" panose="020B0604030504040204" pitchFamily="34" charset="0"/>
                          <a:ea typeface="Tahoma" panose="020B0604030504040204" pitchFamily="34" charset="0"/>
                          <a:cs typeface="Tahoma" panose="020B0604030504040204" pitchFamily="34" charset="0"/>
                        </a:rPr>
                        <a:t>بماذا تذكّركم كلمة زهرة؟</a:t>
                      </a:r>
                    </a:p>
                    <a:p>
                      <a:pPr algn="ctr" rtl="0">
                        <a:lnSpc>
                          <a:spcPct val="115000"/>
                        </a:lnSpc>
                        <a:spcAft>
                          <a:spcPts val="800"/>
                        </a:spcAft>
                      </a:pPr>
                      <a:r>
                        <a:rPr lang="ar-EG" sz="1600" kern="100" dirty="0">
                          <a:effectLst/>
                          <a:latin typeface="Tahoma" panose="020B0604030504040204" pitchFamily="34" charset="0"/>
                          <a:ea typeface="Tahoma" panose="020B0604030504040204" pitchFamily="34" charset="0"/>
                          <a:cs typeface="Tahoma" panose="020B0604030504040204" pitchFamily="34" charset="0"/>
                        </a:rPr>
                        <a:t>ما المشترك بين جميع الصور؟</a:t>
                      </a:r>
                      <a:endParaRPr lang="en-IL" sz="1600" kern="100" dirty="0">
                        <a:effectLst/>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rtl="1">
                        <a:lnSpc>
                          <a:spcPct val="115000"/>
                        </a:lnSpc>
                        <a:spcAft>
                          <a:spcPts val="800"/>
                        </a:spcAft>
                      </a:pPr>
                      <a:r>
                        <a:rPr lang="ar-EG" sz="1600" kern="100" dirty="0">
                          <a:effectLst/>
                          <a:latin typeface="Tahoma" panose="020B0604030504040204" pitchFamily="34" charset="0"/>
                          <a:ea typeface="Tahoma" panose="020B0604030504040204" pitchFamily="34" charset="0"/>
                          <a:cs typeface="Tahoma" panose="020B0604030504040204" pitchFamily="34" charset="0"/>
                        </a:rPr>
                        <a:t>سؤال من خلاله يمكن التخيّل والمناقشة</a:t>
                      </a:r>
                      <a:endParaRPr lang="en-IL" sz="1600" kern="100" dirty="0">
                        <a:effectLst/>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rtl="1">
                        <a:lnSpc>
                          <a:spcPct val="115000"/>
                        </a:lnSpc>
                        <a:spcAft>
                          <a:spcPts val="800"/>
                        </a:spcAft>
                      </a:pPr>
                      <a:r>
                        <a:rPr lang="he-IL" sz="1600" kern="100">
                          <a:effectLst/>
                          <a:latin typeface="Tahoma" panose="020B0604030504040204" pitchFamily="34" charset="0"/>
                          <a:ea typeface="Tahoma" panose="020B0604030504040204" pitchFamily="34" charset="0"/>
                          <a:cs typeface="Tahoma" panose="020B0604030504040204" pitchFamily="34" charset="0"/>
                        </a:rPr>
                        <a:t>5</a:t>
                      </a:r>
                      <a:endParaRPr lang="en-IL" sz="1600" kern="100">
                        <a:effectLst/>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287134347"/>
                  </a:ext>
                </a:extLst>
              </a:tr>
              <a:tr h="432616">
                <a:tc>
                  <a:txBody>
                    <a:bodyPr/>
                    <a:lstStyle/>
                    <a:p>
                      <a:pPr algn="ctr" rtl="1">
                        <a:lnSpc>
                          <a:spcPct val="115000"/>
                        </a:lnSpc>
                        <a:spcAft>
                          <a:spcPts val="800"/>
                        </a:spcAft>
                      </a:pPr>
                      <a:endParaRPr lang="en-IL" sz="1600" kern="100" dirty="0">
                        <a:effectLst/>
                        <a:latin typeface="Aptos" panose="020B0004020202020204" pitchFamily="34" charset="0"/>
                        <a:ea typeface="Aptos" panose="020B0004020202020204" pitchFamily="34" charset="0"/>
                        <a:cs typeface="Arial" panose="020B0604020202020204" pitchFamily="34" charset="0"/>
                      </a:endParaRPr>
                    </a:p>
                  </a:txBody>
                  <a:tcPr marL="0" marR="0" marT="0" marB="0"/>
                </a:tc>
                <a:tc>
                  <a:txBody>
                    <a:bodyPr/>
                    <a:lstStyle/>
                    <a:p>
                      <a:pPr algn="ctr" rtl="1">
                        <a:lnSpc>
                          <a:spcPct val="115000"/>
                        </a:lnSpc>
                      </a:pPr>
                      <a:endParaRPr lang="en-IL" sz="1600" kern="100" dirty="0">
                        <a:effectLst/>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rtl="0">
                        <a:lnSpc>
                          <a:spcPct val="115000"/>
                        </a:lnSpc>
                        <a:spcAft>
                          <a:spcPts val="800"/>
                        </a:spcAft>
                      </a:pPr>
                      <a:r>
                        <a:rPr lang="ar-EG" sz="1600" kern="100" dirty="0">
                          <a:effectLst/>
                          <a:latin typeface="Tahoma" panose="020B0604030504040204" pitchFamily="34" charset="0"/>
                          <a:ea typeface="Tahoma" panose="020B0604030504040204" pitchFamily="34" charset="0"/>
                          <a:cs typeface="Tahoma" panose="020B0604030504040204" pitchFamily="34" charset="0"/>
                        </a:rPr>
                        <a:t>ماذا تعرفون عن الزهور البرية</a:t>
                      </a:r>
                      <a:endParaRPr lang="en-IL" sz="1600" kern="100" dirty="0">
                        <a:effectLst/>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rtl="0">
                        <a:lnSpc>
                          <a:spcPct val="115000"/>
                        </a:lnSpc>
                        <a:spcAft>
                          <a:spcPts val="800"/>
                        </a:spcAft>
                      </a:pPr>
                      <a:r>
                        <a:rPr lang="ar-EG" sz="1600" kern="100" dirty="0">
                          <a:effectLst/>
                          <a:latin typeface="Tahoma" panose="020B0604030504040204" pitchFamily="34" charset="0"/>
                          <a:ea typeface="Tahoma" panose="020B0604030504040204" pitchFamily="34" charset="0"/>
                          <a:cs typeface="Tahoma" panose="020B0604030504040204" pitchFamily="34" charset="0"/>
                        </a:rPr>
                        <a:t>اسئلة وإجابات</a:t>
                      </a:r>
                      <a:endParaRPr lang="en-IL" sz="1600" kern="100" dirty="0">
                        <a:effectLst/>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rtl="1">
                        <a:lnSpc>
                          <a:spcPct val="115000"/>
                        </a:lnSpc>
                        <a:spcAft>
                          <a:spcPts val="800"/>
                        </a:spcAft>
                      </a:pPr>
                      <a:r>
                        <a:rPr lang="he-IL" sz="1600" kern="100">
                          <a:effectLst/>
                          <a:latin typeface="Tahoma" panose="020B0604030504040204" pitchFamily="34" charset="0"/>
                          <a:ea typeface="Tahoma" panose="020B0604030504040204" pitchFamily="34" charset="0"/>
                          <a:cs typeface="Tahoma" panose="020B0604030504040204" pitchFamily="34" charset="0"/>
                        </a:rPr>
                        <a:t>5</a:t>
                      </a:r>
                      <a:endParaRPr lang="en-IL" sz="1600" kern="100">
                        <a:effectLst/>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2418404304"/>
                  </a:ext>
                </a:extLst>
              </a:tr>
              <a:tr h="962730">
                <a:tc>
                  <a:txBody>
                    <a:bodyPr/>
                    <a:lstStyle/>
                    <a:p>
                      <a:pPr algn="ctr" rtl="1">
                        <a:lnSpc>
                          <a:spcPct val="115000"/>
                        </a:lnSpc>
                        <a:spcAft>
                          <a:spcPts val="800"/>
                        </a:spcAft>
                      </a:pPr>
                      <a:r>
                        <a:rPr lang="he-IL" sz="1600" kern="100" dirty="0">
                          <a:effectLst/>
                        </a:rPr>
                        <a:t>2</a:t>
                      </a:r>
                      <a:endParaRPr lang="en-IL" sz="1600" kern="100" dirty="0">
                        <a:effectLst/>
                        <a:latin typeface="Aptos" panose="020B0004020202020204" pitchFamily="34" charset="0"/>
                        <a:ea typeface="Aptos" panose="020B0004020202020204" pitchFamily="34" charset="0"/>
                        <a:cs typeface="Arial" panose="020B0604020202020204" pitchFamily="34" charset="0"/>
                      </a:endParaRPr>
                    </a:p>
                  </a:txBody>
                  <a:tcPr marL="0" marR="0" marT="0" marB="0"/>
                </a:tc>
                <a:tc>
                  <a:txBody>
                    <a:bodyPr/>
                    <a:lstStyle/>
                    <a:p>
                      <a:pPr algn="ctr" rtl="0">
                        <a:lnSpc>
                          <a:spcPct val="115000"/>
                        </a:lnSpc>
                        <a:spcAft>
                          <a:spcPts val="800"/>
                        </a:spcAft>
                      </a:pPr>
                      <a:r>
                        <a:rPr lang="ar-EG" sz="1600" kern="100" dirty="0">
                          <a:effectLst/>
                          <a:latin typeface="Tahoma" panose="020B0604030504040204" pitchFamily="34" charset="0"/>
                          <a:ea typeface="Tahoma" panose="020B0604030504040204" pitchFamily="34" charset="0"/>
                          <a:cs typeface="Tahoma" panose="020B0604030504040204" pitchFamily="34" charset="0"/>
                        </a:rPr>
                        <a:t>الزهور ترافقنا طوال العام</a:t>
                      </a:r>
                      <a:endParaRPr lang="en-IL" sz="1600" kern="100" dirty="0">
                        <a:effectLst/>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rtl="0">
                        <a:lnSpc>
                          <a:spcPct val="115000"/>
                        </a:lnSpc>
                        <a:spcAft>
                          <a:spcPts val="800"/>
                        </a:spcAft>
                      </a:pPr>
                      <a:r>
                        <a:rPr lang="ar-EG" sz="1600" kern="100" dirty="0">
                          <a:effectLst/>
                          <a:latin typeface="Tahoma" panose="020B0604030504040204" pitchFamily="34" charset="0"/>
                          <a:ea typeface="Tahoma" panose="020B0604030504040204" pitchFamily="34" charset="0"/>
                          <a:cs typeface="Tahoma" panose="020B0604030504040204" pitchFamily="34" charset="0"/>
                        </a:rPr>
                        <a:t>4 فصول السنة: مميزات، زهور من الملصق، معلومات مفصّلة عن زهرة واحدة في كل فصل</a:t>
                      </a:r>
                      <a:endParaRPr lang="he-IL" sz="1600" kern="100" dirty="0">
                        <a:effectLst/>
                        <a:latin typeface="Tahoma" panose="020B0604030504040204" pitchFamily="34" charset="0"/>
                        <a:ea typeface="Tahoma" panose="020B0604030504040204" pitchFamily="34" charset="0"/>
                        <a:cs typeface="Tahoma" panose="020B0604030504040204" pitchFamily="34" charset="0"/>
                      </a:endParaRPr>
                    </a:p>
                    <a:p>
                      <a:pPr algn="ctr" rtl="0">
                        <a:lnSpc>
                          <a:spcPct val="115000"/>
                        </a:lnSpc>
                        <a:spcAft>
                          <a:spcPts val="800"/>
                        </a:spcAft>
                      </a:pPr>
                      <a:endParaRPr lang="en-IL" sz="1600" kern="100" dirty="0">
                        <a:effectLst/>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marL="0" lvl="0" indent="0" algn="ctr" rtl="1">
                        <a:lnSpc>
                          <a:spcPct val="115000"/>
                        </a:lnSpc>
                        <a:spcAft>
                          <a:spcPts val="800"/>
                        </a:spcAft>
                        <a:buFont typeface="Symbol" panose="05050102010706020507" pitchFamily="18" charset="2"/>
                        <a:buNone/>
                      </a:pPr>
                      <a:r>
                        <a:rPr lang="ar-EG" sz="1600" kern="100" dirty="0">
                          <a:effectLst/>
                          <a:latin typeface="Tahoma" panose="020B0604030504040204" pitchFamily="34" charset="0"/>
                          <a:ea typeface="Tahoma" panose="020B0604030504040204" pitchFamily="34" charset="0"/>
                          <a:cs typeface="Tahoma" panose="020B0604030504040204" pitchFamily="34" charset="0"/>
                        </a:rPr>
                        <a:t>العلاقة بين الزهور وفصول السنة</a:t>
                      </a:r>
                      <a:endParaRPr lang="en-IL" sz="1600" kern="100" dirty="0">
                        <a:effectLst/>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rtl="1">
                        <a:lnSpc>
                          <a:spcPct val="115000"/>
                        </a:lnSpc>
                        <a:spcAft>
                          <a:spcPts val="800"/>
                        </a:spcAft>
                      </a:pPr>
                      <a:r>
                        <a:rPr lang="he-IL" sz="1600" kern="100" dirty="0">
                          <a:effectLst/>
                          <a:latin typeface="Tahoma" panose="020B0604030504040204" pitchFamily="34" charset="0"/>
                          <a:ea typeface="Tahoma" panose="020B0604030504040204" pitchFamily="34" charset="0"/>
                          <a:cs typeface="Tahoma" panose="020B0604030504040204" pitchFamily="34" charset="0"/>
                        </a:rPr>
                        <a:t>15</a:t>
                      </a:r>
                      <a:endParaRPr lang="en-IL" sz="1600" kern="100" dirty="0">
                        <a:effectLst/>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2416282735"/>
                  </a:ext>
                </a:extLst>
              </a:tr>
              <a:tr h="962730">
                <a:tc>
                  <a:txBody>
                    <a:bodyPr/>
                    <a:lstStyle/>
                    <a:p>
                      <a:pPr algn="ctr" rtl="1">
                        <a:lnSpc>
                          <a:spcPct val="115000"/>
                        </a:lnSpc>
                        <a:spcAft>
                          <a:spcPts val="800"/>
                        </a:spcAft>
                      </a:pPr>
                      <a:r>
                        <a:rPr lang="he-IL" sz="1600" kern="100" dirty="0">
                          <a:effectLst/>
                        </a:rPr>
                        <a:t>3</a:t>
                      </a:r>
                      <a:endParaRPr lang="en-IL" sz="1600" kern="100" dirty="0">
                        <a:effectLst/>
                        <a:latin typeface="Aptos" panose="020B0004020202020204" pitchFamily="34" charset="0"/>
                        <a:ea typeface="Aptos" panose="020B0004020202020204" pitchFamily="34" charset="0"/>
                        <a:cs typeface="Arial" panose="020B0604020202020204" pitchFamily="34" charset="0"/>
                      </a:endParaRPr>
                    </a:p>
                  </a:txBody>
                  <a:tcPr marL="0" marR="0" marT="0" marB="0"/>
                </a:tc>
                <a:tc>
                  <a:txBody>
                    <a:bodyPr/>
                    <a:lstStyle/>
                    <a:p>
                      <a:pPr algn="ctr" rtl="0">
                        <a:lnSpc>
                          <a:spcPct val="115000"/>
                        </a:lnSpc>
                        <a:spcAft>
                          <a:spcPts val="800"/>
                        </a:spcAft>
                      </a:pPr>
                      <a:r>
                        <a:rPr lang="ar-EG" sz="1600" kern="100" dirty="0">
                          <a:effectLst/>
                          <a:latin typeface="Tahoma" panose="020B0604030504040204" pitchFamily="34" charset="0"/>
                          <a:ea typeface="Tahoma" panose="020B0604030504040204" pitchFamily="34" charset="0"/>
                          <a:cs typeface="Tahoma" panose="020B0604030504040204" pitchFamily="34" charset="0"/>
                        </a:rPr>
                        <a:t>تخيّلوا العالم بدون زهور</a:t>
                      </a:r>
                      <a:endParaRPr lang="en-IL" sz="1600" kern="100" dirty="0">
                        <a:effectLst/>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rtl="0">
                        <a:lnSpc>
                          <a:spcPct val="115000"/>
                        </a:lnSpc>
                        <a:spcAft>
                          <a:spcPts val="800"/>
                        </a:spcAft>
                      </a:pPr>
                      <a:r>
                        <a:rPr lang="ar-EG" sz="1600" kern="100" dirty="0">
                          <a:effectLst/>
                          <a:latin typeface="Tahoma" panose="020B0604030504040204" pitchFamily="34" charset="0"/>
                          <a:ea typeface="Tahoma" panose="020B0604030504040204" pitchFamily="34" charset="0"/>
                          <a:cs typeface="Tahoma" panose="020B0604030504040204" pitchFamily="34" charset="0"/>
                        </a:rPr>
                        <a:t>تمنحنا الزهور: الألوان، الجمال، السعادة، الصحة، لها وظيفة في النظام البيئي، الإلهام فني، السياحة وغيرها</a:t>
                      </a:r>
                      <a:endParaRPr lang="en-IL" sz="1600" kern="100" dirty="0">
                        <a:effectLst/>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rtl="0">
                        <a:lnSpc>
                          <a:spcPct val="115000"/>
                        </a:lnSpc>
                        <a:spcAft>
                          <a:spcPts val="800"/>
                        </a:spcAft>
                      </a:pPr>
                      <a:r>
                        <a:rPr lang="ar-EG" sz="1600" kern="100" dirty="0">
                          <a:effectLst/>
                          <a:latin typeface="Tahoma" panose="020B0604030504040204" pitchFamily="34" charset="0"/>
                          <a:ea typeface="Tahoma" panose="020B0604030504040204" pitchFamily="34" charset="0"/>
                          <a:cs typeface="Tahoma" panose="020B0604030504040204" pitchFamily="34" charset="0"/>
                        </a:rPr>
                        <a:t>الحفاظ على الطبيعة: المخاطر التي تواجه الزهور البرية في إسرائيل.</a:t>
                      </a:r>
                      <a:endParaRPr lang="he-IL" sz="1600" kern="100" dirty="0">
                        <a:effectLst/>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rtl="1">
                        <a:lnSpc>
                          <a:spcPct val="115000"/>
                        </a:lnSpc>
                        <a:spcAft>
                          <a:spcPts val="800"/>
                        </a:spcAft>
                      </a:pPr>
                      <a:r>
                        <a:rPr lang="he-IL" sz="1600" kern="100" dirty="0">
                          <a:effectLst/>
                          <a:latin typeface="Tahoma" panose="020B0604030504040204" pitchFamily="34" charset="0"/>
                          <a:ea typeface="Tahoma" panose="020B0604030504040204" pitchFamily="34" charset="0"/>
                          <a:cs typeface="Tahoma" panose="020B0604030504040204" pitchFamily="34" charset="0"/>
                        </a:rPr>
                        <a:t>10</a:t>
                      </a:r>
                      <a:endParaRPr lang="en-IL" sz="1600" kern="100" dirty="0">
                        <a:effectLst/>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4078169331"/>
                  </a:ext>
                </a:extLst>
              </a:tr>
              <a:tr h="1040527">
                <a:tc>
                  <a:txBody>
                    <a:bodyPr/>
                    <a:lstStyle/>
                    <a:p>
                      <a:pPr algn="ctr" rtl="1">
                        <a:lnSpc>
                          <a:spcPct val="115000"/>
                        </a:lnSpc>
                        <a:spcAft>
                          <a:spcPts val="800"/>
                        </a:spcAft>
                      </a:pPr>
                      <a:r>
                        <a:rPr lang="he-IL" sz="1600" kern="100" dirty="0">
                          <a:effectLst/>
                        </a:rPr>
                        <a:t>4</a:t>
                      </a:r>
                      <a:endParaRPr lang="en-IL" sz="1600" kern="100" dirty="0">
                        <a:effectLst/>
                        <a:latin typeface="Aptos" panose="020B0004020202020204" pitchFamily="34" charset="0"/>
                        <a:ea typeface="Aptos" panose="020B0004020202020204" pitchFamily="34" charset="0"/>
                        <a:cs typeface="Arial" panose="020B0604020202020204" pitchFamily="34" charset="0"/>
                      </a:endParaRPr>
                    </a:p>
                  </a:txBody>
                  <a:tcPr marL="0" marR="0" marT="0" marB="0"/>
                </a:tc>
                <a:tc>
                  <a:txBody>
                    <a:bodyPr/>
                    <a:lstStyle/>
                    <a:p>
                      <a:pPr algn="ctr" rtl="0">
                        <a:lnSpc>
                          <a:spcPct val="115000"/>
                        </a:lnSpc>
                        <a:spcAft>
                          <a:spcPts val="800"/>
                        </a:spcAft>
                      </a:pPr>
                      <a:r>
                        <a:rPr lang="ar-EG" sz="1600" kern="100" dirty="0">
                          <a:solidFill>
                            <a:schemeClr val="dk1"/>
                          </a:solidFill>
                          <a:effectLst/>
                          <a:latin typeface="Tahoma" panose="020B0604030504040204" pitchFamily="34" charset="0"/>
                          <a:ea typeface="Tahoma" panose="020B0604030504040204" pitchFamily="34" charset="0"/>
                          <a:cs typeface="Tahoma" panose="020B0604030504040204" pitchFamily="34" charset="0"/>
                        </a:rPr>
                        <a:t>تلخيص</a:t>
                      </a:r>
                      <a:endParaRPr lang="en-IL" sz="1600" kern="100" dirty="0">
                        <a:solidFill>
                          <a:schemeClr val="dk1"/>
                        </a:solidFill>
                        <a:effectLst/>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rtl="0">
                        <a:lnSpc>
                          <a:spcPct val="115000"/>
                        </a:lnSpc>
                        <a:spcAft>
                          <a:spcPts val="800"/>
                        </a:spcAft>
                      </a:pPr>
                      <a:r>
                        <a:rPr lang="he-IL" sz="1600" kern="100" dirty="0">
                          <a:solidFill>
                            <a:schemeClr val="dk1"/>
                          </a:solidFill>
                          <a:effectLst/>
                          <a:latin typeface="Tahoma" panose="020B0604030504040204" pitchFamily="34" charset="0"/>
                          <a:ea typeface="Tahoma" panose="020B0604030504040204" pitchFamily="34" charset="0"/>
                          <a:cs typeface="Tahoma" panose="020B0604030504040204" pitchFamily="34" charset="0"/>
                        </a:rPr>
                        <a:t> </a:t>
                      </a:r>
                      <a:r>
                        <a:rPr lang="ar-EG" sz="1600" kern="100" dirty="0">
                          <a:solidFill>
                            <a:schemeClr val="dk1"/>
                          </a:solidFill>
                          <a:effectLst/>
                          <a:latin typeface="Tahoma" panose="020B0604030504040204" pitchFamily="34" charset="0"/>
                          <a:ea typeface="Tahoma" panose="020B0604030504040204" pitchFamily="34" charset="0"/>
                          <a:cs typeface="Tahoma" panose="020B0604030504040204" pitchFamily="34" charset="0"/>
                        </a:rPr>
                        <a:t>لعبة الخِتام</a:t>
                      </a:r>
                    </a:p>
                    <a:p>
                      <a:pPr algn="ctr" rtl="0">
                        <a:lnSpc>
                          <a:spcPct val="115000"/>
                        </a:lnSpc>
                        <a:spcAft>
                          <a:spcPts val="800"/>
                        </a:spcAft>
                      </a:pPr>
                      <a:r>
                        <a:rPr lang="ar-EG" sz="1600" kern="100">
                          <a:solidFill>
                            <a:schemeClr val="dk1"/>
                          </a:solidFill>
                          <a:effectLst/>
                          <a:latin typeface="Tahoma" panose="020B0604030504040204" pitchFamily="34" charset="0"/>
                          <a:ea typeface="Tahoma" panose="020B0604030504040204" pitchFamily="34" charset="0"/>
                          <a:cs typeface="Tahoma" panose="020B0604030504040204" pitchFamily="34" charset="0"/>
                        </a:rPr>
                        <a:t>ماذا يمكن أن يفعل كل </a:t>
                      </a:r>
                      <a:r>
                        <a:rPr lang="ar-EG" sz="1600" kern="100" dirty="0">
                          <a:solidFill>
                            <a:schemeClr val="dk1"/>
                          </a:solidFill>
                          <a:effectLst/>
                          <a:latin typeface="Tahoma" panose="020B0604030504040204" pitchFamily="34" charset="0"/>
                          <a:ea typeface="Tahoma" panose="020B0604030504040204" pitchFamily="34" charset="0"/>
                          <a:cs typeface="Tahoma" panose="020B0604030504040204" pitchFamily="34" charset="0"/>
                        </a:rPr>
                        <a:t>واحد منا؟</a:t>
                      </a:r>
                      <a:endParaRPr lang="en-IL" sz="1600" kern="100" dirty="0">
                        <a:solidFill>
                          <a:schemeClr val="dk1"/>
                        </a:solidFill>
                        <a:effectLst/>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marL="0" lvl="0" indent="0" algn="ctr" rtl="1">
                        <a:lnSpc>
                          <a:spcPct val="115000"/>
                        </a:lnSpc>
                        <a:spcAft>
                          <a:spcPts val="800"/>
                        </a:spcAft>
                        <a:buFont typeface="Symbol" panose="05050102010706020507" pitchFamily="18" charset="2"/>
                        <a:buNone/>
                      </a:pPr>
                      <a:r>
                        <a:rPr lang="ar-EG" sz="1600" kern="100" dirty="0">
                          <a:solidFill>
                            <a:schemeClr val="dk1"/>
                          </a:solidFill>
                          <a:effectLst/>
                          <a:latin typeface="Tahoma" panose="020B0604030504040204" pitchFamily="34" charset="0"/>
                          <a:ea typeface="Tahoma" panose="020B0604030504040204" pitchFamily="34" charset="0"/>
                          <a:cs typeface="Tahoma" panose="020B0604030504040204" pitchFamily="34" charset="0"/>
                        </a:rPr>
                        <a:t>إكس دائرة</a:t>
                      </a:r>
                    </a:p>
                    <a:p>
                      <a:pPr marL="0" lvl="0" indent="0" algn="ctr" rtl="1">
                        <a:lnSpc>
                          <a:spcPct val="115000"/>
                        </a:lnSpc>
                        <a:spcAft>
                          <a:spcPts val="800"/>
                        </a:spcAft>
                        <a:buFont typeface="Symbol" panose="05050102010706020507" pitchFamily="18" charset="2"/>
                        <a:buNone/>
                      </a:pPr>
                      <a:r>
                        <a:rPr lang="ar-EG" sz="1600" kern="100" dirty="0">
                          <a:solidFill>
                            <a:schemeClr val="dk1"/>
                          </a:solidFill>
                          <a:effectLst/>
                          <a:latin typeface="Tahoma" panose="020B0604030504040204" pitchFamily="34" charset="0"/>
                          <a:ea typeface="Tahoma" panose="020B0604030504040204" pitchFamily="34" charset="0"/>
                          <a:cs typeface="Tahoma" panose="020B0604030504040204" pitchFamily="34" charset="0"/>
                        </a:rPr>
                        <a:t>تعليق ملصق الزه</a:t>
                      </a:r>
                      <a:r>
                        <a:rPr lang="ar-SA" sz="1600" kern="100" dirty="0">
                          <a:solidFill>
                            <a:schemeClr val="dk1"/>
                          </a:solidFill>
                          <a:effectLst/>
                          <a:latin typeface="Tahoma" panose="020B0604030504040204" pitchFamily="34" charset="0"/>
                          <a:ea typeface="Tahoma" panose="020B0604030504040204" pitchFamily="34" charset="0"/>
                          <a:cs typeface="Tahoma" panose="020B0604030504040204" pitchFamily="34" charset="0"/>
                        </a:rPr>
                        <a:t>و</a:t>
                      </a:r>
                      <a:r>
                        <a:rPr lang="ar-EG" sz="1600" kern="100" dirty="0">
                          <a:solidFill>
                            <a:schemeClr val="dk1"/>
                          </a:solidFill>
                          <a:effectLst/>
                          <a:latin typeface="Tahoma" panose="020B0604030504040204" pitchFamily="34" charset="0"/>
                          <a:ea typeface="Tahoma" panose="020B0604030504040204" pitchFamily="34" charset="0"/>
                          <a:cs typeface="Tahoma" panose="020B0604030504040204" pitchFamily="34" charset="0"/>
                        </a:rPr>
                        <a:t>ر في الصف</a:t>
                      </a:r>
                      <a:endParaRPr lang="en-IL" sz="1600" kern="100" dirty="0">
                        <a:solidFill>
                          <a:schemeClr val="dk1"/>
                        </a:solidFill>
                        <a:effectLst/>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rtl="0">
                        <a:lnSpc>
                          <a:spcPct val="115000"/>
                        </a:lnSpc>
                        <a:spcAft>
                          <a:spcPts val="800"/>
                        </a:spcAft>
                      </a:pPr>
                      <a:r>
                        <a:rPr lang="he-IL" sz="1600" kern="100" dirty="0">
                          <a:effectLst/>
                        </a:rPr>
                        <a:t>10</a:t>
                      </a:r>
                      <a:endParaRPr lang="en-IL" sz="1600" kern="100" dirty="0">
                        <a:effectLst/>
                        <a:latin typeface="Aptos" panose="020B0004020202020204" pitchFamily="34" charset="0"/>
                        <a:ea typeface="Aptos" panose="020B0004020202020204" pitchFamily="34" charset="0"/>
                        <a:cs typeface="Arial" panose="020B0604020202020204" pitchFamily="34" charset="0"/>
                      </a:endParaRPr>
                    </a:p>
                  </a:txBody>
                  <a:tcPr/>
                </a:tc>
                <a:extLst>
                  <a:ext uri="{0D108BD9-81ED-4DB2-BD59-A6C34878D82A}">
                    <a16:rowId xmlns:a16="http://schemas.microsoft.com/office/drawing/2014/main" val="2657802326"/>
                  </a:ext>
                </a:extLst>
              </a:tr>
            </a:tbl>
          </a:graphicData>
        </a:graphic>
      </p:graphicFrame>
      <p:pic>
        <p:nvPicPr>
          <p:cNvPr id="8" name="תמונה 7">
            <a:extLst>
              <a:ext uri="{FF2B5EF4-FFF2-40B4-BE49-F238E27FC236}">
                <a16:creationId xmlns:a16="http://schemas.microsoft.com/office/drawing/2014/main" id="{F1EF8D56-3D93-A950-7F6F-730335255DD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51260" y="181511"/>
            <a:ext cx="2342463" cy="537644"/>
          </a:xfrm>
          <a:prstGeom prst="rect">
            <a:avLst/>
          </a:prstGeom>
        </p:spPr>
      </p:pic>
    </p:spTree>
    <p:extLst>
      <p:ext uri="{BB962C8B-B14F-4D97-AF65-F5344CB8AC3E}">
        <p14:creationId xmlns:p14="http://schemas.microsoft.com/office/powerpoint/2010/main" val="18095723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35B62-E0E6-A6D1-01FF-4FDD6F77DD7A}"/>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33BE5C8B-EC16-66DA-1F86-A807F2FAA0EC}"/>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7" name="Rectangle 16">
            <a:extLst>
              <a:ext uri="{FF2B5EF4-FFF2-40B4-BE49-F238E27FC236}">
                <a16:creationId xmlns:a16="http://schemas.microsoft.com/office/drawing/2014/main" id="{CE490A77-6C80-CC7A-7E57-1263E5524A71}"/>
              </a:ext>
            </a:extLst>
          </p:cNvPr>
          <p:cNvSpPr/>
          <p:nvPr/>
        </p:nvSpPr>
        <p:spPr>
          <a:xfrm>
            <a:off x="1" y="0"/>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0" name="מציין מיקום תוכן 3">
            <a:extLst>
              <a:ext uri="{FF2B5EF4-FFF2-40B4-BE49-F238E27FC236}">
                <a16:creationId xmlns:a16="http://schemas.microsoft.com/office/drawing/2014/main" id="{E1748DC0-6312-EC14-72B2-B2530ECF2312}"/>
              </a:ext>
            </a:extLst>
          </p:cNvPr>
          <p:cNvSpPr txBox="1">
            <a:spLocks/>
          </p:cNvSpPr>
          <p:nvPr/>
        </p:nvSpPr>
        <p:spPr>
          <a:xfrm>
            <a:off x="8387089" y="1906085"/>
            <a:ext cx="2989681" cy="3017617"/>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ormAutofit/>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buNone/>
              <a:defRPr/>
            </a:pPr>
            <a:r>
              <a:rPr lang="ar-SA" b="1" dirty="0">
                <a:solidFill>
                  <a:schemeClr val="accent6"/>
                </a:solidFill>
                <a:latin typeface="Tahoma" panose="020B0604030504040204" pitchFamily="34" charset="0"/>
                <a:ea typeface="Tahoma" panose="020B0604030504040204" pitchFamily="34" charset="0"/>
                <a:cs typeface="Tahoma" panose="020B0604030504040204" pitchFamily="34" charset="0"/>
              </a:rPr>
              <a:t>الزهور تجعلنا سعداء. تجعلنا نشعر بتحسن أكثر، </a:t>
            </a:r>
            <a:r>
              <a:rPr lang="ar-EG" b="1" dirty="0">
                <a:solidFill>
                  <a:schemeClr val="accent6"/>
                </a:solidFill>
                <a:latin typeface="Tahoma" panose="020B0604030504040204" pitchFamily="34" charset="0"/>
                <a:ea typeface="Tahoma" panose="020B0604030504040204" pitchFamily="34" charset="0"/>
                <a:cs typeface="Tahoma" panose="020B0604030504040204" pitchFamily="34" charset="0"/>
              </a:rPr>
              <a:t>وتثير</a:t>
            </a:r>
            <a:r>
              <a:rPr lang="ar-SA" b="1" dirty="0">
                <a:solidFill>
                  <a:schemeClr val="accent6"/>
                </a:solidFill>
                <a:latin typeface="Tahoma" panose="020B0604030504040204" pitchFamily="34" charset="0"/>
                <a:ea typeface="Tahoma" panose="020B0604030504040204" pitchFamily="34" charset="0"/>
                <a:cs typeface="Tahoma" panose="020B0604030504040204" pitchFamily="34" charset="0"/>
              </a:rPr>
              <a:t> فينا ال</a:t>
            </a:r>
            <a:r>
              <a:rPr lang="ar-EG" b="1" dirty="0">
                <a:solidFill>
                  <a:schemeClr val="accent6"/>
                </a:solidFill>
                <a:latin typeface="Tahoma" panose="020B0604030504040204" pitchFamily="34" charset="0"/>
                <a:ea typeface="Tahoma" panose="020B0604030504040204" pitchFamily="34" charset="0"/>
                <a:cs typeface="Tahoma" panose="020B0604030504040204" pitchFamily="34" charset="0"/>
              </a:rPr>
              <a:t>إ</a:t>
            </a:r>
            <a:r>
              <a:rPr lang="ar-SA" b="1" dirty="0">
                <a:solidFill>
                  <a:schemeClr val="accent6"/>
                </a:solidFill>
                <a:latin typeface="Tahoma" panose="020B0604030504040204" pitchFamily="34" charset="0"/>
                <a:ea typeface="Tahoma" panose="020B0604030504040204" pitchFamily="34" charset="0"/>
                <a:cs typeface="Tahoma" panose="020B0604030504040204" pitchFamily="34" charset="0"/>
              </a:rPr>
              <a:t>لهام والابداع.</a:t>
            </a:r>
          </a:p>
        </p:txBody>
      </p:sp>
      <p:sp>
        <p:nvSpPr>
          <p:cNvPr id="2" name="Isosceles Triangle 1">
            <a:extLst>
              <a:ext uri="{FF2B5EF4-FFF2-40B4-BE49-F238E27FC236}">
                <a16:creationId xmlns:a16="http://schemas.microsoft.com/office/drawing/2014/main" id="{D2A69EB8-6992-1057-3302-4C4ECC08FF48}"/>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3" name="Oval 2">
            <a:extLst>
              <a:ext uri="{FF2B5EF4-FFF2-40B4-BE49-F238E27FC236}">
                <a16:creationId xmlns:a16="http://schemas.microsoft.com/office/drawing/2014/main" id="{FE026060-E16D-EEAA-2A30-22936BDFFB6A}"/>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6" name="Picture 5">
            <a:extLst>
              <a:ext uri="{FF2B5EF4-FFF2-40B4-BE49-F238E27FC236}">
                <a16:creationId xmlns:a16="http://schemas.microsoft.com/office/drawing/2014/main" id="{F08AAA0C-04FA-1BF7-EC76-5F3C61C154B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411C42CE-C2E2-D015-28F2-EB037C1B5148}"/>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4" name="Oval 13">
            <a:extLst>
              <a:ext uri="{FF2B5EF4-FFF2-40B4-BE49-F238E27FC236}">
                <a16:creationId xmlns:a16="http://schemas.microsoft.com/office/drawing/2014/main" id="{EF3CAD3F-4069-19F2-80A5-7627113B38CA}"/>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5" name="Oval 14">
            <a:extLst>
              <a:ext uri="{FF2B5EF4-FFF2-40B4-BE49-F238E27FC236}">
                <a16:creationId xmlns:a16="http://schemas.microsoft.com/office/drawing/2014/main" id="{BE9CC955-4B1D-557A-5231-710AAB78934D}"/>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latin typeface="Tahoma" panose="020B0604030504040204" pitchFamily="34" charset="0"/>
              <a:ea typeface="Tahoma" panose="020B0604030504040204" pitchFamily="34" charset="0"/>
              <a:cs typeface="Tahoma" panose="020B0604030504040204" pitchFamily="34" charset="0"/>
            </a:endParaRPr>
          </a:p>
        </p:txBody>
      </p:sp>
      <p:pic>
        <p:nvPicPr>
          <p:cNvPr id="9" name="Picture 8">
            <a:extLst>
              <a:ext uri="{FF2B5EF4-FFF2-40B4-BE49-F238E27FC236}">
                <a16:creationId xmlns:a16="http://schemas.microsoft.com/office/drawing/2014/main" id="{4530ED97-CE21-54E5-EDBC-1526C4FD6FD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647208" y="4136621"/>
            <a:ext cx="496825" cy="484633"/>
          </a:xfrm>
          <a:prstGeom prst="rect">
            <a:avLst/>
          </a:prstGeom>
        </p:spPr>
      </p:pic>
      <p:sp>
        <p:nvSpPr>
          <p:cNvPr id="19" name="Isosceles Triangle 18">
            <a:extLst>
              <a:ext uri="{FF2B5EF4-FFF2-40B4-BE49-F238E27FC236}">
                <a16:creationId xmlns:a16="http://schemas.microsoft.com/office/drawing/2014/main" id="{693D2A28-B54E-4826-04C3-265E35AB9322}"/>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latin typeface="Tahoma" panose="020B0604030504040204" pitchFamily="34" charset="0"/>
                <a:ea typeface="Tahoma" panose="020B0604030504040204" pitchFamily="34" charset="0"/>
                <a:cs typeface="Tahoma" panose="020B0604030504040204" pitchFamily="34" charset="0"/>
              </a:rPr>
              <a:t> </a:t>
            </a:r>
            <a:endParaRPr lang="en-150" dirty="0">
              <a:latin typeface="Tahoma" panose="020B0604030504040204" pitchFamily="34" charset="0"/>
              <a:ea typeface="Tahoma" panose="020B0604030504040204" pitchFamily="34" charset="0"/>
              <a:cs typeface="Tahoma" panose="020B0604030504040204" pitchFamily="34" charset="0"/>
            </a:endParaRPr>
          </a:p>
        </p:txBody>
      </p:sp>
      <p:sp>
        <p:nvSpPr>
          <p:cNvPr id="21" name="Oval 20">
            <a:extLst>
              <a:ext uri="{FF2B5EF4-FFF2-40B4-BE49-F238E27FC236}">
                <a16:creationId xmlns:a16="http://schemas.microsoft.com/office/drawing/2014/main" id="{5006817F-7BE1-B6C4-7B12-F61A850DF45E}"/>
              </a:ext>
            </a:extLst>
          </p:cNvPr>
          <p:cNvSpPr/>
          <p:nvPr/>
        </p:nvSpPr>
        <p:spPr>
          <a:xfrm>
            <a:off x="11715620" y="4923702"/>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22" name="Isosceles Triangle 21">
            <a:extLst>
              <a:ext uri="{FF2B5EF4-FFF2-40B4-BE49-F238E27FC236}">
                <a16:creationId xmlns:a16="http://schemas.microsoft.com/office/drawing/2014/main" id="{8EBB3439-8959-F5FA-83BE-EBC01D56153E}"/>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23" name="Picture 22">
            <a:extLst>
              <a:ext uri="{FF2B5EF4-FFF2-40B4-BE49-F238E27FC236}">
                <a16:creationId xmlns:a16="http://schemas.microsoft.com/office/drawing/2014/main" id="{806899F6-F7E7-6EA9-F4CB-41FE2C54EEC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647888" y="4871986"/>
            <a:ext cx="496825" cy="484633"/>
          </a:xfrm>
          <a:prstGeom prst="rect">
            <a:avLst/>
          </a:prstGeom>
        </p:spPr>
      </p:pic>
      <p:pic>
        <p:nvPicPr>
          <p:cNvPr id="25" name="Picture 24">
            <a:extLst>
              <a:ext uri="{FF2B5EF4-FFF2-40B4-BE49-F238E27FC236}">
                <a16:creationId xmlns:a16="http://schemas.microsoft.com/office/drawing/2014/main" id="{360F045E-FFEF-C65B-74B6-A1E5669C261C}"/>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636131" y="559774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7A186687-A245-1BFB-4DAE-ACFEF879DFB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105025" y="5996945"/>
            <a:ext cx="854037" cy="854037"/>
          </a:xfrm>
          <a:prstGeom prst="rect">
            <a:avLst/>
          </a:prstGeom>
        </p:spPr>
      </p:pic>
      <p:pic>
        <p:nvPicPr>
          <p:cNvPr id="8" name="Picture 2" descr="undefined">
            <a:hlinkClick r:id="rId7"/>
            <a:extLst>
              <a:ext uri="{FF2B5EF4-FFF2-40B4-BE49-F238E27FC236}">
                <a16:creationId xmlns:a16="http://schemas.microsoft.com/office/drawing/2014/main" id="{F911116B-79AA-C63A-793D-786170CACFBB}"/>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781547" y="767625"/>
            <a:ext cx="7439526" cy="5684250"/>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7E1DE15F-5A3F-B480-A2EF-7EAD61DB9455}"/>
              </a:ext>
            </a:extLst>
          </p:cNvPr>
          <p:cNvSpPr txBox="1"/>
          <p:nvPr/>
        </p:nvSpPr>
        <p:spPr>
          <a:xfrm>
            <a:off x="4333161" y="3560561"/>
            <a:ext cx="6837770" cy="461665"/>
          </a:xfrm>
          <a:prstGeom prst="rect">
            <a:avLst/>
          </a:prstGeom>
          <a:noFill/>
        </p:spPr>
        <p:txBody>
          <a:bodyPr wrap="square" rtlCol="0">
            <a:spAutoFit/>
          </a:bodyPr>
          <a:lstStyle/>
          <a:p>
            <a:pPr algn="just" rtl="1"/>
            <a:r>
              <a:rPr lang="ar-SA" altLang="he-IL" sz="2400" b="1" dirty="0">
                <a:solidFill>
                  <a:srgbClr val="005445"/>
                </a:solidFill>
                <a:latin typeface="Tahoma" panose="020B0604030504040204" pitchFamily="34" charset="0"/>
                <a:ea typeface="Tahoma" panose="020B0604030504040204" pitchFamily="34" charset="0"/>
                <a:cs typeface="Tahoma" panose="020B0604030504040204" pitchFamily="34" charset="0"/>
              </a:rPr>
              <a:t>زهور السوسن</a:t>
            </a:r>
          </a:p>
        </p:txBody>
      </p:sp>
      <p:sp>
        <p:nvSpPr>
          <p:cNvPr id="28" name="מציין מיקום תוכן 3">
            <a:extLst>
              <a:ext uri="{FF2B5EF4-FFF2-40B4-BE49-F238E27FC236}">
                <a16:creationId xmlns:a16="http://schemas.microsoft.com/office/drawing/2014/main" id="{DF0E2904-7487-BE27-FF34-2650047A95A3}"/>
              </a:ext>
            </a:extLst>
          </p:cNvPr>
          <p:cNvSpPr txBox="1">
            <a:spLocks/>
          </p:cNvSpPr>
          <p:nvPr/>
        </p:nvSpPr>
        <p:spPr>
          <a:xfrm>
            <a:off x="9214413" y="4014597"/>
            <a:ext cx="1967596" cy="954188"/>
          </a:xfrm>
          <a:prstGeom prst="rect">
            <a:avLst/>
          </a:prstGeom>
          <a:ln>
            <a:noFill/>
          </a:ln>
        </p:spPr>
        <p:style>
          <a:lnRef idx="2">
            <a:schemeClr val="accent6"/>
          </a:lnRef>
          <a:fillRef idx="1">
            <a:schemeClr val="lt1"/>
          </a:fillRef>
          <a:effectRef idx="0">
            <a:schemeClr val="accent6"/>
          </a:effectRef>
          <a:fontRef idx="minor">
            <a:schemeClr val="dk1"/>
          </a:fontRef>
        </p:style>
        <p:txBody>
          <a:bodyPr vert="horz" lIns="91440" tIns="45720" rIns="91440" bIns="45720" rtlCol="0">
            <a:normAutofit/>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ar-SA" dirty="0" err="1">
                <a:solidFill>
                  <a:srgbClr val="005445"/>
                </a:solidFill>
                <a:latin typeface="Tahoma" panose="020B0604030504040204" pitchFamily="34" charset="0"/>
                <a:ea typeface="Tahoma" panose="020B0604030504040204" pitchFamily="34" charset="0"/>
                <a:cs typeface="Tahoma" panose="020B0604030504040204" pitchFamily="34" charset="0"/>
              </a:rPr>
              <a:t>فينسينت</a:t>
            </a:r>
            <a:r>
              <a:rPr lang="ar-SA" dirty="0">
                <a:solidFill>
                  <a:srgbClr val="005445"/>
                </a:solidFill>
                <a:latin typeface="Tahoma" panose="020B0604030504040204" pitchFamily="34" charset="0"/>
                <a:ea typeface="Tahoma" panose="020B0604030504040204" pitchFamily="34" charset="0"/>
                <a:cs typeface="Tahoma" panose="020B0604030504040204" pitchFamily="34" charset="0"/>
              </a:rPr>
              <a:t> فان جوخ (1889)</a:t>
            </a:r>
          </a:p>
        </p:txBody>
      </p:sp>
      <p:sp>
        <p:nvSpPr>
          <p:cNvPr id="18" name="Arrow: Right 17">
            <a:extLst>
              <a:ext uri="{FF2B5EF4-FFF2-40B4-BE49-F238E27FC236}">
                <a16:creationId xmlns:a16="http://schemas.microsoft.com/office/drawing/2014/main" id="{69A018E2-DC69-B42B-C1A8-4B85023732F8}"/>
              </a:ext>
            </a:extLst>
          </p:cNvPr>
          <p:cNvSpPr/>
          <p:nvPr/>
        </p:nvSpPr>
        <p:spPr>
          <a:xfrm rot="1556387">
            <a:off x="1134740" y="637749"/>
            <a:ext cx="2394905" cy="1083935"/>
          </a:xfrm>
          <a:prstGeom prst="rightArrow">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dirty="0">
                <a:latin typeface="Tahoma" panose="020B0604030504040204" pitchFamily="34" charset="0"/>
                <a:ea typeface="Tahoma" panose="020B0604030504040204" pitchFamily="34" charset="0"/>
                <a:cs typeface="Tahoma" panose="020B0604030504040204" pitchFamily="34" charset="0"/>
              </a:rPr>
              <a:t>ما اسم هذه الزهور؟</a:t>
            </a:r>
          </a:p>
        </p:txBody>
      </p:sp>
      <p:sp>
        <p:nvSpPr>
          <p:cNvPr id="5" name="Slide Number Placeholder 4">
            <a:extLst>
              <a:ext uri="{FF2B5EF4-FFF2-40B4-BE49-F238E27FC236}">
                <a16:creationId xmlns:a16="http://schemas.microsoft.com/office/drawing/2014/main" id="{D1ACA7A3-8E73-D0E4-BF66-9614BC11AA1F}"/>
              </a:ext>
            </a:extLst>
          </p:cNvPr>
          <p:cNvSpPr>
            <a:spLocks noGrp="1"/>
          </p:cNvSpPr>
          <p:nvPr>
            <p:ph type="sldNum" sz="quarter" idx="12"/>
          </p:nvPr>
        </p:nvSpPr>
        <p:spPr/>
        <p:txBody>
          <a:bodyPr/>
          <a:lstStyle/>
          <a:p>
            <a:fld id="{9DE0CEA4-7E62-4EAA-9BE3-9BBBA25519B5}" type="slidenum">
              <a:rPr lang="en-150" smtClean="0">
                <a:latin typeface="Tahoma" panose="020B0604030504040204" pitchFamily="34" charset="0"/>
                <a:ea typeface="Tahoma" panose="020B0604030504040204" pitchFamily="34" charset="0"/>
                <a:cs typeface="Tahoma" panose="020B0604030504040204" pitchFamily="34" charset="0"/>
              </a:rPr>
              <a:t>40</a:t>
            </a:fld>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7" name="תמונה 6">
            <a:extLst>
              <a:ext uri="{FF2B5EF4-FFF2-40B4-BE49-F238E27FC236}">
                <a16:creationId xmlns:a16="http://schemas.microsoft.com/office/drawing/2014/main" id="{F9B90BD3-7E82-ADA6-433D-7D9E5FF70979}"/>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5095" y="6471353"/>
            <a:ext cx="1493071" cy="342692"/>
          </a:xfrm>
          <a:prstGeom prst="rect">
            <a:avLst/>
          </a:prstGeom>
        </p:spPr>
      </p:pic>
    </p:spTree>
    <p:extLst>
      <p:ext uri="{BB962C8B-B14F-4D97-AF65-F5344CB8AC3E}">
        <p14:creationId xmlns:p14="http://schemas.microsoft.com/office/powerpoint/2010/main" val="3713467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7">
                                            <p:txEl>
                                              <p:pRg st="0" end="0"/>
                                            </p:txEl>
                                          </p:spTgt>
                                        </p:tgtEl>
                                        <p:attrNameLst>
                                          <p:attrName>style.visibility</p:attrName>
                                        </p:attrNameLst>
                                      </p:cBhvr>
                                      <p:to>
                                        <p:strVal val="visible"/>
                                      </p:to>
                                    </p:set>
                                    <p:animEffect transition="in" filter="wheel(1)">
                                      <p:cBhvr>
                                        <p:cTn id="12" dur="2000"/>
                                        <p:tgtEl>
                                          <p:spTgt spid="2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circle(in)">
                                      <p:cBhvr>
                                        <p:cTn id="17"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1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0709B4-D2B4-1D5D-10D2-78AE6AA9DB99}"/>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79324728-0E8E-24BD-8A16-9CEF59BBF1A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9044" y="6098546"/>
            <a:ext cx="2045981" cy="706659"/>
          </a:xfrm>
          <a:prstGeom prst="rect">
            <a:avLst/>
          </a:prstGeom>
          <a:effectLst/>
        </p:spPr>
      </p:pic>
      <p:sp>
        <p:nvSpPr>
          <p:cNvPr id="20" name="Rectangle 19">
            <a:extLst>
              <a:ext uri="{FF2B5EF4-FFF2-40B4-BE49-F238E27FC236}">
                <a16:creationId xmlns:a16="http://schemas.microsoft.com/office/drawing/2014/main" id="{EF39A538-6AFE-869A-39A1-D153AEEB8358}"/>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7" name="Rectangle 16">
            <a:extLst>
              <a:ext uri="{FF2B5EF4-FFF2-40B4-BE49-F238E27FC236}">
                <a16:creationId xmlns:a16="http://schemas.microsoft.com/office/drawing/2014/main" id="{5B6696D6-6876-3584-81EC-81F3355429FC}"/>
              </a:ext>
            </a:extLst>
          </p:cNvPr>
          <p:cNvSpPr/>
          <p:nvPr/>
        </p:nvSpPr>
        <p:spPr>
          <a:xfrm>
            <a:off x="1" y="0"/>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2" name="Isosceles Triangle 1">
            <a:extLst>
              <a:ext uri="{FF2B5EF4-FFF2-40B4-BE49-F238E27FC236}">
                <a16:creationId xmlns:a16="http://schemas.microsoft.com/office/drawing/2014/main" id="{46FBACD6-8437-F599-864B-FA02C127E63D}"/>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3" name="Oval 2">
            <a:extLst>
              <a:ext uri="{FF2B5EF4-FFF2-40B4-BE49-F238E27FC236}">
                <a16:creationId xmlns:a16="http://schemas.microsoft.com/office/drawing/2014/main" id="{8F11A0EC-A137-EFF9-4DDF-DFDF6DF523DA}"/>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6" name="Picture 5">
            <a:extLst>
              <a:ext uri="{FF2B5EF4-FFF2-40B4-BE49-F238E27FC236}">
                <a16:creationId xmlns:a16="http://schemas.microsoft.com/office/drawing/2014/main" id="{13220C8D-2A3A-E73E-869E-F1D58C255D8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F585CF3F-D117-A7B7-EA4A-E5D506212EF3}"/>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4" name="Oval 13">
            <a:extLst>
              <a:ext uri="{FF2B5EF4-FFF2-40B4-BE49-F238E27FC236}">
                <a16:creationId xmlns:a16="http://schemas.microsoft.com/office/drawing/2014/main" id="{8610405C-9B71-0FDC-DF75-E20222F776C5}"/>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5" name="Oval 14">
            <a:extLst>
              <a:ext uri="{FF2B5EF4-FFF2-40B4-BE49-F238E27FC236}">
                <a16:creationId xmlns:a16="http://schemas.microsoft.com/office/drawing/2014/main" id="{FCD930A4-AB80-B731-2817-AF5FC1DE2EEE}"/>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latin typeface="Tahoma" panose="020B0604030504040204" pitchFamily="34" charset="0"/>
              <a:ea typeface="Tahoma" panose="020B0604030504040204" pitchFamily="34" charset="0"/>
              <a:cs typeface="Tahoma" panose="020B0604030504040204" pitchFamily="34" charset="0"/>
            </a:endParaRPr>
          </a:p>
        </p:txBody>
      </p:sp>
      <p:pic>
        <p:nvPicPr>
          <p:cNvPr id="9" name="Picture 8">
            <a:extLst>
              <a:ext uri="{FF2B5EF4-FFF2-40B4-BE49-F238E27FC236}">
                <a16:creationId xmlns:a16="http://schemas.microsoft.com/office/drawing/2014/main" id="{3E342647-9051-C48E-DB81-28F16D14B7D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647208" y="4136621"/>
            <a:ext cx="496825" cy="484633"/>
          </a:xfrm>
          <a:prstGeom prst="rect">
            <a:avLst/>
          </a:prstGeom>
        </p:spPr>
      </p:pic>
      <p:sp>
        <p:nvSpPr>
          <p:cNvPr id="19" name="Isosceles Triangle 18">
            <a:extLst>
              <a:ext uri="{FF2B5EF4-FFF2-40B4-BE49-F238E27FC236}">
                <a16:creationId xmlns:a16="http://schemas.microsoft.com/office/drawing/2014/main" id="{B8DF9851-16BD-F416-3BD5-32C2FC1CDE54}"/>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latin typeface="Tahoma" panose="020B0604030504040204" pitchFamily="34" charset="0"/>
                <a:ea typeface="Tahoma" panose="020B0604030504040204" pitchFamily="34" charset="0"/>
                <a:cs typeface="Tahoma" panose="020B0604030504040204" pitchFamily="34" charset="0"/>
              </a:rPr>
              <a:t> </a:t>
            </a:r>
            <a:endParaRPr lang="en-150" dirty="0">
              <a:latin typeface="Tahoma" panose="020B0604030504040204" pitchFamily="34" charset="0"/>
              <a:ea typeface="Tahoma" panose="020B0604030504040204" pitchFamily="34" charset="0"/>
              <a:cs typeface="Tahoma" panose="020B0604030504040204" pitchFamily="34" charset="0"/>
            </a:endParaRPr>
          </a:p>
        </p:txBody>
      </p:sp>
      <p:sp>
        <p:nvSpPr>
          <p:cNvPr id="21" name="Oval 20">
            <a:extLst>
              <a:ext uri="{FF2B5EF4-FFF2-40B4-BE49-F238E27FC236}">
                <a16:creationId xmlns:a16="http://schemas.microsoft.com/office/drawing/2014/main" id="{63F6818A-A197-4F6F-3DBE-BF4BDC97AB29}"/>
              </a:ext>
            </a:extLst>
          </p:cNvPr>
          <p:cNvSpPr/>
          <p:nvPr/>
        </p:nvSpPr>
        <p:spPr>
          <a:xfrm>
            <a:off x="11715620" y="4923702"/>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22" name="Isosceles Triangle 21">
            <a:extLst>
              <a:ext uri="{FF2B5EF4-FFF2-40B4-BE49-F238E27FC236}">
                <a16:creationId xmlns:a16="http://schemas.microsoft.com/office/drawing/2014/main" id="{B99ABFDB-7526-3782-C32E-D6F0771D16CE}"/>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23" name="Picture 22">
            <a:extLst>
              <a:ext uri="{FF2B5EF4-FFF2-40B4-BE49-F238E27FC236}">
                <a16:creationId xmlns:a16="http://schemas.microsoft.com/office/drawing/2014/main" id="{D89BFCDC-0C01-9962-0E02-1D6C3B2BAFA1}"/>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647888" y="4871986"/>
            <a:ext cx="496825" cy="484633"/>
          </a:xfrm>
          <a:prstGeom prst="rect">
            <a:avLst/>
          </a:prstGeom>
        </p:spPr>
      </p:pic>
      <p:pic>
        <p:nvPicPr>
          <p:cNvPr id="25" name="Picture 24">
            <a:extLst>
              <a:ext uri="{FF2B5EF4-FFF2-40B4-BE49-F238E27FC236}">
                <a16:creationId xmlns:a16="http://schemas.microsoft.com/office/drawing/2014/main" id="{34E0F3F2-4F24-5A1F-F909-7D10F30171C5}"/>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1636131" y="559774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A5330E48-D71A-06A2-5D6F-32224616F46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105025" y="5901945"/>
            <a:ext cx="854037" cy="854037"/>
          </a:xfrm>
          <a:prstGeom prst="rect">
            <a:avLst/>
          </a:prstGeom>
        </p:spPr>
      </p:pic>
      <p:sp>
        <p:nvSpPr>
          <p:cNvPr id="27" name="TextBox 26">
            <a:extLst>
              <a:ext uri="{FF2B5EF4-FFF2-40B4-BE49-F238E27FC236}">
                <a16:creationId xmlns:a16="http://schemas.microsoft.com/office/drawing/2014/main" id="{3FE8EE04-2752-637E-8178-3A48FBC9ED77}"/>
              </a:ext>
            </a:extLst>
          </p:cNvPr>
          <p:cNvSpPr txBox="1"/>
          <p:nvPr/>
        </p:nvSpPr>
        <p:spPr>
          <a:xfrm>
            <a:off x="8742404" y="1386553"/>
            <a:ext cx="2634365" cy="461665"/>
          </a:xfrm>
          <a:prstGeom prst="rect">
            <a:avLst/>
          </a:prstGeom>
          <a:noFill/>
        </p:spPr>
        <p:txBody>
          <a:bodyPr wrap="square" rtlCol="0">
            <a:spAutoFit/>
          </a:bodyPr>
          <a:lstStyle/>
          <a:p>
            <a:pPr algn="just" rtl="1"/>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حديقة الزهور</a:t>
            </a:r>
            <a:endParaRPr lang="en-150"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p:txBody>
      </p:sp>
      <p:sp>
        <p:nvSpPr>
          <p:cNvPr id="28" name="מציין מיקום תוכן 3">
            <a:extLst>
              <a:ext uri="{FF2B5EF4-FFF2-40B4-BE49-F238E27FC236}">
                <a16:creationId xmlns:a16="http://schemas.microsoft.com/office/drawing/2014/main" id="{2103CA91-8AA7-938C-F304-8510C665D265}"/>
              </a:ext>
            </a:extLst>
          </p:cNvPr>
          <p:cNvSpPr txBox="1">
            <a:spLocks/>
          </p:cNvSpPr>
          <p:nvPr/>
        </p:nvSpPr>
        <p:spPr>
          <a:xfrm>
            <a:off x="9203753" y="1868189"/>
            <a:ext cx="2189127" cy="954188"/>
          </a:xfrm>
          <a:prstGeom prst="rect">
            <a:avLst/>
          </a:prstGeom>
          <a:ln>
            <a:noFill/>
          </a:ln>
        </p:spPr>
        <p:style>
          <a:lnRef idx="2">
            <a:schemeClr val="accent6"/>
          </a:lnRef>
          <a:fillRef idx="1">
            <a:schemeClr val="lt1"/>
          </a:fillRef>
          <a:effectRef idx="0">
            <a:schemeClr val="accent6"/>
          </a:effectRef>
          <a:fontRef idx="minor">
            <a:schemeClr val="dk1"/>
          </a:fontRef>
        </p:style>
        <p:txBody>
          <a:bodyPr vert="horz" lIns="91440" tIns="45720" rIns="91440" bIns="45720" rtlCol="0">
            <a:normAutofit/>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ar-SA" dirty="0">
                <a:solidFill>
                  <a:srgbClr val="005445"/>
                </a:solidFill>
                <a:latin typeface="Tahoma" panose="020B0604030504040204" pitchFamily="34" charset="0"/>
                <a:ea typeface="Tahoma" panose="020B0604030504040204" pitchFamily="34" charset="0"/>
                <a:cs typeface="Tahoma" panose="020B0604030504040204" pitchFamily="34" charset="0"/>
              </a:rPr>
              <a:t>غوستاف </a:t>
            </a:r>
            <a:r>
              <a:rPr lang="ar-SA" dirty="0" err="1">
                <a:solidFill>
                  <a:srgbClr val="005445"/>
                </a:solidFill>
                <a:latin typeface="Tahoma" panose="020B0604030504040204" pitchFamily="34" charset="0"/>
                <a:ea typeface="Tahoma" panose="020B0604030504040204" pitchFamily="34" charset="0"/>
                <a:cs typeface="Tahoma" panose="020B0604030504040204" pitchFamily="34" charset="0"/>
              </a:rPr>
              <a:t>كليمت</a:t>
            </a:r>
            <a:endParaRPr lang="ar-SA"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lvl="0">
              <a:defRPr/>
            </a:pPr>
            <a:r>
              <a:rPr kumimoji="0" lang="he-IL" sz="2000" b="0" i="0" u="none" strike="noStrike" kern="1200" cap="none" spc="0" normalizeH="0" baseline="0" noProof="0" dirty="0">
                <a:ln>
                  <a:noFill/>
                </a:ln>
                <a:solidFill>
                  <a:srgbClr val="005445"/>
                </a:solidFill>
                <a:effectLst/>
                <a:uLnTx/>
                <a:uFillTx/>
                <a:latin typeface="Tahoma" panose="020B0604030504040204" pitchFamily="34" charset="0"/>
                <a:ea typeface="Tahoma" panose="020B0604030504040204" pitchFamily="34" charset="0"/>
                <a:cs typeface="Tahoma" panose="020B0604030504040204" pitchFamily="34" charset="0"/>
              </a:rPr>
              <a:t> (1907)</a:t>
            </a:r>
          </a:p>
        </p:txBody>
      </p:sp>
      <p:pic>
        <p:nvPicPr>
          <p:cNvPr id="1026" name="Picture 2">
            <a:hlinkClick r:id="rId9"/>
            <a:extLst>
              <a:ext uri="{FF2B5EF4-FFF2-40B4-BE49-F238E27FC236}">
                <a16:creationId xmlns:a16="http://schemas.microsoft.com/office/drawing/2014/main" id="{8C6A1DCE-EFE5-96BE-5090-8C2B5E71CBFE}"/>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676549" y="-6178"/>
            <a:ext cx="6732587" cy="6858000"/>
          </a:xfrm>
          <a:prstGeom prst="rect">
            <a:avLst/>
          </a:prstGeom>
          <a:noFill/>
          <a:extLst>
            <a:ext uri="{909E8E84-426E-40DD-AFC4-6F175D3DCCD1}">
              <a14:hiddenFill xmlns:a14="http://schemas.microsoft.com/office/drawing/2010/main">
                <a:solidFill>
                  <a:srgbClr val="FFFFFF"/>
                </a:solidFill>
              </a14:hiddenFill>
            </a:ext>
          </a:extLst>
        </p:spPr>
      </p:pic>
      <p:sp>
        <p:nvSpPr>
          <p:cNvPr id="30" name="Arrow: Right 29">
            <a:extLst>
              <a:ext uri="{FF2B5EF4-FFF2-40B4-BE49-F238E27FC236}">
                <a16:creationId xmlns:a16="http://schemas.microsoft.com/office/drawing/2014/main" id="{1D40EFB8-1AF1-ED31-3B90-EB639EF5EEC1}"/>
              </a:ext>
            </a:extLst>
          </p:cNvPr>
          <p:cNvSpPr/>
          <p:nvPr/>
        </p:nvSpPr>
        <p:spPr>
          <a:xfrm rot="1433643">
            <a:off x="1134740" y="637749"/>
            <a:ext cx="2394905" cy="1083935"/>
          </a:xfrm>
          <a:prstGeom prst="rightArrow">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ما اسم هذه الزهور؟</a:t>
            </a:r>
          </a:p>
        </p:txBody>
      </p:sp>
      <p:sp>
        <p:nvSpPr>
          <p:cNvPr id="31" name="Flowchart: Connector 30">
            <a:extLst>
              <a:ext uri="{FF2B5EF4-FFF2-40B4-BE49-F238E27FC236}">
                <a16:creationId xmlns:a16="http://schemas.microsoft.com/office/drawing/2014/main" id="{878E382A-EC0C-C04F-4D0C-5DDB4FA7BF44}"/>
              </a:ext>
            </a:extLst>
          </p:cNvPr>
          <p:cNvSpPr/>
          <p:nvPr/>
        </p:nvSpPr>
        <p:spPr>
          <a:xfrm>
            <a:off x="3524266" y="179173"/>
            <a:ext cx="3395518" cy="3588909"/>
          </a:xfrm>
          <a:prstGeom prst="flowChartConnector">
            <a:avLst/>
          </a:prstGeom>
          <a:noFill/>
          <a:ln w="38100">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latin typeface="Tahoma" panose="020B0604030504040204" pitchFamily="34" charset="0"/>
              <a:ea typeface="Tahoma" panose="020B0604030504040204" pitchFamily="34" charset="0"/>
              <a:cs typeface="Tahoma" panose="020B0604030504040204" pitchFamily="34" charset="0"/>
            </a:endParaRPr>
          </a:p>
        </p:txBody>
      </p:sp>
      <p:sp>
        <p:nvSpPr>
          <p:cNvPr id="8" name="TextBox 7">
            <a:extLst>
              <a:ext uri="{FF2B5EF4-FFF2-40B4-BE49-F238E27FC236}">
                <a16:creationId xmlns:a16="http://schemas.microsoft.com/office/drawing/2014/main" id="{D74717F3-6DD7-6A2E-6F09-BC7A0C03309B}"/>
              </a:ext>
            </a:extLst>
          </p:cNvPr>
          <p:cNvSpPr txBox="1"/>
          <p:nvPr/>
        </p:nvSpPr>
        <p:spPr>
          <a:xfrm>
            <a:off x="3751111" y="1742794"/>
            <a:ext cx="2915479" cy="461665"/>
          </a:xfrm>
          <a:prstGeom prst="rect">
            <a:avLst/>
          </a:prstGeom>
          <a:noFill/>
        </p:spPr>
        <p:txBody>
          <a:bodyPr wrap="square">
            <a:spAutoFit/>
          </a:bodyPr>
          <a:lstStyle/>
          <a:p>
            <a:pPr algn="ctr"/>
            <a:r>
              <a:rPr lang="ar-SA" sz="2400" b="1" dirty="0">
                <a:solidFill>
                  <a:srgbClr val="FFFF00"/>
                </a:solidFill>
                <a:latin typeface="Tahoma" panose="020B0604030504040204" pitchFamily="34" charset="0"/>
                <a:ea typeface="Tahoma" panose="020B0604030504040204" pitchFamily="34" charset="0"/>
                <a:cs typeface="Tahoma" panose="020B0604030504040204" pitchFamily="34" charset="0"/>
              </a:rPr>
              <a:t>عبّاد الشمس</a:t>
            </a:r>
            <a:endParaRPr lang="en-IL" sz="2400" b="1" dirty="0">
              <a:solidFill>
                <a:srgbClr val="FFFF00"/>
              </a:solidFill>
              <a:latin typeface="Tahoma" panose="020B0604030504040204" pitchFamily="34" charset="0"/>
              <a:ea typeface="Tahoma" panose="020B0604030504040204" pitchFamily="34" charset="0"/>
              <a:cs typeface="Tahoma" panose="020B0604030504040204" pitchFamily="34" charset="0"/>
            </a:endParaRPr>
          </a:p>
        </p:txBody>
      </p:sp>
      <p:sp>
        <p:nvSpPr>
          <p:cNvPr id="5" name="Slide Number Placeholder 4">
            <a:extLst>
              <a:ext uri="{FF2B5EF4-FFF2-40B4-BE49-F238E27FC236}">
                <a16:creationId xmlns:a16="http://schemas.microsoft.com/office/drawing/2014/main" id="{F16A839A-51C1-C55F-DF09-3F5FBFFBBD96}"/>
              </a:ext>
            </a:extLst>
          </p:cNvPr>
          <p:cNvSpPr>
            <a:spLocks noGrp="1"/>
          </p:cNvSpPr>
          <p:nvPr>
            <p:ph type="sldNum" sz="quarter" idx="12"/>
          </p:nvPr>
        </p:nvSpPr>
        <p:spPr/>
        <p:txBody>
          <a:bodyPr/>
          <a:lstStyle/>
          <a:p>
            <a:fld id="{9DE0CEA4-7E62-4EAA-9BE3-9BBBA25519B5}" type="slidenum">
              <a:rPr lang="en-150" smtClean="0">
                <a:latin typeface="Tahoma" panose="020B0604030504040204" pitchFamily="34" charset="0"/>
                <a:ea typeface="Tahoma" panose="020B0604030504040204" pitchFamily="34" charset="0"/>
                <a:cs typeface="Tahoma" panose="020B0604030504040204" pitchFamily="34" charset="0"/>
              </a:rPr>
              <a:t>41</a:t>
            </a:fld>
            <a:endParaRPr lang="en-15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44674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circle(in)">
                                      <p:cBhvr>
                                        <p:cTn id="12" dur="20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wheel(1)">
                                      <p:cBhvr>
                                        <p:cTn id="22" dur="20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barn(inVertical)">
                                      <p:cBhvr>
                                        <p:cTn id="2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animBg="1"/>
      <p:bldP spid="30" grpId="0" animBg="1"/>
      <p:bldP spid="31" grpId="0" animBg="1"/>
      <p:bldP spid="8"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78756-8B91-6E27-315F-F8F1D0046169}"/>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C0F2B869-4BDC-9F2D-597B-E56F02BBA160}"/>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7" name="Rectangle 16">
            <a:extLst>
              <a:ext uri="{FF2B5EF4-FFF2-40B4-BE49-F238E27FC236}">
                <a16:creationId xmlns:a16="http://schemas.microsoft.com/office/drawing/2014/main" id="{8D788740-FF66-A855-56C0-D56345A053AB}"/>
              </a:ext>
            </a:extLst>
          </p:cNvPr>
          <p:cNvSpPr/>
          <p:nvPr/>
        </p:nvSpPr>
        <p:spPr>
          <a:xfrm>
            <a:off x="1" y="0"/>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0" name="מציין מיקום תוכן 3">
            <a:extLst>
              <a:ext uri="{FF2B5EF4-FFF2-40B4-BE49-F238E27FC236}">
                <a16:creationId xmlns:a16="http://schemas.microsoft.com/office/drawing/2014/main" id="{21786210-452C-E5F6-AC02-B8BA747CD786}"/>
              </a:ext>
            </a:extLst>
          </p:cNvPr>
          <p:cNvSpPr txBox="1">
            <a:spLocks/>
          </p:cNvSpPr>
          <p:nvPr/>
        </p:nvSpPr>
        <p:spPr>
          <a:xfrm>
            <a:off x="461204" y="2159994"/>
            <a:ext cx="10688464" cy="3211810"/>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oAutofit/>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buNone/>
              <a:defRPr/>
            </a:pPr>
            <a:r>
              <a:rPr lang="ar-SA" sz="3200" dirty="0">
                <a:solidFill>
                  <a:srgbClr val="005445"/>
                </a:solidFill>
                <a:latin typeface="Tahoma" panose="020B0604030504040204" pitchFamily="34" charset="0"/>
                <a:ea typeface="Tahoma" panose="020B0604030504040204" pitchFamily="34" charset="0"/>
                <a:cs typeface="Tahoma" panose="020B0604030504040204" pitchFamily="34" charset="0"/>
              </a:rPr>
              <a:t>عالم بدون زهور سيكون مختلفًا تمامًا عن العالم الذي نعرفه.</a:t>
            </a:r>
            <a:endParaRPr lang="he-IL" sz="3200"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marL="0" lvl="0" indent="0" algn="ctr">
              <a:buNone/>
              <a:defRPr/>
            </a:pPr>
            <a:r>
              <a:rPr lang="ar-SA" sz="3200" dirty="0">
                <a:solidFill>
                  <a:srgbClr val="005445"/>
                </a:solidFill>
                <a:latin typeface="Tahoma" panose="020B0604030504040204" pitchFamily="34" charset="0"/>
                <a:ea typeface="Tahoma" panose="020B0604030504040204" pitchFamily="34" charset="0"/>
                <a:cs typeface="Tahoma" panose="020B0604030504040204" pitchFamily="34" charset="0"/>
              </a:rPr>
              <a:t>لن يصبح المنظر الطبيعي أقل لونًا وإثارة </a:t>
            </a:r>
            <a:r>
              <a:rPr lang="ar-EG" sz="3200" dirty="0">
                <a:solidFill>
                  <a:srgbClr val="005445"/>
                </a:solidFill>
                <a:latin typeface="Tahoma" panose="020B0604030504040204" pitchFamily="34" charset="0"/>
                <a:ea typeface="Tahoma" panose="020B0604030504040204" pitchFamily="34" charset="0"/>
                <a:cs typeface="Tahoma" panose="020B0604030504040204" pitchFamily="34" charset="0"/>
              </a:rPr>
              <a:t>فقط</a:t>
            </a:r>
            <a:r>
              <a:rPr lang="ar-SA" sz="3200" dirty="0">
                <a:solidFill>
                  <a:srgbClr val="005445"/>
                </a:solidFill>
                <a:latin typeface="Tahoma" panose="020B0604030504040204" pitchFamily="34" charset="0"/>
                <a:ea typeface="Tahoma" panose="020B0604030504040204" pitchFamily="34" charset="0"/>
                <a:cs typeface="Tahoma" panose="020B0604030504040204" pitchFamily="34" charset="0"/>
              </a:rPr>
              <a:t>، ولكن بدون</a:t>
            </a:r>
            <a:endParaRPr lang="he-IL" sz="3200"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marL="0" lvl="0" indent="0" algn="ctr">
              <a:buNone/>
              <a:defRPr/>
            </a:pPr>
            <a:r>
              <a:rPr lang="ar-SA" sz="3200" dirty="0">
                <a:solidFill>
                  <a:srgbClr val="005445"/>
                </a:solidFill>
                <a:latin typeface="Tahoma" panose="020B0604030504040204" pitchFamily="34" charset="0"/>
                <a:ea typeface="Tahoma" panose="020B0604030504040204" pitchFamily="34" charset="0"/>
                <a:cs typeface="Tahoma" panose="020B0604030504040204" pitchFamily="34" charset="0"/>
              </a:rPr>
              <a:t>الزهور سيؤثر ذلك بشكل كبير على الطبيعة والمتعة الإنسانية.</a:t>
            </a:r>
          </a:p>
          <a:p>
            <a:pPr marL="0" lvl="0" indent="0" algn="ctr">
              <a:buNone/>
              <a:defRPr/>
            </a:pPr>
            <a:endParaRPr lang="ar-SA" sz="3200"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marL="0" lvl="0" indent="0" algn="ctr">
              <a:buNone/>
              <a:defRPr/>
            </a:pPr>
            <a:r>
              <a:rPr lang="ar-SA" sz="3200" b="1" dirty="0">
                <a:solidFill>
                  <a:srgbClr val="005445"/>
                </a:solidFill>
                <a:latin typeface="Tahoma" panose="020B0604030504040204" pitchFamily="34" charset="0"/>
                <a:ea typeface="Tahoma" panose="020B0604030504040204" pitchFamily="34" charset="0"/>
                <a:cs typeface="Tahoma" panose="020B0604030504040204" pitchFamily="34" charset="0"/>
              </a:rPr>
              <a:t>الزهرة ضرورية لاستمرار وجود النبات.</a:t>
            </a:r>
          </a:p>
          <a:p>
            <a:pPr marL="0" marR="0" lvl="0" indent="0" algn="ctr" defTabSz="914400" rtl="1" eaLnBrk="1" fontAlgn="auto" latinLnBrk="0" hangingPunct="1">
              <a:lnSpc>
                <a:spcPct val="90000"/>
              </a:lnSpc>
              <a:spcBef>
                <a:spcPts val="1000"/>
              </a:spcBef>
              <a:spcAft>
                <a:spcPts val="0"/>
              </a:spcAft>
              <a:buClr>
                <a:srgbClr val="84BD00"/>
              </a:buClr>
              <a:buSzTx/>
              <a:buNone/>
              <a:tabLst/>
              <a:defRPr/>
            </a:pPr>
            <a:endParaRPr lang="he-IL" sz="3200" b="1" dirty="0">
              <a:solidFill>
                <a:srgbClr val="005445"/>
              </a:solidFill>
              <a:latin typeface="Tahoma" panose="020B0604030504040204" pitchFamily="34" charset="0"/>
              <a:ea typeface="Tahoma" panose="020B0604030504040204" pitchFamily="34" charset="0"/>
              <a:cs typeface="Tahoma" panose="020B0604030504040204" pitchFamily="34" charset="0"/>
            </a:endParaRPr>
          </a:p>
        </p:txBody>
      </p:sp>
      <p:sp>
        <p:nvSpPr>
          <p:cNvPr id="2" name="Isosceles Triangle 1">
            <a:extLst>
              <a:ext uri="{FF2B5EF4-FFF2-40B4-BE49-F238E27FC236}">
                <a16:creationId xmlns:a16="http://schemas.microsoft.com/office/drawing/2014/main" id="{6F08B9C4-8E46-DE92-3EF5-1D336099A0D4}"/>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3" name="Oval 2">
            <a:extLst>
              <a:ext uri="{FF2B5EF4-FFF2-40B4-BE49-F238E27FC236}">
                <a16:creationId xmlns:a16="http://schemas.microsoft.com/office/drawing/2014/main" id="{993AE4B6-E3D1-7A3F-14B9-D10FFC2CBBCE}"/>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6" name="Picture 5">
            <a:extLst>
              <a:ext uri="{FF2B5EF4-FFF2-40B4-BE49-F238E27FC236}">
                <a16:creationId xmlns:a16="http://schemas.microsoft.com/office/drawing/2014/main" id="{AA95EFDD-B3B2-DAF1-B4FB-DF39B93418B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5B54EDA5-4690-8D41-A4AD-E873FBEB621F}"/>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4" name="Oval 13">
            <a:extLst>
              <a:ext uri="{FF2B5EF4-FFF2-40B4-BE49-F238E27FC236}">
                <a16:creationId xmlns:a16="http://schemas.microsoft.com/office/drawing/2014/main" id="{B727A678-2B99-4799-2DB7-5B7F61A1B137}"/>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5" name="Oval 14">
            <a:extLst>
              <a:ext uri="{FF2B5EF4-FFF2-40B4-BE49-F238E27FC236}">
                <a16:creationId xmlns:a16="http://schemas.microsoft.com/office/drawing/2014/main" id="{18F2A809-BA05-5368-C4BA-0006B4D0D8AB}"/>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latin typeface="Tahoma" panose="020B0604030504040204" pitchFamily="34" charset="0"/>
              <a:ea typeface="Tahoma" panose="020B0604030504040204" pitchFamily="34" charset="0"/>
              <a:cs typeface="Tahoma" panose="020B0604030504040204" pitchFamily="34" charset="0"/>
            </a:endParaRPr>
          </a:p>
        </p:txBody>
      </p:sp>
      <p:pic>
        <p:nvPicPr>
          <p:cNvPr id="9" name="Picture 8">
            <a:extLst>
              <a:ext uri="{FF2B5EF4-FFF2-40B4-BE49-F238E27FC236}">
                <a16:creationId xmlns:a16="http://schemas.microsoft.com/office/drawing/2014/main" id="{DAD7ADE5-C585-F148-6029-828F000BE90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647208" y="4136621"/>
            <a:ext cx="496825" cy="484633"/>
          </a:xfrm>
          <a:prstGeom prst="rect">
            <a:avLst/>
          </a:prstGeom>
        </p:spPr>
      </p:pic>
      <p:sp>
        <p:nvSpPr>
          <p:cNvPr id="19" name="Isosceles Triangle 18">
            <a:extLst>
              <a:ext uri="{FF2B5EF4-FFF2-40B4-BE49-F238E27FC236}">
                <a16:creationId xmlns:a16="http://schemas.microsoft.com/office/drawing/2014/main" id="{BBDF4B06-FB21-175B-26F4-EBF0171E10EA}"/>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latin typeface="Tahoma" panose="020B0604030504040204" pitchFamily="34" charset="0"/>
                <a:ea typeface="Tahoma" panose="020B0604030504040204" pitchFamily="34" charset="0"/>
                <a:cs typeface="Tahoma" panose="020B0604030504040204" pitchFamily="34" charset="0"/>
              </a:rPr>
              <a:t> </a:t>
            </a:r>
            <a:endParaRPr lang="en-150" dirty="0">
              <a:latin typeface="Tahoma" panose="020B0604030504040204" pitchFamily="34" charset="0"/>
              <a:ea typeface="Tahoma" panose="020B0604030504040204" pitchFamily="34" charset="0"/>
              <a:cs typeface="Tahoma" panose="020B0604030504040204" pitchFamily="34" charset="0"/>
            </a:endParaRPr>
          </a:p>
        </p:txBody>
      </p:sp>
      <p:sp>
        <p:nvSpPr>
          <p:cNvPr id="21" name="Oval 20">
            <a:extLst>
              <a:ext uri="{FF2B5EF4-FFF2-40B4-BE49-F238E27FC236}">
                <a16:creationId xmlns:a16="http://schemas.microsoft.com/office/drawing/2014/main" id="{C6DD36D1-3BCF-A58E-86CB-3465DB86AB35}"/>
              </a:ext>
            </a:extLst>
          </p:cNvPr>
          <p:cNvSpPr/>
          <p:nvPr/>
        </p:nvSpPr>
        <p:spPr>
          <a:xfrm>
            <a:off x="11715620" y="4923702"/>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22" name="Isosceles Triangle 21">
            <a:extLst>
              <a:ext uri="{FF2B5EF4-FFF2-40B4-BE49-F238E27FC236}">
                <a16:creationId xmlns:a16="http://schemas.microsoft.com/office/drawing/2014/main" id="{FB0BAFAA-7EB1-AB22-0C4C-54F2CA5B6D73}"/>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23" name="Picture 22">
            <a:extLst>
              <a:ext uri="{FF2B5EF4-FFF2-40B4-BE49-F238E27FC236}">
                <a16:creationId xmlns:a16="http://schemas.microsoft.com/office/drawing/2014/main" id="{F882067B-F7CE-1334-A022-1AF3EF9DD62F}"/>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647888" y="4871986"/>
            <a:ext cx="496825" cy="484633"/>
          </a:xfrm>
          <a:prstGeom prst="rect">
            <a:avLst/>
          </a:prstGeom>
        </p:spPr>
      </p:pic>
      <p:pic>
        <p:nvPicPr>
          <p:cNvPr id="25" name="Picture 24">
            <a:extLst>
              <a:ext uri="{FF2B5EF4-FFF2-40B4-BE49-F238E27FC236}">
                <a16:creationId xmlns:a16="http://schemas.microsoft.com/office/drawing/2014/main" id="{7601F0B0-680C-FBAF-B8A2-A3C1B2A08866}"/>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636131" y="559774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4519241E-045F-EEB4-4E8E-FC3ECFDCCE6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105025" y="5901945"/>
            <a:ext cx="854037" cy="854037"/>
          </a:xfrm>
          <a:prstGeom prst="rect">
            <a:avLst/>
          </a:prstGeom>
        </p:spPr>
      </p:pic>
      <p:sp>
        <p:nvSpPr>
          <p:cNvPr id="5" name="TextBox 4">
            <a:extLst>
              <a:ext uri="{FF2B5EF4-FFF2-40B4-BE49-F238E27FC236}">
                <a16:creationId xmlns:a16="http://schemas.microsoft.com/office/drawing/2014/main" id="{5488F5D7-7054-23E6-5551-A83152B97193}"/>
              </a:ext>
            </a:extLst>
          </p:cNvPr>
          <p:cNvSpPr txBox="1"/>
          <p:nvPr/>
        </p:nvSpPr>
        <p:spPr>
          <a:xfrm>
            <a:off x="4483403" y="290810"/>
            <a:ext cx="6837770" cy="461665"/>
          </a:xfrm>
          <a:prstGeom prst="rect">
            <a:avLst/>
          </a:prstGeom>
          <a:noFill/>
        </p:spPr>
        <p:txBody>
          <a:bodyPr wrap="square" rtlCol="0">
            <a:spAutoFit/>
          </a:bodyPr>
          <a:lstStyle/>
          <a:p>
            <a:pPr algn="just" rtl="1"/>
            <a:r>
              <a:rPr lang="ar-SA" sz="2400" b="1" dirty="0">
                <a:solidFill>
                  <a:srgbClr val="98D050"/>
                </a:solidFill>
                <a:latin typeface="Tahoma" panose="020B0604030504040204" pitchFamily="34" charset="0"/>
                <a:ea typeface="Tahoma" panose="020B0604030504040204" pitchFamily="34" charset="0"/>
                <a:cs typeface="Tahoma" panose="020B0604030504040204" pitchFamily="34" charset="0"/>
              </a:rPr>
              <a:t>تخيلوا العالم بدون زهور.</a:t>
            </a:r>
          </a:p>
        </p:txBody>
      </p:sp>
      <p:sp>
        <p:nvSpPr>
          <p:cNvPr id="7" name="Slide Number Placeholder 6">
            <a:extLst>
              <a:ext uri="{FF2B5EF4-FFF2-40B4-BE49-F238E27FC236}">
                <a16:creationId xmlns:a16="http://schemas.microsoft.com/office/drawing/2014/main" id="{E26BCDB1-7509-10DA-1370-A63148AD3399}"/>
              </a:ext>
            </a:extLst>
          </p:cNvPr>
          <p:cNvSpPr>
            <a:spLocks noGrp="1"/>
          </p:cNvSpPr>
          <p:nvPr>
            <p:ph type="sldNum" sz="quarter" idx="12"/>
          </p:nvPr>
        </p:nvSpPr>
        <p:spPr/>
        <p:txBody>
          <a:bodyPr/>
          <a:lstStyle/>
          <a:p>
            <a:fld id="{9DE0CEA4-7E62-4EAA-9BE3-9BBBA25519B5}" type="slidenum">
              <a:rPr lang="en-150" smtClean="0">
                <a:latin typeface="Tahoma" panose="020B0604030504040204" pitchFamily="34" charset="0"/>
                <a:ea typeface="Tahoma" panose="020B0604030504040204" pitchFamily="34" charset="0"/>
                <a:cs typeface="Tahoma" panose="020B0604030504040204" pitchFamily="34" charset="0"/>
              </a:rPr>
              <a:t>42</a:t>
            </a:fld>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8" name="תמונה 7">
            <a:extLst>
              <a:ext uri="{FF2B5EF4-FFF2-40B4-BE49-F238E27FC236}">
                <a16:creationId xmlns:a16="http://schemas.microsoft.com/office/drawing/2014/main" id="{1A8F86C4-9A2C-5AEB-FDC0-682AE9313DB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5094" y="6192565"/>
            <a:ext cx="2035130" cy="467105"/>
          </a:xfrm>
          <a:prstGeom prst="rect">
            <a:avLst/>
          </a:prstGeom>
        </p:spPr>
      </p:pic>
    </p:spTree>
    <p:extLst>
      <p:ext uri="{BB962C8B-B14F-4D97-AF65-F5344CB8AC3E}">
        <p14:creationId xmlns:p14="http://schemas.microsoft.com/office/powerpoint/2010/main" val="2674681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21" fill="hold" grpId="0" nodeType="clickEffect">
                                  <p:stCondLst>
                                    <p:cond delay="0"/>
                                  </p:stCondLst>
                                  <p:childTnLst>
                                    <p:animEffect transition="out" filter="barn(inVertical)">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
                                            <p:txEl>
                                              <p:pRg st="4" end="4"/>
                                            </p:txEl>
                                          </p:spTgt>
                                        </p:tgtEl>
                                        <p:attrNameLst>
                                          <p:attrName>style.visibility</p:attrName>
                                        </p:attrNameLst>
                                      </p:cBhvr>
                                      <p:to>
                                        <p:strVal val="visible"/>
                                      </p:to>
                                    </p:set>
                                    <p:anim calcmode="lin" valueType="num">
                                      <p:cBhvr additive="base">
                                        <p:cTn id="12" dur="500" fill="hold"/>
                                        <p:tgtEl>
                                          <p:spTgt spid="10">
                                            <p:txEl>
                                              <p:pRg st="4" end="4"/>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0">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936AF0-275E-D941-BC74-F5C1EB5ED644}"/>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490C93AB-7818-AC9C-5218-3788ED60D072}"/>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7" name="Rectangle 16">
            <a:extLst>
              <a:ext uri="{FF2B5EF4-FFF2-40B4-BE49-F238E27FC236}">
                <a16:creationId xmlns:a16="http://schemas.microsoft.com/office/drawing/2014/main" id="{B2528F76-ECEB-8244-6A2F-270416715FFA}"/>
              </a:ext>
            </a:extLst>
          </p:cNvPr>
          <p:cNvSpPr/>
          <p:nvPr/>
        </p:nvSpPr>
        <p:spPr>
          <a:xfrm>
            <a:off x="1" y="0"/>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8" name="TextBox 17">
            <a:extLst>
              <a:ext uri="{FF2B5EF4-FFF2-40B4-BE49-F238E27FC236}">
                <a16:creationId xmlns:a16="http://schemas.microsoft.com/office/drawing/2014/main" id="{C65A69DA-130C-4003-403D-9A0021216F5F}"/>
              </a:ext>
            </a:extLst>
          </p:cNvPr>
          <p:cNvSpPr txBox="1"/>
          <p:nvPr/>
        </p:nvSpPr>
        <p:spPr>
          <a:xfrm>
            <a:off x="4483403" y="290810"/>
            <a:ext cx="6837770" cy="461665"/>
          </a:xfrm>
          <a:prstGeom prst="rect">
            <a:avLst/>
          </a:prstGeom>
          <a:noFill/>
        </p:spPr>
        <p:txBody>
          <a:bodyPr wrap="square" rtlCol="0">
            <a:spAutoFit/>
          </a:bodyPr>
          <a:lstStyle/>
          <a:p>
            <a:pPr algn="just" rtl="1"/>
            <a:r>
              <a:rPr lang="ar-EG" altLang="he-IL" sz="2400" b="1" dirty="0">
                <a:solidFill>
                  <a:srgbClr val="98D050"/>
                </a:solidFill>
                <a:latin typeface="Tahoma" panose="020B0604030504040204" pitchFamily="34" charset="0"/>
                <a:ea typeface="Tahoma" panose="020B0604030504040204" pitchFamily="34" charset="0"/>
                <a:cs typeface="Tahoma" panose="020B0604030504040204" pitchFamily="34" charset="0"/>
              </a:rPr>
              <a:t>أهمية النباتات</a:t>
            </a:r>
            <a:endParaRPr lang="en-150" sz="2400" dirty="0">
              <a:solidFill>
                <a:srgbClr val="98D050"/>
              </a:solidFill>
              <a:latin typeface="Tahoma" panose="020B0604030504040204" pitchFamily="34" charset="0"/>
              <a:ea typeface="Tahoma" panose="020B0604030504040204" pitchFamily="34" charset="0"/>
              <a:cs typeface="Tahoma" panose="020B0604030504040204" pitchFamily="34" charset="0"/>
            </a:endParaRPr>
          </a:p>
        </p:txBody>
      </p:sp>
      <p:sp>
        <p:nvSpPr>
          <p:cNvPr id="2" name="Isosceles Triangle 1">
            <a:extLst>
              <a:ext uri="{FF2B5EF4-FFF2-40B4-BE49-F238E27FC236}">
                <a16:creationId xmlns:a16="http://schemas.microsoft.com/office/drawing/2014/main" id="{0AA1F816-4ED8-AF1D-E5B2-03E8B14EA96E}"/>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3" name="Oval 2">
            <a:extLst>
              <a:ext uri="{FF2B5EF4-FFF2-40B4-BE49-F238E27FC236}">
                <a16:creationId xmlns:a16="http://schemas.microsoft.com/office/drawing/2014/main" id="{85642035-93DB-6A73-A8F9-039110C5CC21}"/>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6" name="Picture 5">
            <a:extLst>
              <a:ext uri="{FF2B5EF4-FFF2-40B4-BE49-F238E27FC236}">
                <a16:creationId xmlns:a16="http://schemas.microsoft.com/office/drawing/2014/main" id="{810983A6-6E70-7397-806C-7584E8B0163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3E9C0961-2F94-06C5-5E06-CBE4DE1A654B}"/>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4" name="Oval 13">
            <a:extLst>
              <a:ext uri="{FF2B5EF4-FFF2-40B4-BE49-F238E27FC236}">
                <a16:creationId xmlns:a16="http://schemas.microsoft.com/office/drawing/2014/main" id="{107D9C11-1788-F3AE-6BEF-9B95D54FCAFE}"/>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5" name="Oval 14">
            <a:extLst>
              <a:ext uri="{FF2B5EF4-FFF2-40B4-BE49-F238E27FC236}">
                <a16:creationId xmlns:a16="http://schemas.microsoft.com/office/drawing/2014/main" id="{81870834-CEA1-3546-4981-2FBBEC5BD592}"/>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latin typeface="Tahoma" panose="020B0604030504040204" pitchFamily="34" charset="0"/>
              <a:ea typeface="Tahoma" panose="020B0604030504040204" pitchFamily="34" charset="0"/>
              <a:cs typeface="Tahoma" panose="020B0604030504040204" pitchFamily="34" charset="0"/>
            </a:endParaRPr>
          </a:p>
        </p:txBody>
      </p:sp>
      <p:pic>
        <p:nvPicPr>
          <p:cNvPr id="9" name="Picture 8">
            <a:extLst>
              <a:ext uri="{FF2B5EF4-FFF2-40B4-BE49-F238E27FC236}">
                <a16:creationId xmlns:a16="http://schemas.microsoft.com/office/drawing/2014/main" id="{8ADF882C-89BB-09F7-F0C7-A9C19270054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647208" y="4136621"/>
            <a:ext cx="496825" cy="484633"/>
          </a:xfrm>
          <a:prstGeom prst="rect">
            <a:avLst/>
          </a:prstGeom>
        </p:spPr>
      </p:pic>
      <p:sp>
        <p:nvSpPr>
          <p:cNvPr id="19" name="Isosceles Triangle 18">
            <a:extLst>
              <a:ext uri="{FF2B5EF4-FFF2-40B4-BE49-F238E27FC236}">
                <a16:creationId xmlns:a16="http://schemas.microsoft.com/office/drawing/2014/main" id="{85F2C506-910C-B69E-D6EF-56BD8CD1FEA2}"/>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latin typeface="Tahoma" panose="020B0604030504040204" pitchFamily="34" charset="0"/>
                <a:ea typeface="Tahoma" panose="020B0604030504040204" pitchFamily="34" charset="0"/>
                <a:cs typeface="Tahoma" panose="020B0604030504040204" pitchFamily="34" charset="0"/>
              </a:rPr>
              <a:t> </a:t>
            </a:r>
            <a:endParaRPr lang="en-150" dirty="0">
              <a:latin typeface="Tahoma" panose="020B0604030504040204" pitchFamily="34" charset="0"/>
              <a:ea typeface="Tahoma" panose="020B0604030504040204" pitchFamily="34" charset="0"/>
              <a:cs typeface="Tahoma" panose="020B0604030504040204" pitchFamily="34" charset="0"/>
            </a:endParaRPr>
          </a:p>
        </p:txBody>
      </p:sp>
      <p:sp>
        <p:nvSpPr>
          <p:cNvPr id="21" name="Oval 20">
            <a:extLst>
              <a:ext uri="{FF2B5EF4-FFF2-40B4-BE49-F238E27FC236}">
                <a16:creationId xmlns:a16="http://schemas.microsoft.com/office/drawing/2014/main" id="{48F4B410-FB19-89F5-A001-093FB3F96244}"/>
              </a:ext>
            </a:extLst>
          </p:cNvPr>
          <p:cNvSpPr/>
          <p:nvPr/>
        </p:nvSpPr>
        <p:spPr>
          <a:xfrm>
            <a:off x="11715620" y="4923702"/>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22" name="Isosceles Triangle 21">
            <a:extLst>
              <a:ext uri="{FF2B5EF4-FFF2-40B4-BE49-F238E27FC236}">
                <a16:creationId xmlns:a16="http://schemas.microsoft.com/office/drawing/2014/main" id="{524FC789-2218-9A26-D875-890EE221E548}"/>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23" name="Picture 22">
            <a:extLst>
              <a:ext uri="{FF2B5EF4-FFF2-40B4-BE49-F238E27FC236}">
                <a16:creationId xmlns:a16="http://schemas.microsoft.com/office/drawing/2014/main" id="{D0F45295-110A-E5F2-B07A-3C5918F5FCA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647888" y="4871986"/>
            <a:ext cx="496825" cy="484633"/>
          </a:xfrm>
          <a:prstGeom prst="rect">
            <a:avLst/>
          </a:prstGeom>
        </p:spPr>
      </p:pic>
      <p:pic>
        <p:nvPicPr>
          <p:cNvPr id="25" name="Picture 24">
            <a:extLst>
              <a:ext uri="{FF2B5EF4-FFF2-40B4-BE49-F238E27FC236}">
                <a16:creationId xmlns:a16="http://schemas.microsoft.com/office/drawing/2014/main" id="{AEC10667-F683-AAD6-D212-69A4822F02D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636131" y="5597748"/>
            <a:ext cx="496825" cy="484633"/>
          </a:xfrm>
          <a:prstGeom prst="rect">
            <a:avLst/>
          </a:prstGeom>
        </p:spPr>
      </p:pic>
      <p:sp>
        <p:nvSpPr>
          <p:cNvPr id="27" name="TextBox 26">
            <a:extLst>
              <a:ext uri="{FF2B5EF4-FFF2-40B4-BE49-F238E27FC236}">
                <a16:creationId xmlns:a16="http://schemas.microsoft.com/office/drawing/2014/main" id="{2418C82E-F575-91FF-1B2C-DE3F3829BEB8}"/>
              </a:ext>
            </a:extLst>
          </p:cNvPr>
          <p:cNvSpPr txBox="1"/>
          <p:nvPr/>
        </p:nvSpPr>
        <p:spPr>
          <a:xfrm>
            <a:off x="2613771" y="3803859"/>
            <a:ext cx="6837770" cy="2599686"/>
          </a:xfrm>
          <a:prstGeom prst="rect">
            <a:avLst/>
          </a:prstGeom>
          <a:noFill/>
        </p:spPr>
        <p:txBody>
          <a:bodyPr wrap="square" rtlCol="0">
            <a:spAutoFit/>
          </a:bodyPr>
          <a:lstStyle/>
          <a:p>
            <a:pPr algn="ctr" defTabSz="914400" rtl="1">
              <a:lnSpc>
                <a:spcPct val="90000"/>
              </a:lnSpc>
              <a:spcBef>
                <a:spcPts val="1000"/>
              </a:spcBef>
              <a:buClr>
                <a:srgbClr val="84BD00"/>
              </a:buClr>
              <a:defRPr/>
            </a:pPr>
            <a:r>
              <a:rPr lang="ar-SA" sz="2400" dirty="0">
                <a:solidFill>
                  <a:srgbClr val="005445"/>
                </a:solidFill>
                <a:latin typeface="Tahoma" panose="020B0604030504040204" pitchFamily="34" charset="0"/>
                <a:ea typeface="Tahoma" panose="020B0604030504040204" pitchFamily="34" charset="0"/>
                <a:cs typeface="Tahoma" panose="020B0604030504040204" pitchFamily="34" charset="0"/>
              </a:rPr>
              <a:t>توفر النباتات الأكسجين للغلاف الجوي. يستهلك الإنسان والحيوان الأكسجين أثناء عملية التنفس.</a:t>
            </a:r>
          </a:p>
          <a:p>
            <a:pPr algn="ctr" defTabSz="914400" rtl="1">
              <a:lnSpc>
                <a:spcPct val="90000"/>
              </a:lnSpc>
              <a:spcBef>
                <a:spcPts val="1000"/>
              </a:spcBef>
              <a:buClr>
                <a:srgbClr val="84BD00"/>
              </a:buClr>
              <a:defRPr/>
            </a:pPr>
            <a:r>
              <a:rPr lang="ar-SA" sz="2400" dirty="0">
                <a:solidFill>
                  <a:srgbClr val="005445"/>
                </a:solidFill>
                <a:latin typeface="Tahoma" panose="020B0604030504040204" pitchFamily="34" charset="0"/>
                <a:ea typeface="Tahoma" panose="020B0604030504040204" pitchFamily="34" charset="0"/>
                <a:cs typeface="Tahoma" panose="020B0604030504040204" pitchFamily="34" charset="0"/>
              </a:rPr>
              <a:t>توفّر النباتات الغذاء للعالم.</a:t>
            </a:r>
            <a:endParaRPr lang="en-US" sz="2400"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defTabSz="914400" rtl="1">
              <a:lnSpc>
                <a:spcPct val="90000"/>
              </a:lnSpc>
              <a:spcBef>
                <a:spcPts val="1000"/>
              </a:spcBef>
              <a:buClr>
                <a:srgbClr val="84BD00"/>
              </a:buClr>
              <a:defRPr/>
            </a:pPr>
            <a:r>
              <a:rPr lang="ar-SA" sz="2400" dirty="0">
                <a:solidFill>
                  <a:srgbClr val="005445"/>
                </a:solidFill>
                <a:latin typeface="Tahoma" panose="020B0604030504040204" pitchFamily="34" charset="0"/>
                <a:ea typeface="Tahoma" panose="020B0604030504040204" pitchFamily="34" charset="0"/>
                <a:cs typeface="Tahoma" panose="020B0604030504040204" pitchFamily="34" charset="0"/>
              </a:rPr>
              <a:t>تنتج النباتات غذائها بنفسها.</a:t>
            </a:r>
            <a:endParaRPr lang="en-US" sz="2400"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defTabSz="914400" rtl="1">
              <a:lnSpc>
                <a:spcPct val="90000"/>
              </a:lnSpc>
              <a:spcBef>
                <a:spcPts val="1000"/>
              </a:spcBef>
              <a:buClr>
                <a:srgbClr val="84BD00"/>
              </a:buClr>
              <a:defRPr/>
            </a:pPr>
            <a:r>
              <a:rPr lang="ar-SA" sz="2400" dirty="0">
                <a:solidFill>
                  <a:srgbClr val="005445"/>
                </a:solidFill>
                <a:latin typeface="Tahoma" panose="020B0604030504040204" pitchFamily="34" charset="0"/>
                <a:ea typeface="Tahoma" panose="020B0604030504040204" pitchFamily="34" charset="0"/>
                <a:cs typeface="Tahoma" panose="020B0604030504040204" pitchFamily="34" charset="0"/>
              </a:rPr>
              <a:t>في عالم بدون نباتات لن يكون هناك طعام.</a:t>
            </a:r>
          </a:p>
          <a:p>
            <a:pPr algn="ctr" defTabSz="914400" rtl="1">
              <a:lnSpc>
                <a:spcPct val="90000"/>
              </a:lnSpc>
              <a:spcBef>
                <a:spcPts val="1000"/>
              </a:spcBef>
              <a:buClr>
                <a:srgbClr val="84BD00"/>
              </a:buClr>
              <a:defRPr/>
            </a:pPr>
            <a:endParaRPr lang="en-150" sz="2400" dirty="0">
              <a:solidFill>
                <a:srgbClr val="005445"/>
              </a:solidFill>
              <a:latin typeface="Tahoma" panose="020B0604030504040204" pitchFamily="34" charset="0"/>
              <a:ea typeface="Tahoma" panose="020B0604030504040204" pitchFamily="34" charset="0"/>
              <a:cs typeface="Tahoma" panose="020B0604030504040204" pitchFamily="34" charset="0"/>
            </a:endParaRPr>
          </a:p>
        </p:txBody>
      </p:sp>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19AE3507-F2A6-9DC8-28DF-1AB39D4FE96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105025" y="5901945"/>
            <a:ext cx="854037" cy="854037"/>
          </a:xfrm>
          <a:prstGeom prst="rect">
            <a:avLst/>
          </a:prstGeom>
        </p:spPr>
      </p:pic>
      <p:sp>
        <p:nvSpPr>
          <p:cNvPr id="8" name="מציין מיקום תוכן 3">
            <a:extLst>
              <a:ext uri="{FF2B5EF4-FFF2-40B4-BE49-F238E27FC236}">
                <a16:creationId xmlns:a16="http://schemas.microsoft.com/office/drawing/2014/main" id="{23E698EF-84D9-94AA-0348-FE81AAC71DD8}"/>
              </a:ext>
            </a:extLst>
          </p:cNvPr>
          <p:cNvSpPr txBox="1">
            <a:spLocks/>
          </p:cNvSpPr>
          <p:nvPr/>
        </p:nvSpPr>
        <p:spPr>
          <a:xfrm>
            <a:off x="632709" y="1379132"/>
            <a:ext cx="10688464" cy="2430569"/>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oAutofit/>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defRPr/>
            </a:pPr>
            <a:r>
              <a:rPr lang="ar-SA" sz="2400" dirty="0">
                <a:solidFill>
                  <a:srgbClr val="005445"/>
                </a:solidFill>
                <a:latin typeface="Tahoma" panose="020B0604030504040204" pitchFamily="34" charset="0"/>
                <a:ea typeface="Tahoma" panose="020B0604030504040204" pitchFamily="34" charset="0"/>
                <a:cs typeface="Tahoma" panose="020B0604030504040204" pitchFamily="34" charset="0"/>
              </a:rPr>
              <a:t>جميع الحياة تعتمد على النباتات.</a:t>
            </a:r>
            <a:endParaRPr lang="he-IL" sz="2400"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marL="0" indent="0" algn="ctr">
              <a:buNone/>
              <a:defRPr/>
            </a:pPr>
            <a:r>
              <a:rPr lang="he-IL" sz="2400" dirty="0">
                <a:solidFill>
                  <a:srgbClr val="005445"/>
                </a:solidFill>
                <a:latin typeface="Tahoma" panose="020B0604030504040204" pitchFamily="34" charset="0"/>
                <a:ea typeface="Tahoma" panose="020B0604030504040204" pitchFamily="34" charset="0"/>
                <a:cs typeface="Tahoma" panose="020B0604030504040204" pitchFamily="34" charset="0"/>
              </a:rPr>
              <a:t> </a:t>
            </a:r>
            <a:r>
              <a:rPr lang="ar-SA" sz="2400" dirty="0">
                <a:solidFill>
                  <a:srgbClr val="005445"/>
                </a:solidFill>
                <a:latin typeface="Tahoma" panose="020B0604030504040204" pitchFamily="34" charset="0"/>
                <a:ea typeface="Tahoma" panose="020B0604030504040204" pitchFamily="34" charset="0"/>
                <a:cs typeface="Tahoma" panose="020B0604030504040204" pitchFamily="34" charset="0"/>
              </a:rPr>
              <a:t>بدون نباتات، لن تكون الحياة كما نعرفها.</a:t>
            </a:r>
            <a:endParaRPr lang="he-IL" sz="2400"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marL="0" indent="0" algn="ctr">
              <a:buNone/>
              <a:defRPr/>
            </a:pPr>
            <a:r>
              <a:rPr lang="ar-SA" sz="2400" dirty="0">
                <a:solidFill>
                  <a:srgbClr val="005445"/>
                </a:solidFill>
                <a:latin typeface="Tahoma" panose="020B0604030504040204" pitchFamily="34" charset="0"/>
                <a:ea typeface="Tahoma" panose="020B0604030504040204" pitchFamily="34" charset="0"/>
                <a:cs typeface="Tahoma" panose="020B0604030504040204" pitchFamily="34" charset="0"/>
              </a:rPr>
              <a:t>الحيوانات والإنسان أيضا لا يمكنهم العيش بدون نباتات.</a:t>
            </a:r>
            <a:r>
              <a:rPr lang="he-IL" sz="2400" dirty="0">
                <a:solidFill>
                  <a:srgbClr val="005445"/>
                </a:solidFill>
                <a:latin typeface="Tahoma" panose="020B0604030504040204" pitchFamily="34" charset="0"/>
                <a:ea typeface="Tahoma" panose="020B0604030504040204" pitchFamily="34" charset="0"/>
                <a:cs typeface="Tahoma" panose="020B0604030504040204" pitchFamily="34" charset="0"/>
              </a:rPr>
              <a:t> </a:t>
            </a:r>
            <a:endParaRPr lang="en-US" sz="2400"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marL="0" indent="0" algn="ctr">
              <a:buNone/>
              <a:defRPr/>
            </a:pPr>
            <a:endParaRPr lang="he-IL" sz="2400"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marL="0" indent="0" algn="ctr">
              <a:buNone/>
              <a:defRPr/>
            </a:pPr>
            <a:r>
              <a:rPr lang="ar-EG" sz="2400" b="1" dirty="0">
                <a:solidFill>
                  <a:srgbClr val="005445"/>
                </a:solidFill>
                <a:latin typeface="Tahoma" panose="020B0604030504040204" pitchFamily="34" charset="0"/>
                <a:ea typeface="Tahoma" panose="020B0604030504040204" pitchFamily="34" charset="0"/>
                <a:cs typeface="Tahoma" panose="020B0604030504040204" pitchFamily="34" charset="0"/>
              </a:rPr>
              <a:t>هل ت</a:t>
            </a:r>
            <a:r>
              <a:rPr lang="ar-SA" sz="2400" b="1" dirty="0" err="1">
                <a:solidFill>
                  <a:srgbClr val="005445"/>
                </a:solidFill>
                <a:latin typeface="Tahoma" panose="020B0604030504040204" pitchFamily="34" charset="0"/>
                <a:ea typeface="Tahoma" panose="020B0604030504040204" pitchFamily="34" charset="0"/>
                <a:cs typeface="Tahoma" panose="020B0604030504040204" pitchFamily="34" charset="0"/>
              </a:rPr>
              <a:t>عرفون</a:t>
            </a:r>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 لماذا؟</a:t>
            </a:r>
            <a:endParaRPr lang="en-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p:txBody>
      </p:sp>
      <p:sp>
        <p:nvSpPr>
          <p:cNvPr id="5" name="Slide Number Placeholder 4">
            <a:extLst>
              <a:ext uri="{FF2B5EF4-FFF2-40B4-BE49-F238E27FC236}">
                <a16:creationId xmlns:a16="http://schemas.microsoft.com/office/drawing/2014/main" id="{5EE8162C-0B9F-E09D-C20B-7BD32D539CAD}"/>
              </a:ext>
            </a:extLst>
          </p:cNvPr>
          <p:cNvSpPr>
            <a:spLocks noGrp="1"/>
          </p:cNvSpPr>
          <p:nvPr>
            <p:ph type="sldNum" sz="quarter" idx="12"/>
          </p:nvPr>
        </p:nvSpPr>
        <p:spPr/>
        <p:txBody>
          <a:bodyPr/>
          <a:lstStyle/>
          <a:p>
            <a:fld id="{9DE0CEA4-7E62-4EAA-9BE3-9BBBA25519B5}" type="slidenum">
              <a:rPr lang="en-150" smtClean="0">
                <a:latin typeface="Tahoma" panose="020B0604030504040204" pitchFamily="34" charset="0"/>
                <a:ea typeface="Tahoma" panose="020B0604030504040204" pitchFamily="34" charset="0"/>
                <a:cs typeface="Tahoma" panose="020B0604030504040204" pitchFamily="34" charset="0"/>
              </a:rPr>
              <a:t>43</a:t>
            </a:fld>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7" name="תמונה 6">
            <a:extLst>
              <a:ext uri="{FF2B5EF4-FFF2-40B4-BE49-F238E27FC236}">
                <a16:creationId xmlns:a16="http://schemas.microsoft.com/office/drawing/2014/main" id="{77099417-256F-8599-6F8B-E56407C828B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5094" y="6192565"/>
            <a:ext cx="2035130" cy="467105"/>
          </a:xfrm>
          <a:prstGeom prst="rect">
            <a:avLst/>
          </a:prstGeom>
        </p:spPr>
      </p:pic>
    </p:spTree>
    <p:extLst>
      <p:ext uri="{BB962C8B-B14F-4D97-AF65-F5344CB8AC3E}">
        <p14:creationId xmlns:p14="http://schemas.microsoft.com/office/powerpoint/2010/main" val="252424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nodeType="clickEffect">
                                  <p:stCondLst>
                                    <p:cond delay="0"/>
                                  </p:stCondLst>
                                  <p:iterate type="lt">
                                    <p:tmPct val="10000"/>
                                  </p:iterate>
                                  <p:childTnLst>
                                    <p:animMotion origin="layout" path="M 1.25E-6 -2.96296E-6 L 1.25E-6 -0.07222 " pathEditMode="relative" rAng="0" ptsTypes="AA">
                                      <p:cBhvr>
                                        <p:cTn id="6" dur="250" accel="50000" decel="50000" autoRev="1" fill="hold">
                                          <p:stCondLst>
                                            <p:cond delay="0"/>
                                          </p:stCondLst>
                                        </p:cTn>
                                        <p:tgtEl>
                                          <p:spTgt spid="8">
                                            <p:txEl>
                                              <p:pRg st="0" end="0"/>
                                            </p:txEl>
                                          </p:spTgt>
                                        </p:tgtEl>
                                        <p:attrNameLst>
                                          <p:attrName>ppt_x</p:attrName>
                                          <p:attrName>ppt_y</p:attrName>
                                        </p:attrNameLst>
                                      </p:cBhvr>
                                      <p:rCtr x="0" y="-3611"/>
                                    </p:animMotion>
                                    <p:animRot by="1500000">
                                      <p:cBhvr>
                                        <p:cTn id="7" dur="125" fill="hold">
                                          <p:stCondLst>
                                            <p:cond delay="0"/>
                                          </p:stCondLst>
                                        </p:cTn>
                                        <p:tgtEl>
                                          <p:spTgt spid="8">
                                            <p:txEl>
                                              <p:pRg st="0" end="0"/>
                                            </p:txEl>
                                          </p:spTgt>
                                        </p:tgtEl>
                                        <p:attrNameLst>
                                          <p:attrName>r</p:attrName>
                                        </p:attrNameLst>
                                      </p:cBhvr>
                                    </p:animRot>
                                    <p:animRot by="-1500000">
                                      <p:cBhvr>
                                        <p:cTn id="8" dur="125" fill="hold">
                                          <p:stCondLst>
                                            <p:cond delay="125"/>
                                          </p:stCondLst>
                                        </p:cTn>
                                        <p:tgtEl>
                                          <p:spTgt spid="8">
                                            <p:txEl>
                                              <p:pRg st="0" end="0"/>
                                            </p:txEl>
                                          </p:spTgt>
                                        </p:tgtEl>
                                        <p:attrNameLst>
                                          <p:attrName>r</p:attrName>
                                        </p:attrNameLst>
                                      </p:cBhvr>
                                    </p:animRot>
                                    <p:animRot by="-1500000">
                                      <p:cBhvr>
                                        <p:cTn id="9" dur="125" fill="hold">
                                          <p:stCondLst>
                                            <p:cond delay="250"/>
                                          </p:stCondLst>
                                        </p:cTn>
                                        <p:tgtEl>
                                          <p:spTgt spid="8">
                                            <p:txEl>
                                              <p:pRg st="0" end="0"/>
                                            </p:txEl>
                                          </p:spTgt>
                                        </p:tgtEl>
                                        <p:attrNameLst>
                                          <p:attrName>r</p:attrName>
                                        </p:attrNameLst>
                                      </p:cBhvr>
                                    </p:animRot>
                                    <p:animRot by="1500000">
                                      <p:cBhvr>
                                        <p:cTn id="10" dur="125" fill="hold">
                                          <p:stCondLst>
                                            <p:cond delay="375"/>
                                          </p:stCondLst>
                                        </p:cTn>
                                        <p:tgtEl>
                                          <p:spTgt spid="8">
                                            <p:txEl>
                                              <p:pRg st="0" end="0"/>
                                            </p:txEl>
                                          </p:spTgt>
                                        </p:tgtEl>
                                        <p:attrNameLst>
                                          <p:attrName>r</p:attrName>
                                        </p:attrNameLst>
                                      </p:cBhvr>
                                    </p:animRot>
                                  </p:childTnLst>
                                </p:cTn>
                              </p:par>
                              <p:par>
                                <p:cTn id="11" presetID="34" presetClass="emph" presetSubtype="0" fill="hold" nodeType="withEffect">
                                  <p:stCondLst>
                                    <p:cond delay="0"/>
                                  </p:stCondLst>
                                  <p:iterate type="lt">
                                    <p:tmPct val="10000"/>
                                  </p:iterate>
                                  <p:childTnLst>
                                    <p:animMotion origin="layout" path="M 1.25E-6 -3.7037E-7 L 1.25E-6 -0.07222 " pathEditMode="relative" rAng="0" ptsTypes="AA">
                                      <p:cBhvr>
                                        <p:cTn id="12" dur="250" accel="50000" decel="50000" autoRev="1" fill="hold">
                                          <p:stCondLst>
                                            <p:cond delay="0"/>
                                          </p:stCondLst>
                                        </p:cTn>
                                        <p:tgtEl>
                                          <p:spTgt spid="8">
                                            <p:txEl>
                                              <p:pRg st="1" end="1"/>
                                            </p:txEl>
                                          </p:spTgt>
                                        </p:tgtEl>
                                        <p:attrNameLst>
                                          <p:attrName>ppt_x</p:attrName>
                                          <p:attrName>ppt_y</p:attrName>
                                        </p:attrNameLst>
                                      </p:cBhvr>
                                      <p:rCtr x="0" y="-3611"/>
                                    </p:animMotion>
                                    <p:animRot by="1500000">
                                      <p:cBhvr>
                                        <p:cTn id="13" dur="125" fill="hold">
                                          <p:stCondLst>
                                            <p:cond delay="0"/>
                                          </p:stCondLst>
                                        </p:cTn>
                                        <p:tgtEl>
                                          <p:spTgt spid="8">
                                            <p:txEl>
                                              <p:pRg st="1" end="1"/>
                                            </p:txEl>
                                          </p:spTgt>
                                        </p:tgtEl>
                                        <p:attrNameLst>
                                          <p:attrName>r</p:attrName>
                                        </p:attrNameLst>
                                      </p:cBhvr>
                                    </p:animRot>
                                    <p:animRot by="-1500000">
                                      <p:cBhvr>
                                        <p:cTn id="14" dur="125" fill="hold">
                                          <p:stCondLst>
                                            <p:cond delay="125"/>
                                          </p:stCondLst>
                                        </p:cTn>
                                        <p:tgtEl>
                                          <p:spTgt spid="8">
                                            <p:txEl>
                                              <p:pRg st="1" end="1"/>
                                            </p:txEl>
                                          </p:spTgt>
                                        </p:tgtEl>
                                        <p:attrNameLst>
                                          <p:attrName>r</p:attrName>
                                        </p:attrNameLst>
                                      </p:cBhvr>
                                    </p:animRot>
                                    <p:animRot by="-1500000">
                                      <p:cBhvr>
                                        <p:cTn id="15" dur="125" fill="hold">
                                          <p:stCondLst>
                                            <p:cond delay="250"/>
                                          </p:stCondLst>
                                        </p:cTn>
                                        <p:tgtEl>
                                          <p:spTgt spid="8">
                                            <p:txEl>
                                              <p:pRg st="1" end="1"/>
                                            </p:txEl>
                                          </p:spTgt>
                                        </p:tgtEl>
                                        <p:attrNameLst>
                                          <p:attrName>r</p:attrName>
                                        </p:attrNameLst>
                                      </p:cBhvr>
                                    </p:animRot>
                                    <p:animRot by="1500000">
                                      <p:cBhvr>
                                        <p:cTn id="16" dur="125" fill="hold">
                                          <p:stCondLst>
                                            <p:cond delay="375"/>
                                          </p:stCondLst>
                                        </p:cTn>
                                        <p:tgtEl>
                                          <p:spTgt spid="8">
                                            <p:txEl>
                                              <p:pRg st="1" end="1"/>
                                            </p:txEl>
                                          </p:spTgt>
                                        </p:tgtEl>
                                        <p:attrNameLst>
                                          <p:attrName>r</p:attrName>
                                        </p:attrNameLst>
                                      </p:cBhvr>
                                    </p:animRot>
                                  </p:childTnLst>
                                </p:cTn>
                              </p:par>
                              <p:par>
                                <p:cTn id="17" presetID="34" presetClass="emph" presetSubtype="0" fill="hold" nodeType="withEffect">
                                  <p:stCondLst>
                                    <p:cond delay="0"/>
                                  </p:stCondLst>
                                  <p:iterate type="lt">
                                    <p:tmPct val="10000"/>
                                  </p:iterate>
                                  <p:childTnLst>
                                    <p:animMotion origin="layout" path="M -3.33333E-6 4.44444E-6 L -3.33333E-6 -0.07223 " pathEditMode="relative" rAng="0" ptsTypes="AA">
                                      <p:cBhvr>
                                        <p:cTn id="18" dur="250" accel="50000" decel="50000" autoRev="1" fill="hold">
                                          <p:stCondLst>
                                            <p:cond delay="0"/>
                                          </p:stCondLst>
                                        </p:cTn>
                                        <p:tgtEl>
                                          <p:spTgt spid="8">
                                            <p:txEl>
                                              <p:pRg st="2" end="2"/>
                                            </p:txEl>
                                          </p:spTgt>
                                        </p:tgtEl>
                                        <p:attrNameLst>
                                          <p:attrName>ppt_x</p:attrName>
                                          <p:attrName>ppt_y</p:attrName>
                                        </p:attrNameLst>
                                      </p:cBhvr>
                                      <p:rCtr x="0" y="-3611"/>
                                    </p:animMotion>
                                    <p:animRot by="1500000">
                                      <p:cBhvr>
                                        <p:cTn id="19" dur="125" fill="hold">
                                          <p:stCondLst>
                                            <p:cond delay="0"/>
                                          </p:stCondLst>
                                        </p:cTn>
                                        <p:tgtEl>
                                          <p:spTgt spid="8">
                                            <p:txEl>
                                              <p:pRg st="2" end="2"/>
                                            </p:txEl>
                                          </p:spTgt>
                                        </p:tgtEl>
                                        <p:attrNameLst>
                                          <p:attrName>r</p:attrName>
                                        </p:attrNameLst>
                                      </p:cBhvr>
                                    </p:animRot>
                                    <p:animRot by="-1500000">
                                      <p:cBhvr>
                                        <p:cTn id="20" dur="125" fill="hold">
                                          <p:stCondLst>
                                            <p:cond delay="125"/>
                                          </p:stCondLst>
                                        </p:cTn>
                                        <p:tgtEl>
                                          <p:spTgt spid="8">
                                            <p:txEl>
                                              <p:pRg st="2" end="2"/>
                                            </p:txEl>
                                          </p:spTgt>
                                        </p:tgtEl>
                                        <p:attrNameLst>
                                          <p:attrName>r</p:attrName>
                                        </p:attrNameLst>
                                      </p:cBhvr>
                                    </p:animRot>
                                    <p:animRot by="-1500000">
                                      <p:cBhvr>
                                        <p:cTn id="21" dur="125" fill="hold">
                                          <p:stCondLst>
                                            <p:cond delay="250"/>
                                          </p:stCondLst>
                                        </p:cTn>
                                        <p:tgtEl>
                                          <p:spTgt spid="8">
                                            <p:txEl>
                                              <p:pRg st="2" end="2"/>
                                            </p:txEl>
                                          </p:spTgt>
                                        </p:tgtEl>
                                        <p:attrNameLst>
                                          <p:attrName>r</p:attrName>
                                        </p:attrNameLst>
                                      </p:cBhvr>
                                    </p:animRot>
                                    <p:animRot by="1500000">
                                      <p:cBhvr>
                                        <p:cTn id="22" dur="125" fill="hold">
                                          <p:stCondLst>
                                            <p:cond delay="375"/>
                                          </p:stCondLst>
                                        </p:cTn>
                                        <p:tgtEl>
                                          <p:spTgt spid="8">
                                            <p:txEl>
                                              <p:pRg st="2" end="2"/>
                                            </p:txEl>
                                          </p:spTgt>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barn(inVertical)">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27">
                                            <p:txEl>
                                              <p:pRg st="0" end="0"/>
                                            </p:txEl>
                                          </p:spTgt>
                                        </p:tgtEl>
                                        <p:attrNameLst>
                                          <p:attrName>style.visibility</p:attrName>
                                        </p:attrNameLst>
                                      </p:cBhvr>
                                      <p:to>
                                        <p:strVal val="visible"/>
                                      </p:to>
                                    </p:set>
                                    <p:anim calcmode="lin" valueType="num">
                                      <p:cBhvr additive="base">
                                        <p:cTn id="32"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27">
                                            <p:txEl>
                                              <p:pRg st="1" end="1"/>
                                            </p:txEl>
                                          </p:spTgt>
                                        </p:tgtEl>
                                        <p:attrNameLst>
                                          <p:attrName>style.visibility</p:attrName>
                                        </p:attrNameLst>
                                      </p:cBhvr>
                                      <p:to>
                                        <p:strVal val="visible"/>
                                      </p:to>
                                    </p:set>
                                    <p:anim calcmode="lin" valueType="num">
                                      <p:cBhvr additive="base">
                                        <p:cTn id="38" dur="500" fill="hold"/>
                                        <p:tgtEl>
                                          <p:spTgt spid="27">
                                            <p:txEl>
                                              <p:pRg st="1" end="1"/>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27">
                                            <p:txEl>
                                              <p:pRg st="2" end="2"/>
                                            </p:txEl>
                                          </p:spTgt>
                                        </p:tgtEl>
                                        <p:attrNameLst>
                                          <p:attrName>style.visibility</p:attrName>
                                        </p:attrNameLst>
                                      </p:cBhvr>
                                      <p:to>
                                        <p:strVal val="visible"/>
                                      </p:to>
                                    </p:set>
                                    <p:animEffect transition="in" filter="barn(inVertical)">
                                      <p:cBhvr>
                                        <p:cTn id="44" dur="500"/>
                                        <p:tgtEl>
                                          <p:spTgt spid="27">
                                            <p:txEl>
                                              <p:pRg st="2" end="2"/>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27">
                                            <p:txEl>
                                              <p:pRg st="3" end="3"/>
                                            </p:txEl>
                                          </p:spTgt>
                                        </p:tgtEl>
                                        <p:attrNameLst>
                                          <p:attrName>style.visibility</p:attrName>
                                        </p:attrNameLst>
                                      </p:cBhvr>
                                      <p:to>
                                        <p:strVal val="visible"/>
                                      </p:to>
                                    </p:set>
                                    <p:animEffect transition="in" filter="barn(inVertical)">
                                      <p:cBhvr>
                                        <p:cTn id="49" dur="500"/>
                                        <p:tgtEl>
                                          <p:spTgt spid="2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C985C-8D21-A83D-1D6A-36B59B2FB615}"/>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941ED31E-AAD7-100F-FA1C-FB9B46909637}"/>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7" name="Rectangle 16">
            <a:extLst>
              <a:ext uri="{FF2B5EF4-FFF2-40B4-BE49-F238E27FC236}">
                <a16:creationId xmlns:a16="http://schemas.microsoft.com/office/drawing/2014/main" id="{00E6F98F-0D5C-52F0-6119-639F016ABCA2}"/>
              </a:ext>
            </a:extLst>
          </p:cNvPr>
          <p:cNvSpPr/>
          <p:nvPr/>
        </p:nvSpPr>
        <p:spPr>
          <a:xfrm>
            <a:off x="1" y="0"/>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8" name="TextBox 17">
            <a:extLst>
              <a:ext uri="{FF2B5EF4-FFF2-40B4-BE49-F238E27FC236}">
                <a16:creationId xmlns:a16="http://schemas.microsoft.com/office/drawing/2014/main" id="{FA78AA34-2FF5-E8F8-34A9-FE4FE50D034F}"/>
              </a:ext>
            </a:extLst>
          </p:cNvPr>
          <p:cNvSpPr txBox="1"/>
          <p:nvPr/>
        </p:nvSpPr>
        <p:spPr>
          <a:xfrm>
            <a:off x="4604879" y="362121"/>
            <a:ext cx="6837770" cy="461665"/>
          </a:xfrm>
          <a:prstGeom prst="rect">
            <a:avLst/>
          </a:prstGeom>
          <a:noFill/>
        </p:spPr>
        <p:txBody>
          <a:bodyPr wrap="square" rtlCol="0">
            <a:spAutoFit/>
          </a:bodyPr>
          <a:lstStyle/>
          <a:p>
            <a:pPr algn="just" rtl="1"/>
            <a:r>
              <a:rPr lang="ar-SA" altLang="he-IL" sz="2400" b="1" dirty="0">
                <a:solidFill>
                  <a:srgbClr val="98D050"/>
                </a:solidFill>
                <a:latin typeface="Tahoma" panose="020B0604030504040204" pitchFamily="34" charset="0"/>
                <a:ea typeface="Tahoma" panose="020B0604030504040204" pitchFamily="34" charset="0"/>
                <a:cs typeface="Tahoma" panose="020B0604030504040204" pitchFamily="34" charset="0"/>
              </a:rPr>
              <a:t>أهمية النباتات</a:t>
            </a:r>
            <a:endParaRPr lang="en-150" sz="2400" dirty="0">
              <a:solidFill>
                <a:srgbClr val="98D050"/>
              </a:solidFill>
              <a:latin typeface="Tahoma" panose="020B0604030504040204" pitchFamily="34" charset="0"/>
              <a:ea typeface="Tahoma" panose="020B0604030504040204" pitchFamily="34" charset="0"/>
              <a:cs typeface="Tahoma" panose="020B0604030504040204" pitchFamily="34" charset="0"/>
            </a:endParaRPr>
          </a:p>
        </p:txBody>
      </p:sp>
      <p:sp>
        <p:nvSpPr>
          <p:cNvPr id="2" name="Isosceles Triangle 1">
            <a:extLst>
              <a:ext uri="{FF2B5EF4-FFF2-40B4-BE49-F238E27FC236}">
                <a16:creationId xmlns:a16="http://schemas.microsoft.com/office/drawing/2014/main" id="{3FE29F64-FC4A-9DB5-50D6-EFC8A351F40A}"/>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3" name="Oval 2">
            <a:extLst>
              <a:ext uri="{FF2B5EF4-FFF2-40B4-BE49-F238E27FC236}">
                <a16:creationId xmlns:a16="http://schemas.microsoft.com/office/drawing/2014/main" id="{710C619E-DEFF-F00A-6FF7-C6AF81D6475B}"/>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6" name="Picture 5">
            <a:extLst>
              <a:ext uri="{FF2B5EF4-FFF2-40B4-BE49-F238E27FC236}">
                <a16:creationId xmlns:a16="http://schemas.microsoft.com/office/drawing/2014/main" id="{004D242B-2D9B-62AD-FFE6-292B638C5AE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0B56E3B9-F5C2-5396-E5DA-9C1AAD79CB3A}"/>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4" name="Oval 13">
            <a:extLst>
              <a:ext uri="{FF2B5EF4-FFF2-40B4-BE49-F238E27FC236}">
                <a16:creationId xmlns:a16="http://schemas.microsoft.com/office/drawing/2014/main" id="{9DE7B9A6-D210-F55E-82F2-7112A532C4AE}"/>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5" name="Oval 14">
            <a:extLst>
              <a:ext uri="{FF2B5EF4-FFF2-40B4-BE49-F238E27FC236}">
                <a16:creationId xmlns:a16="http://schemas.microsoft.com/office/drawing/2014/main" id="{2D35892B-79CF-A67F-650B-6E4BB7CEAF4C}"/>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latin typeface="Tahoma" panose="020B0604030504040204" pitchFamily="34" charset="0"/>
              <a:ea typeface="Tahoma" panose="020B0604030504040204" pitchFamily="34" charset="0"/>
              <a:cs typeface="Tahoma" panose="020B0604030504040204" pitchFamily="34" charset="0"/>
            </a:endParaRPr>
          </a:p>
        </p:txBody>
      </p:sp>
      <p:pic>
        <p:nvPicPr>
          <p:cNvPr id="9" name="Picture 8">
            <a:extLst>
              <a:ext uri="{FF2B5EF4-FFF2-40B4-BE49-F238E27FC236}">
                <a16:creationId xmlns:a16="http://schemas.microsoft.com/office/drawing/2014/main" id="{E97F2FAC-DAAE-FDEA-D968-A27D9BE95AB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647208" y="4136621"/>
            <a:ext cx="496825" cy="484633"/>
          </a:xfrm>
          <a:prstGeom prst="rect">
            <a:avLst/>
          </a:prstGeom>
        </p:spPr>
      </p:pic>
      <p:sp>
        <p:nvSpPr>
          <p:cNvPr id="19" name="Isosceles Triangle 18">
            <a:extLst>
              <a:ext uri="{FF2B5EF4-FFF2-40B4-BE49-F238E27FC236}">
                <a16:creationId xmlns:a16="http://schemas.microsoft.com/office/drawing/2014/main" id="{C2F9AF3C-EBB3-B483-B3A4-2BC48CCB40AD}"/>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latin typeface="Tahoma" panose="020B0604030504040204" pitchFamily="34" charset="0"/>
                <a:ea typeface="Tahoma" panose="020B0604030504040204" pitchFamily="34" charset="0"/>
                <a:cs typeface="Tahoma" panose="020B0604030504040204" pitchFamily="34" charset="0"/>
              </a:rPr>
              <a:t> </a:t>
            </a:r>
            <a:endParaRPr lang="en-150" dirty="0">
              <a:latin typeface="Tahoma" panose="020B0604030504040204" pitchFamily="34" charset="0"/>
              <a:ea typeface="Tahoma" panose="020B0604030504040204" pitchFamily="34" charset="0"/>
              <a:cs typeface="Tahoma" panose="020B0604030504040204" pitchFamily="34" charset="0"/>
            </a:endParaRPr>
          </a:p>
        </p:txBody>
      </p:sp>
      <p:sp>
        <p:nvSpPr>
          <p:cNvPr id="21" name="Oval 20">
            <a:extLst>
              <a:ext uri="{FF2B5EF4-FFF2-40B4-BE49-F238E27FC236}">
                <a16:creationId xmlns:a16="http://schemas.microsoft.com/office/drawing/2014/main" id="{394C6F8B-C5DA-94ED-B27F-97907F82DFF4}"/>
              </a:ext>
            </a:extLst>
          </p:cNvPr>
          <p:cNvSpPr/>
          <p:nvPr/>
        </p:nvSpPr>
        <p:spPr>
          <a:xfrm>
            <a:off x="11715620" y="4923702"/>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22" name="Isosceles Triangle 21">
            <a:extLst>
              <a:ext uri="{FF2B5EF4-FFF2-40B4-BE49-F238E27FC236}">
                <a16:creationId xmlns:a16="http://schemas.microsoft.com/office/drawing/2014/main" id="{A909A229-0BA9-7C29-DA92-1B475F77BE17}"/>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23" name="Picture 22">
            <a:extLst>
              <a:ext uri="{FF2B5EF4-FFF2-40B4-BE49-F238E27FC236}">
                <a16:creationId xmlns:a16="http://schemas.microsoft.com/office/drawing/2014/main" id="{9A4E1544-C259-2D98-1D21-AB8FCA2B7B3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647888" y="4871986"/>
            <a:ext cx="496825" cy="484633"/>
          </a:xfrm>
          <a:prstGeom prst="rect">
            <a:avLst/>
          </a:prstGeom>
        </p:spPr>
      </p:pic>
      <p:pic>
        <p:nvPicPr>
          <p:cNvPr id="25" name="Picture 24">
            <a:extLst>
              <a:ext uri="{FF2B5EF4-FFF2-40B4-BE49-F238E27FC236}">
                <a16:creationId xmlns:a16="http://schemas.microsoft.com/office/drawing/2014/main" id="{9B37C603-2C33-2110-6A31-EEB5F876F4E7}"/>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636131" y="559774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A23B07D6-A9A6-E32D-BF66-E880B096F7E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105025" y="5901945"/>
            <a:ext cx="854037" cy="854037"/>
          </a:xfrm>
          <a:prstGeom prst="rect">
            <a:avLst/>
          </a:prstGeom>
        </p:spPr>
      </p:pic>
      <p:sp>
        <p:nvSpPr>
          <p:cNvPr id="36" name="מציין מיקום תוכן 3">
            <a:extLst>
              <a:ext uri="{FF2B5EF4-FFF2-40B4-BE49-F238E27FC236}">
                <a16:creationId xmlns:a16="http://schemas.microsoft.com/office/drawing/2014/main" id="{A0714A7A-3806-D9BA-CB56-322271F4CB22}"/>
              </a:ext>
            </a:extLst>
          </p:cNvPr>
          <p:cNvSpPr txBox="1">
            <a:spLocks/>
          </p:cNvSpPr>
          <p:nvPr/>
        </p:nvSpPr>
        <p:spPr>
          <a:xfrm>
            <a:off x="1093039" y="1510787"/>
            <a:ext cx="10113697" cy="4608000"/>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ormAutofit/>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ctr">
              <a:defRPr/>
            </a:pPr>
            <a:endParaRPr lang="he-IL" sz="2400"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lvl="0" algn="ctr">
              <a:defRPr/>
            </a:pPr>
            <a:r>
              <a:rPr lang="ar-SA" sz="2400" dirty="0">
                <a:solidFill>
                  <a:srgbClr val="005445"/>
                </a:solidFill>
                <a:latin typeface="Tahoma" panose="020B0604030504040204" pitchFamily="34" charset="0"/>
                <a:ea typeface="Tahoma" panose="020B0604030504040204" pitchFamily="34" charset="0"/>
                <a:cs typeface="Tahoma" panose="020B0604030504040204" pitchFamily="34" charset="0"/>
              </a:rPr>
              <a:t>تجذب الأزهار البرية المُلقّحات كالنحل والفراشات</a:t>
            </a:r>
            <a:r>
              <a:rPr lang="ar-EG" sz="2400" dirty="0">
                <a:solidFill>
                  <a:srgbClr val="005445"/>
                </a:solidFill>
                <a:latin typeface="Tahoma" panose="020B0604030504040204" pitchFamily="34" charset="0"/>
                <a:ea typeface="Tahoma" panose="020B0604030504040204" pitchFamily="34" charset="0"/>
                <a:cs typeface="Tahoma" panose="020B0604030504040204" pitchFamily="34" charset="0"/>
              </a:rPr>
              <a:t> لتلقيحها</a:t>
            </a:r>
            <a:r>
              <a:rPr lang="ar-SA" sz="2400" dirty="0">
                <a:solidFill>
                  <a:srgbClr val="005445"/>
                </a:solidFill>
                <a:latin typeface="Tahoma" panose="020B0604030504040204" pitchFamily="34" charset="0"/>
                <a:ea typeface="Tahoma" panose="020B0604030504040204" pitchFamily="34" charset="0"/>
                <a:cs typeface="Tahoma" panose="020B0604030504040204" pitchFamily="34" charset="0"/>
              </a:rPr>
              <a:t>، </a:t>
            </a:r>
            <a:r>
              <a:rPr lang="ar-EG" sz="2400" dirty="0">
                <a:solidFill>
                  <a:srgbClr val="005445"/>
                </a:solidFill>
                <a:latin typeface="Tahoma" panose="020B0604030504040204" pitchFamily="34" charset="0"/>
                <a:ea typeface="Tahoma" panose="020B0604030504040204" pitchFamily="34" charset="0"/>
                <a:cs typeface="Tahoma" panose="020B0604030504040204" pitchFamily="34" charset="0"/>
              </a:rPr>
              <a:t>و</a:t>
            </a:r>
            <a:r>
              <a:rPr lang="ar-SA" sz="2400" dirty="0">
                <a:solidFill>
                  <a:srgbClr val="005445"/>
                </a:solidFill>
                <a:latin typeface="Tahoma" panose="020B0604030504040204" pitchFamily="34" charset="0"/>
                <a:ea typeface="Tahoma" panose="020B0604030504040204" pitchFamily="34" charset="0"/>
                <a:cs typeface="Tahoma" panose="020B0604030504040204" pitchFamily="34" charset="0"/>
              </a:rPr>
              <a:t>في المقابل </a:t>
            </a:r>
            <a:r>
              <a:rPr lang="ar-EG" sz="2400" dirty="0">
                <a:solidFill>
                  <a:srgbClr val="005445"/>
                </a:solidFill>
                <a:latin typeface="Tahoma" panose="020B0604030504040204" pitchFamily="34" charset="0"/>
                <a:ea typeface="Tahoma" panose="020B0604030504040204" pitchFamily="34" charset="0"/>
                <a:cs typeface="Tahoma" panose="020B0604030504040204" pitchFamily="34" charset="0"/>
              </a:rPr>
              <a:t>تحصل على الطعام</a:t>
            </a:r>
            <a:r>
              <a:rPr lang="ar-SA" sz="2400" dirty="0">
                <a:solidFill>
                  <a:srgbClr val="005445"/>
                </a:solidFill>
                <a:latin typeface="Tahoma" panose="020B0604030504040204" pitchFamily="34" charset="0"/>
                <a:ea typeface="Tahoma" panose="020B0604030504040204" pitchFamily="34" charset="0"/>
                <a:cs typeface="Tahoma" panose="020B0604030504040204" pitchFamily="34" charset="0"/>
              </a:rPr>
              <a:t> (حبوب اللقاح والرحيق) من الزهرة وأحيانًا أيضًا </a:t>
            </a:r>
            <a:r>
              <a:rPr lang="ar-EG" sz="2400" dirty="0">
                <a:solidFill>
                  <a:srgbClr val="005445"/>
                </a:solidFill>
                <a:latin typeface="Tahoma" panose="020B0604030504040204" pitchFamily="34" charset="0"/>
                <a:ea typeface="Tahoma" panose="020B0604030504040204" pitchFamily="34" charset="0"/>
                <a:cs typeface="Tahoma" panose="020B0604030504040204" pitchFamily="34" charset="0"/>
              </a:rPr>
              <a:t>تجد </a:t>
            </a:r>
            <a:r>
              <a:rPr lang="ar-SA" sz="2400" dirty="0">
                <a:solidFill>
                  <a:srgbClr val="005445"/>
                </a:solidFill>
                <a:latin typeface="Tahoma" panose="020B0604030504040204" pitchFamily="34" charset="0"/>
                <a:ea typeface="Tahoma" panose="020B0604030504040204" pitchFamily="34" charset="0"/>
                <a:cs typeface="Tahoma" panose="020B0604030504040204" pitchFamily="34" charset="0"/>
              </a:rPr>
              <a:t>مكانًا للاختباء.</a:t>
            </a:r>
          </a:p>
          <a:p>
            <a:pPr lvl="0" algn="ctr">
              <a:defRPr/>
            </a:pPr>
            <a:endParaRPr lang="he-IL" sz="2400"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marL="0" marR="0" lvl="0" indent="0" algn="ctr" defTabSz="914400" rtl="1" eaLnBrk="1" fontAlgn="auto" latinLnBrk="0" hangingPunct="1">
              <a:lnSpc>
                <a:spcPct val="90000"/>
              </a:lnSpc>
              <a:spcBef>
                <a:spcPts val="1000"/>
              </a:spcBef>
              <a:spcAft>
                <a:spcPts val="0"/>
              </a:spcAft>
              <a:buClr>
                <a:srgbClr val="84BD00"/>
              </a:buClr>
              <a:buSzTx/>
              <a:buNone/>
              <a:tabLst/>
              <a:defRPr/>
            </a:pPr>
            <a:r>
              <a:rPr lang="he-IL" sz="2400" dirty="0">
                <a:noFill/>
                <a:latin typeface="Tahoma" panose="020B0604030504040204" pitchFamily="34" charset="0"/>
                <a:ea typeface="Tahoma" panose="020B0604030504040204" pitchFamily="34" charset="0"/>
                <a:cs typeface="Tahoma" panose="020B0604030504040204" pitchFamily="34" charset="0"/>
              </a:rPr>
              <a:t>....</a:t>
            </a:r>
            <a:endParaRPr kumimoji="0" lang="he-IL" sz="2400" b="0" i="0" u="none" strike="noStrike" kern="1200" cap="none" spc="0" normalizeH="0" baseline="0" noProof="0" dirty="0">
              <a:ln>
                <a:noFill/>
              </a:ln>
              <a:no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1026" name="Picture 2">
            <a:hlinkClick r:id="rId8"/>
            <a:extLst>
              <a:ext uri="{FF2B5EF4-FFF2-40B4-BE49-F238E27FC236}">
                <a16:creationId xmlns:a16="http://schemas.microsoft.com/office/drawing/2014/main" id="{46DC2866-D8CA-328E-7782-A1291A3132D6}"/>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3912014" y="2884788"/>
            <a:ext cx="4439743" cy="309672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133B17A4-DE06-AB5E-CEFE-D11087C2DB17}"/>
              </a:ext>
            </a:extLst>
          </p:cNvPr>
          <p:cNvSpPr txBox="1"/>
          <p:nvPr/>
        </p:nvSpPr>
        <p:spPr>
          <a:xfrm>
            <a:off x="3929498" y="5971588"/>
            <a:ext cx="4501748" cy="307777"/>
          </a:xfrm>
          <a:prstGeom prst="rect">
            <a:avLst/>
          </a:prstGeom>
          <a:noFill/>
        </p:spPr>
        <p:txBody>
          <a:bodyPr wrap="square">
            <a:spAutoFit/>
          </a:bodyPr>
          <a:lstStyle/>
          <a:p>
            <a:pPr algn="r" fontAlgn="base"/>
            <a:r>
              <a:rPr lang="ar-SA" sz="1400" dirty="0">
                <a:solidFill>
                  <a:srgbClr val="444444"/>
                </a:solidFill>
                <a:latin typeface="Tahoma" panose="020B0604030504040204" pitchFamily="34" charset="0"/>
                <a:ea typeface="Tahoma" panose="020B0604030504040204" pitchFamily="34" charset="0"/>
                <a:cs typeface="Tahoma" panose="020B0604030504040204" pitchFamily="34" charset="0"/>
              </a:rPr>
              <a:t>خنفساء النحل، تصوير: عوز </a:t>
            </a:r>
            <a:r>
              <a:rPr lang="ar-SA" sz="1400" dirty="0" err="1">
                <a:solidFill>
                  <a:srgbClr val="444444"/>
                </a:solidFill>
                <a:latin typeface="Tahoma" panose="020B0604030504040204" pitchFamily="34" charset="0"/>
                <a:ea typeface="Tahoma" panose="020B0604030504040204" pitchFamily="34" charset="0"/>
                <a:cs typeface="Tahoma" panose="020B0604030504040204" pitchFamily="34" charset="0"/>
              </a:rPr>
              <a:t>ريتنر</a:t>
            </a:r>
            <a:endParaRPr lang="ar-SA" sz="1400" dirty="0">
              <a:solidFill>
                <a:srgbClr val="444444"/>
              </a:solidFill>
              <a:latin typeface="Tahoma" panose="020B0604030504040204" pitchFamily="34" charset="0"/>
              <a:ea typeface="Tahoma" panose="020B0604030504040204" pitchFamily="34" charset="0"/>
              <a:cs typeface="Tahoma" panose="020B0604030504040204" pitchFamily="34" charset="0"/>
            </a:endParaRPr>
          </a:p>
        </p:txBody>
      </p:sp>
      <p:sp>
        <p:nvSpPr>
          <p:cNvPr id="5" name="Arrow: Down 29">
            <a:extLst>
              <a:ext uri="{FF2B5EF4-FFF2-40B4-BE49-F238E27FC236}">
                <a16:creationId xmlns:a16="http://schemas.microsoft.com/office/drawing/2014/main" id="{B2FDC074-63B9-9BB6-6BF7-BB36E945CF21}"/>
              </a:ext>
            </a:extLst>
          </p:cNvPr>
          <p:cNvSpPr/>
          <p:nvPr/>
        </p:nvSpPr>
        <p:spPr>
          <a:xfrm>
            <a:off x="10307013" y="6080517"/>
            <a:ext cx="1475391" cy="762577"/>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EG" sz="1000"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معلومات إضافية للمعلم</a:t>
            </a:r>
            <a:r>
              <a:rPr lang="ar-SA" sz="1000"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a:t>
            </a:r>
            <a:r>
              <a:rPr lang="ar-EG" sz="1000"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ة</a:t>
            </a:r>
          </a:p>
          <a:p>
            <a:pPr algn="ctr"/>
            <a:r>
              <a:rPr lang="ar-EG" sz="1000"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في الاسفل</a:t>
            </a:r>
            <a:endParaRPr lang="en-IL" sz="1000" dirty="0">
              <a:solidFill>
                <a:sysClr val="windowText" lastClr="000000"/>
              </a:solidFill>
              <a:latin typeface="Tahoma" panose="020B0604030504040204" pitchFamily="34" charset="0"/>
              <a:ea typeface="Tahoma" panose="020B0604030504040204" pitchFamily="34" charset="0"/>
              <a:cs typeface="Tahoma" panose="020B0604030504040204" pitchFamily="34" charset="0"/>
            </a:endParaRPr>
          </a:p>
        </p:txBody>
      </p:sp>
      <p:sp>
        <p:nvSpPr>
          <p:cNvPr id="7" name="Slide Number Placeholder 6">
            <a:extLst>
              <a:ext uri="{FF2B5EF4-FFF2-40B4-BE49-F238E27FC236}">
                <a16:creationId xmlns:a16="http://schemas.microsoft.com/office/drawing/2014/main" id="{FD2FEDD8-FDEC-02D6-37DC-718695F4F7BB}"/>
              </a:ext>
            </a:extLst>
          </p:cNvPr>
          <p:cNvSpPr>
            <a:spLocks noGrp="1"/>
          </p:cNvSpPr>
          <p:nvPr>
            <p:ph type="sldNum" sz="quarter" idx="12"/>
          </p:nvPr>
        </p:nvSpPr>
        <p:spPr/>
        <p:txBody>
          <a:bodyPr/>
          <a:lstStyle/>
          <a:p>
            <a:fld id="{9DE0CEA4-7E62-4EAA-9BE3-9BBBA25519B5}" type="slidenum">
              <a:rPr lang="en-150" smtClean="0">
                <a:latin typeface="Tahoma" panose="020B0604030504040204" pitchFamily="34" charset="0"/>
                <a:ea typeface="Tahoma" panose="020B0604030504040204" pitchFamily="34" charset="0"/>
                <a:cs typeface="Tahoma" panose="020B0604030504040204" pitchFamily="34" charset="0"/>
              </a:rPr>
              <a:t>44</a:t>
            </a:fld>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8" name="תמונה 7">
            <a:extLst>
              <a:ext uri="{FF2B5EF4-FFF2-40B4-BE49-F238E27FC236}">
                <a16:creationId xmlns:a16="http://schemas.microsoft.com/office/drawing/2014/main" id="{FFBC78E5-42EA-3AB4-547A-A40CEEE2A5E8}"/>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5094" y="6192565"/>
            <a:ext cx="2035130" cy="467105"/>
          </a:xfrm>
          <a:prstGeom prst="rect">
            <a:avLst/>
          </a:prstGeom>
        </p:spPr>
      </p:pic>
    </p:spTree>
    <p:extLst>
      <p:ext uri="{BB962C8B-B14F-4D97-AF65-F5344CB8AC3E}">
        <p14:creationId xmlns:p14="http://schemas.microsoft.com/office/powerpoint/2010/main" val="3174158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nodeType="clickEffect">
                                  <p:stCondLst>
                                    <p:cond delay="0"/>
                                  </p:stCondLst>
                                  <p:childTnLst>
                                    <p:animEffect transition="out" filter="randombar(horizontal)">
                                      <p:cBhvr>
                                        <p:cTn id="6" dur="500"/>
                                        <p:tgtEl>
                                          <p:spTgt spid="36">
                                            <p:txEl>
                                              <p:pRg st="1" end="1"/>
                                            </p:txEl>
                                          </p:spTgt>
                                        </p:tgtEl>
                                      </p:cBhvr>
                                    </p:animEffect>
                                    <p:set>
                                      <p:cBhvr>
                                        <p:cTn id="7" dur="1" fill="hold">
                                          <p:stCondLst>
                                            <p:cond delay="499"/>
                                          </p:stCondLst>
                                        </p:cTn>
                                        <p:tgtEl>
                                          <p:spTgt spid="36">
                                            <p:txEl>
                                              <p:pRg st="1" end="1"/>
                                            </p:txEl>
                                          </p:spTgt>
                                        </p:tgtEl>
                                        <p:attrNameLst>
                                          <p:attrName>style.visibility</p:attrName>
                                        </p:attrNameLst>
                                      </p:cBhvr>
                                      <p:to>
                                        <p:strVal val="hidden"/>
                                      </p:to>
                                    </p:set>
                                  </p:childTnLst>
                                </p:cTn>
                              </p:par>
                              <p:par>
                                <p:cTn id="8" presetID="16" presetClass="exit" presetSubtype="21" fill="hold" nodeType="withEffect">
                                  <p:stCondLst>
                                    <p:cond delay="0"/>
                                  </p:stCondLst>
                                  <p:childTnLst>
                                    <p:animEffect transition="out" filter="barn(inVertical)">
                                      <p:cBhvr>
                                        <p:cTn id="9" dur="500"/>
                                        <p:tgtEl>
                                          <p:spTgt spid="36">
                                            <p:txEl>
                                              <p:pRg st="3" end="3"/>
                                            </p:txEl>
                                          </p:spTgt>
                                        </p:tgtEl>
                                      </p:cBhvr>
                                    </p:animEffect>
                                    <p:set>
                                      <p:cBhvr>
                                        <p:cTn id="10" dur="1" fill="hold">
                                          <p:stCondLst>
                                            <p:cond delay="499"/>
                                          </p:stCondLst>
                                        </p:cTn>
                                        <p:tgtEl>
                                          <p:spTgt spid="36">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04DB1-0897-2A48-64DB-90239754FE1A}"/>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B8F0C742-01C5-786F-26FF-6ECBFF38DE7B}"/>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29" name="Picture 28">
            <a:extLst>
              <a:ext uri="{FF2B5EF4-FFF2-40B4-BE49-F238E27FC236}">
                <a16:creationId xmlns:a16="http://schemas.microsoft.com/office/drawing/2014/main" id="{BB14A609-A7C7-BCDF-D0EF-5DE9F8F326F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12078" y="6358207"/>
            <a:ext cx="1767844" cy="301753"/>
          </a:xfrm>
          <a:prstGeom prst="rect">
            <a:avLst/>
          </a:prstGeom>
        </p:spPr>
      </p:pic>
      <p:sp>
        <p:nvSpPr>
          <p:cNvPr id="4" name="תיבת טקסט 3">
            <a:extLst>
              <a:ext uri="{FF2B5EF4-FFF2-40B4-BE49-F238E27FC236}">
                <a16:creationId xmlns:a16="http://schemas.microsoft.com/office/drawing/2014/main" id="{3A592C0C-53F3-7B92-B6B3-6AA8139C289A}"/>
              </a:ext>
            </a:extLst>
          </p:cNvPr>
          <p:cNvSpPr txBox="1"/>
          <p:nvPr/>
        </p:nvSpPr>
        <p:spPr>
          <a:xfrm>
            <a:off x="3095386" y="1981716"/>
            <a:ext cx="6093994" cy="1200329"/>
          </a:xfrm>
          <a:prstGeom prst="rect">
            <a:avLst/>
          </a:prstGeom>
          <a:noFill/>
        </p:spPr>
        <p:txBody>
          <a:bodyPr wrap="square">
            <a:spAutoFit/>
          </a:bodyPr>
          <a:lstStyle/>
          <a:p>
            <a:pPr algn="ctr" rtl="1"/>
            <a:r>
              <a:rPr lang="ar-SA" altLang="he-IL" sz="3600" b="1" dirty="0">
                <a:solidFill>
                  <a:schemeClr val="bg1"/>
                </a:solidFill>
                <a:latin typeface="Tahoma" panose="020B0604030504040204" pitchFamily="34" charset="0"/>
                <a:ea typeface="Tahoma" panose="020B0604030504040204" pitchFamily="34" charset="0"/>
                <a:cs typeface="Tahoma" panose="020B0604030504040204" pitchFamily="34" charset="0"/>
              </a:rPr>
              <a:t>تلخيص الدرس </a:t>
            </a:r>
            <a:r>
              <a:rPr lang="ar-EG" altLang="he-IL" sz="36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ar-SA" altLang="he-IL" sz="3600" b="1" dirty="0">
                <a:solidFill>
                  <a:schemeClr val="bg1"/>
                </a:solidFill>
                <a:latin typeface="Tahoma" panose="020B0604030504040204" pitchFamily="34" charset="0"/>
                <a:ea typeface="Tahoma" panose="020B0604030504040204" pitchFamily="34" charset="0"/>
                <a:cs typeface="Tahoma" panose="020B0604030504040204" pitchFamily="34" charset="0"/>
              </a:rPr>
              <a:t>لعبة</a:t>
            </a:r>
            <a:endParaRPr lang="he-IL" altLang="he-IL"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ctr" rtl="1"/>
            <a:endParaRPr lang="he-IL" altLang="he-IL"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5" name="Flowchart: Connector 4">
            <a:extLst>
              <a:ext uri="{FF2B5EF4-FFF2-40B4-BE49-F238E27FC236}">
                <a16:creationId xmlns:a16="http://schemas.microsoft.com/office/drawing/2014/main" id="{21F86305-B2CC-0510-6787-17937124BF05}"/>
              </a:ext>
            </a:extLst>
          </p:cNvPr>
          <p:cNvSpPr/>
          <p:nvPr/>
        </p:nvSpPr>
        <p:spPr>
          <a:xfrm>
            <a:off x="10941288" y="584436"/>
            <a:ext cx="457200" cy="457200"/>
          </a:xfrm>
          <a:prstGeom prst="flowChartConnector">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e-IL"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4</a:t>
            </a:r>
            <a:endParaRPr lang="en-IL" dirty="0">
              <a:solidFill>
                <a:sysClr val="windowText" lastClr="000000"/>
              </a:solidFill>
              <a:latin typeface="Tahoma" panose="020B0604030504040204" pitchFamily="34" charset="0"/>
              <a:ea typeface="Tahoma" panose="020B0604030504040204" pitchFamily="34" charset="0"/>
              <a:cs typeface="Tahoma" panose="020B0604030504040204" pitchFamily="34" charset="0"/>
            </a:endParaRPr>
          </a:p>
        </p:txBody>
      </p:sp>
      <p:sp>
        <p:nvSpPr>
          <p:cNvPr id="2" name="Slide Number Placeholder 1">
            <a:extLst>
              <a:ext uri="{FF2B5EF4-FFF2-40B4-BE49-F238E27FC236}">
                <a16:creationId xmlns:a16="http://schemas.microsoft.com/office/drawing/2014/main" id="{A9C11920-2A5F-2FE1-4B85-4C9FA429B9E0}"/>
              </a:ext>
            </a:extLst>
          </p:cNvPr>
          <p:cNvSpPr>
            <a:spLocks noGrp="1"/>
          </p:cNvSpPr>
          <p:nvPr>
            <p:ph type="sldNum" sz="quarter" idx="12"/>
          </p:nvPr>
        </p:nvSpPr>
        <p:spPr/>
        <p:txBody>
          <a:bodyPr/>
          <a:lstStyle/>
          <a:p>
            <a:fld id="{9DE0CEA4-7E62-4EAA-9BE3-9BBBA25519B5}" type="slidenum">
              <a:rPr lang="en-150" smtClean="0">
                <a:latin typeface="Tahoma" panose="020B0604030504040204" pitchFamily="34" charset="0"/>
                <a:ea typeface="Tahoma" panose="020B0604030504040204" pitchFamily="34" charset="0"/>
                <a:cs typeface="Tahoma" panose="020B0604030504040204" pitchFamily="34" charset="0"/>
              </a:rPr>
              <a:t>45</a:t>
            </a:fld>
            <a:endParaRPr lang="en-15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454999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4D8AA-D7B5-1333-1428-65BA472797B5}"/>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2EDF14D3-3713-5DCB-7928-53BB3A9403B2}"/>
              </a:ext>
            </a:extLst>
          </p:cNvPr>
          <p:cNvSpPr/>
          <p:nvPr/>
        </p:nvSpPr>
        <p:spPr>
          <a:xfrm>
            <a:off x="8689385"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20" name="Rectangle 19">
            <a:extLst>
              <a:ext uri="{FF2B5EF4-FFF2-40B4-BE49-F238E27FC236}">
                <a16:creationId xmlns:a16="http://schemas.microsoft.com/office/drawing/2014/main" id="{FBEDFA48-886D-062E-5B86-9FA6A6519153}"/>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8" name="TextBox 17">
            <a:extLst>
              <a:ext uri="{FF2B5EF4-FFF2-40B4-BE49-F238E27FC236}">
                <a16:creationId xmlns:a16="http://schemas.microsoft.com/office/drawing/2014/main" id="{4E9657F0-4F2C-9808-E93F-BFBD94909049}"/>
              </a:ext>
            </a:extLst>
          </p:cNvPr>
          <p:cNvSpPr txBox="1"/>
          <p:nvPr/>
        </p:nvSpPr>
        <p:spPr>
          <a:xfrm>
            <a:off x="992655" y="1314722"/>
            <a:ext cx="6837770" cy="5632311"/>
          </a:xfrm>
          <a:prstGeom prst="rect">
            <a:avLst/>
          </a:prstGeom>
          <a:noFill/>
        </p:spPr>
        <p:txBody>
          <a:bodyPr wrap="square" rtlCol="0">
            <a:spAutoFit/>
          </a:bodyPr>
          <a:lstStyle/>
          <a:p>
            <a:pPr algn="ctr" rtl="1"/>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rtl="1"/>
            <a:r>
              <a:rPr lang="ar-EG" sz="2400" b="1" dirty="0">
                <a:solidFill>
                  <a:srgbClr val="005445"/>
                </a:solidFill>
                <a:latin typeface="Tahoma" panose="020B0604030504040204" pitchFamily="34" charset="0"/>
                <a:ea typeface="Tahoma" panose="020B0604030504040204" pitchFamily="34" charset="0"/>
                <a:cs typeface="Tahoma" panose="020B0604030504040204" pitchFamily="34" charset="0"/>
              </a:rPr>
              <a:t>لا نقطفها</a:t>
            </a:r>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rtl="1"/>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rtl="1"/>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rtl="1"/>
            <a:r>
              <a:rPr lang="ar-EG" sz="2400" b="1" dirty="0">
                <a:solidFill>
                  <a:srgbClr val="005445"/>
                </a:solidFill>
                <a:latin typeface="Tahoma" panose="020B0604030504040204" pitchFamily="34" charset="0"/>
                <a:ea typeface="Tahoma" panose="020B0604030504040204" pitchFamily="34" charset="0"/>
                <a:cs typeface="Tahoma" panose="020B0604030504040204" pitchFamily="34" charset="0"/>
              </a:rPr>
              <a:t>نتنزه</a:t>
            </a:r>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 فقط في المسارات المحدّدة</a:t>
            </a:r>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rtl="1"/>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rtl="1"/>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rtl="1"/>
            <a:r>
              <a:rPr lang="ar-EG" sz="2400" b="1" dirty="0">
                <a:solidFill>
                  <a:srgbClr val="005445"/>
                </a:solidFill>
                <a:latin typeface="Tahoma" panose="020B0604030504040204" pitchFamily="34" charset="0"/>
                <a:ea typeface="Tahoma" panose="020B0604030504040204" pitchFamily="34" charset="0"/>
                <a:cs typeface="Tahoma" panose="020B0604030504040204" pitchFamily="34" charset="0"/>
              </a:rPr>
              <a:t>نتنزه</a:t>
            </a:r>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 في الطبيعة </a:t>
            </a:r>
            <a:r>
              <a:rPr lang="ar-EG" sz="2400" b="1" dirty="0">
                <a:solidFill>
                  <a:srgbClr val="005445"/>
                </a:solidFill>
                <a:latin typeface="Tahoma" panose="020B0604030504040204" pitchFamily="34" charset="0"/>
                <a:ea typeface="Tahoma" panose="020B0604030504040204" pitchFamily="34" charset="0"/>
                <a:cs typeface="Tahoma" panose="020B0604030504040204" pitchFamily="34" charset="0"/>
              </a:rPr>
              <a:t>لتنعرّف</a:t>
            </a:r>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 على الزهور</a:t>
            </a:r>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rtl="1"/>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rtl="1"/>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rtl="1"/>
            <a:r>
              <a:rPr lang="ar-EG" sz="2400" b="1" dirty="0">
                <a:solidFill>
                  <a:srgbClr val="005445"/>
                </a:solidFill>
                <a:latin typeface="Tahoma" panose="020B0604030504040204" pitchFamily="34" charset="0"/>
                <a:ea typeface="Tahoma" panose="020B0604030504040204" pitchFamily="34" charset="0"/>
                <a:cs typeface="Tahoma" panose="020B0604030504040204" pitchFamily="34" charset="0"/>
              </a:rPr>
              <a:t>نُشارك</a:t>
            </a:r>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 افراد العائلة بأهمية الزهور البرية</a:t>
            </a:r>
          </a:p>
          <a:p>
            <a:pPr algn="ctr" rtl="1"/>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rtl="1"/>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rtl="1"/>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just" rtl="1"/>
            <a:endParaRPr lang="en-150" sz="2400" dirty="0">
              <a:solidFill>
                <a:srgbClr val="005445"/>
              </a:solidFill>
              <a:latin typeface="Tahoma" panose="020B0604030504040204" pitchFamily="34" charset="0"/>
              <a:ea typeface="Tahoma" panose="020B0604030504040204" pitchFamily="34" charset="0"/>
              <a:cs typeface="Tahoma" panose="020B0604030504040204" pitchFamily="34" charset="0"/>
            </a:endParaRPr>
          </a:p>
        </p:txBody>
      </p:sp>
      <p:sp>
        <p:nvSpPr>
          <p:cNvPr id="2" name="Isosceles Triangle 1">
            <a:extLst>
              <a:ext uri="{FF2B5EF4-FFF2-40B4-BE49-F238E27FC236}">
                <a16:creationId xmlns:a16="http://schemas.microsoft.com/office/drawing/2014/main" id="{74CD710F-632A-63D8-4980-B09F5B60841C}"/>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3" name="Oval 2">
            <a:extLst>
              <a:ext uri="{FF2B5EF4-FFF2-40B4-BE49-F238E27FC236}">
                <a16:creationId xmlns:a16="http://schemas.microsoft.com/office/drawing/2014/main" id="{0512AC70-A196-61C4-C590-4566CEF159C4}"/>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6" name="Picture 5">
            <a:extLst>
              <a:ext uri="{FF2B5EF4-FFF2-40B4-BE49-F238E27FC236}">
                <a16:creationId xmlns:a16="http://schemas.microsoft.com/office/drawing/2014/main" id="{F8AE6BB6-74D8-705A-5B8C-B95406FD32A4}"/>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1634593" y="3405558"/>
            <a:ext cx="499915" cy="487647"/>
          </a:xfrm>
          <a:prstGeom prst="rect">
            <a:avLst/>
          </a:prstGeom>
        </p:spPr>
      </p:pic>
      <p:sp>
        <p:nvSpPr>
          <p:cNvPr id="13" name="Isosceles Triangle 12">
            <a:extLst>
              <a:ext uri="{FF2B5EF4-FFF2-40B4-BE49-F238E27FC236}">
                <a16:creationId xmlns:a16="http://schemas.microsoft.com/office/drawing/2014/main" id="{52D67D4A-53D9-433F-8600-34C972EAA031}"/>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4" name="Oval 13">
            <a:extLst>
              <a:ext uri="{FF2B5EF4-FFF2-40B4-BE49-F238E27FC236}">
                <a16:creationId xmlns:a16="http://schemas.microsoft.com/office/drawing/2014/main" id="{3F2004DD-C41E-8F0C-98D5-27DEB7938C37}"/>
              </a:ext>
            </a:extLst>
          </p:cNvPr>
          <p:cNvSpPr/>
          <p:nvPr/>
        </p:nvSpPr>
        <p:spPr>
          <a:xfrm>
            <a:off x="11715620" y="5670870"/>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5" name="Oval 14">
            <a:extLst>
              <a:ext uri="{FF2B5EF4-FFF2-40B4-BE49-F238E27FC236}">
                <a16:creationId xmlns:a16="http://schemas.microsoft.com/office/drawing/2014/main" id="{07043053-31AA-E79C-A9C4-C7627F8447EC}"/>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9" name="Picture 8">
            <a:extLst>
              <a:ext uri="{FF2B5EF4-FFF2-40B4-BE49-F238E27FC236}">
                <a16:creationId xmlns:a16="http://schemas.microsoft.com/office/drawing/2014/main" id="{A030E113-0520-061B-48BD-350F1596F03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647208" y="4122789"/>
            <a:ext cx="496825" cy="484633"/>
          </a:xfrm>
          <a:prstGeom prst="rect">
            <a:avLst/>
          </a:prstGeom>
        </p:spPr>
      </p:pic>
      <p:sp>
        <p:nvSpPr>
          <p:cNvPr id="19" name="Isosceles Triangle 18">
            <a:extLst>
              <a:ext uri="{FF2B5EF4-FFF2-40B4-BE49-F238E27FC236}">
                <a16:creationId xmlns:a16="http://schemas.microsoft.com/office/drawing/2014/main" id="{6044C89C-29F5-1EF4-6F18-0A2D3E98DAC0}"/>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latin typeface="Tahoma" panose="020B0604030504040204" pitchFamily="34" charset="0"/>
                <a:ea typeface="Tahoma" panose="020B0604030504040204" pitchFamily="34" charset="0"/>
                <a:cs typeface="Tahoma" panose="020B0604030504040204" pitchFamily="34" charset="0"/>
              </a:rPr>
              <a:t> </a:t>
            </a:r>
            <a:endParaRPr lang="en-150" dirty="0">
              <a:latin typeface="Tahoma" panose="020B0604030504040204" pitchFamily="34" charset="0"/>
              <a:ea typeface="Tahoma" panose="020B0604030504040204" pitchFamily="34" charset="0"/>
              <a:cs typeface="Tahoma" panose="020B0604030504040204" pitchFamily="34" charset="0"/>
            </a:endParaRPr>
          </a:p>
        </p:txBody>
      </p:sp>
      <p:sp>
        <p:nvSpPr>
          <p:cNvPr id="21" name="Oval 20">
            <a:extLst>
              <a:ext uri="{FF2B5EF4-FFF2-40B4-BE49-F238E27FC236}">
                <a16:creationId xmlns:a16="http://schemas.microsoft.com/office/drawing/2014/main" id="{E0BF72E2-57ED-2E61-451C-DBE5B913A19A}"/>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22" name="Isosceles Triangle 21">
            <a:extLst>
              <a:ext uri="{FF2B5EF4-FFF2-40B4-BE49-F238E27FC236}">
                <a16:creationId xmlns:a16="http://schemas.microsoft.com/office/drawing/2014/main" id="{0886EBAC-FED2-1AF7-E8E5-0B3D36086EC1}"/>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23" name="Picture 22">
            <a:extLst>
              <a:ext uri="{FF2B5EF4-FFF2-40B4-BE49-F238E27FC236}">
                <a16:creationId xmlns:a16="http://schemas.microsoft.com/office/drawing/2014/main" id="{EA04B949-75A5-B6F2-7A0B-D616A75781D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647888" y="4852815"/>
            <a:ext cx="496825" cy="484633"/>
          </a:xfrm>
          <a:prstGeom prst="rect">
            <a:avLst/>
          </a:prstGeom>
        </p:spPr>
      </p:pic>
      <p:pic>
        <p:nvPicPr>
          <p:cNvPr id="25" name="Picture 24">
            <a:extLst>
              <a:ext uri="{FF2B5EF4-FFF2-40B4-BE49-F238E27FC236}">
                <a16:creationId xmlns:a16="http://schemas.microsoft.com/office/drawing/2014/main" id="{3C987030-41D0-63E6-E29C-227E3B9B747A}"/>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636131" y="5616019"/>
            <a:ext cx="496825" cy="484633"/>
          </a:xfrm>
          <a:prstGeom prst="rect">
            <a:avLst/>
          </a:prstGeom>
        </p:spPr>
      </p:pic>
      <p:sp>
        <p:nvSpPr>
          <p:cNvPr id="8" name="TextBox 7">
            <a:extLst>
              <a:ext uri="{FF2B5EF4-FFF2-40B4-BE49-F238E27FC236}">
                <a16:creationId xmlns:a16="http://schemas.microsoft.com/office/drawing/2014/main" id="{2AACF98B-3E6B-2DF2-681B-B837CA92BA80}"/>
              </a:ext>
            </a:extLst>
          </p:cNvPr>
          <p:cNvSpPr txBox="1"/>
          <p:nvPr/>
        </p:nvSpPr>
        <p:spPr>
          <a:xfrm>
            <a:off x="516294" y="603189"/>
            <a:ext cx="6837770" cy="461665"/>
          </a:xfrm>
          <a:prstGeom prst="rect">
            <a:avLst/>
          </a:prstGeom>
          <a:noFill/>
        </p:spPr>
        <p:txBody>
          <a:bodyPr wrap="square" rtlCol="0">
            <a:spAutoFit/>
          </a:bodyPr>
          <a:lstStyle/>
          <a:p>
            <a:pPr algn="just" rtl="1"/>
            <a:r>
              <a:rPr lang="ar-SA" sz="2400" b="1" dirty="0">
                <a:solidFill>
                  <a:srgbClr val="98D050"/>
                </a:solidFill>
                <a:latin typeface="Tahoma" panose="020B0604030504040204" pitchFamily="34" charset="0"/>
                <a:ea typeface="Tahoma" panose="020B0604030504040204" pitchFamily="34" charset="0"/>
                <a:cs typeface="Tahoma" panose="020B0604030504040204" pitchFamily="34" charset="0"/>
              </a:rPr>
              <a:t>كيف نحافظ على الزهور البرّية؟</a:t>
            </a:r>
            <a:endParaRPr lang="en-150" sz="2400" dirty="0">
              <a:solidFill>
                <a:srgbClr val="98D050"/>
              </a:solidFill>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a:extLst>
              <a:ext uri="{FF2B5EF4-FFF2-40B4-BE49-F238E27FC236}">
                <a16:creationId xmlns:a16="http://schemas.microsoft.com/office/drawing/2014/main" id="{9A91C893-5DC8-A8D3-C3BC-2E40AD1959B4}"/>
              </a:ext>
            </a:extLst>
          </p:cNvPr>
          <p:cNvSpPr>
            <a:spLocks noGrp="1"/>
          </p:cNvSpPr>
          <p:nvPr>
            <p:ph type="sldNum" sz="quarter" idx="12"/>
          </p:nvPr>
        </p:nvSpPr>
        <p:spPr/>
        <p:txBody>
          <a:bodyPr/>
          <a:lstStyle/>
          <a:p>
            <a:fld id="{9DE0CEA4-7E62-4EAA-9BE3-9BBBA25519B5}" type="slidenum">
              <a:rPr lang="en-150" smtClean="0">
                <a:latin typeface="Tahoma" panose="020B0604030504040204" pitchFamily="34" charset="0"/>
                <a:ea typeface="Tahoma" panose="020B0604030504040204" pitchFamily="34" charset="0"/>
                <a:cs typeface="Tahoma" panose="020B0604030504040204" pitchFamily="34" charset="0"/>
              </a:rPr>
              <a:t>46</a:t>
            </a:fld>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5" name="תמונה 4">
            <a:extLst>
              <a:ext uri="{FF2B5EF4-FFF2-40B4-BE49-F238E27FC236}">
                <a16:creationId xmlns:a16="http://schemas.microsoft.com/office/drawing/2014/main" id="{DE90C9C0-BA83-78E9-6018-E4A324E8868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5094" y="6192565"/>
            <a:ext cx="2035130" cy="467105"/>
          </a:xfrm>
          <a:prstGeom prst="rect">
            <a:avLst/>
          </a:prstGeom>
        </p:spPr>
      </p:pic>
    </p:spTree>
    <p:extLst>
      <p:ext uri="{BB962C8B-B14F-4D97-AF65-F5344CB8AC3E}">
        <p14:creationId xmlns:p14="http://schemas.microsoft.com/office/powerpoint/2010/main" val="3097378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8">
                                            <p:txEl>
                                              <p:pRg st="1" end="1"/>
                                            </p:txEl>
                                          </p:spTgt>
                                        </p:tgtEl>
                                        <p:attrNameLst>
                                          <p:attrName>style.visibility</p:attrName>
                                        </p:attrNameLst>
                                      </p:cBhvr>
                                      <p:to>
                                        <p:strVal val="visible"/>
                                      </p:to>
                                    </p:set>
                                    <p:animEffect transition="in" filter="wheel(1)">
                                      <p:cBhvr>
                                        <p:cTn id="12" dur="2000"/>
                                        <p:tgtEl>
                                          <p:spTgt spid="1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8">
                                            <p:txEl>
                                              <p:pRg st="4" end="4"/>
                                            </p:txEl>
                                          </p:spTgt>
                                        </p:tgtEl>
                                        <p:attrNameLst>
                                          <p:attrName>style.visibility</p:attrName>
                                        </p:attrNameLst>
                                      </p:cBhvr>
                                      <p:to>
                                        <p:strVal val="visible"/>
                                      </p:to>
                                    </p:set>
                                    <p:animEffect transition="in" filter="barn(inVertical)">
                                      <p:cBhvr>
                                        <p:cTn id="17" dur="500"/>
                                        <p:tgtEl>
                                          <p:spTgt spid="1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
                                            <p:txEl>
                                              <p:pRg st="7" end="7"/>
                                            </p:txEl>
                                          </p:spTgt>
                                        </p:tgtEl>
                                        <p:attrNameLst>
                                          <p:attrName>style.visibility</p:attrName>
                                        </p:attrNameLst>
                                      </p:cBhvr>
                                      <p:to>
                                        <p:strVal val="visible"/>
                                      </p:to>
                                    </p:set>
                                    <p:animEffect transition="in" filter="fade">
                                      <p:cBhvr>
                                        <p:cTn id="22" dur="500"/>
                                        <p:tgtEl>
                                          <p:spTgt spid="18">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8">
                                            <p:txEl>
                                              <p:pRg st="10" end="10"/>
                                            </p:txEl>
                                          </p:spTgt>
                                        </p:tgtEl>
                                        <p:attrNameLst>
                                          <p:attrName>style.visibility</p:attrName>
                                        </p:attrNameLst>
                                      </p:cBhvr>
                                      <p:to>
                                        <p:strVal val="visible"/>
                                      </p:to>
                                    </p:set>
                                    <p:animEffect transition="in" filter="randombar(horizontal)">
                                      <p:cBhvr>
                                        <p:cTn id="27" dur="500"/>
                                        <p:tgtEl>
                                          <p:spTgt spid="1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6345F-4896-C714-98F2-539763C49D0A}"/>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5C057E7B-9207-F7FD-243A-A86CDDC6DEFB}"/>
              </a:ext>
            </a:extLst>
          </p:cNvPr>
          <p:cNvSpPr/>
          <p:nvPr/>
        </p:nvSpPr>
        <p:spPr>
          <a:xfrm>
            <a:off x="8689385"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fontAlgn="base">
              <a:lnSpc>
                <a:spcPts val="1350"/>
              </a:lnSpc>
              <a:spcBef>
                <a:spcPts val="1050"/>
              </a:spcBef>
              <a:spcAft>
                <a:spcPts val="800"/>
              </a:spcAft>
            </a:pPr>
            <a:endParaRPr lang="en-IL" sz="1800" kern="100" dirty="0">
              <a:effectLst/>
              <a:latin typeface="Tahoma" panose="020B0604030504040204" pitchFamily="34" charset="0"/>
              <a:ea typeface="Tahoma" panose="020B0604030504040204" pitchFamily="34" charset="0"/>
              <a:cs typeface="Tahoma" panose="020B0604030504040204" pitchFamily="34" charset="0"/>
            </a:endParaRPr>
          </a:p>
        </p:txBody>
      </p:sp>
      <p:sp>
        <p:nvSpPr>
          <p:cNvPr id="20" name="Rectangle 19">
            <a:extLst>
              <a:ext uri="{FF2B5EF4-FFF2-40B4-BE49-F238E27FC236}">
                <a16:creationId xmlns:a16="http://schemas.microsoft.com/office/drawing/2014/main" id="{B118531A-D25F-7B1B-ECE0-4E9687C8A698}"/>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2" name="Isosceles Triangle 1">
            <a:extLst>
              <a:ext uri="{FF2B5EF4-FFF2-40B4-BE49-F238E27FC236}">
                <a16:creationId xmlns:a16="http://schemas.microsoft.com/office/drawing/2014/main" id="{6D3FA4C9-1379-9ED5-0580-EEA53EB9EEBC}"/>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3" name="Oval 2">
            <a:extLst>
              <a:ext uri="{FF2B5EF4-FFF2-40B4-BE49-F238E27FC236}">
                <a16:creationId xmlns:a16="http://schemas.microsoft.com/office/drawing/2014/main" id="{A98FD903-3763-30EF-D4D8-9EC06E3D90F0}"/>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6" name="Picture 5">
            <a:extLst>
              <a:ext uri="{FF2B5EF4-FFF2-40B4-BE49-F238E27FC236}">
                <a16:creationId xmlns:a16="http://schemas.microsoft.com/office/drawing/2014/main" id="{BD8CED60-EAF6-850C-E7CF-D6918DCDE0F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634593" y="3405558"/>
            <a:ext cx="499915" cy="487647"/>
          </a:xfrm>
          <a:prstGeom prst="rect">
            <a:avLst/>
          </a:prstGeom>
        </p:spPr>
      </p:pic>
      <p:sp>
        <p:nvSpPr>
          <p:cNvPr id="13" name="Isosceles Triangle 12">
            <a:extLst>
              <a:ext uri="{FF2B5EF4-FFF2-40B4-BE49-F238E27FC236}">
                <a16:creationId xmlns:a16="http://schemas.microsoft.com/office/drawing/2014/main" id="{29C7D8D5-B4AB-3182-3A61-4ECF8A617D6C}"/>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4" name="Oval 13">
            <a:extLst>
              <a:ext uri="{FF2B5EF4-FFF2-40B4-BE49-F238E27FC236}">
                <a16:creationId xmlns:a16="http://schemas.microsoft.com/office/drawing/2014/main" id="{5C3E7D89-DA48-ACD5-91F8-BB811699C6E4}"/>
              </a:ext>
            </a:extLst>
          </p:cNvPr>
          <p:cNvSpPr/>
          <p:nvPr/>
        </p:nvSpPr>
        <p:spPr>
          <a:xfrm>
            <a:off x="11715620" y="5670870"/>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5" name="Oval 14">
            <a:extLst>
              <a:ext uri="{FF2B5EF4-FFF2-40B4-BE49-F238E27FC236}">
                <a16:creationId xmlns:a16="http://schemas.microsoft.com/office/drawing/2014/main" id="{3EBCD925-26B5-C7B5-630A-B1D48F13735D}"/>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9" name="Picture 8">
            <a:extLst>
              <a:ext uri="{FF2B5EF4-FFF2-40B4-BE49-F238E27FC236}">
                <a16:creationId xmlns:a16="http://schemas.microsoft.com/office/drawing/2014/main" id="{449FDE48-48B0-184B-6E64-EEDB49D3A99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647208" y="4122789"/>
            <a:ext cx="496825" cy="484633"/>
          </a:xfrm>
          <a:prstGeom prst="rect">
            <a:avLst/>
          </a:prstGeom>
        </p:spPr>
      </p:pic>
      <p:sp>
        <p:nvSpPr>
          <p:cNvPr id="19" name="Isosceles Triangle 18">
            <a:extLst>
              <a:ext uri="{FF2B5EF4-FFF2-40B4-BE49-F238E27FC236}">
                <a16:creationId xmlns:a16="http://schemas.microsoft.com/office/drawing/2014/main" id="{5CB37795-CC04-C2C7-99C5-163147F89759}"/>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latin typeface="Tahoma" panose="020B0604030504040204" pitchFamily="34" charset="0"/>
                <a:ea typeface="Tahoma" panose="020B0604030504040204" pitchFamily="34" charset="0"/>
                <a:cs typeface="Tahoma" panose="020B0604030504040204" pitchFamily="34" charset="0"/>
              </a:rPr>
              <a:t> </a:t>
            </a:r>
            <a:endParaRPr lang="en-150" dirty="0">
              <a:latin typeface="Tahoma" panose="020B0604030504040204" pitchFamily="34" charset="0"/>
              <a:ea typeface="Tahoma" panose="020B0604030504040204" pitchFamily="34" charset="0"/>
              <a:cs typeface="Tahoma" panose="020B0604030504040204" pitchFamily="34" charset="0"/>
            </a:endParaRPr>
          </a:p>
        </p:txBody>
      </p:sp>
      <p:sp>
        <p:nvSpPr>
          <p:cNvPr id="21" name="Oval 20">
            <a:extLst>
              <a:ext uri="{FF2B5EF4-FFF2-40B4-BE49-F238E27FC236}">
                <a16:creationId xmlns:a16="http://schemas.microsoft.com/office/drawing/2014/main" id="{8BACF1E8-F17A-DD8A-B635-1213A92B90BB}"/>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22" name="Isosceles Triangle 21">
            <a:extLst>
              <a:ext uri="{FF2B5EF4-FFF2-40B4-BE49-F238E27FC236}">
                <a16:creationId xmlns:a16="http://schemas.microsoft.com/office/drawing/2014/main" id="{DFA3BE7A-1F2F-D3D6-1345-88AFBD59EC1E}"/>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23" name="Picture 22">
            <a:extLst>
              <a:ext uri="{FF2B5EF4-FFF2-40B4-BE49-F238E27FC236}">
                <a16:creationId xmlns:a16="http://schemas.microsoft.com/office/drawing/2014/main" id="{692D7CD4-DD8C-DC83-97C9-85D4DAD5626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647888" y="4852815"/>
            <a:ext cx="496825" cy="484633"/>
          </a:xfrm>
          <a:prstGeom prst="rect">
            <a:avLst/>
          </a:prstGeom>
        </p:spPr>
      </p:pic>
      <p:pic>
        <p:nvPicPr>
          <p:cNvPr id="25" name="Picture 24">
            <a:extLst>
              <a:ext uri="{FF2B5EF4-FFF2-40B4-BE49-F238E27FC236}">
                <a16:creationId xmlns:a16="http://schemas.microsoft.com/office/drawing/2014/main" id="{64421006-1E3D-D783-A1D2-7F9B98082396}"/>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636131" y="5616019"/>
            <a:ext cx="496825" cy="484633"/>
          </a:xfrm>
          <a:prstGeom prst="rect">
            <a:avLst/>
          </a:prstGeom>
        </p:spPr>
      </p:pic>
      <p:graphicFrame>
        <p:nvGraphicFramePr>
          <p:cNvPr id="8" name="Table 7">
            <a:extLst>
              <a:ext uri="{FF2B5EF4-FFF2-40B4-BE49-F238E27FC236}">
                <a16:creationId xmlns:a16="http://schemas.microsoft.com/office/drawing/2014/main" id="{927C7F26-1757-E782-14CA-E04318EEDA05}"/>
              </a:ext>
            </a:extLst>
          </p:cNvPr>
          <p:cNvGraphicFramePr>
            <a:graphicFrameLocks noGrp="1"/>
          </p:cNvGraphicFramePr>
          <p:nvPr>
            <p:extLst>
              <p:ext uri="{D42A27DB-BD31-4B8C-83A1-F6EECF244321}">
                <p14:modId xmlns:p14="http://schemas.microsoft.com/office/powerpoint/2010/main" val="2275570820"/>
              </p:ext>
            </p:extLst>
          </p:nvPr>
        </p:nvGraphicFramePr>
        <p:xfrm>
          <a:off x="8920808" y="2476611"/>
          <a:ext cx="2215323" cy="1797854"/>
        </p:xfrm>
        <a:graphic>
          <a:graphicData uri="http://schemas.openxmlformats.org/drawingml/2006/table">
            <a:tbl>
              <a:tblPr firstRow="1" bandRow="1">
                <a:tableStyleId>{5C22544A-7EE6-4342-B048-85BDC9FD1C3A}</a:tableStyleId>
              </a:tblPr>
              <a:tblGrid>
                <a:gridCol w="738441">
                  <a:extLst>
                    <a:ext uri="{9D8B030D-6E8A-4147-A177-3AD203B41FA5}">
                      <a16:colId xmlns:a16="http://schemas.microsoft.com/office/drawing/2014/main" val="1685688846"/>
                    </a:ext>
                  </a:extLst>
                </a:gridCol>
                <a:gridCol w="738441">
                  <a:extLst>
                    <a:ext uri="{9D8B030D-6E8A-4147-A177-3AD203B41FA5}">
                      <a16:colId xmlns:a16="http://schemas.microsoft.com/office/drawing/2014/main" val="3508221335"/>
                    </a:ext>
                  </a:extLst>
                </a:gridCol>
                <a:gridCol w="738441">
                  <a:extLst>
                    <a:ext uri="{9D8B030D-6E8A-4147-A177-3AD203B41FA5}">
                      <a16:colId xmlns:a16="http://schemas.microsoft.com/office/drawing/2014/main" val="3893397232"/>
                    </a:ext>
                  </a:extLst>
                </a:gridCol>
              </a:tblGrid>
              <a:tr h="517694">
                <a:tc>
                  <a:txBody>
                    <a:bodyPr/>
                    <a:lstStyle/>
                    <a:p>
                      <a:endParaRPr lang="en-IL"/>
                    </a:p>
                  </a:txBody>
                  <a:tcPr/>
                </a:tc>
                <a:tc>
                  <a:txBody>
                    <a:bodyPr/>
                    <a:lstStyle/>
                    <a:p>
                      <a:pPr algn="ctr"/>
                      <a:r>
                        <a:rPr lang="en-US" dirty="0">
                          <a:solidFill>
                            <a:schemeClr val="tx1"/>
                          </a:solidFill>
                        </a:rPr>
                        <a:t>X</a:t>
                      </a:r>
                      <a:endParaRPr lang="en-IL" dirty="0">
                        <a:solidFill>
                          <a:schemeClr val="tx1"/>
                        </a:solidFill>
                      </a:endParaRPr>
                    </a:p>
                  </a:txBody>
                  <a:tcPr/>
                </a:tc>
                <a:tc>
                  <a:txBody>
                    <a:bodyPr/>
                    <a:lstStyle/>
                    <a:p>
                      <a:endParaRPr lang="en-IL" dirty="0"/>
                    </a:p>
                  </a:txBody>
                  <a:tcPr/>
                </a:tc>
                <a:extLst>
                  <a:ext uri="{0D108BD9-81ED-4DB2-BD59-A6C34878D82A}">
                    <a16:rowId xmlns:a16="http://schemas.microsoft.com/office/drawing/2014/main" val="2347966636"/>
                  </a:ext>
                </a:extLst>
              </a:tr>
              <a:tr h="517694">
                <a:tc>
                  <a:txBody>
                    <a:bodyPr/>
                    <a:lstStyle/>
                    <a:p>
                      <a:pPr algn="ctr"/>
                      <a:r>
                        <a:rPr lang="en-US" b="1" dirty="0">
                          <a:solidFill>
                            <a:schemeClr val="tx1"/>
                          </a:solidFill>
                        </a:rPr>
                        <a:t>O</a:t>
                      </a:r>
                      <a:endParaRPr lang="en-IL" b="1" dirty="0">
                        <a:solidFill>
                          <a:schemeClr val="tx1"/>
                        </a:solidFill>
                      </a:endParaRPr>
                    </a:p>
                  </a:txBody>
                  <a:tcPr/>
                </a:tc>
                <a:tc>
                  <a:txBody>
                    <a:bodyPr/>
                    <a:lstStyle/>
                    <a:p>
                      <a:pPr algn="ctr"/>
                      <a:r>
                        <a:rPr lang="en-US" b="1" dirty="0"/>
                        <a:t>O</a:t>
                      </a:r>
                    </a:p>
                    <a:p>
                      <a:endParaRPr lang="en-IL"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endParaRPr lang="en-IL" b="1" dirty="0"/>
                    </a:p>
                    <a:p>
                      <a:endParaRPr lang="en-IL" dirty="0"/>
                    </a:p>
                  </a:txBody>
                  <a:tcPr/>
                </a:tc>
                <a:extLst>
                  <a:ext uri="{0D108BD9-81ED-4DB2-BD59-A6C34878D82A}">
                    <a16:rowId xmlns:a16="http://schemas.microsoft.com/office/drawing/2014/main" val="4278681946"/>
                  </a:ext>
                </a:extLst>
              </a:tr>
              <a:tr h="517694">
                <a:tc>
                  <a:txBody>
                    <a:bodyPr/>
                    <a:lstStyle/>
                    <a:p>
                      <a:pPr algn="ctr"/>
                      <a:r>
                        <a:rPr lang="en-US" b="1" dirty="0"/>
                        <a:t>O</a:t>
                      </a:r>
                    </a:p>
                    <a:p>
                      <a:endParaRPr lang="en-I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n-lt"/>
                          <a:ea typeface="+mn-ea"/>
                          <a:cs typeface="+mn-cs"/>
                        </a:rPr>
                        <a:t>X</a:t>
                      </a:r>
                      <a:endParaRPr kumimoji="0" lang="en-IL" sz="1800" b="1" i="0" u="none" strike="noStrike" kern="1200" cap="none" spc="0" normalizeH="0" baseline="0" noProof="0" dirty="0">
                        <a:ln>
                          <a:noFill/>
                        </a:ln>
                        <a:solidFill>
                          <a:schemeClr val="tx1"/>
                        </a:solidFill>
                        <a:effectLst/>
                        <a:uLnTx/>
                        <a:uFillTx/>
                        <a:latin typeface="+mn-lt"/>
                        <a:ea typeface="+mn-ea"/>
                        <a:cs typeface="+mn-cs"/>
                      </a:endParaRPr>
                    </a:p>
                    <a:p>
                      <a:endParaRPr lang="en-IL" dirty="0"/>
                    </a:p>
                  </a:txBody>
                  <a:tcPr/>
                </a:tc>
                <a:tc>
                  <a:txBody>
                    <a:bodyPr/>
                    <a:lstStyle/>
                    <a:p>
                      <a:endParaRPr lang="en-IL" dirty="0"/>
                    </a:p>
                  </a:txBody>
                  <a:tcPr/>
                </a:tc>
                <a:extLst>
                  <a:ext uri="{0D108BD9-81ED-4DB2-BD59-A6C34878D82A}">
                    <a16:rowId xmlns:a16="http://schemas.microsoft.com/office/drawing/2014/main" val="3569868784"/>
                  </a:ext>
                </a:extLst>
              </a:tr>
            </a:tbl>
          </a:graphicData>
        </a:graphic>
      </p:graphicFrame>
      <p:sp>
        <p:nvSpPr>
          <p:cNvPr id="10" name="תיבת טקסט 9">
            <a:extLst>
              <a:ext uri="{FF2B5EF4-FFF2-40B4-BE49-F238E27FC236}">
                <a16:creationId xmlns:a16="http://schemas.microsoft.com/office/drawing/2014/main" id="{3E9EF556-F91F-0480-210A-BB8E417D1DA3}"/>
              </a:ext>
            </a:extLst>
          </p:cNvPr>
          <p:cNvSpPr txBox="1"/>
          <p:nvPr/>
        </p:nvSpPr>
        <p:spPr>
          <a:xfrm>
            <a:off x="2293749" y="1208868"/>
            <a:ext cx="4928461" cy="830997"/>
          </a:xfrm>
          <a:prstGeom prst="rect">
            <a:avLst/>
          </a:prstGeom>
          <a:noFill/>
        </p:spPr>
        <p:txBody>
          <a:bodyPr wrap="square" rtlCol="1">
            <a:spAutoFit/>
          </a:bodyPr>
          <a:lstStyle/>
          <a:p>
            <a:pPr algn="ctr"/>
            <a:r>
              <a:rPr lang="ar-EG" sz="24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وفي الختام..</a:t>
            </a:r>
          </a:p>
          <a:p>
            <a:pPr algn="ctr"/>
            <a:r>
              <a:rPr lang="ar-EG" sz="24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دعونا نلعب لعبة إكس دائرة</a:t>
            </a:r>
            <a:endParaRPr lang="he-IL" sz="24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4" name="תיבת טקסט 3">
            <a:extLst>
              <a:ext uri="{FF2B5EF4-FFF2-40B4-BE49-F238E27FC236}">
                <a16:creationId xmlns:a16="http://schemas.microsoft.com/office/drawing/2014/main" id="{B6971A0C-E4EF-355F-ECFB-BC31905FA955}"/>
              </a:ext>
            </a:extLst>
          </p:cNvPr>
          <p:cNvSpPr txBox="1"/>
          <p:nvPr/>
        </p:nvSpPr>
        <p:spPr>
          <a:xfrm>
            <a:off x="1493192" y="2309868"/>
            <a:ext cx="6082350" cy="3693319"/>
          </a:xfrm>
          <a:prstGeom prst="rect">
            <a:avLst/>
          </a:prstGeom>
          <a:noFill/>
        </p:spPr>
        <p:txBody>
          <a:bodyPr wrap="square" rtlCol="1">
            <a:spAutoFit/>
          </a:bodyPr>
          <a:lstStyle/>
          <a:p>
            <a:pPr algn="r"/>
            <a:r>
              <a:rPr lang="ar-EG" b="1" dirty="0">
                <a:latin typeface="Tahoma" panose="020B0604030504040204" pitchFamily="34" charset="0"/>
                <a:ea typeface="Tahoma" panose="020B0604030504040204" pitchFamily="34" charset="0"/>
                <a:cs typeface="Tahoma" panose="020B0604030504040204" pitchFamily="34" charset="0"/>
              </a:rPr>
              <a:t>قوانين اللعبة:</a:t>
            </a:r>
          </a:p>
          <a:p>
            <a:pPr algn="r"/>
            <a:r>
              <a:rPr lang="ar-EG" dirty="0">
                <a:latin typeface="Tahoma" panose="020B0604030504040204" pitchFamily="34" charset="0"/>
                <a:ea typeface="Tahoma" panose="020B0604030504040204" pitchFamily="34" charset="0"/>
                <a:cs typeface="Tahoma" panose="020B0604030504040204" pitchFamily="34" charset="0"/>
              </a:rPr>
              <a:t>تقسيم الطلاب الى مجموعتين.</a:t>
            </a:r>
          </a:p>
          <a:p>
            <a:pPr algn="r"/>
            <a:r>
              <a:rPr lang="ar-EG" dirty="0">
                <a:latin typeface="Tahoma" panose="020B0604030504040204" pitchFamily="34" charset="0"/>
                <a:ea typeface="Tahoma" panose="020B0604030504040204" pitchFamily="34" charset="0"/>
                <a:cs typeface="Tahoma" panose="020B0604030504040204" pitchFamily="34" charset="0"/>
              </a:rPr>
              <a:t>نرسم شبكة اللعبة على اللوح.</a:t>
            </a:r>
          </a:p>
          <a:p>
            <a:pPr algn="r"/>
            <a:r>
              <a:rPr lang="ar-EG" dirty="0">
                <a:latin typeface="Tahoma" panose="020B0604030504040204" pitchFamily="34" charset="0"/>
                <a:ea typeface="Tahoma" panose="020B0604030504040204" pitchFamily="34" charset="0"/>
                <a:cs typeface="Tahoma" panose="020B0604030504040204" pitchFamily="34" charset="0"/>
              </a:rPr>
              <a:t>كل مجموعة تختار احد الرمزين (إكس أو دائرة)</a:t>
            </a:r>
            <a:endParaRPr lang="en-US" dirty="0">
              <a:latin typeface="Tahoma" panose="020B0604030504040204" pitchFamily="34" charset="0"/>
              <a:ea typeface="Tahoma" panose="020B0604030504040204" pitchFamily="34" charset="0"/>
              <a:cs typeface="Tahoma" panose="020B0604030504040204" pitchFamily="34" charset="0"/>
            </a:endParaRPr>
          </a:p>
          <a:p>
            <a:pPr algn="r"/>
            <a:endParaRPr lang="en-US" dirty="0">
              <a:latin typeface="Tahoma" panose="020B0604030504040204" pitchFamily="34" charset="0"/>
              <a:ea typeface="Tahoma" panose="020B0604030504040204" pitchFamily="34" charset="0"/>
              <a:cs typeface="Tahoma" panose="020B0604030504040204" pitchFamily="34" charset="0"/>
            </a:endParaRPr>
          </a:p>
          <a:p>
            <a:pPr algn="r"/>
            <a:r>
              <a:rPr lang="ar-EG" b="1" dirty="0">
                <a:latin typeface="Tahoma" panose="020B0604030504040204" pitchFamily="34" charset="0"/>
                <a:ea typeface="Tahoma" panose="020B0604030504040204" pitchFamily="34" charset="0"/>
                <a:cs typeface="Tahoma" panose="020B0604030504040204" pitchFamily="34" charset="0"/>
              </a:rPr>
              <a:t>هدف اللعبة:</a:t>
            </a:r>
          </a:p>
          <a:p>
            <a:pPr algn="r"/>
            <a:r>
              <a:rPr lang="ar-EG" dirty="0">
                <a:latin typeface="Tahoma" panose="020B0604030504040204" pitchFamily="34" charset="0"/>
                <a:ea typeface="Tahoma" panose="020B0604030504040204" pitchFamily="34" charset="0"/>
                <a:cs typeface="Tahoma" panose="020B0604030504040204" pitchFamily="34" charset="0"/>
              </a:rPr>
              <a:t>إنشاء تسلسل (أفقي، عمودي أو قطري) لرمز المجموعة.</a:t>
            </a:r>
          </a:p>
          <a:p>
            <a:pPr algn="r"/>
            <a:endParaRPr lang="en-US" dirty="0">
              <a:latin typeface="Tahoma" panose="020B0604030504040204" pitchFamily="34" charset="0"/>
              <a:ea typeface="Tahoma" panose="020B0604030504040204" pitchFamily="34" charset="0"/>
              <a:cs typeface="Tahoma" panose="020B0604030504040204" pitchFamily="34" charset="0"/>
            </a:endParaRPr>
          </a:p>
          <a:p>
            <a:pPr algn="r"/>
            <a:r>
              <a:rPr lang="ar-EG" b="1" dirty="0">
                <a:latin typeface="Tahoma" panose="020B0604030504040204" pitchFamily="34" charset="0"/>
                <a:ea typeface="Tahoma" panose="020B0604030504040204" pitchFamily="34" charset="0"/>
                <a:cs typeface="Tahoma" panose="020B0604030504040204" pitchFamily="34" charset="0"/>
              </a:rPr>
              <a:t>كيفية اللعبة؟</a:t>
            </a:r>
          </a:p>
          <a:p>
            <a:pPr algn="r"/>
            <a:r>
              <a:rPr lang="ar-EG" dirty="0">
                <a:latin typeface="Tahoma" panose="020B0604030504040204" pitchFamily="34" charset="0"/>
                <a:ea typeface="Tahoma" panose="020B0604030504040204" pitchFamily="34" charset="0"/>
                <a:cs typeface="Tahoma" panose="020B0604030504040204" pitchFamily="34" charset="0"/>
              </a:rPr>
              <a:t>كل إجابة صحيحة تتيح اختيار مربع وإضافة رمز المجموعة بداخله.</a:t>
            </a:r>
          </a:p>
          <a:p>
            <a:pPr algn="r"/>
            <a:endParaRPr lang="en-US" dirty="0">
              <a:latin typeface="Tahoma" panose="020B0604030504040204" pitchFamily="34" charset="0"/>
              <a:ea typeface="Tahoma" panose="020B0604030504040204" pitchFamily="34" charset="0"/>
              <a:cs typeface="Tahoma" panose="020B0604030504040204" pitchFamily="34" charset="0"/>
            </a:endParaRPr>
          </a:p>
          <a:p>
            <a:pPr algn="ctr"/>
            <a:r>
              <a:rPr lang="ar-EG" b="1" dirty="0">
                <a:latin typeface="Tahoma" panose="020B0604030504040204" pitchFamily="34" charset="0"/>
                <a:ea typeface="Tahoma" panose="020B0604030504040204" pitchFamily="34" charset="0"/>
                <a:cs typeface="Tahoma" panose="020B0604030504040204" pitchFamily="34" charset="0"/>
              </a:rPr>
              <a:t>استمتعوا!</a:t>
            </a:r>
          </a:p>
        </p:txBody>
      </p:sp>
      <p:sp>
        <p:nvSpPr>
          <p:cNvPr id="5" name="Slide Number Placeholder 4">
            <a:extLst>
              <a:ext uri="{FF2B5EF4-FFF2-40B4-BE49-F238E27FC236}">
                <a16:creationId xmlns:a16="http://schemas.microsoft.com/office/drawing/2014/main" id="{3A5E0754-C789-EA1F-7D52-050D8F3F6453}"/>
              </a:ext>
            </a:extLst>
          </p:cNvPr>
          <p:cNvSpPr>
            <a:spLocks noGrp="1"/>
          </p:cNvSpPr>
          <p:nvPr>
            <p:ph type="sldNum" sz="quarter" idx="12"/>
          </p:nvPr>
        </p:nvSpPr>
        <p:spPr/>
        <p:txBody>
          <a:bodyPr/>
          <a:lstStyle/>
          <a:p>
            <a:fld id="{9DE0CEA4-7E62-4EAA-9BE3-9BBBA25519B5}" type="slidenum">
              <a:rPr lang="en-150" smtClean="0">
                <a:latin typeface="Tahoma" panose="020B0604030504040204" pitchFamily="34" charset="0"/>
                <a:ea typeface="Tahoma" panose="020B0604030504040204" pitchFamily="34" charset="0"/>
                <a:cs typeface="Tahoma" panose="020B0604030504040204" pitchFamily="34" charset="0"/>
              </a:rPr>
              <a:t>47</a:t>
            </a:fld>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7" name="תמונה 6">
            <a:extLst>
              <a:ext uri="{FF2B5EF4-FFF2-40B4-BE49-F238E27FC236}">
                <a16:creationId xmlns:a16="http://schemas.microsoft.com/office/drawing/2014/main" id="{2AAF4BE9-04EA-3CC6-70A2-4F262DEC187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5094" y="6192565"/>
            <a:ext cx="2035130" cy="467105"/>
          </a:xfrm>
          <a:prstGeom prst="rect">
            <a:avLst/>
          </a:prstGeom>
        </p:spPr>
      </p:pic>
    </p:spTree>
    <p:extLst>
      <p:ext uri="{BB962C8B-B14F-4D97-AF65-F5344CB8AC3E}">
        <p14:creationId xmlns:p14="http://schemas.microsoft.com/office/powerpoint/2010/main" val="36171951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574AD2-66E1-DBC0-9B5A-9E54C2F9BC84}"/>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6676B1A9-5D31-229D-4080-1771359FFFD5}"/>
              </a:ext>
            </a:extLst>
          </p:cNvPr>
          <p:cNvSpPr/>
          <p:nvPr/>
        </p:nvSpPr>
        <p:spPr>
          <a:xfrm>
            <a:off x="8689385"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fontAlgn="base">
              <a:lnSpc>
                <a:spcPts val="1350"/>
              </a:lnSpc>
              <a:spcBef>
                <a:spcPts val="1050"/>
              </a:spcBef>
              <a:spcAft>
                <a:spcPts val="800"/>
              </a:spcAft>
            </a:pPr>
            <a:endParaRPr lang="en-IL" sz="1800" kern="100" dirty="0">
              <a:effectLst/>
              <a:latin typeface="Tahoma" panose="020B0604030504040204" pitchFamily="34" charset="0"/>
              <a:ea typeface="Tahoma" panose="020B0604030504040204" pitchFamily="34" charset="0"/>
              <a:cs typeface="Tahoma" panose="020B0604030504040204" pitchFamily="34" charset="0"/>
            </a:endParaRPr>
          </a:p>
        </p:txBody>
      </p:sp>
      <p:sp>
        <p:nvSpPr>
          <p:cNvPr id="20" name="Rectangle 19">
            <a:extLst>
              <a:ext uri="{FF2B5EF4-FFF2-40B4-BE49-F238E27FC236}">
                <a16:creationId xmlns:a16="http://schemas.microsoft.com/office/drawing/2014/main" id="{2C8D1535-8EE8-B588-ED8A-46ED16BE417F}"/>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2" name="Isosceles Triangle 1">
            <a:extLst>
              <a:ext uri="{FF2B5EF4-FFF2-40B4-BE49-F238E27FC236}">
                <a16:creationId xmlns:a16="http://schemas.microsoft.com/office/drawing/2014/main" id="{5BF32DE3-158E-E460-1AA6-B0A7131B1BB5}"/>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3" name="Oval 2">
            <a:extLst>
              <a:ext uri="{FF2B5EF4-FFF2-40B4-BE49-F238E27FC236}">
                <a16:creationId xmlns:a16="http://schemas.microsoft.com/office/drawing/2014/main" id="{EADA8BB8-3A42-5980-9E70-AD2A69494017}"/>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6" name="Picture 5">
            <a:extLst>
              <a:ext uri="{FF2B5EF4-FFF2-40B4-BE49-F238E27FC236}">
                <a16:creationId xmlns:a16="http://schemas.microsoft.com/office/drawing/2014/main" id="{3E368D0D-7EC0-931A-F5D8-CD3020E526E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634593" y="3405558"/>
            <a:ext cx="499915" cy="487647"/>
          </a:xfrm>
          <a:prstGeom prst="rect">
            <a:avLst/>
          </a:prstGeom>
        </p:spPr>
      </p:pic>
      <p:sp>
        <p:nvSpPr>
          <p:cNvPr id="13" name="Isosceles Triangle 12">
            <a:extLst>
              <a:ext uri="{FF2B5EF4-FFF2-40B4-BE49-F238E27FC236}">
                <a16:creationId xmlns:a16="http://schemas.microsoft.com/office/drawing/2014/main" id="{D98254DD-8A1F-CE4D-3B9A-C9E95708FBB0}"/>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4" name="Oval 13">
            <a:extLst>
              <a:ext uri="{FF2B5EF4-FFF2-40B4-BE49-F238E27FC236}">
                <a16:creationId xmlns:a16="http://schemas.microsoft.com/office/drawing/2014/main" id="{D7E80C8A-D803-68F3-7DE1-43D5FA494D3A}"/>
              </a:ext>
            </a:extLst>
          </p:cNvPr>
          <p:cNvSpPr/>
          <p:nvPr/>
        </p:nvSpPr>
        <p:spPr>
          <a:xfrm>
            <a:off x="11715620" y="5670870"/>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5" name="Oval 14">
            <a:extLst>
              <a:ext uri="{FF2B5EF4-FFF2-40B4-BE49-F238E27FC236}">
                <a16:creationId xmlns:a16="http://schemas.microsoft.com/office/drawing/2014/main" id="{865303F6-7FC6-5024-0F93-48185917B90E}"/>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9" name="Picture 8">
            <a:extLst>
              <a:ext uri="{FF2B5EF4-FFF2-40B4-BE49-F238E27FC236}">
                <a16:creationId xmlns:a16="http://schemas.microsoft.com/office/drawing/2014/main" id="{E97483A8-CC96-9A62-BB55-B717B27150A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647208" y="4122789"/>
            <a:ext cx="496825" cy="484633"/>
          </a:xfrm>
          <a:prstGeom prst="rect">
            <a:avLst/>
          </a:prstGeom>
        </p:spPr>
      </p:pic>
      <p:sp>
        <p:nvSpPr>
          <p:cNvPr id="19" name="Isosceles Triangle 18">
            <a:extLst>
              <a:ext uri="{FF2B5EF4-FFF2-40B4-BE49-F238E27FC236}">
                <a16:creationId xmlns:a16="http://schemas.microsoft.com/office/drawing/2014/main" id="{6F7D1220-AA1A-18D8-CDD1-4E363C363B1C}"/>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latin typeface="Tahoma" panose="020B0604030504040204" pitchFamily="34" charset="0"/>
                <a:ea typeface="Tahoma" panose="020B0604030504040204" pitchFamily="34" charset="0"/>
                <a:cs typeface="Tahoma" panose="020B0604030504040204" pitchFamily="34" charset="0"/>
              </a:rPr>
              <a:t> </a:t>
            </a:r>
            <a:endParaRPr lang="en-150" dirty="0">
              <a:latin typeface="Tahoma" panose="020B0604030504040204" pitchFamily="34" charset="0"/>
              <a:ea typeface="Tahoma" panose="020B0604030504040204" pitchFamily="34" charset="0"/>
              <a:cs typeface="Tahoma" panose="020B0604030504040204" pitchFamily="34" charset="0"/>
            </a:endParaRPr>
          </a:p>
        </p:txBody>
      </p:sp>
      <p:sp>
        <p:nvSpPr>
          <p:cNvPr id="21" name="Oval 20">
            <a:extLst>
              <a:ext uri="{FF2B5EF4-FFF2-40B4-BE49-F238E27FC236}">
                <a16:creationId xmlns:a16="http://schemas.microsoft.com/office/drawing/2014/main" id="{205A5FEE-E2B7-395F-243C-94A478D3FA2A}"/>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22" name="Isosceles Triangle 21">
            <a:extLst>
              <a:ext uri="{FF2B5EF4-FFF2-40B4-BE49-F238E27FC236}">
                <a16:creationId xmlns:a16="http://schemas.microsoft.com/office/drawing/2014/main" id="{D35CBA8B-DA4D-56F1-D260-1785CC4B9701}"/>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23" name="Picture 22">
            <a:extLst>
              <a:ext uri="{FF2B5EF4-FFF2-40B4-BE49-F238E27FC236}">
                <a16:creationId xmlns:a16="http://schemas.microsoft.com/office/drawing/2014/main" id="{58E0AD0F-981D-297E-9928-1A13223D52F2}"/>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647888" y="4852815"/>
            <a:ext cx="496825" cy="484633"/>
          </a:xfrm>
          <a:prstGeom prst="rect">
            <a:avLst/>
          </a:prstGeom>
        </p:spPr>
      </p:pic>
      <p:pic>
        <p:nvPicPr>
          <p:cNvPr id="25" name="Picture 24">
            <a:extLst>
              <a:ext uri="{FF2B5EF4-FFF2-40B4-BE49-F238E27FC236}">
                <a16:creationId xmlns:a16="http://schemas.microsoft.com/office/drawing/2014/main" id="{B33ED013-F351-39B6-0868-8AA7582F6A2C}"/>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636131" y="5616019"/>
            <a:ext cx="496825" cy="484633"/>
          </a:xfrm>
          <a:prstGeom prst="rect">
            <a:avLst/>
          </a:prstGeom>
        </p:spPr>
      </p:pic>
      <p:graphicFrame>
        <p:nvGraphicFramePr>
          <p:cNvPr id="8" name="Table 7">
            <a:extLst>
              <a:ext uri="{FF2B5EF4-FFF2-40B4-BE49-F238E27FC236}">
                <a16:creationId xmlns:a16="http://schemas.microsoft.com/office/drawing/2014/main" id="{E389887A-5F80-5797-2752-937D51EF3494}"/>
              </a:ext>
            </a:extLst>
          </p:cNvPr>
          <p:cNvGraphicFramePr>
            <a:graphicFrameLocks noGrp="1"/>
          </p:cNvGraphicFramePr>
          <p:nvPr/>
        </p:nvGraphicFramePr>
        <p:xfrm>
          <a:off x="8920808" y="2476611"/>
          <a:ext cx="2215323" cy="1797854"/>
        </p:xfrm>
        <a:graphic>
          <a:graphicData uri="http://schemas.openxmlformats.org/drawingml/2006/table">
            <a:tbl>
              <a:tblPr firstRow="1" bandRow="1">
                <a:tableStyleId>{5C22544A-7EE6-4342-B048-85BDC9FD1C3A}</a:tableStyleId>
              </a:tblPr>
              <a:tblGrid>
                <a:gridCol w="738441">
                  <a:extLst>
                    <a:ext uri="{9D8B030D-6E8A-4147-A177-3AD203B41FA5}">
                      <a16:colId xmlns:a16="http://schemas.microsoft.com/office/drawing/2014/main" val="1685688846"/>
                    </a:ext>
                  </a:extLst>
                </a:gridCol>
                <a:gridCol w="738441">
                  <a:extLst>
                    <a:ext uri="{9D8B030D-6E8A-4147-A177-3AD203B41FA5}">
                      <a16:colId xmlns:a16="http://schemas.microsoft.com/office/drawing/2014/main" val="3508221335"/>
                    </a:ext>
                  </a:extLst>
                </a:gridCol>
                <a:gridCol w="738441">
                  <a:extLst>
                    <a:ext uri="{9D8B030D-6E8A-4147-A177-3AD203B41FA5}">
                      <a16:colId xmlns:a16="http://schemas.microsoft.com/office/drawing/2014/main" val="3893397232"/>
                    </a:ext>
                  </a:extLst>
                </a:gridCol>
              </a:tblGrid>
              <a:tr h="517694">
                <a:tc>
                  <a:txBody>
                    <a:bodyPr/>
                    <a:lstStyle/>
                    <a:p>
                      <a:endParaRPr lang="en-IL"/>
                    </a:p>
                  </a:txBody>
                  <a:tcPr/>
                </a:tc>
                <a:tc>
                  <a:txBody>
                    <a:bodyPr/>
                    <a:lstStyle/>
                    <a:p>
                      <a:pPr algn="ctr"/>
                      <a:r>
                        <a:rPr lang="en-US" dirty="0">
                          <a:solidFill>
                            <a:schemeClr val="tx1"/>
                          </a:solidFill>
                        </a:rPr>
                        <a:t>X</a:t>
                      </a:r>
                      <a:endParaRPr lang="en-IL" dirty="0">
                        <a:solidFill>
                          <a:schemeClr val="tx1"/>
                        </a:solidFill>
                      </a:endParaRPr>
                    </a:p>
                  </a:txBody>
                  <a:tcPr/>
                </a:tc>
                <a:tc>
                  <a:txBody>
                    <a:bodyPr/>
                    <a:lstStyle/>
                    <a:p>
                      <a:endParaRPr lang="en-IL" dirty="0"/>
                    </a:p>
                  </a:txBody>
                  <a:tcPr/>
                </a:tc>
                <a:extLst>
                  <a:ext uri="{0D108BD9-81ED-4DB2-BD59-A6C34878D82A}">
                    <a16:rowId xmlns:a16="http://schemas.microsoft.com/office/drawing/2014/main" val="2347966636"/>
                  </a:ext>
                </a:extLst>
              </a:tr>
              <a:tr h="517694">
                <a:tc>
                  <a:txBody>
                    <a:bodyPr/>
                    <a:lstStyle/>
                    <a:p>
                      <a:pPr algn="ctr"/>
                      <a:r>
                        <a:rPr lang="en-US" b="1" dirty="0">
                          <a:solidFill>
                            <a:schemeClr val="tx1"/>
                          </a:solidFill>
                        </a:rPr>
                        <a:t>O</a:t>
                      </a:r>
                      <a:endParaRPr lang="en-IL" b="1" dirty="0">
                        <a:solidFill>
                          <a:schemeClr val="tx1"/>
                        </a:solidFill>
                      </a:endParaRPr>
                    </a:p>
                  </a:txBody>
                  <a:tcPr/>
                </a:tc>
                <a:tc>
                  <a:txBody>
                    <a:bodyPr/>
                    <a:lstStyle/>
                    <a:p>
                      <a:pPr algn="ctr"/>
                      <a:r>
                        <a:rPr lang="en-US" b="1" dirty="0"/>
                        <a:t>O</a:t>
                      </a:r>
                    </a:p>
                    <a:p>
                      <a:endParaRPr lang="en-IL"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endParaRPr lang="en-IL" b="1" dirty="0"/>
                    </a:p>
                    <a:p>
                      <a:endParaRPr lang="en-IL" dirty="0"/>
                    </a:p>
                  </a:txBody>
                  <a:tcPr/>
                </a:tc>
                <a:extLst>
                  <a:ext uri="{0D108BD9-81ED-4DB2-BD59-A6C34878D82A}">
                    <a16:rowId xmlns:a16="http://schemas.microsoft.com/office/drawing/2014/main" val="4278681946"/>
                  </a:ext>
                </a:extLst>
              </a:tr>
              <a:tr h="517694">
                <a:tc>
                  <a:txBody>
                    <a:bodyPr/>
                    <a:lstStyle/>
                    <a:p>
                      <a:pPr algn="ctr"/>
                      <a:r>
                        <a:rPr lang="en-US" b="1" dirty="0"/>
                        <a:t>O</a:t>
                      </a:r>
                    </a:p>
                    <a:p>
                      <a:endParaRPr lang="en-I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n-lt"/>
                          <a:ea typeface="+mn-ea"/>
                          <a:cs typeface="+mn-cs"/>
                        </a:rPr>
                        <a:t>X</a:t>
                      </a:r>
                      <a:endParaRPr kumimoji="0" lang="en-IL" sz="1800" b="1" i="0" u="none" strike="noStrike" kern="1200" cap="none" spc="0" normalizeH="0" baseline="0" noProof="0" dirty="0">
                        <a:ln>
                          <a:noFill/>
                        </a:ln>
                        <a:solidFill>
                          <a:schemeClr val="tx1"/>
                        </a:solidFill>
                        <a:effectLst/>
                        <a:uLnTx/>
                        <a:uFillTx/>
                        <a:latin typeface="+mn-lt"/>
                        <a:ea typeface="+mn-ea"/>
                        <a:cs typeface="+mn-cs"/>
                      </a:endParaRPr>
                    </a:p>
                    <a:p>
                      <a:endParaRPr lang="en-IL" dirty="0"/>
                    </a:p>
                  </a:txBody>
                  <a:tcPr/>
                </a:tc>
                <a:tc>
                  <a:txBody>
                    <a:bodyPr/>
                    <a:lstStyle/>
                    <a:p>
                      <a:endParaRPr lang="en-IL" dirty="0"/>
                    </a:p>
                  </a:txBody>
                  <a:tcPr/>
                </a:tc>
                <a:extLst>
                  <a:ext uri="{0D108BD9-81ED-4DB2-BD59-A6C34878D82A}">
                    <a16:rowId xmlns:a16="http://schemas.microsoft.com/office/drawing/2014/main" val="3569868784"/>
                  </a:ext>
                </a:extLst>
              </a:tr>
            </a:tbl>
          </a:graphicData>
        </a:graphic>
      </p:graphicFrame>
      <p:sp>
        <p:nvSpPr>
          <p:cNvPr id="5" name="תיבת טקסט 4">
            <a:extLst>
              <a:ext uri="{FF2B5EF4-FFF2-40B4-BE49-F238E27FC236}">
                <a16:creationId xmlns:a16="http://schemas.microsoft.com/office/drawing/2014/main" id="{54ADF9CB-9A80-5416-9F5A-87A9054F0B68}"/>
              </a:ext>
            </a:extLst>
          </p:cNvPr>
          <p:cNvSpPr txBox="1"/>
          <p:nvPr/>
        </p:nvSpPr>
        <p:spPr>
          <a:xfrm>
            <a:off x="1980550" y="1456841"/>
            <a:ext cx="5784101" cy="461665"/>
          </a:xfrm>
          <a:prstGeom prst="rect">
            <a:avLst/>
          </a:prstGeom>
          <a:noFill/>
        </p:spPr>
        <p:txBody>
          <a:bodyPr wrap="square" rtlCol="1">
            <a:spAutoFit/>
          </a:bodyPr>
          <a:lstStyle/>
          <a:p>
            <a:pPr algn="ctr" rtl="1"/>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ماذا نقصد بزهرة محمية؟</a:t>
            </a:r>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p:txBody>
      </p:sp>
      <p:sp>
        <p:nvSpPr>
          <p:cNvPr id="11" name="תיבת טקסט 10">
            <a:extLst>
              <a:ext uri="{FF2B5EF4-FFF2-40B4-BE49-F238E27FC236}">
                <a16:creationId xmlns:a16="http://schemas.microsoft.com/office/drawing/2014/main" id="{7E16F999-EAA0-45B5-4C15-445A95514C9F}"/>
              </a:ext>
            </a:extLst>
          </p:cNvPr>
          <p:cNvSpPr txBox="1"/>
          <p:nvPr/>
        </p:nvSpPr>
        <p:spPr>
          <a:xfrm>
            <a:off x="1980550" y="2694122"/>
            <a:ext cx="5784101" cy="2677656"/>
          </a:xfrm>
          <a:prstGeom prst="rect">
            <a:avLst/>
          </a:prstGeom>
          <a:noFill/>
          <a:ln w="41275" cmpd="dbl">
            <a:solidFill>
              <a:schemeClr val="accent6">
                <a:lumMod val="50000"/>
              </a:schemeClr>
            </a:solidFill>
          </a:ln>
        </p:spPr>
        <p:txBody>
          <a:bodyPr wrap="square" rtlCol="1">
            <a:spAutoFit/>
          </a:bodyPr>
          <a:lstStyle/>
          <a:p>
            <a:pPr algn="ctr" rtl="1"/>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الجواب:</a:t>
            </a:r>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rtl="1"/>
            <a:endPar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rtl="1"/>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الزهور التي يُمنع إلحاق الضرر بها أينما وُجدت. </a:t>
            </a:r>
          </a:p>
          <a:p>
            <a:pPr algn="ctr" rtl="1"/>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جميع الزهور التي تحدثنا عنها في هذه </a:t>
            </a:r>
            <a:r>
              <a:rPr lang="ar-EG" sz="2400" b="1" dirty="0">
                <a:solidFill>
                  <a:srgbClr val="005445"/>
                </a:solidFill>
                <a:latin typeface="Tahoma" panose="020B0604030504040204" pitchFamily="34" charset="0"/>
                <a:ea typeface="Tahoma" panose="020B0604030504040204" pitchFamily="34" charset="0"/>
                <a:cs typeface="Tahoma" panose="020B0604030504040204" pitchFamily="34" charset="0"/>
              </a:rPr>
              <a:t>الدرس</a:t>
            </a:r>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 محمية حسب القانون.</a:t>
            </a:r>
          </a:p>
          <a:p>
            <a:pPr algn="ctr" rtl="1"/>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a:extLst>
              <a:ext uri="{FF2B5EF4-FFF2-40B4-BE49-F238E27FC236}">
                <a16:creationId xmlns:a16="http://schemas.microsoft.com/office/drawing/2014/main" id="{99093990-F117-E44C-3710-1039F817D1A8}"/>
              </a:ext>
            </a:extLst>
          </p:cNvPr>
          <p:cNvSpPr>
            <a:spLocks noGrp="1"/>
          </p:cNvSpPr>
          <p:nvPr>
            <p:ph type="sldNum" sz="quarter" idx="12"/>
          </p:nvPr>
        </p:nvSpPr>
        <p:spPr/>
        <p:txBody>
          <a:bodyPr/>
          <a:lstStyle/>
          <a:p>
            <a:fld id="{9DE0CEA4-7E62-4EAA-9BE3-9BBBA25519B5}" type="slidenum">
              <a:rPr lang="en-150" smtClean="0">
                <a:latin typeface="Tahoma" panose="020B0604030504040204" pitchFamily="34" charset="0"/>
                <a:ea typeface="Tahoma" panose="020B0604030504040204" pitchFamily="34" charset="0"/>
                <a:cs typeface="Tahoma" panose="020B0604030504040204" pitchFamily="34" charset="0"/>
              </a:rPr>
              <a:t>48</a:t>
            </a:fld>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7" name="תמונה 6">
            <a:extLst>
              <a:ext uri="{FF2B5EF4-FFF2-40B4-BE49-F238E27FC236}">
                <a16:creationId xmlns:a16="http://schemas.microsoft.com/office/drawing/2014/main" id="{CD960294-EC99-BCD8-3316-A87D5F33C3D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5094" y="6192565"/>
            <a:ext cx="2035130" cy="467105"/>
          </a:xfrm>
          <a:prstGeom prst="rect">
            <a:avLst/>
          </a:prstGeom>
        </p:spPr>
      </p:pic>
    </p:spTree>
    <p:extLst>
      <p:ext uri="{BB962C8B-B14F-4D97-AF65-F5344CB8AC3E}">
        <p14:creationId xmlns:p14="http://schemas.microsoft.com/office/powerpoint/2010/main" val="3309210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033A4-B19C-7D12-7A08-BD4D5B4B2CDF}"/>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B84F6695-DD58-9E35-A09A-E2688AAF0EF1}"/>
              </a:ext>
            </a:extLst>
          </p:cNvPr>
          <p:cNvSpPr/>
          <p:nvPr/>
        </p:nvSpPr>
        <p:spPr>
          <a:xfrm>
            <a:off x="8689385"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fontAlgn="base">
              <a:lnSpc>
                <a:spcPts val="1350"/>
              </a:lnSpc>
              <a:spcBef>
                <a:spcPts val="1050"/>
              </a:spcBef>
              <a:spcAft>
                <a:spcPts val="800"/>
              </a:spcAft>
            </a:pPr>
            <a:endParaRPr lang="en-IL" sz="1800" kern="100" dirty="0">
              <a:effectLst/>
              <a:latin typeface="Tahoma" panose="020B0604030504040204" pitchFamily="34" charset="0"/>
              <a:ea typeface="Tahoma" panose="020B0604030504040204" pitchFamily="34" charset="0"/>
              <a:cs typeface="Tahoma" panose="020B0604030504040204" pitchFamily="34" charset="0"/>
            </a:endParaRPr>
          </a:p>
        </p:txBody>
      </p:sp>
      <p:sp>
        <p:nvSpPr>
          <p:cNvPr id="20" name="Rectangle 19">
            <a:extLst>
              <a:ext uri="{FF2B5EF4-FFF2-40B4-BE49-F238E27FC236}">
                <a16:creationId xmlns:a16="http://schemas.microsoft.com/office/drawing/2014/main" id="{468C47B9-8E40-D7BA-28C6-EB7FEFF1A98C}"/>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2" name="Isosceles Triangle 1">
            <a:extLst>
              <a:ext uri="{FF2B5EF4-FFF2-40B4-BE49-F238E27FC236}">
                <a16:creationId xmlns:a16="http://schemas.microsoft.com/office/drawing/2014/main" id="{CEAC7751-89F7-8220-33BC-17456827800B}"/>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3" name="Oval 2">
            <a:extLst>
              <a:ext uri="{FF2B5EF4-FFF2-40B4-BE49-F238E27FC236}">
                <a16:creationId xmlns:a16="http://schemas.microsoft.com/office/drawing/2014/main" id="{12DF401A-87E5-A79B-465D-BBBD8C14A570}"/>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6" name="Picture 5">
            <a:extLst>
              <a:ext uri="{FF2B5EF4-FFF2-40B4-BE49-F238E27FC236}">
                <a16:creationId xmlns:a16="http://schemas.microsoft.com/office/drawing/2014/main" id="{73D57915-27A6-C310-6A56-6020175D073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634593" y="3405558"/>
            <a:ext cx="499915" cy="487647"/>
          </a:xfrm>
          <a:prstGeom prst="rect">
            <a:avLst/>
          </a:prstGeom>
        </p:spPr>
      </p:pic>
      <p:sp>
        <p:nvSpPr>
          <p:cNvPr id="13" name="Isosceles Triangle 12">
            <a:extLst>
              <a:ext uri="{FF2B5EF4-FFF2-40B4-BE49-F238E27FC236}">
                <a16:creationId xmlns:a16="http://schemas.microsoft.com/office/drawing/2014/main" id="{D771FB07-D47A-BE23-B0E1-72C5B309F4F2}"/>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4" name="Oval 13">
            <a:extLst>
              <a:ext uri="{FF2B5EF4-FFF2-40B4-BE49-F238E27FC236}">
                <a16:creationId xmlns:a16="http://schemas.microsoft.com/office/drawing/2014/main" id="{3FBD3557-26DC-8C18-9C46-85F5E2A1E5BF}"/>
              </a:ext>
            </a:extLst>
          </p:cNvPr>
          <p:cNvSpPr/>
          <p:nvPr/>
        </p:nvSpPr>
        <p:spPr>
          <a:xfrm>
            <a:off x="11715620" y="5670870"/>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5" name="Oval 14">
            <a:extLst>
              <a:ext uri="{FF2B5EF4-FFF2-40B4-BE49-F238E27FC236}">
                <a16:creationId xmlns:a16="http://schemas.microsoft.com/office/drawing/2014/main" id="{E7E33C86-F3F3-1A1B-4E92-C939A7E97383}"/>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9" name="Picture 8">
            <a:extLst>
              <a:ext uri="{FF2B5EF4-FFF2-40B4-BE49-F238E27FC236}">
                <a16:creationId xmlns:a16="http://schemas.microsoft.com/office/drawing/2014/main" id="{1E632AF2-3015-CE1E-9660-7C79B15F310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647208" y="4122789"/>
            <a:ext cx="496825" cy="484633"/>
          </a:xfrm>
          <a:prstGeom prst="rect">
            <a:avLst/>
          </a:prstGeom>
        </p:spPr>
      </p:pic>
      <p:sp>
        <p:nvSpPr>
          <p:cNvPr id="19" name="Isosceles Triangle 18">
            <a:extLst>
              <a:ext uri="{FF2B5EF4-FFF2-40B4-BE49-F238E27FC236}">
                <a16:creationId xmlns:a16="http://schemas.microsoft.com/office/drawing/2014/main" id="{AAC6BC4E-ED17-CBB3-31C2-5C7F1EC3007E}"/>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latin typeface="Tahoma" panose="020B0604030504040204" pitchFamily="34" charset="0"/>
                <a:ea typeface="Tahoma" panose="020B0604030504040204" pitchFamily="34" charset="0"/>
                <a:cs typeface="Tahoma" panose="020B0604030504040204" pitchFamily="34" charset="0"/>
              </a:rPr>
              <a:t> </a:t>
            </a:r>
            <a:endParaRPr lang="en-150" dirty="0">
              <a:latin typeface="Tahoma" panose="020B0604030504040204" pitchFamily="34" charset="0"/>
              <a:ea typeface="Tahoma" panose="020B0604030504040204" pitchFamily="34" charset="0"/>
              <a:cs typeface="Tahoma" panose="020B0604030504040204" pitchFamily="34" charset="0"/>
            </a:endParaRPr>
          </a:p>
        </p:txBody>
      </p:sp>
      <p:sp>
        <p:nvSpPr>
          <p:cNvPr id="21" name="Oval 20">
            <a:extLst>
              <a:ext uri="{FF2B5EF4-FFF2-40B4-BE49-F238E27FC236}">
                <a16:creationId xmlns:a16="http://schemas.microsoft.com/office/drawing/2014/main" id="{542C4962-FF6B-D2BF-608B-470C087B56BC}"/>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22" name="Isosceles Triangle 21">
            <a:extLst>
              <a:ext uri="{FF2B5EF4-FFF2-40B4-BE49-F238E27FC236}">
                <a16:creationId xmlns:a16="http://schemas.microsoft.com/office/drawing/2014/main" id="{99FE8F96-395A-7B59-D209-3E4505CBF742}"/>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23" name="Picture 22">
            <a:extLst>
              <a:ext uri="{FF2B5EF4-FFF2-40B4-BE49-F238E27FC236}">
                <a16:creationId xmlns:a16="http://schemas.microsoft.com/office/drawing/2014/main" id="{08A6C3E4-3FAD-EC2B-C931-7BC2730261A4}"/>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647888" y="4852815"/>
            <a:ext cx="496825" cy="484633"/>
          </a:xfrm>
          <a:prstGeom prst="rect">
            <a:avLst/>
          </a:prstGeom>
        </p:spPr>
      </p:pic>
      <p:pic>
        <p:nvPicPr>
          <p:cNvPr id="25" name="Picture 24">
            <a:extLst>
              <a:ext uri="{FF2B5EF4-FFF2-40B4-BE49-F238E27FC236}">
                <a16:creationId xmlns:a16="http://schemas.microsoft.com/office/drawing/2014/main" id="{034FF625-9906-3095-413D-6DB49AEB3C99}"/>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636131" y="5616019"/>
            <a:ext cx="496825" cy="484633"/>
          </a:xfrm>
          <a:prstGeom prst="rect">
            <a:avLst/>
          </a:prstGeom>
        </p:spPr>
      </p:pic>
      <p:graphicFrame>
        <p:nvGraphicFramePr>
          <p:cNvPr id="8" name="Table 7">
            <a:extLst>
              <a:ext uri="{FF2B5EF4-FFF2-40B4-BE49-F238E27FC236}">
                <a16:creationId xmlns:a16="http://schemas.microsoft.com/office/drawing/2014/main" id="{2FA7DCEA-9D40-BF15-F193-67E227328461}"/>
              </a:ext>
            </a:extLst>
          </p:cNvPr>
          <p:cNvGraphicFramePr>
            <a:graphicFrameLocks noGrp="1"/>
          </p:cNvGraphicFramePr>
          <p:nvPr/>
        </p:nvGraphicFramePr>
        <p:xfrm>
          <a:off x="8920808" y="2476611"/>
          <a:ext cx="2215323" cy="1797854"/>
        </p:xfrm>
        <a:graphic>
          <a:graphicData uri="http://schemas.openxmlformats.org/drawingml/2006/table">
            <a:tbl>
              <a:tblPr firstRow="1" bandRow="1">
                <a:tableStyleId>{5C22544A-7EE6-4342-B048-85BDC9FD1C3A}</a:tableStyleId>
              </a:tblPr>
              <a:tblGrid>
                <a:gridCol w="738441">
                  <a:extLst>
                    <a:ext uri="{9D8B030D-6E8A-4147-A177-3AD203B41FA5}">
                      <a16:colId xmlns:a16="http://schemas.microsoft.com/office/drawing/2014/main" val="1685688846"/>
                    </a:ext>
                  </a:extLst>
                </a:gridCol>
                <a:gridCol w="738441">
                  <a:extLst>
                    <a:ext uri="{9D8B030D-6E8A-4147-A177-3AD203B41FA5}">
                      <a16:colId xmlns:a16="http://schemas.microsoft.com/office/drawing/2014/main" val="3508221335"/>
                    </a:ext>
                  </a:extLst>
                </a:gridCol>
                <a:gridCol w="738441">
                  <a:extLst>
                    <a:ext uri="{9D8B030D-6E8A-4147-A177-3AD203B41FA5}">
                      <a16:colId xmlns:a16="http://schemas.microsoft.com/office/drawing/2014/main" val="3893397232"/>
                    </a:ext>
                  </a:extLst>
                </a:gridCol>
              </a:tblGrid>
              <a:tr h="517694">
                <a:tc>
                  <a:txBody>
                    <a:bodyPr/>
                    <a:lstStyle/>
                    <a:p>
                      <a:endParaRPr lang="en-IL"/>
                    </a:p>
                  </a:txBody>
                  <a:tcPr/>
                </a:tc>
                <a:tc>
                  <a:txBody>
                    <a:bodyPr/>
                    <a:lstStyle/>
                    <a:p>
                      <a:pPr algn="ctr"/>
                      <a:r>
                        <a:rPr lang="en-US" dirty="0">
                          <a:solidFill>
                            <a:schemeClr val="tx1"/>
                          </a:solidFill>
                        </a:rPr>
                        <a:t>X</a:t>
                      </a:r>
                      <a:endParaRPr lang="en-IL" dirty="0">
                        <a:solidFill>
                          <a:schemeClr val="tx1"/>
                        </a:solidFill>
                      </a:endParaRPr>
                    </a:p>
                  </a:txBody>
                  <a:tcPr/>
                </a:tc>
                <a:tc>
                  <a:txBody>
                    <a:bodyPr/>
                    <a:lstStyle/>
                    <a:p>
                      <a:endParaRPr lang="en-IL" dirty="0"/>
                    </a:p>
                  </a:txBody>
                  <a:tcPr/>
                </a:tc>
                <a:extLst>
                  <a:ext uri="{0D108BD9-81ED-4DB2-BD59-A6C34878D82A}">
                    <a16:rowId xmlns:a16="http://schemas.microsoft.com/office/drawing/2014/main" val="2347966636"/>
                  </a:ext>
                </a:extLst>
              </a:tr>
              <a:tr h="517694">
                <a:tc>
                  <a:txBody>
                    <a:bodyPr/>
                    <a:lstStyle/>
                    <a:p>
                      <a:pPr algn="ctr"/>
                      <a:r>
                        <a:rPr lang="en-US" b="1" dirty="0">
                          <a:solidFill>
                            <a:schemeClr val="tx1"/>
                          </a:solidFill>
                        </a:rPr>
                        <a:t>O</a:t>
                      </a:r>
                      <a:endParaRPr lang="en-IL" b="1" dirty="0">
                        <a:solidFill>
                          <a:schemeClr val="tx1"/>
                        </a:solidFill>
                      </a:endParaRPr>
                    </a:p>
                  </a:txBody>
                  <a:tcPr/>
                </a:tc>
                <a:tc>
                  <a:txBody>
                    <a:bodyPr/>
                    <a:lstStyle/>
                    <a:p>
                      <a:pPr algn="ctr"/>
                      <a:r>
                        <a:rPr lang="en-US" b="1" dirty="0"/>
                        <a:t>O</a:t>
                      </a:r>
                    </a:p>
                    <a:p>
                      <a:endParaRPr lang="en-IL"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endParaRPr lang="en-IL" b="1" dirty="0"/>
                    </a:p>
                    <a:p>
                      <a:endParaRPr lang="en-IL" dirty="0"/>
                    </a:p>
                  </a:txBody>
                  <a:tcPr/>
                </a:tc>
                <a:extLst>
                  <a:ext uri="{0D108BD9-81ED-4DB2-BD59-A6C34878D82A}">
                    <a16:rowId xmlns:a16="http://schemas.microsoft.com/office/drawing/2014/main" val="4278681946"/>
                  </a:ext>
                </a:extLst>
              </a:tr>
              <a:tr h="517694">
                <a:tc>
                  <a:txBody>
                    <a:bodyPr/>
                    <a:lstStyle/>
                    <a:p>
                      <a:pPr algn="ctr"/>
                      <a:r>
                        <a:rPr lang="en-US" b="1" dirty="0"/>
                        <a:t>O</a:t>
                      </a:r>
                    </a:p>
                    <a:p>
                      <a:endParaRPr lang="en-I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n-lt"/>
                          <a:ea typeface="+mn-ea"/>
                          <a:cs typeface="+mn-cs"/>
                        </a:rPr>
                        <a:t>X</a:t>
                      </a:r>
                      <a:endParaRPr kumimoji="0" lang="en-IL" sz="1800" b="1" i="0" u="none" strike="noStrike" kern="1200" cap="none" spc="0" normalizeH="0" baseline="0" noProof="0" dirty="0">
                        <a:ln>
                          <a:noFill/>
                        </a:ln>
                        <a:solidFill>
                          <a:schemeClr val="tx1"/>
                        </a:solidFill>
                        <a:effectLst/>
                        <a:uLnTx/>
                        <a:uFillTx/>
                        <a:latin typeface="+mn-lt"/>
                        <a:ea typeface="+mn-ea"/>
                        <a:cs typeface="+mn-cs"/>
                      </a:endParaRPr>
                    </a:p>
                    <a:p>
                      <a:endParaRPr lang="en-IL" dirty="0"/>
                    </a:p>
                  </a:txBody>
                  <a:tcPr/>
                </a:tc>
                <a:tc>
                  <a:txBody>
                    <a:bodyPr/>
                    <a:lstStyle/>
                    <a:p>
                      <a:endParaRPr lang="en-IL" dirty="0"/>
                    </a:p>
                  </a:txBody>
                  <a:tcPr/>
                </a:tc>
                <a:extLst>
                  <a:ext uri="{0D108BD9-81ED-4DB2-BD59-A6C34878D82A}">
                    <a16:rowId xmlns:a16="http://schemas.microsoft.com/office/drawing/2014/main" val="3569868784"/>
                  </a:ext>
                </a:extLst>
              </a:tr>
            </a:tbl>
          </a:graphicData>
        </a:graphic>
      </p:graphicFrame>
      <p:sp>
        <p:nvSpPr>
          <p:cNvPr id="5" name="תיבת טקסט 4">
            <a:extLst>
              <a:ext uri="{FF2B5EF4-FFF2-40B4-BE49-F238E27FC236}">
                <a16:creationId xmlns:a16="http://schemas.microsoft.com/office/drawing/2014/main" id="{11C11CC7-20BE-131B-E2CC-DF35BFE28C17}"/>
              </a:ext>
            </a:extLst>
          </p:cNvPr>
          <p:cNvSpPr txBox="1"/>
          <p:nvPr/>
        </p:nvSpPr>
        <p:spPr>
          <a:xfrm>
            <a:off x="1980550" y="1456841"/>
            <a:ext cx="5784101" cy="1200329"/>
          </a:xfrm>
          <a:prstGeom prst="rect">
            <a:avLst/>
          </a:prstGeom>
          <a:noFill/>
        </p:spPr>
        <p:txBody>
          <a:bodyPr wrap="square" rtlCol="1">
            <a:spAutoFit/>
          </a:bodyPr>
          <a:lstStyle/>
          <a:p>
            <a:pPr algn="ctr" rtl="1"/>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ما هو التغيير الذي نجحنا في تحقيقه في ستينيات القرن الماضي؟</a:t>
            </a:r>
          </a:p>
          <a:p>
            <a:pPr algn="ctr" rtl="1"/>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p:txBody>
      </p:sp>
      <p:sp>
        <p:nvSpPr>
          <p:cNvPr id="11" name="תיבת טקסט 10">
            <a:extLst>
              <a:ext uri="{FF2B5EF4-FFF2-40B4-BE49-F238E27FC236}">
                <a16:creationId xmlns:a16="http://schemas.microsoft.com/office/drawing/2014/main" id="{EB520BD8-C2DA-0799-EB4F-951032EEAEF7}"/>
              </a:ext>
            </a:extLst>
          </p:cNvPr>
          <p:cNvSpPr txBox="1"/>
          <p:nvPr/>
        </p:nvSpPr>
        <p:spPr>
          <a:xfrm>
            <a:off x="1980549" y="2660625"/>
            <a:ext cx="5784101" cy="2677656"/>
          </a:xfrm>
          <a:prstGeom prst="rect">
            <a:avLst/>
          </a:prstGeom>
          <a:noFill/>
          <a:ln w="19050">
            <a:solidFill>
              <a:schemeClr val="tx1"/>
            </a:solidFill>
          </a:ln>
        </p:spPr>
        <p:txBody>
          <a:bodyPr wrap="square" rtlCol="1">
            <a:spAutoFit/>
          </a:bodyPr>
          <a:lstStyle/>
          <a:p>
            <a:pPr algn="ctr" rtl="1"/>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الجواب:</a:t>
            </a:r>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rtl="1"/>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rtl="1"/>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رمز... عنوان المُلصق السابق: اخرجوا إلى الطبيعة ولا تقطفوا الزهور.</a:t>
            </a:r>
          </a:p>
          <a:p>
            <a:pPr algn="ctr" rtl="1"/>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لقد أدرك الجمهور في اسرائيل أهمية الزهور البرية وتوقفوا عن قطفها.</a:t>
            </a:r>
          </a:p>
          <a:p>
            <a:pPr algn="ctr" rtl="1"/>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a:extLst>
              <a:ext uri="{FF2B5EF4-FFF2-40B4-BE49-F238E27FC236}">
                <a16:creationId xmlns:a16="http://schemas.microsoft.com/office/drawing/2014/main" id="{CF0DD68F-8874-A63E-541B-CD0E0BAABD86}"/>
              </a:ext>
            </a:extLst>
          </p:cNvPr>
          <p:cNvSpPr>
            <a:spLocks noGrp="1"/>
          </p:cNvSpPr>
          <p:nvPr>
            <p:ph type="sldNum" sz="quarter" idx="12"/>
          </p:nvPr>
        </p:nvSpPr>
        <p:spPr/>
        <p:txBody>
          <a:bodyPr/>
          <a:lstStyle/>
          <a:p>
            <a:fld id="{9DE0CEA4-7E62-4EAA-9BE3-9BBBA25519B5}" type="slidenum">
              <a:rPr lang="en-150" smtClean="0">
                <a:latin typeface="Tahoma" panose="020B0604030504040204" pitchFamily="34" charset="0"/>
                <a:ea typeface="Tahoma" panose="020B0604030504040204" pitchFamily="34" charset="0"/>
                <a:cs typeface="Tahoma" panose="020B0604030504040204" pitchFamily="34" charset="0"/>
              </a:rPr>
              <a:t>49</a:t>
            </a:fld>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7" name="תמונה 6">
            <a:extLst>
              <a:ext uri="{FF2B5EF4-FFF2-40B4-BE49-F238E27FC236}">
                <a16:creationId xmlns:a16="http://schemas.microsoft.com/office/drawing/2014/main" id="{622A65B9-CBF7-CC61-4AB7-04C92B57014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5094" y="6192565"/>
            <a:ext cx="2035130" cy="467105"/>
          </a:xfrm>
          <a:prstGeom prst="rect">
            <a:avLst/>
          </a:prstGeom>
        </p:spPr>
      </p:pic>
    </p:spTree>
    <p:extLst>
      <p:ext uri="{BB962C8B-B14F-4D97-AF65-F5344CB8AC3E}">
        <p14:creationId xmlns:p14="http://schemas.microsoft.com/office/powerpoint/2010/main" val="3648011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fade">
                                      <p:cBhvr>
                                        <p:cTn id="12" dur="1000"/>
                                        <p:tgtEl>
                                          <p:spTgt spid="11">
                                            <p:txEl>
                                              <p:pRg st="2" end="2"/>
                                            </p:txEl>
                                          </p:spTgt>
                                        </p:tgtEl>
                                      </p:cBhvr>
                                    </p:animEffect>
                                    <p:anim calcmode="lin" valueType="num">
                                      <p:cBhvr>
                                        <p:cTn id="13"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animEffect transition="in" filter="fade">
                                      <p:cBhvr>
                                        <p:cTn id="19" dur="1000"/>
                                        <p:tgtEl>
                                          <p:spTgt spid="11">
                                            <p:txEl>
                                              <p:pRg st="3" end="3"/>
                                            </p:txEl>
                                          </p:spTgt>
                                        </p:tgtEl>
                                      </p:cBhvr>
                                    </p:animEffect>
                                    <p:anim calcmode="lin" valueType="num">
                                      <p:cBhvr>
                                        <p:cTn id="20"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811A69F-6D03-4A4C-9588-7AB4DA1EBD1F}"/>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29" name="Picture 28">
            <a:extLst>
              <a:ext uri="{FF2B5EF4-FFF2-40B4-BE49-F238E27FC236}">
                <a16:creationId xmlns:a16="http://schemas.microsoft.com/office/drawing/2014/main" id="{ED15614D-6953-4233-A1C8-201164EEA59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12078" y="6358207"/>
            <a:ext cx="1767844" cy="301753"/>
          </a:xfrm>
          <a:prstGeom prst="rect">
            <a:avLst/>
          </a:prstGeom>
        </p:spPr>
      </p:pic>
      <p:sp>
        <p:nvSpPr>
          <p:cNvPr id="4" name="תיבת טקסט 3">
            <a:extLst>
              <a:ext uri="{FF2B5EF4-FFF2-40B4-BE49-F238E27FC236}">
                <a16:creationId xmlns:a16="http://schemas.microsoft.com/office/drawing/2014/main" id="{210FAFEE-64DF-E126-4365-CC7B6364EB47}"/>
              </a:ext>
            </a:extLst>
          </p:cNvPr>
          <p:cNvSpPr txBox="1"/>
          <p:nvPr/>
        </p:nvSpPr>
        <p:spPr>
          <a:xfrm>
            <a:off x="1876301" y="1674673"/>
            <a:ext cx="8407730" cy="1754326"/>
          </a:xfrm>
          <a:prstGeom prst="rect">
            <a:avLst/>
          </a:prstGeom>
          <a:noFill/>
        </p:spPr>
        <p:txBody>
          <a:bodyPr wrap="square">
            <a:spAutoFit/>
          </a:bodyPr>
          <a:lstStyle/>
          <a:p>
            <a:pPr algn="ctr" rtl="1"/>
            <a:r>
              <a:rPr lang="ar-EG" altLang="he-IL" sz="3600" b="1" dirty="0">
                <a:solidFill>
                  <a:schemeClr val="bg1"/>
                </a:solidFill>
                <a:latin typeface="Tahoma" panose="020B0604030504040204" pitchFamily="34" charset="0"/>
                <a:ea typeface="Tahoma" panose="020B0604030504040204" pitchFamily="34" charset="0"/>
                <a:cs typeface="Tahoma" panose="020B0604030504040204" pitchFamily="34" charset="0"/>
              </a:rPr>
              <a:t>هيا نبدأ</a:t>
            </a:r>
            <a:endParaRPr lang="he-IL" altLang="he-IL"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ctr" rtl="1"/>
            <a:endParaRPr lang="he-IL" altLang="he-IL"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ctr" rtl="1"/>
            <a:r>
              <a:rPr lang="ar-EG" altLang="he-IL" sz="3600" b="1" dirty="0">
                <a:solidFill>
                  <a:schemeClr val="bg1"/>
                </a:solidFill>
                <a:latin typeface="Tahoma" panose="020B0604030504040204" pitchFamily="34" charset="0"/>
                <a:ea typeface="Tahoma" panose="020B0604030504040204" pitchFamily="34" charset="0"/>
                <a:cs typeface="Tahoma" panose="020B0604030504040204" pitchFamily="34" charset="0"/>
              </a:rPr>
              <a:t>هيا نكتشف معاً ما هو موضوع الدرس؟</a:t>
            </a:r>
          </a:p>
        </p:txBody>
      </p:sp>
      <p:sp>
        <p:nvSpPr>
          <p:cNvPr id="2" name="Flowchart: Connector 1">
            <a:extLst>
              <a:ext uri="{FF2B5EF4-FFF2-40B4-BE49-F238E27FC236}">
                <a16:creationId xmlns:a16="http://schemas.microsoft.com/office/drawing/2014/main" id="{4304E923-14F3-E35A-C376-A0003A8015D2}"/>
              </a:ext>
            </a:extLst>
          </p:cNvPr>
          <p:cNvSpPr/>
          <p:nvPr/>
        </p:nvSpPr>
        <p:spPr>
          <a:xfrm>
            <a:off x="10788888" y="432036"/>
            <a:ext cx="457200" cy="457200"/>
          </a:xfrm>
          <a:prstGeom prst="flowChartConnector">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e-IL" dirty="0">
                <a:solidFill>
                  <a:sysClr val="windowText" lastClr="000000"/>
                </a:solidFill>
              </a:rPr>
              <a:t>1</a:t>
            </a:r>
            <a:endParaRPr lang="en-IL" dirty="0">
              <a:solidFill>
                <a:sysClr val="windowText" lastClr="000000"/>
              </a:solidFill>
            </a:endParaRPr>
          </a:p>
        </p:txBody>
      </p:sp>
      <p:sp>
        <p:nvSpPr>
          <p:cNvPr id="3" name="Slide Number Placeholder 2">
            <a:extLst>
              <a:ext uri="{FF2B5EF4-FFF2-40B4-BE49-F238E27FC236}">
                <a16:creationId xmlns:a16="http://schemas.microsoft.com/office/drawing/2014/main" id="{13947887-7BBB-4F30-7BB9-A96B7B925932}"/>
              </a:ext>
            </a:extLst>
          </p:cNvPr>
          <p:cNvSpPr>
            <a:spLocks noGrp="1"/>
          </p:cNvSpPr>
          <p:nvPr>
            <p:ph type="sldNum" sz="quarter" idx="12"/>
          </p:nvPr>
        </p:nvSpPr>
        <p:spPr/>
        <p:txBody>
          <a:bodyPr/>
          <a:lstStyle/>
          <a:p>
            <a:fld id="{9DE0CEA4-7E62-4EAA-9BE3-9BBBA25519B5}" type="slidenum">
              <a:rPr lang="en-150" smtClean="0"/>
              <a:t>5</a:t>
            </a:fld>
            <a:endParaRPr lang="en-150"/>
          </a:p>
        </p:txBody>
      </p:sp>
    </p:spTree>
    <p:extLst>
      <p:ext uri="{BB962C8B-B14F-4D97-AF65-F5344CB8AC3E}">
        <p14:creationId xmlns:p14="http://schemas.microsoft.com/office/powerpoint/2010/main" val="98096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5CFB0-4D01-4841-A49E-89CCA82BB3E2}"/>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CF293086-C58F-FE3B-0599-7E459A23DCFC}"/>
              </a:ext>
            </a:extLst>
          </p:cNvPr>
          <p:cNvSpPr/>
          <p:nvPr/>
        </p:nvSpPr>
        <p:spPr>
          <a:xfrm>
            <a:off x="8689385"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fontAlgn="base">
              <a:lnSpc>
                <a:spcPts val="1350"/>
              </a:lnSpc>
              <a:spcBef>
                <a:spcPts val="1050"/>
              </a:spcBef>
              <a:spcAft>
                <a:spcPts val="800"/>
              </a:spcAft>
            </a:pPr>
            <a:endParaRPr lang="en-IL" sz="1800" kern="100" dirty="0">
              <a:effectLst/>
              <a:latin typeface="Tahoma" panose="020B0604030504040204" pitchFamily="34" charset="0"/>
              <a:ea typeface="Tahoma" panose="020B0604030504040204" pitchFamily="34" charset="0"/>
              <a:cs typeface="Tahoma" panose="020B0604030504040204" pitchFamily="34" charset="0"/>
            </a:endParaRPr>
          </a:p>
        </p:txBody>
      </p:sp>
      <p:sp>
        <p:nvSpPr>
          <p:cNvPr id="20" name="Rectangle 19">
            <a:extLst>
              <a:ext uri="{FF2B5EF4-FFF2-40B4-BE49-F238E27FC236}">
                <a16:creationId xmlns:a16="http://schemas.microsoft.com/office/drawing/2014/main" id="{28FB5899-14EB-7C77-989D-EB6F3792621D}"/>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2" name="Isosceles Triangle 1">
            <a:extLst>
              <a:ext uri="{FF2B5EF4-FFF2-40B4-BE49-F238E27FC236}">
                <a16:creationId xmlns:a16="http://schemas.microsoft.com/office/drawing/2014/main" id="{201B06AD-AEC9-5F92-78FC-6A4ECBEFF7A3}"/>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3" name="Oval 2">
            <a:extLst>
              <a:ext uri="{FF2B5EF4-FFF2-40B4-BE49-F238E27FC236}">
                <a16:creationId xmlns:a16="http://schemas.microsoft.com/office/drawing/2014/main" id="{799C2A3E-46CB-873D-8481-94537C9BC0C1}"/>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6" name="Picture 5">
            <a:extLst>
              <a:ext uri="{FF2B5EF4-FFF2-40B4-BE49-F238E27FC236}">
                <a16:creationId xmlns:a16="http://schemas.microsoft.com/office/drawing/2014/main" id="{4BDBEF51-ED4D-B080-9B3B-5F22C5BE61B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634593" y="3405558"/>
            <a:ext cx="499915" cy="487647"/>
          </a:xfrm>
          <a:prstGeom prst="rect">
            <a:avLst/>
          </a:prstGeom>
        </p:spPr>
      </p:pic>
      <p:sp>
        <p:nvSpPr>
          <p:cNvPr id="13" name="Isosceles Triangle 12">
            <a:extLst>
              <a:ext uri="{FF2B5EF4-FFF2-40B4-BE49-F238E27FC236}">
                <a16:creationId xmlns:a16="http://schemas.microsoft.com/office/drawing/2014/main" id="{DDD11FDF-36D2-D74E-84F2-EFFEFA9BF29B}"/>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4" name="Oval 13">
            <a:extLst>
              <a:ext uri="{FF2B5EF4-FFF2-40B4-BE49-F238E27FC236}">
                <a16:creationId xmlns:a16="http://schemas.microsoft.com/office/drawing/2014/main" id="{F542C343-84D2-F03E-2EFE-740F81E0A7B6}"/>
              </a:ext>
            </a:extLst>
          </p:cNvPr>
          <p:cNvSpPr/>
          <p:nvPr/>
        </p:nvSpPr>
        <p:spPr>
          <a:xfrm>
            <a:off x="11715620" y="5670870"/>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5" name="Oval 14">
            <a:extLst>
              <a:ext uri="{FF2B5EF4-FFF2-40B4-BE49-F238E27FC236}">
                <a16:creationId xmlns:a16="http://schemas.microsoft.com/office/drawing/2014/main" id="{97D3D488-67E2-0AA7-D583-EA4D975D213C}"/>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9" name="Picture 8">
            <a:extLst>
              <a:ext uri="{FF2B5EF4-FFF2-40B4-BE49-F238E27FC236}">
                <a16:creationId xmlns:a16="http://schemas.microsoft.com/office/drawing/2014/main" id="{74A89D70-17B4-5639-3FBB-C860F735558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647208" y="4122789"/>
            <a:ext cx="496825" cy="484633"/>
          </a:xfrm>
          <a:prstGeom prst="rect">
            <a:avLst/>
          </a:prstGeom>
        </p:spPr>
      </p:pic>
      <p:sp>
        <p:nvSpPr>
          <p:cNvPr id="19" name="Isosceles Triangle 18">
            <a:extLst>
              <a:ext uri="{FF2B5EF4-FFF2-40B4-BE49-F238E27FC236}">
                <a16:creationId xmlns:a16="http://schemas.microsoft.com/office/drawing/2014/main" id="{D7FC0A57-F661-075E-705B-17E229259A5F}"/>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latin typeface="Tahoma" panose="020B0604030504040204" pitchFamily="34" charset="0"/>
                <a:ea typeface="Tahoma" panose="020B0604030504040204" pitchFamily="34" charset="0"/>
                <a:cs typeface="Tahoma" panose="020B0604030504040204" pitchFamily="34" charset="0"/>
              </a:rPr>
              <a:t> </a:t>
            </a:r>
            <a:endParaRPr lang="en-150" dirty="0">
              <a:latin typeface="Tahoma" panose="020B0604030504040204" pitchFamily="34" charset="0"/>
              <a:ea typeface="Tahoma" panose="020B0604030504040204" pitchFamily="34" charset="0"/>
              <a:cs typeface="Tahoma" panose="020B0604030504040204" pitchFamily="34" charset="0"/>
            </a:endParaRPr>
          </a:p>
        </p:txBody>
      </p:sp>
      <p:sp>
        <p:nvSpPr>
          <p:cNvPr id="21" name="Oval 20">
            <a:extLst>
              <a:ext uri="{FF2B5EF4-FFF2-40B4-BE49-F238E27FC236}">
                <a16:creationId xmlns:a16="http://schemas.microsoft.com/office/drawing/2014/main" id="{359DDABC-B6AE-3090-494B-463E3773A9A7}"/>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22" name="Isosceles Triangle 21">
            <a:extLst>
              <a:ext uri="{FF2B5EF4-FFF2-40B4-BE49-F238E27FC236}">
                <a16:creationId xmlns:a16="http://schemas.microsoft.com/office/drawing/2014/main" id="{E0832352-54AF-0381-0974-78CB2A9A483E}"/>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23" name="Picture 22">
            <a:extLst>
              <a:ext uri="{FF2B5EF4-FFF2-40B4-BE49-F238E27FC236}">
                <a16:creationId xmlns:a16="http://schemas.microsoft.com/office/drawing/2014/main" id="{4A67948E-FDF9-FFA0-409E-A6ECF3F9C6CB}"/>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647888" y="4852815"/>
            <a:ext cx="496825" cy="484633"/>
          </a:xfrm>
          <a:prstGeom prst="rect">
            <a:avLst/>
          </a:prstGeom>
        </p:spPr>
      </p:pic>
      <p:pic>
        <p:nvPicPr>
          <p:cNvPr id="25" name="Picture 24">
            <a:extLst>
              <a:ext uri="{FF2B5EF4-FFF2-40B4-BE49-F238E27FC236}">
                <a16:creationId xmlns:a16="http://schemas.microsoft.com/office/drawing/2014/main" id="{62223763-5B35-4843-F93A-42655404FAC7}"/>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636131" y="5616019"/>
            <a:ext cx="496825" cy="484633"/>
          </a:xfrm>
          <a:prstGeom prst="rect">
            <a:avLst/>
          </a:prstGeom>
        </p:spPr>
      </p:pic>
      <p:graphicFrame>
        <p:nvGraphicFramePr>
          <p:cNvPr id="8" name="Table 7">
            <a:extLst>
              <a:ext uri="{FF2B5EF4-FFF2-40B4-BE49-F238E27FC236}">
                <a16:creationId xmlns:a16="http://schemas.microsoft.com/office/drawing/2014/main" id="{629D1ABA-4B56-4A2F-FEB2-A3C1638D04A4}"/>
              </a:ext>
            </a:extLst>
          </p:cNvPr>
          <p:cNvGraphicFramePr>
            <a:graphicFrameLocks noGrp="1"/>
          </p:cNvGraphicFramePr>
          <p:nvPr/>
        </p:nvGraphicFramePr>
        <p:xfrm>
          <a:off x="8920808" y="2476611"/>
          <a:ext cx="2215323" cy="1797854"/>
        </p:xfrm>
        <a:graphic>
          <a:graphicData uri="http://schemas.openxmlformats.org/drawingml/2006/table">
            <a:tbl>
              <a:tblPr firstRow="1" bandRow="1">
                <a:tableStyleId>{5C22544A-7EE6-4342-B048-85BDC9FD1C3A}</a:tableStyleId>
              </a:tblPr>
              <a:tblGrid>
                <a:gridCol w="738441">
                  <a:extLst>
                    <a:ext uri="{9D8B030D-6E8A-4147-A177-3AD203B41FA5}">
                      <a16:colId xmlns:a16="http://schemas.microsoft.com/office/drawing/2014/main" val="1685688846"/>
                    </a:ext>
                  </a:extLst>
                </a:gridCol>
                <a:gridCol w="738441">
                  <a:extLst>
                    <a:ext uri="{9D8B030D-6E8A-4147-A177-3AD203B41FA5}">
                      <a16:colId xmlns:a16="http://schemas.microsoft.com/office/drawing/2014/main" val="3508221335"/>
                    </a:ext>
                  </a:extLst>
                </a:gridCol>
                <a:gridCol w="738441">
                  <a:extLst>
                    <a:ext uri="{9D8B030D-6E8A-4147-A177-3AD203B41FA5}">
                      <a16:colId xmlns:a16="http://schemas.microsoft.com/office/drawing/2014/main" val="3893397232"/>
                    </a:ext>
                  </a:extLst>
                </a:gridCol>
              </a:tblGrid>
              <a:tr h="517694">
                <a:tc>
                  <a:txBody>
                    <a:bodyPr/>
                    <a:lstStyle/>
                    <a:p>
                      <a:endParaRPr lang="en-IL"/>
                    </a:p>
                  </a:txBody>
                  <a:tcPr/>
                </a:tc>
                <a:tc>
                  <a:txBody>
                    <a:bodyPr/>
                    <a:lstStyle/>
                    <a:p>
                      <a:pPr algn="ctr"/>
                      <a:r>
                        <a:rPr lang="en-US" dirty="0">
                          <a:solidFill>
                            <a:schemeClr val="tx1"/>
                          </a:solidFill>
                        </a:rPr>
                        <a:t>X</a:t>
                      </a:r>
                      <a:endParaRPr lang="en-IL" dirty="0">
                        <a:solidFill>
                          <a:schemeClr val="tx1"/>
                        </a:solidFill>
                      </a:endParaRPr>
                    </a:p>
                  </a:txBody>
                  <a:tcPr/>
                </a:tc>
                <a:tc>
                  <a:txBody>
                    <a:bodyPr/>
                    <a:lstStyle/>
                    <a:p>
                      <a:endParaRPr lang="en-IL" dirty="0"/>
                    </a:p>
                  </a:txBody>
                  <a:tcPr/>
                </a:tc>
                <a:extLst>
                  <a:ext uri="{0D108BD9-81ED-4DB2-BD59-A6C34878D82A}">
                    <a16:rowId xmlns:a16="http://schemas.microsoft.com/office/drawing/2014/main" val="2347966636"/>
                  </a:ext>
                </a:extLst>
              </a:tr>
              <a:tr h="517694">
                <a:tc>
                  <a:txBody>
                    <a:bodyPr/>
                    <a:lstStyle/>
                    <a:p>
                      <a:pPr algn="ctr"/>
                      <a:r>
                        <a:rPr lang="en-US" b="1" dirty="0">
                          <a:solidFill>
                            <a:schemeClr val="tx1"/>
                          </a:solidFill>
                        </a:rPr>
                        <a:t>O</a:t>
                      </a:r>
                      <a:endParaRPr lang="en-IL" b="1" dirty="0">
                        <a:solidFill>
                          <a:schemeClr val="tx1"/>
                        </a:solidFill>
                      </a:endParaRPr>
                    </a:p>
                  </a:txBody>
                  <a:tcPr/>
                </a:tc>
                <a:tc>
                  <a:txBody>
                    <a:bodyPr/>
                    <a:lstStyle/>
                    <a:p>
                      <a:pPr algn="ctr"/>
                      <a:r>
                        <a:rPr lang="en-US" b="1" dirty="0"/>
                        <a:t>O</a:t>
                      </a:r>
                    </a:p>
                    <a:p>
                      <a:endParaRPr lang="en-IL"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endParaRPr lang="en-IL" b="1" dirty="0"/>
                    </a:p>
                    <a:p>
                      <a:endParaRPr lang="en-IL" dirty="0"/>
                    </a:p>
                  </a:txBody>
                  <a:tcPr/>
                </a:tc>
                <a:extLst>
                  <a:ext uri="{0D108BD9-81ED-4DB2-BD59-A6C34878D82A}">
                    <a16:rowId xmlns:a16="http://schemas.microsoft.com/office/drawing/2014/main" val="4278681946"/>
                  </a:ext>
                </a:extLst>
              </a:tr>
              <a:tr h="517694">
                <a:tc>
                  <a:txBody>
                    <a:bodyPr/>
                    <a:lstStyle/>
                    <a:p>
                      <a:pPr algn="ctr"/>
                      <a:r>
                        <a:rPr lang="en-US" b="1" dirty="0"/>
                        <a:t>O</a:t>
                      </a:r>
                    </a:p>
                    <a:p>
                      <a:endParaRPr lang="en-I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n-lt"/>
                          <a:ea typeface="+mn-ea"/>
                          <a:cs typeface="+mn-cs"/>
                        </a:rPr>
                        <a:t>X</a:t>
                      </a:r>
                      <a:endParaRPr kumimoji="0" lang="en-IL" sz="1800" b="1" i="0" u="none" strike="noStrike" kern="1200" cap="none" spc="0" normalizeH="0" baseline="0" noProof="0" dirty="0">
                        <a:ln>
                          <a:noFill/>
                        </a:ln>
                        <a:solidFill>
                          <a:schemeClr val="tx1"/>
                        </a:solidFill>
                        <a:effectLst/>
                        <a:uLnTx/>
                        <a:uFillTx/>
                        <a:latin typeface="+mn-lt"/>
                        <a:ea typeface="+mn-ea"/>
                        <a:cs typeface="+mn-cs"/>
                      </a:endParaRPr>
                    </a:p>
                    <a:p>
                      <a:endParaRPr lang="en-IL" dirty="0"/>
                    </a:p>
                  </a:txBody>
                  <a:tcPr/>
                </a:tc>
                <a:tc>
                  <a:txBody>
                    <a:bodyPr/>
                    <a:lstStyle/>
                    <a:p>
                      <a:endParaRPr lang="en-IL" dirty="0"/>
                    </a:p>
                  </a:txBody>
                  <a:tcPr/>
                </a:tc>
                <a:extLst>
                  <a:ext uri="{0D108BD9-81ED-4DB2-BD59-A6C34878D82A}">
                    <a16:rowId xmlns:a16="http://schemas.microsoft.com/office/drawing/2014/main" val="3569868784"/>
                  </a:ext>
                </a:extLst>
              </a:tr>
            </a:tbl>
          </a:graphicData>
        </a:graphic>
      </p:graphicFrame>
      <p:sp>
        <p:nvSpPr>
          <p:cNvPr id="5" name="תיבת טקסט 4">
            <a:extLst>
              <a:ext uri="{FF2B5EF4-FFF2-40B4-BE49-F238E27FC236}">
                <a16:creationId xmlns:a16="http://schemas.microsoft.com/office/drawing/2014/main" id="{EB852B91-0B43-4902-B4DA-06077FB1478A}"/>
              </a:ext>
            </a:extLst>
          </p:cNvPr>
          <p:cNvSpPr txBox="1"/>
          <p:nvPr/>
        </p:nvSpPr>
        <p:spPr>
          <a:xfrm>
            <a:off x="1490134" y="1456841"/>
            <a:ext cx="6274518" cy="1200329"/>
          </a:xfrm>
          <a:prstGeom prst="rect">
            <a:avLst/>
          </a:prstGeom>
          <a:noFill/>
        </p:spPr>
        <p:txBody>
          <a:bodyPr wrap="square" rtlCol="1">
            <a:spAutoFit/>
          </a:bodyPr>
          <a:lstStyle/>
          <a:p>
            <a:pPr algn="ctr" rtl="1"/>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كيف يبقى الزنبق على قيد الحياة في الظروف الصحراوية؟</a:t>
            </a:r>
          </a:p>
          <a:p>
            <a:pPr algn="ctr" rtl="1"/>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أعطوا مثالين</a:t>
            </a:r>
          </a:p>
        </p:txBody>
      </p:sp>
      <p:sp>
        <p:nvSpPr>
          <p:cNvPr id="11" name="תיבת טקסט 10">
            <a:extLst>
              <a:ext uri="{FF2B5EF4-FFF2-40B4-BE49-F238E27FC236}">
                <a16:creationId xmlns:a16="http://schemas.microsoft.com/office/drawing/2014/main" id="{AEA04672-DAF4-A23D-C4BE-12826C342CAE}"/>
              </a:ext>
            </a:extLst>
          </p:cNvPr>
          <p:cNvSpPr txBox="1"/>
          <p:nvPr/>
        </p:nvSpPr>
        <p:spPr>
          <a:xfrm>
            <a:off x="1337734" y="2923709"/>
            <a:ext cx="6579317" cy="2308324"/>
          </a:xfrm>
          <a:prstGeom prst="rect">
            <a:avLst/>
          </a:prstGeom>
          <a:noFill/>
          <a:ln w="19050">
            <a:solidFill>
              <a:schemeClr val="tx1"/>
            </a:solidFill>
          </a:ln>
        </p:spPr>
        <p:txBody>
          <a:bodyPr wrap="square" rtlCol="1">
            <a:spAutoFit/>
          </a:bodyPr>
          <a:lstStyle/>
          <a:p>
            <a:pPr algn="ctr" rtl="1"/>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ال</a:t>
            </a:r>
            <a:r>
              <a:rPr lang="ar-EG" sz="2400" b="1" dirty="0">
                <a:solidFill>
                  <a:srgbClr val="005445"/>
                </a:solidFill>
                <a:latin typeface="Tahoma" panose="020B0604030504040204" pitchFamily="34" charset="0"/>
                <a:ea typeface="Tahoma" panose="020B0604030504040204" pitchFamily="34" charset="0"/>
                <a:cs typeface="Tahoma" panose="020B0604030504040204" pitchFamily="34" charset="0"/>
              </a:rPr>
              <a:t>جواب</a:t>
            </a:r>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rtl="1"/>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rtl="1"/>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البصلة – مخزن الطعام</a:t>
            </a:r>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rtl="1"/>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الأوراق الملتفّة – تعطي الظل وتقلّل من الجفاف</a:t>
            </a:r>
          </a:p>
          <a:p>
            <a:pPr algn="ctr" rtl="1"/>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a:extLst>
              <a:ext uri="{FF2B5EF4-FFF2-40B4-BE49-F238E27FC236}">
                <a16:creationId xmlns:a16="http://schemas.microsoft.com/office/drawing/2014/main" id="{DF6C9CB8-B24D-2AAA-65FA-0612E0949D32}"/>
              </a:ext>
            </a:extLst>
          </p:cNvPr>
          <p:cNvSpPr>
            <a:spLocks noGrp="1"/>
          </p:cNvSpPr>
          <p:nvPr>
            <p:ph type="sldNum" sz="quarter" idx="12"/>
          </p:nvPr>
        </p:nvSpPr>
        <p:spPr/>
        <p:txBody>
          <a:bodyPr/>
          <a:lstStyle/>
          <a:p>
            <a:fld id="{9DE0CEA4-7E62-4EAA-9BE3-9BBBA25519B5}" type="slidenum">
              <a:rPr lang="en-150" smtClean="0">
                <a:latin typeface="Tahoma" panose="020B0604030504040204" pitchFamily="34" charset="0"/>
                <a:ea typeface="Tahoma" panose="020B0604030504040204" pitchFamily="34" charset="0"/>
                <a:cs typeface="Tahoma" panose="020B0604030504040204" pitchFamily="34" charset="0"/>
              </a:rPr>
              <a:t>50</a:t>
            </a:fld>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7" name="תמונה 6">
            <a:extLst>
              <a:ext uri="{FF2B5EF4-FFF2-40B4-BE49-F238E27FC236}">
                <a16:creationId xmlns:a16="http://schemas.microsoft.com/office/drawing/2014/main" id="{5F74411D-8419-A527-2C7B-01B02BEF96B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5094" y="6192565"/>
            <a:ext cx="2035130" cy="467105"/>
          </a:xfrm>
          <a:prstGeom prst="rect">
            <a:avLst/>
          </a:prstGeom>
        </p:spPr>
      </p:pic>
    </p:spTree>
    <p:extLst>
      <p:ext uri="{BB962C8B-B14F-4D97-AF65-F5344CB8AC3E}">
        <p14:creationId xmlns:p14="http://schemas.microsoft.com/office/powerpoint/2010/main" val="1149383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wipe(down)">
                                      <p:cBhvr>
                                        <p:cTn id="7" dur="500"/>
                                        <p:tgtEl>
                                          <p:spTgt spid="11">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11">
                                            <p:txEl>
                                              <p:pRg st="2" end="2"/>
                                            </p:txEl>
                                          </p:spTgt>
                                        </p:tgtEl>
                                        <p:attrNameLst>
                                          <p:attrName>style.visibility</p:attrName>
                                        </p:attrNameLst>
                                      </p:cBhvr>
                                      <p:to>
                                        <p:strVal val="visible"/>
                                      </p:to>
                                    </p:set>
                                    <p:animEffect transition="in" filter="wipe(down)">
                                      <p:cBhvr>
                                        <p:cTn id="10" dur="500"/>
                                        <p:tgtEl>
                                          <p:spTgt spid="11">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1">
                                            <p:txEl>
                                              <p:pRg st="3" end="3"/>
                                            </p:txEl>
                                          </p:spTgt>
                                        </p:tgtEl>
                                        <p:attrNameLst>
                                          <p:attrName>style.visibility</p:attrName>
                                        </p:attrNameLst>
                                      </p:cBhvr>
                                      <p:to>
                                        <p:strVal val="visible"/>
                                      </p:to>
                                    </p:set>
                                    <p:animEffect transition="in" filter="randombar(horizontal)">
                                      <p:cBhvr>
                                        <p:cTn id="15"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CF1C0-02CA-D436-296F-C6296ED6C38F}"/>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D1C3FF09-50B1-58C9-D44F-1031F1156C3B}"/>
              </a:ext>
            </a:extLst>
          </p:cNvPr>
          <p:cNvSpPr/>
          <p:nvPr/>
        </p:nvSpPr>
        <p:spPr>
          <a:xfrm>
            <a:off x="8689385"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fontAlgn="base">
              <a:lnSpc>
                <a:spcPts val="1350"/>
              </a:lnSpc>
              <a:spcBef>
                <a:spcPts val="1050"/>
              </a:spcBef>
              <a:spcAft>
                <a:spcPts val="800"/>
              </a:spcAft>
            </a:pPr>
            <a:endParaRPr lang="en-IL" sz="1800" kern="100" dirty="0">
              <a:effectLst/>
              <a:latin typeface="Tahoma" panose="020B0604030504040204" pitchFamily="34" charset="0"/>
              <a:ea typeface="Tahoma" panose="020B0604030504040204" pitchFamily="34" charset="0"/>
              <a:cs typeface="Tahoma" panose="020B0604030504040204" pitchFamily="34" charset="0"/>
            </a:endParaRPr>
          </a:p>
        </p:txBody>
      </p:sp>
      <p:sp>
        <p:nvSpPr>
          <p:cNvPr id="20" name="Rectangle 19">
            <a:extLst>
              <a:ext uri="{FF2B5EF4-FFF2-40B4-BE49-F238E27FC236}">
                <a16:creationId xmlns:a16="http://schemas.microsoft.com/office/drawing/2014/main" id="{C6A493F5-7F2E-712D-48CB-408CC42A708C}"/>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2" name="Isosceles Triangle 1">
            <a:extLst>
              <a:ext uri="{FF2B5EF4-FFF2-40B4-BE49-F238E27FC236}">
                <a16:creationId xmlns:a16="http://schemas.microsoft.com/office/drawing/2014/main" id="{A62DAA33-2C1D-9EF3-07E6-50F1DFD556EC}"/>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3" name="Oval 2">
            <a:extLst>
              <a:ext uri="{FF2B5EF4-FFF2-40B4-BE49-F238E27FC236}">
                <a16:creationId xmlns:a16="http://schemas.microsoft.com/office/drawing/2014/main" id="{F3C4969C-B506-F866-3979-09AAC36515DA}"/>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6" name="Picture 5">
            <a:extLst>
              <a:ext uri="{FF2B5EF4-FFF2-40B4-BE49-F238E27FC236}">
                <a16:creationId xmlns:a16="http://schemas.microsoft.com/office/drawing/2014/main" id="{C5710327-EB18-6150-1F15-3DB5924A4EC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634593" y="3405558"/>
            <a:ext cx="499915" cy="487647"/>
          </a:xfrm>
          <a:prstGeom prst="rect">
            <a:avLst/>
          </a:prstGeom>
        </p:spPr>
      </p:pic>
      <p:sp>
        <p:nvSpPr>
          <p:cNvPr id="13" name="Isosceles Triangle 12">
            <a:extLst>
              <a:ext uri="{FF2B5EF4-FFF2-40B4-BE49-F238E27FC236}">
                <a16:creationId xmlns:a16="http://schemas.microsoft.com/office/drawing/2014/main" id="{ECE29D1A-B4CF-B0BB-466E-4D8671E989CD}"/>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4" name="Oval 13">
            <a:extLst>
              <a:ext uri="{FF2B5EF4-FFF2-40B4-BE49-F238E27FC236}">
                <a16:creationId xmlns:a16="http://schemas.microsoft.com/office/drawing/2014/main" id="{05FEB408-0C05-3750-1C53-22B32B493C9C}"/>
              </a:ext>
            </a:extLst>
          </p:cNvPr>
          <p:cNvSpPr/>
          <p:nvPr/>
        </p:nvSpPr>
        <p:spPr>
          <a:xfrm>
            <a:off x="11715620" y="5670870"/>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5" name="Oval 14">
            <a:extLst>
              <a:ext uri="{FF2B5EF4-FFF2-40B4-BE49-F238E27FC236}">
                <a16:creationId xmlns:a16="http://schemas.microsoft.com/office/drawing/2014/main" id="{060D2FA8-33BF-8203-4B26-5F237227F337}"/>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9" name="Picture 8">
            <a:extLst>
              <a:ext uri="{FF2B5EF4-FFF2-40B4-BE49-F238E27FC236}">
                <a16:creationId xmlns:a16="http://schemas.microsoft.com/office/drawing/2014/main" id="{F4E19401-AEE7-E37F-9924-55EB89B5127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647208" y="4122789"/>
            <a:ext cx="496825" cy="484633"/>
          </a:xfrm>
          <a:prstGeom prst="rect">
            <a:avLst/>
          </a:prstGeom>
        </p:spPr>
      </p:pic>
      <p:sp>
        <p:nvSpPr>
          <p:cNvPr id="19" name="Isosceles Triangle 18">
            <a:extLst>
              <a:ext uri="{FF2B5EF4-FFF2-40B4-BE49-F238E27FC236}">
                <a16:creationId xmlns:a16="http://schemas.microsoft.com/office/drawing/2014/main" id="{7FBA2D66-021F-2570-11E8-49454EC1B7B8}"/>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latin typeface="Tahoma" panose="020B0604030504040204" pitchFamily="34" charset="0"/>
                <a:ea typeface="Tahoma" panose="020B0604030504040204" pitchFamily="34" charset="0"/>
                <a:cs typeface="Tahoma" panose="020B0604030504040204" pitchFamily="34" charset="0"/>
              </a:rPr>
              <a:t> </a:t>
            </a:r>
            <a:endParaRPr lang="en-150" dirty="0">
              <a:latin typeface="Tahoma" panose="020B0604030504040204" pitchFamily="34" charset="0"/>
              <a:ea typeface="Tahoma" panose="020B0604030504040204" pitchFamily="34" charset="0"/>
              <a:cs typeface="Tahoma" panose="020B0604030504040204" pitchFamily="34" charset="0"/>
            </a:endParaRPr>
          </a:p>
        </p:txBody>
      </p:sp>
      <p:sp>
        <p:nvSpPr>
          <p:cNvPr id="21" name="Oval 20">
            <a:extLst>
              <a:ext uri="{FF2B5EF4-FFF2-40B4-BE49-F238E27FC236}">
                <a16:creationId xmlns:a16="http://schemas.microsoft.com/office/drawing/2014/main" id="{DB774684-58B2-EB90-70B7-A0CB2AABC747}"/>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22" name="Isosceles Triangle 21">
            <a:extLst>
              <a:ext uri="{FF2B5EF4-FFF2-40B4-BE49-F238E27FC236}">
                <a16:creationId xmlns:a16="http://schemas.microsoft.com/office/drawing/2014/main" id="{C13BD01B-722D-BC29-F4DD-CBA4A75D5D33}"/>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23" name="Picture 22">
            <a:extLst>
              <a:ext uri="{FF2B5EF4-FFF2-40B4-BE49-F238E27FC236}">
                <a16:creationId xmlns:a16="http://schemas.microsoft.com/office/drawing/2014/main" id="{DDD411D5-AEF8-EB20-9A38-0837CE046ADD}"/>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647888" y="4852815"/>
            <a:ext cx="496825" cy="484633"/>
          </a:xfrm>
          <a:prstGeom prst="rect">
            <a:avLst/>
          </a:prstGeom>
        </p:spPr>
      </p:pic>
      <p:pic>
        <p:nvPicPr>
          <p:cNvPr id="25" name="Picture 24">
            <a:extLst>
              <a:ext uri="{FF2B5EF4-FFF2-40B4-BE49-F238E27FC236}">
                <a16:creationId xmlns:a16="http://schemas.microsoft.com/office/drawing/2014/main" id="{20359DB0-BDB0-0D2C-2636-5DC657A829C6}"/>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636131" y="5616019"/>
            <a:ext cx="496825" cy="484633"/>
          </a:xfrm>
          <a:prstGeom prst="rect">
            <a:avLst/>
          </a:prstGeom>
        </p:spPr>
      </p:pic>
      <p:graphicFrame>
        <p:nvGraphicFramePr>
          <p:cNvPr id="8" name="Table 7">
            <a:extLst>
              <a:ext uri="{FF2B5EF4-FFF2-40B4-BE49-F238E27FC236}">
                <a16:creationId xmlns:a16="http://schemas.microsoft.com/office/drawing/2014/main" id="{E8426A03-1D4F-D9CA-F527-EF9F8E35C541}"/>
              </a:ext>
            </a:extLst>
          </p:cNvPr>
          <p:cNvGraphicFramePr>
            <a:graphicFrameLocks noGrp="1"/>
          </p:cNvGraphicFramePr>
          <p:nvPr/>
        </p:nvGraphicFramePr>
        <p:xfrm>
          <a:off x="8920808" y="2476611"/>
          <a:ext cx="2215323" cy="1797854"/>
        </p:xfrm>
        <a:graphic>
          <a:graphicData uri="http://schemas.openxmlformats.org/drawingml/2006/table">
            <a:tbl>
              <a:tblPr firstRow="1" bandRow="1">
                <a:tableStyleId>{5C22544A-7EE6-4342-B048-85BDC9FD1C3A}</a:tableStyleId>
              </a:tblPr>
              <a:tblGrid>
                <a:gridCol w="738441">
                  <a:extLst>
                    <a:ext uri="{9D8B030D-6E8A-4147-A177-3AD203B41FA5}">
                      <a16:colId xmlns:a16="http://schemas.microsoft.com/office/drawing/2014/main" val="1685688846"/>
                    </a:ext>
                  </a:extLst>
                </a:gridCol>
                <a:gridCol w="738441">
                  <a:extLst>
                    <a:ext uri="{9D8B030D-6E8A-4147-A177-3AD203B41FA5}">
                      <a16:colId xmlns:a16="http://schemas.microsoft.com/office/drawing/2014/main" val="3508221335"/>
                    </a:ext>
                  </a:extLst>
                </a:gridCol>
                <a:gridCol w="738441">
                  <a:extLst>
                    <a:ext uri="{9D8B030D-6E8A-4147-A177-3AD203B41FA5}">
                      <a16:colId xmlns:a16="http://schemas.microsoft.com/office/drawing/2014/main" val="3893397232"/>
                    </a:ext>
                  </a:extLst>
                </a:gridCol>
              </a:tblGrid>
              <a:tr h="517694">
                <a:tc>
                  <a:txBody>
                    <a:bodyPr/>
                    <a:lstStyle/>
                    <a:p>
                      <a:endParaRPr lang="en-IL"/>
                    </a:p>
                  </a:txBody>
                  <a:tcPr/>
                </a:tc>
                <a:tc>
                  <a:txBody>
                    <a:bodyPr/>
                    <a:lstStyle/>
                    <a:p>
                      <a:pPr algn="ctr"/>
                      <a:r>
                        <a:rPr lang="en-US" dirty="0">
                          <a:solidFill>
                            <a:schemeClr val="tx1"/>
                          </a:solidFill>
                        </a:rPr>
                        <a:t>X</a:t>
                      </a:r>
                      <a:endParaRPr lang="en-IL" dirty="0">
                        <a:solidFill>
                          <a:schemeClr val="tx1"/>
                        </a:solidFill>
                      </a:endParaRPr>
                    </a:p>
                  </a:txBody>
                  <a:tcPr/>
                </a:tc>
                <a:tc>
                  <a:txBody>
                    <a:bodyPr/>
                    <a:lstStyle/>
                    <a:p>
                      <a:endParaRPr lang="en-IL" dirty="0"/>
                    </a:p>
                  </a:txBody>
                  <a:tcPr/>
                </a:tc>
                <a:extLst>
                  <a:ext uri="{0D108BD9-81ED-4DB2-BD59-A6C34878D82A}">
                    <a16:rowId xmlns:a16="http://schemas.microsoft.com/office/drawing/2014/main" val="2347966636"/>
                  </a:ext>
                </a:extLst>
              </a:tr>
              <a:tr h="517694">
                <a:tc>
                  <a:txBody>
                    <a:bodyPr/>
                    <a:lstStyle/>
                    <a:p>
                      <a:pPr algn="ctr"/>
                      <a:r>
                        <a:rPr lang="en-US" b="1" dirty="0">
                          <a:solidFill>
                            <a:schemeClr val="tx1"/>
                          </a:solidFill>
                        </a:rPr>
                        <a:t>O</a:t>
                      </a:r>
                      <a:endParaRPr lang="en-IL" b="1" dirty="0">
                        <a:solidFill>
                          <a:schemeClr val="tx1"/>
                        </a:solidFill>
                      </a:endParaRPr>
                    </a:p>
                  </a:txBody>
                  <a:tcPr/>
                </a:tc>
                <a:tc>
                  <a:txBody>
                    <a:bodyPr/>
                    <a:lstStyle/>
                    <a:p>
                      <a:pPr algn="ctr"/>
                      <a:r>
                        <a:rPr lang="en-US" b="1" dirty="0"/>
                        <a:t>O</a:t>
                      </a:r>
                    </a:p>
                    <a:p>
                      <a:endParaRPr lang="en-IL"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endParaRPr lang="en-IL" b="1" dirty="0"/>
                    </a:p>
                    <a:p>
                      <a:endParaRPr lang="en-IL" dirty="0"/>
                    </a:p>
                  </a:txBody>
                  <a:tcPr/>
                </a:tc>
                <a:extLst>
                  <a:ext uri="{0D108BD9-81ED-4DB2-BD59-A6C34878D82A}">
                    <a16:rowId xmlns:a16="http://schemas.microsoft.com/office/drawing/2014/main" val="4278681946"/>
                  </a:ext>
                </a:extLst>
              </a:tr>
              <a:tr h="517694">
                <a:tc>
                  <a:txBody>
                    <a:bodyPr/>
                    <a:lstStyle/>
                    <a:p>
                      <a:pPr algn="ctr"/>
                      <a:r>
                        <a:rPr lang="en-US" b="1" dirty="0"/>
                        <a:t>O</a:t>
                      </a:r>
                    </a:p>
                    <a:p>
                      <a:endParaRPr lang="en-I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n-lt"/>
                          <a:ea typeface="+mn-ea"/>
                          <a:cs typeface="+mn-cs"/>
                        </a:rPr>
                        <a:t>X</a:t>
                      </a:r>
                      <a:endParaRPr kumimoji="0" lang="en-IL" sz="1800" b="1" i="0" u="none" strike="noStrike" kern="1200" cap="none" spc="0" normalizeH="0" baseline="0" noProof="0" dirty="0">
                        <a:ln>
                          <a:noFill/>
                        </a:ln>
                        <a:solidFill>
                          <a:schemeClr val="tx1"/>
                        </a:solidFill>
                        <a:effectLst/>
                        <a:uLnTx/>
                        <a:uFillTx/>
                        <a:latin typeface="+mn-lt"/>
                        <a:ea typeface="+mn-ea"/>
                        <a:cs typeface="+mn-cs"/>
                      </a:endParaRPr>
                    </a:p>
                    <a:p>
                      <a:endParaRPr lang="en-IL" dirty="0"/>
                    </a:p>
                  </a:txBody>
                  <a:tcPr/>
                </a:tc>
                <a:tc>
                  <a:txBody>
                    <a:bodyPr/>
                    <a:lstStyle/>
                    <a:p>
                      <a:endParaRPr lang="en-IL" dirty="0"/>
                    </a:p>
                  </a:txBody>
                  <a:tcPr/>
                </a:tc>
                <a:extLst>
                  <a:ext uri="{0D108BD9-81ED-4DB2-BD59-A6C34878D82A}">
                    <a16:rowId xmlns:a16="http://schemas.microsoft.com/office/drawing/2014/main" val="3569868784"/>
                  </a:ext>
                </a:extLst>
              </a:tr>
            </a:tbl>
          </a:graphicData>
        </a:graphic>
      </p:graphicFrame>
      <p:sp>
        <p:nvSpPr>
          <p:cNvPr id="5" name="תיבת טקסט 4">
            <a:extLst>
              <a:ext uri="{FF2B5EF4-FFF2-40B4-BE49-F238E27FC236}">
                <a16:creationId xmlns:a16="http://schemas.microsoft.com/office/drawing/2014/main" id="{498FCCB3-51A5-5CE8-3196-3887B701DB20}"/>
              </a:ext>
            </a:extLst>
          </p:cNvPr>
          <p:cNvSpPr txBox="1"/>
          <p:nvPr/>
        </p:nvSpPr>
        <p:spPr>
          <a:xfrm>
            <a:off x="1490134" y="1456841"/>
            <a:ext cx="6274518" cy="830997"/>
          </a:xfrm>
          <a:prstGeom prst="rect">
            <a:avLst/>
          </a:prstGeom>
          <a:noFill/>
        </p:spPr>
        <p:txBody>
          <a:bodyPr wrap="square" rtlCol="1">
            <a:spAutoFit/>
          </a:bodyPr>
          <a:lstStyle/>
          <a:p>
            <a:pPr algn="ctr" rtl="1"/>
            <a:r>
              <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rPr>
              <a:t> </a:t>
            </a:r>
            <a:r>
              <a:rPr lang="ar-EG" sz="2400" b="1" dirty="0">
                <a:solidFill>
                  <a:srgbClr val="005445"/>
                </a:solidFill>
                <a:latin typeface="Tahoma" panose="020B0604030504040204" pitchFamily="34" charset="0"/>
                <a:ea typeface="Tahoma" panose="020B0604030504040204" pitchFamily="34" charset="0"/>
                <a:cs typeface="Tahoma" panose="020B0604030504040204" pitchFamily="34" charset="0"/>
              </a:rPr>
              <a:t>ما اسم الزهرة المذكورة في الاساطير اليونانية؟</a:t>
            </a:r>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p:txBody>
      </p:sp>
      <p:sp>
        <p:nvSpPr>
          <p:cNvPr id="11" name="תיבת טקסט 10">
            <a:extLst>
              <a:ext uri="{FF2B5EF4-FFF2-40B4-BE49-F238E27FC236}">
                <a16:creationId xmlns:a16="http://schemas.microsoft.com/office/drawing/2014/main" id="{FB3B2CEE-26F0-B60F-DDC3-760ABF0DCDD3}"/>
              </a:ext>
            </a:extLst>
          </p:cNvPr>
          <p:cNvSpPr txBox="1"/>
          <p:nvPr/>
        </p:nvSpPr>
        <p:spPr>
          <a:xfrm>
            <a:off x="1337734" y="2923709"/>
            <a:ext cx="6579317" cy="2308324"/>
          </a:xfrm>
          <a:prstGeom prst="rect">
            <a:avLst/>
          </a:prstGeom>
          <a:noFill/>
          <a:ln w="19050">
            <a:solidFill>
              <a:schemeClr val="tx1"/>
            </a:solidFill>
          </a:ln>
        </p:spPr>
        <p:txBody>
          <a:bodyPr wrap="square" rtlCol="1">
            <a:spAutoFit/>
          </a:bodyPr>
          <a:lstStyle/>
          <a:p>
            <a:pPr algn="ctr" rtl="1"/>
            <a:r>
              <a:rPr lang="ar-EG" sz="2400" b="1" dirty="0">
                <a:solidFill>
                  <a:srgbClr val="005445"/>
                </a:solidFill>
                <a:latin typeface="Tahoma" panose="020B0604030504040204" pitchFamily="34" charset="0"/>
                <a:ea typeface="Tahoma" panose="020B0604030504040204" pitchFamily="34" charset="0"/>
                <a:cs typeface="Tahoma" panose="020B0604030504040204" pitchFamily="34" charset="0"/>
              </a:rPr>
              <a:t>الجواب</a:t>
            </a:r>
            <a:r>
              <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rPr>
              <a:t>:</a:t>
            </a:r>
          </a:p>
          <a:p>
            <a:pPr algn="ctr" rtl="1"/>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rtl="1"/>
            <a:r>
              <a:rPr lang="ar-EG" sz="2400" b="1" dirty="0" err="1">
                <a:solidFill>
                  <a:srgbClr val="005445"/>
                </a:solidFill>
                <a:latin typeface="Tahoma" panose="020B0604030504040204" pitchFamily="34" charset="0"/>
                <a:ea typeface="Tahoma" panose="020B0604030504040204" pitchFamily="34" charset="0"/>
                <a:cs typeface="Tahoma" panose="020B0604030504040204" pitchFamily="34" charset="0"/>
              </a:rPr>
              <a:t>إيريس</a:t>
            </a:r>
            <a:r>
              <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rPr>
              <a:t>.</a:t>
            </a:r>
          </a:p>
          <a:p>
            <a:pPr algn="ctr" rtl="1"/>
            <a:r>
              <a:rPr lang="ar-EG" sz="2400" b="1" dirty="0">
                <a:solidFill>
                  <a:srgbClr val="005445"/>
                </a:solidFill>
                <a:latin typeface="Tahoma" panose="020B0604030504040204" pitchFamily="34" charset="0"/>
                <a:ea typeface="Tahoma" panose="020B0604030504040204" pitchFamily="34" charset="0"/>
                <a:cs typeface="Tahoma" panose="020B0604030504040204" pitchFamily="34" charset="0"/>
              </a:rPr>
              <a:t>اسم إلهة قوس قزح في الأساطير اليونانية. </a:t>
            </a:r>
          </a:p>
          <a:p>
            <a:pPr algn="ctr" rtl="1"/>
            <a:r>
              <a:rPr lang="ar-EG" sz="2400" b="1" dirty="0">
                <a:solidFill>
                  <a:srgbClr val="005445"/>
                </a:solidFill>
                <a:latin typeface="Tahoma" panose="020B0604030504040204" pitchFamily="34" charset="0"/>
                <a:ea typeface="Tahoma" panose="020B0604030504040204" pitchFamily="34" charset="0"/>
                <a:cs typeface="Tahoma" panose="020B0604030504040204" pitchFamily="34" charset="0"/>
              </a:rPr>
              <a:t>في العربية تسمى زهرة السوسن.</a:t>
            </a:r>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rtl="1"/>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a:extLst>
              <a:ext uri="{FF2B5EF4-FFF2-40B4-BE49-F238E27FC236}">
                <a16:creationId xmlns:a16="http://schemas.microsoft.com/office/drawing/2014/main" id="{AB9352F0-2FFD-AC92-721C-C6E8256FAD54}"/>
              </a:ext>
            </a:extLst>
          </p:cNvPr>
          <p:cNvSpPr>
            <a:spLocks noGrp="1"/>
          </p:cNvSpPr>
          <p:nvPr>
            <p:ph type="sldNum" sz="quarter" idx="12"/>
          </p:nvPr>
        </p:nvSpPr>
        <p:spPr/>
        <p:txBody>
          <a:bodyPr/>
          <a:lstStyle/>
          <a:p>
            <a:fld id="{9DE0CEA4-7E62-4EAA-9BE3-9BBBA25519B5}" type="slidenum">
              <a:rPr lang="en-150" smtClean="0">
                <a:latin typeface="Tahoma" panose="020B0604030504040204" pitchFamily="34" charset="0"/>
                <a:ea typeface="Tahoma" panose="020B0604030504040204" pitchFamily="34" charset="0"/>
                <a:cs typeface="Tahoma" panose="020B0604030504040204" pitchFamily="34" charset="0"/>
              </a:rPr>
              <a:t>51</a:t>
            </a:fld>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7" name="תמונה 6">
            <a:extLst>
              <a:ext uri="{FF2B5EF4-FFF2-40B4-BE49-F238E27FC236}">
                <a16:creationId xmlns:a16="http://schemas.microsoft.com/office/drawing/2014/main" id="{06D09909-C96C-278F-9D96-DCF777AC25D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5094" y="6192565"/>
            <a:ext cx="2035130" cy="467105"/>
          </a:xfrm>
          <a:prstGeom prst="rect">
            <a:avLst/>
          </a:prstGeom>
        </p:spPr>
      </p:pic>
    </p:spTree>
    <p:extLst>
      <p:ext uri="{BB962C8B-B14F-4D97-AF65-F5344CB8AC3E}">
        <p14:creationId xmlns:p14="http://schemas.microsoft.com/office/powerpoint/2010/main" val="4106309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wheel(1)">
                                      <p:cBhvr>
                                        <p:cTn id="7" dur="2000"/>
                                        <p:tgtEl>
                                          <p:spTgt spid="11">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11">
                                            <p:txEl>
                                              <p:pRg st="2" end="2"/>
                                            </p:txEl>
                                          </p:spTgt>
                                        </p:tgtEl>
                                        <p:attrNameLst>
                                          <p:attrName>style.visibility</p:attrName>
                                        </p:attrNameLst>
                                      </p:cBhvr>
                                      <p:to>
                                        <p:strVal val="visible"/>
                                      </p:to>
                                    </p:set>
                                    <p:animEffect transition="in" filter="wheel(1)">
                                      <p:cBhvr>
                                        <p:cTn id="10" dur="2000"/>
                                        <p:tgtEl>
                                          <p:spTgt spid="11">
                                            <p:txEl>
                                              <p:pRg st="2" end="2"/>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11">
                                            <p:txEl>
                                              <p:pRg st="3" end="3"/>
                                            </p:txEl>
                                          </p:spTgt>
                                        </p:tgtEl>
                                        <p:attrNameLst>
                                          <p:attrName>style.visibility</p:attrName>
                                        </p:attrNameLst>
                                      </p:cBhvr>
                                      <p:to>
                                        <p:strVal val="visible"/>
                                      </p:to>
                                    </p:set>
                                    <p:animEffect transition="in" filter="wheel(1)">
                                      <p:cBhvr>
                                        <p:cTn id="13" dur="2000"/>
                                        <p:tgtEl>
                                          <p:spTgt spid="11">
                                            <p:txEl>
                                              <p:pRg st="3" end="3"/>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11">
                                            <p:txEl>
                                              <p:pRg st="4" end="4"/>
                                            </p:txEl>
                                          </p:spTgt>
                                        </p:tgtEl>
                                        <p:attrNameLst>
                                          <p:attrName>style.visibility</p:attrName>
                                        </p:attrNameLst>
                                      </p:cBhvr>
                                      <p:to>
                                        <p:strVal val="visible"/>
                                      </p:to>
                                    </p:set>
                                    <p:animEffect transition="in" filter="wheel(1)">
                                      <p:cBhvr>
                                        <p:cTn id="16" dur="20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609477-0AFE-6813-4455-148E627018B9}"/>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6A54798B-5651-4F21-3971-72C680CFD6C4}"/>
              </a:ext>
            </a:extLst>
          </p:cNvPr>
          <p:cNvSpPr/>
          <p:nvPr/>
        </p:nvSpPr>
        <p:spPr>
          <a:xfrm>
            <a:off x="8689385"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fontAlgn="base">
              <a:lnSpc>
                <a:spcPts val="1350"/>
              </a:lnSpc>
              <a:spcBef>
                <a:spcPts val="1050"/>
              </a:spcBef>
              <a:spcAft>
                <a:spcPts val="800"/>
              </a:spcAft>
            </a:pPr>
            <a:endParaRPr lang="en-IL" sz="1800" kern="100" dirty="0">
              <a:effectLst/>
              <a:latin typeface="Tahoma" panose="020B0604030504040204" pitchFamily="34" charset="0"/>
              <a:ea typeface="Tahoma" panose="020B0604030504040204" pitchFamily="34" charset="0"/>
              <a:cs typeface="Tahoma" panose="020B0604030504040204" pitchFamily="34" charset="0"/>
            </a:endParaRPr>
          </a:p>
        </p:txBody>
      </p:sp>
      <p:sp>
        <p:nvSpPr>
          <p:cNvPr id="20" name="Rectangle 19">
            <a:extLst>
              <a:ext uri="{FF2B5EF4-FFF2-40B4-BE49-F238E27FC236}">
                <a16:creationId xmlns:a16="http://schemas.microsoft.com/office/drawing/2014/main" id="{0093B190-E76C-3B50-1AD8-AF91FA290103}"/>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2" name="Isosceles Triangle 1">
            <a:extLst>
              <a:ext uri="{FF2B5EF4-FFF2-40B4-BE49-F238E27FC236}">
                <a16:creationId xmlns:a16="http://schemas.microsoft.com/office/drawing/2014/main" id="{BB78635F-D2C6-346F-2CD1-985E0830711F}"/>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3" name="Oval 2">
            <a:extLst>
              <a:ext uri="{FF2B5EF4-FFF2-40B4-BE49-F238E27FC236}">
                <a16:creationId xmlns:a16="http://schemas.microsoft.com/office/drawing/2014/main" id="{83BE0E4C-B253-1189-71D7-FFCB1B839806}"/>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6" name="Picture 5">
            <a:extLst>
              <a:ext uri="{FF2B5EF4-FFF2-40B4-BE49-F238E27FC236}">
                <a16:creationId xmlns:a16="http://schemas.microsoft.com/office/drawing/2014/main" id="{F2442E24-CAD5-8AA3-205D-582C722B8D5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634593" y="3405558"/>
            <a:ext cx="499915" cy="487647"/>
          </a:xfrm>
          <a:prstGeom prst="rect">
            <a:avLst/>
          </a:prstGeom>
        </p:spPr>
      </p:pic>
      <p:sp>
        <p:nvSpPr>
          <p:cNvPr id="13" name="Isosceles Triangle 12">
            <a:extLst>
              <a:ext uri="{FF2B5EF4-FFF2-40B4-BE49-F238E27FC236}">
                <a16:creationId xmlns:a16="http://schemas.microsoft.com/office/drawing/2014/main" id="{2A360D0D-F0C6-F034-1934-47C9661E348C}"/>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4" name="Oval 13">
            <a:extLst>
              <a:ext uri="{FF2B5EF4-FFF2-40B4-BE49-F238E27FC236}">
                <a16:creationId xmlns:a16="http://schemas.microsoft.com/office/drawing/2014/main" id="{51DA0773-19B8-8E84-F8F9-A5AC1811F4E5}"/>
              </a:ext>
            </a:extLst>
          </p:cNvPr>
          <p:cNvSpPr/>
          <p:nvPr/>
        </p:nvSpPr>
        <p:spPr>
          <a:xfrm>
            <a:off x="11715620" y="5670870"/>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5" name="Oval 14">
            <a:extLst>
              <a:ext uri="{FF2B5EF4-FFF2-40B4-BE49-F238E27FC236}">
                <a16:creationId xmlns:a16="http://schemas.microsoft.com/office/drawing/2014/main" id="{FCEB6B48-70FB-BD37-5A1C-0C1A6E61A744}"/>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9" name="Picture 8">
            <a:extLst>
              <a:ext uri="{FF2B5EF4-FFF2-40B4-BE49-F238E27FC236}">
                <a16:creationId xmlns:a16="http://schemas.microsoft.com/office/drawing/2014/main" id="{85512B9B-43E9-26E9-A6E3-39A55FFD589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647208" y="4122789"/>
            <a:ext cx="496825" cy="484633"/>
          </a:xfrm>
          <a:prstGeom prst="rect">
            <a:avLst/>
          </a:prstGeom>
        </p:spPr>
      </p:pic>
      <p:sp>
        <p:nvSpPr>
          <p:cNvPr id="19" name="Isosceles Triangle 18">
            <a:extLst>
              <a:ext uri="{FF2B5EF4-FFF2-40B4-BE49-F238E27FC236}">
                <a16:creationId xmlns:a16="http://schemas.microsoft.com/office/drawing/2014/main" id="{DB4C5AEC-CA76-AAA0-6890-F1DD092EC9C7}"/>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latin typeface="Tahoma" panose="020B0604030504040204" pitchFamily="34" charset="0"/>
                <a:ea typeface="Tahoma" panose="020B0604030504040204" pitchFamily="34" charset="0"/>
                <a:cs typeface="Tahoma" panose="020B0604030504040204" pitchFamily="34" charset="0"/>
              </a:rPr>
              <a:t> </a:t>
            </a:r>
            <a:endParaRPr lang="en-150" dirty="0">
              <a:latin typeface="Tahoma" panose="020B0604030504040204" pitchFamily="34" charset="0"/>
              <a:ea typeface="Tahoma" panose="020B0604030504040204" pitchFamily="34" charset="0"/>
              <a:cs typeface="Tahoma" panose="020B0604030504040204" pitchFamily="34" charset="0"/>
            </a:endParaRPr>
          </a:p>
        </p:txBody>
      </p:sp>
      <p:sp>
        <p:nvSpPr>
          <p:cNvPr id="21" name="Oval 20">
            <a:extLst>
              <a:ext uri="{FF2B5EF4-FFF2-40B4-BE49-F238E27FC236}">
                <a16:creationId xmlns:a16="http://schemas.microsoft.com/office/drawing/2014/main" id="{D33FD874-40CB-8F23-F3F6-D3911F9C43AB}"/>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22" name="Isosceles Triangle 21">
            <a:extLst>
              <a:ext uri="{FF2B5EF4-FFF2-40B4-BE49-F238E27FC236}">
                <a16:creationId xmlns:a16="http://schemas.microsoft.com/office/drawing/2014/main" id="{D6F5A079-B3B1-36D4-DADB-DCE3E2D3395F}"/>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23" name="Picture 22">
            <a:extLst>
              <a:ext uri="{FF2B5EF4-FFF2-40B4-BE49-F238E27FC236}">
                <a16:creationId xmlns:a16="http://schemas.microsoft.com/office/drawing/2014/main" id="{257DFA27-A8F2-396E-30D7-F6164EDC5E56}"/>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647888" y="4852815"/>
            <a:ext cx="496825" cy="484633"/>
          </a:xfrm>
          <a:prstGeom prst="rect">
            <a:avLst/>
          </a:prstGeom>
        </p:spPr>
      </p:pic>
      <p:pic>
        <p:nvPicPr>
          <p:cNvPr id="25" name="Picture 24">
            <a:extLst>
              <a:ext uri="{FF2B5EF4-FFF2-40B4-BE49-F238E27FC236}">
                <a16:creationId xmlns:a16="http://schemas.microsoft.com/office/drawing/2014/main" id="{9278B12E-3E66-6ED7-0870-9D0D7AFE3DEA}"/>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636131" y="5616019"/>
            <a:ext cx="496825" cy="484633"/>
          </a:xfrm>
          <a:prstGeom prst="rect">
            <a:avLst/>
          </a:prstGeom>
        </p:spPr>
      </p:pic>
      <p:graphicFrame>
        <p:nvGraphicFramePr>
          <p:cNvPr id="8" name="Table 7">
            <a:extLst>
              <a:ext uri="{FF2B5EF4-FFF2-40B4-BE49-F238E27FC236}">
                <a16:creationId xmlns:a16="http://schemas.microsoft.com/office/drawing/2014/main" id="{C0F7878F-EFFE-4819-E51C-80F6741020CA}"/>
              </a:ext>
            </a:extLst>
          </p:cNvPr>
          <p:cNvGraphicFramePr>
            <a:graphicFrameLocks noGrp="1"/>
          </p:cNvGraphicFramePr>
          <p:nvPr/>
        </p:nvGraphicFramePr>
        <p:xfrm>
          <a:off x="8920808" y="2476611"/>
          <a:ext cx="2215323" cy="1797854"/>
        </p:xfrm>
        <a:graphic>
          <a:graphicData uri="http://schemas.openxmlformats.org/drawingml/2006/table">
            <a:tbl>
              <a:tblPr firstRow="1" bandRow="1">
                <a:tableStyleId>{5C22544A-7EE6-4342-B048-85BDC9FD1C3A}</a:tableStyleId>
              </a:tblPr>
              <a:tblGrid>
                <a:gridCol w="738441">
                  <a:extLst>
                    <a:ext uri="{9D8B030D-6E8A-4147-A177-3AD203B41FA5}">
                      <a16:colId xmlns:a16="http://schemas.microsoft.com/office/drawing/2014/main" val="1685688846"/>
                    </a:ext>
                  </a:extLst>
                </a:gridCol>
                <a:gridCol w="738441">
                  <a:extLst>
                    <a:ext uri="{9D8B030D-6E8A-4147-A177-3AD203B41FA5}">
                      <a16:colId xmlns:a16="http://schemas.microsoft.com/office/drawing/2014/main" val="3508221335"/>
                    </a:ext>
                  </a:extLst>
                </a:gridCol>
                <a:gridCol w="738441">
                  <a:extLst>
                    <a:ext uri="{9D8B030D-6E8A-4147-A177-3AD203B41FA5}">
                      <a16:colId xmlns:a16="http://schemas.microsoft.com/office/drawing/2014/main" val="3893397232"/>
                    </a:ext>
                  </a:extLst>
                </a:gridCol>
              </a:tblGrid>
              <a:tr h="517694">
                <a:tc>
                  <a:txBody>
                    <a:bodyPr/>
                    <a:lstStyle/>
                    <a:p>
                      <a:endParaRPr lang="en-IL"/>
                    </a:p>
                  </a:txBody>
                  <a:tcPr/>
                </a:tc>
                <a:tc>
                  <a:txBody>
                    <a:bodyPr/>
                    <a:lstStyle/>
                    <a:p>
                      <a:pPr algn="ctr"/>
                      <a:r>
                        <a:rPr lang="en-US" dirty="0">
                          <a:solidFill>
                            <a:schemeClr val="tx1"/>
                          </a:solidFill>
                        </a:rPr>
                        <a:t>X</a:t>
                      </a:r>
                      <a:endParaRPr lang="en-IL" dirty="0">
                        <a:solidFill>
                          <a:schemeClr val="tx1"/>
                        </a:solidFill>
                      </a:endParaRPr>
                    </a:p>
                  </a:txBody>
                  <a:tcPr/>
                </a:tc>
                <a:tc>
                  <a:txBody>
                    <a:bodyPr/>
                    <a:lstStyle/>
                    <a:p>
                      <a:endParaRPr lang="en-IL" dirty="0"/>
                    </a:p>
                  </a:txBody>
                  <a:tcPr/>
                </a:tc>
                <a:extLst>
                  <a:ext uri="{0D108BD9-81ED-4DB2-BD59-A6C34878D82A}">
                    <a16:rowId xmlns:a16="http://schemas.microsoft.com/office/drawing/2014/main" val="2347966636"/>
                  </a:ext>
                </a:extLst>
              </a:tr>
              <a:tr h="517694">
                <a:tc>
                  <a:txBody>
                    <a:bodyPr/>
                    <a:lstStyle/>
                    <a:p>
                      <a:pPr algn="ctr"/>
                      <a:r>
                        <a:rPr lang="en-US" b="1" dirty="0">
                          <a:solidFill>
                            <a:schemeClr val="tx1"/>
                          </a:solidFill>
                        </a:rPr>
                        <a:t>O</a:t>
                      </a:r>
                      <a:endParaRPr lang="en-IL" b="1" dirty="0">
                        <a:solidFill>
                          <a:schemeClr val="tx1"/>
                        </a:solidFill>
                      </a:endParaRPr>
                    </a:p>
                  </a:txBody>
                  <a:tcPr/>
                </a:tc>
                <a:tc>
                  <a:txBody>
                    <a:bodyPr/>
                    <a:lstStyle/>
                    <a:p>
                      <a:pPr algn="ctr"/>
                      <a:r>
                        <a:rPr lang="en-US" b="1" dirty="0"/>
                        <a:t>O</a:t>
                      </a:r>
                    </a:p>
                    <a:p>
                      <a:endParaRPr lang="en-IL"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endParaRPr lang="en-IL" b="1" dirty="0"/>
                    </a:p>
                    <a:p>
                      <a:endParaRPr lang="en-IL" dirty="0"/>
                    </a:p>
                  </a:txBody>
                  <a:tcPr/>
                </a:tc>
                <a:extLst>
                  <a:ext uri="{0D108BD9-81ED-4DB2-BD59-A6C34878D82A}">
                    <a16:rowId xmlns:a16="http://schemas.microsoft.com/office/drawing/2014/main" val="4278681946"/>
                  </a:ext>
                </a:extLst>
              </a:tr>
              <a:tr h="517694">
                <a:tc>
                  <a:txBody>
                    <a:bodyPr/>
                    <a:lstStyle/>
                    <a:p>
                      <a:pPr algn="ctr"/>
                      <a:r>
                        <a:rPr lang="en-US" b="1" dirty="0"/>
                        <a:t>O</a:t>
                      </a:r>
                    </a:p>
                    <a:p>
                      <a:endParaRPr lang="en-I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n-lt"/>
                          <a:ea typeface="+mn-ea"/>
                          <a:cs typeface="+mn-cs"/>
                        </a:rPr>
                        <a:t>X</a:t>
                      </a:r>
                      <a:endParaRPr kumimoji="0" lang="en-IL" sz="1800" b="1" i="0" u="none" strike="noStrike" kern="1200" cap="none" spc="0" normalizeH="0" baseline="0" noProof="0" dirty="0">
                        <a:ln>
                          <a:noFill/>
                        </a:ln>
                        <a:solidFill>
                          <a:schemeClr val="tx1"/>
                        </a:solidFill>
                        <a:effectLst/>
                        <a:uLnTx/>
                        <a:uFillTx/>
                        <a:latin typeface="+mn-lt"/>
                        <a:ea typeface="+mn-ea"/>
                        <a:cs typeface="+mn-cs"/>
                      </a:endParaRPr>
                    </a:p>
                    <a:p>
                      <a:endParaRPr lang="en-IL" dirty="0"/>
                    </a:p>
                  </a:txBody>
                  <a:tcPr/>
                </a:tc>
                <a:tc>
                  <a:txBody>
                    <a:bodyPr/>
                    <a:lstStyle/>
                    <a:p>
                      <a:endParaRPr lang="en-IL" dirty="0"/>
                    </a:p>
                  </a:txBody>
                  <a:tcPr/>
                </a:tc>
                <a:extLst>
                  <a:ext uri="{0D108BD9-81ED-4DB2-BD59-A6C34878D82A}">
                    <a16:rowId xmlns:a16="http://schemas.microsoft.com/office/drawing/2014/main" val="3569868784"/>
                  </a:ext>
                </a:extLst>
              </a:tr>
            </a:tbl>
          </a:graphicData>
        </a:graphic>
      </p:graphicFrame>
      <p:sp>
        <p:nvSpPr>
          <p:cNvPr id="5" name="תיבת טקסט 4">
            <a:extLst>
              <a:ext uri="{FF2B5EF4-FFF2-40B4-BE49-F238E27FC236}">
                <a16:creationId xmlns:a16="http://schemas.microsoft.com/office/drawing/2014/main" id="{1580AAB6-0F9F-0AB9-B652-5FB55FE28FE1}"/>
              </a:ext>
            </a:extLst>
          </p:cNvPr>
          <p:cNvSpPr txBox="1"/>
          <p:nvPr/>
        </p:nvSpPr>
        <p:spPr>
          <a:xfrm>
            <a:off x="1490134" y="1456841"/>
            <a:ext cx="6274518" cy="830997"/>
          </a:xfrm>
          <a:prstGeom prst="rect">
            <a:avLst/>
          </a:prstGeom>
          <a:noFill/>
        </p:spPr>
        <p:txBody>
          <a:bodyPr wrap="square" rtlCol="1">
            <a:spAutoFit/>
          </a:bodyPr>
          <a:lstStyle/>
          <a:p>
            <a:pPr algn="ctr" rtl="1"/>
            <a:r>
              <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rPr>
              <a:t> </a:t>
            </a:r>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لماذا يحتاج ثوم الجليل إلى مساحات كبيرة؟</a:t>
            </a:r>
          </a:p>
        </p:txBody>
      </p:sp>
      <p:sp>
        <p:nvSpPr>
          <p:cNvPr id="11" name="תיבת טקסט 10">
            <a:extLst>
              <a:ext uri="{FF2B5EF4-FFF2-40B4-BE49-F238E27FC236}">
                <a16:creationId xmlns:a16="http://schemas.microsoft.com/office/drawing/2014/main" id="{1E87EAE1-EA63-B82A-CBA2-2B9197EE043C}"/>
              </a:ext>
            </a:extLst>
          </p:cNvPr>
          <p:cNvSpPr txBox="1"/>
          <p:nvPr/>
        </p:nvSpPr>
        <p:spPr>
          <a:xfrm>
            <a:off x="1337734" y="2923709"/>
            <a:ext cx="6579317" cy="1938992"/>
          </a:xfrm>
          <a:prstGeom prst="rect">
            <a:avLst/>
          </a:prstGeom>
          <a:noFill/>
          <a:ln w="19050">
            <a:solidFill>
              <a:schemeClr val="tx1"/>
            </a:solidFill>
          </a:ln>
        </p:spPr>
        <p:txBody>
          <a:bodyPr wrap="square" rtlCol="1">
            <a:spAutoFit/>
          </a:bodyPr>
          <a:lstStyle/>
          <a:p>
            <a:pPr algn="ctr" rtl="1"/>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الجواب:</a:t>
            </a:r>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rtl="1"/>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rtl="1"/>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تنفصل نوراتها عن الساق وتتدحرج من أجل التكاثر</a:t>
            </a:r>
          </a:p>
          <a:p>
            <a:pPr algn="ctr" rtl="1"/>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a:extLst>
              <a:ext uri="{FF2B5EF4-FFF2-40B4-BE49-F238E27FC236}">
                <a16:creationId xmlns:a16="http://schemas.microsoft.com/office/drawing/2014/main" id="{B3355D33-4EE2-AD31-78DC-A7753EF0DD55}"/>
              </a:ext>
            </a:extLst>
          </p:cNvPr>
          <p:cNvSpPr>
            <a:spLocks noGrp="1"/>
          </p:cNvSpPr>
          <p:nvPr>
            <p:ph type="sldNum" sz="quarter" idx="12"/>
          </p:nvPr>
        </p:nvSpPr>
        <p:spPr/>
        <p:txBody>
          <a:bodyPr/>
          <a:lstStyle/>
          <a:p>
            <a:fld id="{9DE0CEA4-7E62-4EAA-9BE3-9BBBA25519B5}" type="slidenum">
              <a:rPr lang="en-150" smtClean="0">
                <a:latin typeface="Tahoma" panose="020B0604030504040204" pitchFamily="34" charset="0"/>
                <a:ea typeface="Tahoma" panose="020B0604030504040204" pitchFamily="34" charset="0"/>
                <a:cs typeface="Tahoma" panose="020B0604030504040204" pitchFamily="34" charset="0"/>
              </a:rPr>
              <a:t>52</a:t>
            </a:fld>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7" name="תמונה 6">
            <a:extLst>
              <a:ext uri="{FF2B5EF4-FFF2-40B4-BE49-F238E27FC236}">
                <a16:creationId xmlns:a16="http://schemas.microsoft.com/office/drawing/2014/main" id="{3589F2E9-C653-3924-BE77-7D34EDA70F9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5094" y="6192565"/>
            <a:ext cx="2035130" cy="467105"/>
          </a:xfrm>
          <a:prstGeom prst="rect">
            <a:avLst/>
          </a:prstGeom>
        </p:spPr>
      </p:pic>
    </p:spTree>
    <p:extLst>
      <p:ext uri="{BB962C8B-B14F-4D97-AF65-F5344CB8AC3E}">
        <p14:creationId xmlns:p14="http://schemas.microsoft.com/office/powerpoint/2010/main" val="1280209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barn(inVertical)">
                                      <p:cBhvr>
                                        <p:cTn id="7" dur="500"/>
                                        <p:tgtEl>
                                          <p:spTgt spid="11">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11">
                                            <p:txEl>
                                              <p:pRg st="2" end="2"/>
                                            </p:txEl>
                                          </p:spTgt>
                                        </p:tgtEl>
                                        <p:attrNameLst>
                                          <p:attrName>style.visibility</p:attrName>
                                        </p:attrNameLst>
                                      </p:cBhvr>
                                      <p:to>
                                        <p:strVal val="visible"/>
                                      </p:to>
                                    </p:set>
                                    <p:animEffect transition="in" filter="barn(inVertical)">
                                      <p:cBhvr>
                                        <p:cTn id="10"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700E5-C20D-4FCD-F3F7-A22803341A72}"/>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E1473C2A-640F-6A22-4964-65E9B626EF20}"/>
              </a:ext>
            </a:extLst>
          </p:cNvPr>
          <p:cNvSpPr/>
          <p:nvPr/>
        </p:nvSpPr>
        <p:spPr>
          <a:xfrm>
            <a:off x="8689385"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fontAlgn="base">
              <a:lnSpc>
                <a:spcPts val="1350"/>
              </a:lnSpc>
              <a:spcBef>
                <a:spcPts val="1050"/>
              </a:spcBef>
              <a:spcAft>
                <a:spcPts val="800"/>
              </a:spcAft>
            </a:pPr>
            <a:endParaRPr lang="en-IL" sz="1800" kern="100" dirty="0">
              <a:effectLst/>
              <a:latin typeface="Tahoma" panose="020B0604030504040204" pitchFamily="34" charset="0"/>
              <a:ea typeface="Tahoma" panose="020B0604030504040204" pitchFamily="34" charset="0"/>
              <a:cs typeface="Tahoma" panose="020B0604030504040204" pitchFamily="34" charset="0"/>
            </a:endParaRPr>
          </a:p>
        </p:txBody>
      </p:sp>
      <p:sp>
        <p:nvSpPr>
          <p:cNvPr id="20" name="Rectangle 19">
            <a:extLst>
              <a:ext uri="{FF2B5EF4-FFF2-40B4-BE49-F238E27FC236}">
                <a16:creationId xmlns:a16="http://schemas.microsoft.com/office/drawing/2014/main" id="{A489B290-5F0B-59F2-6203-10D138E5E969}"/>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2" name="Isosceles Triangle 1">
            <a:extLst>
              <a:ext uri="{FF2B5EF4-FFF2-40B4-BE49-F238E27FC236}">
                <a16:creationId xmlns:a16="http://schemas.microsoft.com/office/drawing/2014/main" id="{E59E13C6-ED5B-FC9F-3A36-E41E2EE82BEF}"/>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3" name="Oval 2">
            <a:extLst>
              <a:ext uri="{FF2B5EF4-FFF2-40B4-BE49-F238E27FC236}">
                <a16:creationId xmlns:a16="http://schemas.microsoft.com/office/drawing/2014/main" id="{C15DBD0E-A1A3-401C-7A01-CBE780BBF840}"/>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6" name="Picture 5">
            <a:extLst>
              <a:ext uri="{FF2B5EF4-FFF2-40B4-BE49-F238E27FC236}">
                <a16:creationId xmlns:a16="http://schemas.microsoft.com/office/drawing/2014/main" id="{307C066A-D3D2-9B2C-6E28-7297AEA618E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634593" y="3405558"/>
            <a:ext cx="499915" cy="487647"/>
          </a:xfrm>
          <a:prstGeom prst="rect">
            <a:avLst/>
          </a:prstGeom>
        </p:spPr>
      </p:pic>
      <p:sp>
        <p:nvSpPr>
          <p:cNvPr id="13" name="Isosceles Triangle 12">
            <a:extLst>
              <a:ext uri="{FF2B5EF4-FFF2-40B4-BE49-F238E27FC236}">
                <a16:creationId xmlns:a16="http://schemas.microsoft.com/office/drawing/2014/main" id="{01D12BB1-AE38-0540-CFB0-E6A8F9B661FA}"/>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4" name="Oval 13">
            <a:extLst>
              <a:ext uri="{FF2B5EF4-FFF2-40B4-BE49-F238E27FC236}">
                <a16:creationId xmlns:a16="http://schemas.microsoft.com/office/drawing/2014/main" id="{CB47EAD5-D496-9FF5-D03F-8E1895D37B5D}"/>
              </a:ext>
            </a:extLst>
          </p:cNvPr>
          <p:cNvSpPr/>
          <p:nvPr/>
        </p:nvSpPr>
        <p:spPr>
          <a:xfrm>
            <a:off x="11715620" y="5670870"/>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5" name="Oval 14">
            <a:extLst>
              <a:ext uri="{FF2B5EF4-FFF2-40B4-BE49-F238E27FC236}">
                <a16:creationId xmlns:a16="http://schemas.microsoft.com/office/drawing/2014/main" id="{D1983A90-F26E-6416-D732-AD9AD4688F5D}"/>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9" name="Picture 8">
            <a:extLst>
              <a:ext uri="{FF2B5EF4-FFF2-40B4-BE49-F238E27FC236}">
                <a16:creationId xmlns:a16="http://schemas.microsoft.com/office/drawing/2014/main" id="{1C9CF2EB-5755-CB71-4F12-5ABAB55F19C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647208" y="4122789"/>
            <a:ext cx="496825" cy="484633"/>
          </a:xfrm>
          <a:prstGeom prst="rect">
            <a:avLst/>
          </a:prstGeom>
        </p:spPr>
      </p:pic>
      <p:sp>
        <p:nvSpPr>
          <p:cNvPr id="19" name="Isosceles Triangle 18">
            <a:extLst>
              <a:ext uri="{FF2B5EF4-FFF2-40B4-BE49-F238E27FC236}">
                <a16:creationId xmlns:a16="http://schemas.microsoft.com/office/drawing/2014/main" id="{C09ED7BC-7A84-1675-BF77-B6B148DFC1BF}"/>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latin typeface="Tahoma" panose="020B0604030504040204" pitchFamily="34" charset="0"/>
                <a:ea typeface="Tahoma" panose="020B0604030504040204" pitchFamily="34" charset="0"/>
                <a:cs typeface="Tahoma" panose="020B0604030504040204" pitchFamily="34" charset="0"/>
              </a:rPr>
              <a:t> </a:t>
            </a:r>
            <a:endParaRPr lang="en-150" dirty="0">
              <a:latin typeface="Tahoma" panose="020B0604030504040204" pitchFamily="34" charset="0"/>
              <a:ea typeface="Tahoma" panose="020B0604030504040204" pitchFamily="34" charset="0"/>
              <a:cs typeface="Tahoma" panose="020B0604030504040204" pitchFamily="34" charset="0"/>
            </a:endParaRPr>
          </a:p>
        </p:txBody>
      </p:sp>
      <p:sp>
        <p:nvSpPr>
          <p:cNvPr id="21" name="Oval 20">
            <a:extLst>
              <a:ext uri="{FF2B5EF4-FFF2-40B4-BE49-F238E27FC236}">
                <a16:creationId xmlns:a16="http://schemas.microsoft.com/office/drawing/2014/main" id="{E0A0C4FB-0684-E72F-96A9-B372EEDC9B55}"/>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22" name="Isosceles Triangle 21">
            <a:extLst>
              <a:ext uri="{FF2B5EF4-FFF2-40B4-BE49-F238E27FC236}">
                <a16:creationId xmlns:a16="http://schemas.microsoft.com/office/drawing/2014/main" id="{B1D14CCB-6187-4555-2558-CD52FADD148E}"/>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23" name="Picture 22">
            <a:extLst>
              <a:ext uri="{FF2B5EF4-FFF2-40B4-BE49-F238E27FC236}">
                <a16:creationId xmlns:a16="http://schemas.microsoft.com/office/drawing/2014/main" id="{2BEEF2BB-AB48-CE65-8DEB-B09940211C32}"/>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647888" y="4852815"/>
            <a:ext cx="496825" cy="484633"/>
          </a:xfrm>
          <a:prstGeom prst="rect">
            <a:avLst/>
          </a:prstGeom>
        </p:spPr>
      </p:pic>
      <p:pic>
        <p:nvPicPr>
          <p:cNvPr id="25" name="Picture 24">
            <a:extLst>
              <a:ext uri="{FF2B5EF4-FFF2-40B4-BE49-F238E27FC236}">
                <a16:creationId xmlns:a16="http://schemas.microsoft.com/office/drawing/2014/main" id="{A2E914CB-8D1C-E670-48D8-D6D32EC9CFDF}"/>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636131" y="5616019"/>
            <a:ext cx="496825" cy="484633"/>
          </a:xfrm>
          <a:prstGeom prst="rect">
            <a:avLst/>
          </a:prstGeom>
        </p:spPr>
      </p:pic>
      <p:graphicFrame>
        <p:nvGraphicFramePr>
          <p:cNvPr id="8" name="Table 7">
            <a:extLst>
              <a:ext uri="{FF2B5EF4-FFF2-40B4-BE49-F238E27FC236}">
                <a16:creationId xmlns:a16="http://schemas.microsoft.com/office/drawing/2014/main" id="{0C4F39DC-5B4F-4182-79FC-A0B1BCBBB1BE}"/>
              </a:ext>
            </a:extLst>
          </p:cNvPr>
          <p:cNvGraphicFramePr>
            <a:graphicFrameLocks noGrp="1"/>
          </p:cNvGraphicFramePr>
          <p:nvPr/>
        </p:nvGraphicFramePr>
        <p:xfrm>
          <a:off x="8920808" y="2476611"/>
          <a:ext cx="2215323" cy="1797854"/>
        </p:xfrm>
        <a:graphic>
          <a:graphicData uri="http://schemas.openxmlformats.org/drawingml/2006/table">
            <a:tbl>
              <a:tblPr firstRow="1" bandRow="1">
                <a:tableStyleId>{5C22544A-7EE6-4342-B048-85BDC9FD1C3A}</a:tableStyleId>
              </a:tblPr>
              <a:tblGrid>
                <a:gridCol w="738441">
                  <a:extLst>
                    <a:ext uri="{9D8B030D-6E8A-4147-A177-3AD203B41FA5}">
                      <a16:colId xmlns:a16="http://schemas.microsoft.com/office/drawing/2014/main" val="1685688846"/>
                    </a:ext>
                  </a:extLst>
                </a:gridCol>
                <a:gridCol w="738441">
                  <a:extLst>
                    <a:ext uri="{9D8B030D-6E8A-4147-A177-3AD203B41FA5}">
                      <a16:colId xmlns:a16="http://schemas.microsoft.com/office/drawing/2014/main" val="3508221335"/>
                    </a:ext>
                  </a:extLst>
                </a:gridCol>
                <a:gridCol w="738441">
                  <a:extLst>
                    <a:ext uri="{9D8B030D-6E8A-4147-A177-3AD203B41FA5}">
                      <a16:colId xmlns:a16="http://schemas.microsoft.com/office/drawing/2014/main" val="3893397232"/>
                    </a:ext>
                  </a:extLst>
                </a:gridCol>
              </a:tblGrid>
              <a:tr h="517694">
                <a:tc>
                  <a:txBody>
                    <a:bodyPr/>
                    <a:lstStyle/>
                    <a:p>
                      <a:endParaRPr lang="en-IL"/>
                    </a:p>
                  </a:txBody>
                  <a:tcPr/>
                </a:tc>
                <a:tc>
                  <a:txBody>
                    <a:bodyPr/>
                    <a:lstStyle/>
                    <a:p>
                      <a:pPr algn="ctr"/>
                      <a:r>
                        <a:rPr lang="en-US" dirty="0">
                          <a:solidFill>
                            <a:schemeClr val="tx1"/>
                          </a:solidFill>
                        </a:rPr>
                        <a:t>X</a:t>
                      </a:r>
                      <a:endParaRPr lang="en-IL" dirty="0">
                        <a:solidFill>
                          <a:schemeClr val="tx1"/>
                        </a:solidFill>
                      </a:endParaRPr>
                    </a:p>
                  </a:txBody>
                  <a:tcPr/>
                </a:tc>
                <a:tc>
                  <a:txBody>
                    <a:bodyPr/>
                    <a:lstStyle/>
                    <a:p>
                      <a:endParaRPr lang="en-IL" dirty="0"/>
                    </a:p>
                  </a:txBody>
                  <a:tcPr/>
                </a:tc>
                <a:extLst>
                  <a:ext uri="{0D108BD9-81ED-4DB2-BD59-A6C34878D82A}">
                    <a16:rowId xmlns:a16="http://schemas.microsoft.com/office/drawing/2014/main" val="2347966636"/>
                  </a:ext>
                </a:extLst>
              </a:tr>
              <a:tr h="517694">
                <a:tc>
                  <a:txBody>
                    <a:bodyPr/>
                    <a:lstStyle/>
                    <a:p>
                      <a:pPr algn="ctr"/>
                      <a:r>
                        <a:rPr lang="en-US" b="1" dirty="0">
                          <a:solidFill>
                            <a:schemeClr val="tx1"/>
                          </a:solidFill>
                        </a:rPr>
                        <a:t>O</a:t>
                      </a:r>
                      <a:endParaRPr lang="en-IL" b="1" dirty="0">
                        <a:solidFill>
                          <a:schemeClr val="tx1"/>
                        </a:solidFill>
                      </a:endParaRPr>
                    </a:p>
                  </a:txBody>
                  <a:tcPr/>
                </a:tc>
                <a:tc>
                  <a:txBody>
                    <a:bodyPr/>
                    <a:lstStyle/>
                    <a:p>
                      <a:pPr algn="ctr"/>
                      <a:r>
                        <a:rPr lang="en-US" b="1" dirty="0"/>
                        <a:t>O</a:t>
                      </a:r>
                    </a:p>
                    <a:p>
                      <a:endParaRPr lang="en-IL"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endParaRPr lang="en-IL" b="1" dirty="0"/>
                    </a:p>
                    <a:p>
                      <a:endParaRPr lang="en-IL" dirty="0"/>
                    </a:p>
                  </a:txBody>
                  <a:tcPr/>
                </a:tc>
                <a:extLst>
                  <a:ext uri="{0D108BD9-81ED-4DB2-BD59-A6C34878D82A}">
                    <a16:rowId xmlns:a16="http://schemas.microsoft.com/office/drawing/2014/main" val="4278681946"/>
                  </a:ext>
                </a:extLst>
              </a:tr>
              <a:tr h="517694">
                <a:tc>
                  <a:txBody>
                    <a:bodyPr/>
                    <a:lstStyle/>
                    <a:p>
                      <a:pPr algn="ctr"/>
                      <a:r>
                        <a:rPr lang="en-US" b="1" dirty="0"/>
                        <a:t>O</a:t>
                      </a:r>
                    </a:p>
                    <a:p>
                      <a:endParaRPr lang="en-I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n-lt"/>
                          <a:ea typeface="+mn-ea"/>
                          <a:cs typeface="+mn-cs"/>
                        </a:rPr>
                        <a:t>X</a:t>
                      </a:r>
                      <a:endParaRPr kumimoji="0" lang="en-IL" sz="1800" b="1" i="0" u="none" strike="noStrike" kern="1200" cap="none" spc="0" normalizeH="0" baseline="0" noProof="0" dirty="0">
                        <a:ln>
                          <a:noFill/>
                        </a:ln>
                        <a:solidFill>
                          <a:schemeClr val="tx1"/>
                        </a:solidFill>
                        <a:effectLst/>
                        <a:uLnTx/>
                        <a:uFillTx/>
                        <a:latin typeface="+mn-lt"/>
                        <a:ea typeface="+mn-ea"/>
                        <a:cs typeface="+mn-cs"/>
                      </a:endParaRPr>
                    </a:p>
                    <a:p>
                      <a:endParaRPr lang="en-IL" dirty="0"/>
                    </a:p>
                  </a:txBody>
                  <a:tcPr/>
                </a:tc>
                <a:tc>
                  <a:txBody>
                    <a:bodyPr/>
                    <a:lstStyle/>
                    <a:p>
                      <a:endParaRPr lang="en-IL" dirty="0"/>
                    </a:p>
                  </a:txBody>
                  <a:tcPr/>
                </a:tc>
                <a:extLst>
                  <a:ext uri="{0D108BD9-81ED-4DB2-BD59-A6C34878D82A}">
                    <a16:rowId xmlns:a16="http://schemas.microsoft.com/office/drawing/2014/main" val="3569868784"/>
                  </a:ext>
                </a:extLst>
              </a:tr>
            </a:tbl>
          </a:graphicData>
        </a:graphic>
      </p:graphicFrame>
      <p:sp>
        <p:nvSpPr>
          <p:cNvPr id="5" name="תיבת טקסט 4">
            <a:extLst>
              <a:ext uri="{FF2B5EF4-FFF2-40B4-BE49-F238E27FC236}">
                <a16:creationId xmlns:a16="http://schemas.microsoft.com/office/drawing/2014/main" id="{5333A5E1-F8A2-8175-15A1-D7D2AC4575CC}"/>
              </a:ext>
            </a:extLst>
          </p:cNvPr>
          <p:cNvSpPr txBox="1"/>
          <p:nvPr/>
        </p:nvSpPr>
        <p:spPr>
          <a:xfrm>
            <a:off x="1490134" y="1456841"/>
            <a:ext cx="6274518" cy="1200329"/>
          </a:xfrm>
          <a:prstGeom prst="rect">
            <a:avLst/>
          </a:prstGeom>
          <a:noFill/>
        </p:spPr>
        <p:txBody>
          <a:bodyPr wrap="square" rtlCol="1">
            <a:spAutoFit/>
          </a:bodyPr>
          <a:lstStyle/>
          <a:p>
            <a:pPr algn="ctr" rtl="1"/>
            <a:r>
              <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rPr>
              <a:t> </a:t>
            </a:r>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ما اسم الرسام المشهور الذي رسم </a:t>
            </a:r>
          </a:p>
          <a:p>
            <a:pPr algn="ctr" rtl="1"/>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زهور السوسن؟</a:t>
            </a:r>
          </a:p>
          <a:p>
            <a:pPr algn="ctr" rtl="1"/>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p:txBody>
      </p:sp>
      <p:sp>
        <p:nvSpPr>
          <p:cNvPr id="11" name="תיבת טקסט 10">
            <a:extLst>
              <a:ext uri="{FF2B5EF4-FFF2-40B4-BE49-F238E27FC236}">
                <a16:creationId xmlns:a16="http://schemas.microsoft.com/office/drawing/2014/main" id="{A0FE4B54-BC26-CA47-B2F9-4658FC405374}"/>
              </a:ext>
            </a:extLst>
          </p:cNvPr>
          <p:cNvSpPr txBox="1"/>
          <p:nvPr/>
        </p:nvSpPr>
        <p:spPr>
          <a:xfrm>
            <a:off x="1337734" y="2923709"/>
            <a:ext cx="6579317" cy="1569660"/>
          </a:xfrm>
          <a:prstGeom prst="rect">
            <a:avLst/>
          </a:prstGeom>
          <a:noFill/>
          <a:ln w="19050">
            <a:solidFill>
              <a:schemeClr val="tx1"/>
            </a:solidFill>
          </a:ln>
        </p:spPr>
        <p:txBody>
          <a:bodyPr wrap="square" rtlCol="1">
            <a:spAutoFit/>
          </a:bodyPr>
          <a:lstStyle/>
          <a:p>
            <a:pPr algn="ctr" rtl="1"/>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الجواب:</a:t>
            </a:r>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rtl="1"/>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rtl="1"/>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فينسنت فان جوخ</a:t>
            </a:r>
          </a:p>
          <a:p>
            <a:pPr algn="ctr" rtl="1"/>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a:extLst>
              <a:ext uri="{FF2B5EF4-FFF2-40B4-BE49-F238E27FC236}">
                <a16:creationId xmlns:a16="http://schemas.microsoft.com/office/drawing/2014/main" id="{E1DB59AA-9D3F-D7CE-1575-12604E3B9B03}"/>
              </a:ext>
            </a:extLst>
          </p:cNvPr>
          <p:cNvSpPr>
            <a:spLocks noGrp="1"/>
          </p:cNvSpPr>
          <p:nvPr>
            <p:ph type="sldNum" sz="quarter" idx="12"/>
          </p:nvPr>
        </p:nvSpPr>
        <p:spPr/>
        <p:txBody>
          <a:bodyPr/>
          <a:lstStyle/>
          <a:p>
            <a:fld id="{9DE0CEA4-7E62-4EAA-9BE3-9BBBA25519B5}" type="slidenum">
              <a:rPr lang="en-150" smtClean="0">
                <a:latin typeface="Tahoma" panose="020B0604030504040204" pitchFamily="34" charset="0"/>
                <a:ea typeface="Tahoma" panose="020B0604030504040204" pitchFamily="34" charset="0"/>
                <a:cs typeface="Tahoma" panose="020B0604030504040204" pitchFamily="34" charset="0"/>
              </a:rPr>
              <a:t>53</a:t>
            </a:fld>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7" name="תמונה 6">
            <a:extLst>
              <a:ext uri="{FF2B5EF4-FFF2-40B4-BE49-F238E27FC236}">
                <a16:creationId xmlns:a16="http://schemas.microsoft.com/office/drawing/2014/main" id="{06F40168-BE96-B554-8FEA-E3319890122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5094" y="6192565"/>
            <a:ext cx="2035130" cy="467105"/>
          </a:xfrm>
          <a:prstGeom prst="rect">
            <a:avLst/>
          </a:prstGeom>
        </p:spPr>
      </p:pic>
    </p:spTree>
    <p:extLst>
      <p:ext uri="{BB962C8B-B14F-4D97-AF65-F5344CB8AC3E}">
        <p14:creationId xmlns:p14="http://schemas.microsoft.com/office/powerpoint/2010/main" val="2611797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circle(in)">
                                      <p:cBhvr>
                                        <p:cTn id="7" dur="2000"/>
                                        <p:tgtEl>
                                          <p:spTgt spid="11">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11">
                                            <p:txEl>
                                              <p:pRg st="2" end="2"/>
                                            </p:txEl>
                                          </p:spTgt>
                                        </p:tgtEl>
                                        <p:attrNameLst>
                                          <p:attrName>style.visibility</p:attrName>
                                        </p:attrNameLst>
                                      </p:cBhvr>
                                      <p:to>
                                        <p:strVal val="visible"/>
                                      </p:to>
                                    </p:set>
                                    <p:animEffect transition="in" filter="circle(in)">
                                      <p:cBhvr>
                                        <p:cTn id="10" dur="20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A1ACB-9448-9B69-2280-F911D17ED67C}"/>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DE4588C5-0453-ADD0-CC7D-346C94B9E3A5}"/>
              </a:ext>
            </a:extLst>
          </p:cNvPr>
          <p:cNvSpPr/>
          <p:nvPr/>
        </p:nvSpPr>
        <p:spPr>
          <a:xfrm>
            <a:off x="8689385"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fontAlgn="base">
              <a:lnSpc>
                <a:spcPts val="1350"/>
              </a:lnSpc>
              <a:spcBef>
                <a:spcPts val="1050"/>
              </a:spcBef>
              <a:spcAft>
                <a:spcPts val="800"/>
              </a:spcAft>
            </a:pPr>
            <a:endParaRPr lang="en-IL" sz="1800" kern="100" dirty="0">
              <a:effectLst/>
              <a:latin typeface="Tahoma" panose="020B0604030504040204" pitchFamily="34" charset="0"/>
              <a:ea typeface="Tahoma" panose="020B0604030504040204" pitchFamily="34" charset="0"/>
              <a:cs typeface="Tahoma" panose="020B0604030504040204" pitchFamily="34" charset="0"/>
            </a:endParaRPr>
          </a:p>
        </p:txBody>
      </p:sp>
      <p:sp>
        <p:nvSpPr>
          <p:cNvPr id="20" name="Rectangle 19">
            <a:extLst>
              <a:ext uri="{FF2B5EF4-FFF2-40B4-BE49-F238E27FC236}">
                <a16:creationId xmlns:a16="http://schemas.microsoft.com/office/drawing/2014/main" id="{3B2DCE9B-1686-2D70-8AA7-1F7FB440AEDD}"/>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2" name="Isosceles Triangle 1">
            <a:extLst>
              <a:ext uri="{FF2B5EF4-FFF2-40B4-BE49-F238E27FC236}">
                <a16:creationId xmlns:a16="http://schemas.microsoft.com/office/drawing/2014/main" id="{4927253F-7789-19C8-D1B9-E3674CB6B496}"/>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3" name="Oval 2">
            <a:extLst>
              <a:ext uri="{FF2B5EF4-FFF2-40B4-BE49-F238E27FC236}">
                <a16:creationId xmlns:a16="http://schemas.microsoft.com/office/drawing/2014/main" id="{EA990998-44BA-CA95-D68A-CF46CFC00307}"/>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6" name="Picture 5">
            <a:extLst>
              <a:ext uri="{FF2B5EF4-FFF2-40B4-BE49-F238E27FC236}">
                <a16:creationId xmlns:a16="http://schemas.microsoft.com/office/drawing/2014/main" id="{AD961634-F7E4-E10E-2B2F-C3B528A5FE4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634593" y="3405558"/>
            <a:ext cx="499915" cy="487647"/>
          </a:xfrm>
          <a:prstGeom prst="rect">
            <a:avLst/>
          </a:prstGeom>
        </p:spPr>
      </p:pic>
      <p:sp>
        <p:nvSpPr>
          <p:cNvPr id="13" name="Isosceles Triangle 12">
            <a:extLst>
              <a:ext uri="{FF2B5EF4-FFF2-40B4-BE49-F238E27FC236}">
                <a16:creationId xmlns:a16="http://schemas.microsoft.com/office/drawing/2014/main" id="{150C02A7-9C29-29B2-EBBF-3098519FDB65}"/>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4" name="Oval 13">
            <a:extLst>
              <a:ext uri="{FF2B5EF4-FFF2-40B4-BE49-F238E27FC236}">
                <a16:creationId xmlns:a16="http://schemas.microsoft.com/office/drawing/2014/main" id="{7FB7A2B2-C26C-C809-0366-9A5C3800C22A}"/>
              </a:ext>
            </a:extLst>
          </p:cNvPr>
          <p:cNvSpPr/>
          <p:nvPr/>
        </p:nvSpPr>
        <p:spPr>
          <a:xfrm>
            <a:off x="11715620" y="5670870"/>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5" name="Oval 14">
            <a:extLst>
              <a:ext uri="{FF2B5EF4-FFF2-40B4-BE49-F238E27FC236}">
                <a16:creationId xmlns:a16="http://schemas.microsoft.com/office/drawing/2014/main" id="{DE356FE1-58EA-249B-50DE-301FE09CC96E}"/>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9" name="Picture 8">
            <a:extLst>
              <a:ext uri="{FF2B5EF4-FFF2-40B4-BE49-F238E27FC236}">
                <a16:creationId xmlns:a16="http://schemas.microsoft.com/office/drawing/2014/main" id="{82E5EE78-EC82-F540-9B65-7A2E462403B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647208" y="4122789"/>
            <a:ext cx="496825" cy="484633"/>
          </a:xfrm>
          <a:prstGeom prst="rect">
            <a:avLst/>
          </a:prstGeom>
        </p:spPr>
      </p:pic>
      <p:sp>
        <p:nvSpPr>
          <p:cNvPr id="19" name="Isosceles Triangle 18">
            <a:extLst>
              <a:ext uri="{FF2B5EF4-FFF2-40B4-BE49-F238E27FC236}">
                <a16:creationId xmlns:a16="http://schemas.microsoft.com/office/drawing/2014/main" id="{BC4AEF3B-BE1C-9453-7F75-943E4ADD4528}"/>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latin typeface="Tahoma" panose="020B0604030504040204" pitchFamily="34" charset="0"/>
                <a:ea typeface="Tahoma" panose="020B0604030504040204" pitchFamily="34" charset="0"/>
                <a:cs typeface="Tahoma" panose="020B0604030504040204" pitchFamily="34" charset="0"/>
              </a:rPr>
              <a:t> </a:t>
            </a:r>
            <a:endParaRPr lang="en-150" dirty="0">
              <a:latin typeface="Tahoma" panose="020B0604030504040204" pitchFamily="34" charset="0"/>
              <a:ea typeface="Tahoma" panose="020B0604030504040204" pitchFamily="34" charset="0"/>
              <a:cs typeface="Tahoma" panose="020B0604030504040204" pitchFamily="34" charset="0"/>
            </a:endParaRPr>
          </a:p>
        </p:txBody>
      </p:sp>
      <p:sp>
        <p:nvSpPr>
          <p:cNvPr id="21" name="Oval 20">
            <a:extLst>
              <a:ext uri="{FF2B5EF4-FFF2-40B4-BE49-F238E27FC236}">
                <a16:creationId xmlns:a16="http://schemas.microsoft.com/office/drawing/2014/main" id="{3B8B5397-EC07-3857-C446-887465641A18}"/>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22" name="Isosceles Triangle 21">
            <a:extLst>
              <a:ext uri="{FF2B5EF4-FFF2-40B4-BE49-F238E27FC236}">
                <a16:creationId xmlns:a16="http://schemas.microsoft.com/office/drawing/2014/main" id="{220A44C2-B825-065A-C613-BB5C445093DB}"/>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23" name="Picture 22">
            <a:extLst>
              <a:ext uri="{FF2B5EF4-FFF2-40B4-BE49-F238E27FC236}">
                <a16:creationId xmlns:a16="http://schemas.microsoft.com/office/drawing/2014/main" id="{C4973EE3-36CB-F7E9-F6A4-C8C75A3FBA7C}"/>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647888" y="4852815"/>
            <a:ext cx="496825" cy="484633"/>
          </a:xfrm>
          <a:prstGeom prst="rect">
            <a:avLst/>
          </a:prstGeom>
        </p:spPr>
      </p:pic>
      <p:pic>
        <p:nvPicPr>
          <p:cNvPr id="25" name="Picture 24">
            <a:extLst>
              <a:ext uri="{FF2B5EF4-FFF2-40B4-BE49-F238E27FC236}">
                <a16:creationId xmlns:a16="http://schemas.microsoft.com/office/drawing/2014/main" id="{E1B91B3C-D114-82C6-F520-6AF2ABBE058F}"/>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636131" y="5616019"/>
            <a:ext cx="496825" cy="484633"/>
          </a:xfrm>
          <a:prstGeom prst="rect">
            <a:avLst/>
          </a:prstGeom>
        </p:spPr>
      </p:pic>
      <p:graphicFrame>
        <p:nvGraphicFramePr>
          <p:cNvPr id="8" name="Table 7">
            <a:extLst>
              <a:ext uri="{FF2B5EF4-FFF2-40B4-BE49-F238E27FC236}">
                <a16:creationId xmlns:a16="http://schemas.microsoft.com/office/drawing/2014/main" id="{6EDA7E3F-7FE1-31F3-3436-2A8841764FE6}"/>
              </a:ext>
            </a:extLst>
          </p:cNvPr>
          <p:cNvGraphicFramePr>
            <a:graphicFrameLocks noGrp="1"/>
          </p:cNvGraphicFramePr>
          <p:nvPr/>
        </p:nvGraphicFramePr>
        <p:xfrm>
          <a:off x="8920808" y="2476611"/>
          <a:ext cx="2215323" cy="1797854"/>
        </p:xfrm>
        <a:graphic>
          <a:graphicData uri="http://schemas.openxmlformats.org/drawingml/2006/table">
            <a:tbl>
              <a:tblPr firstRow="1" bandRow="1">
                <a:tableStyleId>{5C22544A-7EE6-4342-B048-85BDC9FD1C3A}</a:tableStyleId>
              </a:tblPr>
              <a:tblGrid>
                <a:gridCol w="738441">
                  <a:extLst>
                    <a:ext uri="{9D8B030D-6E8A-4147-A177-3AD203B41FA5}">
                      <a16:colId xmlns:a16="http://schemas.microsoft.com/office/drawing/2014/main" val="1685688846"/>
                    </a:ext>
                  </a:extLst>
                </a:gridCol>
                <a:gridCol w="738441">
                  <a:extLst>
                    <a:ext uri="{9D8B030D-6E8A-4147-A177-3AD203B41FA5}">
                      <a16:colId xmlns:a16="http://schemas.microsoft.com/office/drawing/2014/main" val="3508221335"/>
                    </a:ext>
                  </a:extLst>
                </a:gridCol>
                <a:gridCol w="738441">
                  <a:extLst>
                    <a:ext uri="{9D8B030D-6E8A-4147-A177-3AD203B41FA5}">
                      <a16:colId xmlns:a16="http://schemas.microsoft.com/office/drawing/2014/main" val="3893397232"/>
                    </a:ext>
                  </a:extLst>
                </a:gridCol>
              </a:tblGrid>
              <a:tr h="517694">
                <a:tc>
                  <a:txBody>
                    <a:bodyPr/>
                    <a:lstStyle/>
                    <a:p>
                      <a:endParaRPr lang="en-IL"/>
                    </a:p>
                  </a:txBody>
                  <a:tcPr/>
                </a:tc>
                <a:tc>
                  <a:txBody>
                    <a:bodyPr/>
                    <a:lstStyle/>
                    <a:p>
                      <a:pPr algn="ctr"/>
                      <a:r>
                        <a:rPr lang="en-US" dirty="0">
                          <a:solidFill>
                            <a:schemeClr val="tx1"/>
                          </a:solidFill>
                        </a:rPr>
                        <a:t>X</a:t>
                      </a:r>
                      <a:endParaRPr lang="en-IL" dirty="0">
                        <a:solidFill>
                          <a:schemeClr val="tx1"/>
                        </a:solidFill>
                      </a:endParaRPr>
                    </a:p>
                  </a:txBody>
                  <a:tcPr/>
                </a:tc>
                <a:tc>
                  <a:txBody>
                    <a:bodyPr/>
                    <a:lstStyle/>
                    <a:p>
                      <a:endParaRPr lang="en-IL" dirty="0"/>
                    </a:p>
                  </a:txBody>
                  <a:tcPr/>
                </a:tc>
                <a:extLst>
                  <a:ext uri="{0D108BD9-81ED-4DB2-BD59-A6C34878D82A}">
                    <a16:rowId xmlns:a16="http://schemas.microsoft.com/office/drawing/2014/main" val="2347966636"/>
                  </a:ext>
                </a:extLst>
              </a:tr>
              <a:tr h="517694">
                <a:tc>
                  <a:txBody>
                    <a:bodyPr/>
                    <a:lstStyle/>
                    <a:p>
                      <a:pPr algn="ctr"/>
                      <a:r>
                        <a:rPr lang="en-US" b="1" dirty="0">
                          <a:solidFill>
                            <a:schemeClr val="tx1"/>
                          </a:solidFill>
                        </a:rPr>
                        <a:t>O</a:t>
                      </a:r>
                      <a:endParaRPr lang="en-IL" b="1" dirty="0">
                        <a:solidFill>
                          <a:schemeClr val="tx1"/>
                        </a:solidFill>
                      </a:endParaRPr>
                    </a:p>
                  </a:txBody>
                  <a:tcPr/>
                </a:tc>
                <a:tc>
                  <a:txBody>
                    <a:bodyPr/>
                    <a:lstStyle/>
                    <a:p>
                      <a:pPr algn="ctr"/>
                      <a:r>
                        <a:rPr lang="en-US" b="1" dirty="0"/>
                        <a:t>O</a:t>
                      </a:r>
                    </a:p>
                    <a:p>
                      <a:endParaRPr lang="en-IL"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endParaRPr lang="en-IL" b="1" dirty="0"/>
                    </a:p>
                    <a:p>
                      <a:endParaRPr lang="en-IL" dirty="0"/>
                    </a:p>
                  </a:txBody>
                  <a:tcPr/>
                </a:tc>
                <a:extLst>
                  <a:ext uri="{0D108BD9-81ED-4DB2-BD59-A6C34878D82A}">
                    <a16:rowId xmlns:a16="http://schemas.microsoft.com/office/drawing/2014/main" val="4278681946"/>
                  </a:ext>
                </a:extLst>
              </a:tr>
              <a:tr h="517694">
                <a:tc>
                  <a:txBody>
                    <a:bodyPr/>
                    <a:lstStyle/>
                    <a:p>
                      <a:pPr algn="ctr"/>
                      <a:r>
                        <a:rPr lang="en-US" b="1" dirty="0"/>
                        <a:t>O</a:t>
                      </a:r>
                    </a:p>
                    <a:p>
                      <a:endParaRPr lang="en-I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n-lt"/>
                          <a:ea typeface="+mn-ea"/>
                          <a:cs typeface="+mn-cs"/>
                        </a:rPr>
                        <a:t>X</a:t>
                      </a:r>
                      <a:endParaRPr kumimoji="0" lang="en-IL" sz="1800" b="1" i="0" u="none" strike="noStrike" kern="1200" cap="none" spc="0" normalizeH="0" baseline="0" noProof="0" dirty="0">
                        <a:ln>
                          <a:noFill/>
                        </a:ln>
                        <a:solidFill>
                          <a:schemeClr val="tx1"/>
                        </a:solidFill>
                        <a:effectLst/>
                        <a:uLnTx/>
                        <a:uFillTx/>
                        <a:latin typeface="+mn-lt"/>
                        <a:ea typeface="+mn-ea"/>
                        <a:cs typeface="+mn-cs"/>
                      </a:endParaRPr>
                    </a:p>
                    <a:p>
                      <a:endParaRPr lang="en-IL" dirty="0"/>
                    </a:p>
                  </a:txBody>
                  <a:tcPr/>
                </a:tc>
                <a:tc>
                  <a:txBody>
                    <a:bodyPr/>
                    <a:lstStyle/>
                    <a:p>
                      <a:endParaRPr lang="en-IL" dirty="0"/>
                    </a:p>
                  </a:txBody>
                  <a:tcPr/>
                </a:tc>
                <a:extLst>
                  <a:ext uri="{0D108BD9-81ED-4DB2-BD59-A6C34878D82A}">
                    <a16:rowId xmlns:a16="http://schemas.microsoft.com/office/drawing/2014/main" val="3569868784"/>
                  </a:ext>
                </a:extLst>
              </a:tr>
            </a:tbl>
          </a:graphicData>
        </a:graphic>
      </p:graphicFrame>
      <p:sp>
        <p:nvSpPr>
          <p:cNvPr id="5" name="תיבת טקסט 4">
            <a:extLst>
              <a:ext uri="{FF2B5EF4-FFF2-40B4-BE49-F238E27FC236}">
                <a16:creationId xmlns:a16="http://schemas.microsoft.com/office/drawing/2014/main" id="{9F66C253-CE58-004D-22D0-10BA8912AB17}"/>
              </a:ext>
            </a:extLst>
          </p:cNvPr>
          <p:cNvSpPr txBox="1"/>
          <p:nvPr/>
        </p:nvSpPr>
        <p:spPr>
          <a:xfrm>
            <a:off x="1490134" y="1456841"/>
            <a:ext cx="6274518" cy="830997"/>
          </a:xfrm>
          <a:prstGeom prst="rect">
            <a:avLst/>
          </a:prstGeom>
          <a:noFill/>
        </p:spPr>
        <p:txBody>
          <a:bodyPr wrap="square" rtlCol="1">
            <a:spAutoFit/>
          </a:bodyPr>
          <a:lstStyle/>
          <a:p>
            <a:pPr algn="ctr" rtl="1"/>
            <a:r>
              <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rPr>
              <a:t> </a:t>
            </a:r>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لماذا الزهور البرية معرضة للخطر؟</a:t>
            </a:r>
          </a:p>
          <a:p>
            <a:pPr algn="ctr" rtl="1"/>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أعطوا مثالين من الدرس.</a:t>
            </a:r>
          </a:p>
        </p:txBody>
      </p:sp>
      <p:sp>
        <p:nvSpPr>
          <p:cNvPr id="11" name="תיבת טקסט 10">
            <a:extLst>
              <a:ext uri="{FF2B5EF4-FFF2-40B4-BE49-F238E27FC236}">
                <a16:creationId xmlns:a16="http://schemas.microsoft.com/office/drawing/2014/main" id="{D4EA7FEE-DFDE-B27E-A66F-073DF5A392E4}"/>
              </a:ext>
            </a:extLst>
          </p:cNvPr>
          <p:cNvSpPr txBox="1"/>
          <p:nvPr/>
        </p:nvSpPr>
        <p:spPr>
          <a:xfrm>
            <a:off x="1337734" y="2923709"/>
            <a:ext cx="6579317" cy="2308324"/>
          </a:xfrm>
          <a:prstGeom prst="rect">
            <a:avLst/>
          </a:prstGeom>
          <a:noFill/>
          <a:ln w="19050">
            <a:solidFill>
              <a:schemeClr val="tx1"/>
            </a:solidFill>
          </a:ln>
        </p:spPr>
        <p:txBody>
          <a:bodyPr wrap="square" rtlCol="1">
            <a:spAutoFit/>
          </a:bodyPr>
          <a:lstStyle/>
          <a:p>
            <a:pPr algn="ctr" rtl="1"/>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الجواب:</a:t>
            </a:r>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rtl="1"/>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rtl="1"/>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تقليص الموائل الرملية (زنبقة النقب)، تقليص الموائل المائية (بُصَّيْص خَيْمي)، الانتقال إلى الزراعة المكثفة (ثوم الجليل)</a:t>
            </a:r>
          </a:p>
          <a:p>
            <a:pPr algn="ctr" rtl="1"/>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a:extLst>
              <a:ext uri="{FF2B5EF4-FFF2-40B4-BE49-F238E27FC236}">
                <a16:creationId xmlns:a16="http://schemas.microsoft.com/office/drawing/2014/main" id="{304D0115-1DF8-7639-D39B-D2876997C2BB}"/>
              </a:ext>
            </a:extLst>
          </p:cNvPr>
          <p:cNvSpPr>
            <a:spLocks noGrp="1"/>
          </p:cNvSpPr>
          <p:nvPr>
            <p:ph type="sldNum" sz="quarter" idx="12"/>
          </p:nvPr>
        </p:nvSpPr>
        <p:spPr/>
        <p:txBody>
          <a:bodyPr/>
          <a:lstStyle/>
          <a:p>
            <a:fld id="{9DE0CEA4-7E62-4EAA-9BE3-9BBBA25519B5}" type="slidenum">
              <a:rPr lang="en-150" smtClean="0">
                <a:latin typeface="Tahoma" panose="020B0604030504040204" pitchFamily="34" charset="0"/>
                <a:ea typeface="Tahoma" panose="020B0604030504040204" pitchFamily="34" charset="0"/>
                <a:cs typeface="Tahoma" panose="020B0604030504040204" pitchFamily="34" charset="0"/>
              </a:rPr>
              <a:t>54</a:t>
            </a:fld>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7" name="תמונה 6">
            <a:extLst>
              <a:ext uri="{FF2B5EF4-FFF2-40B4-BE49-F238E27FC236}">
                <a16:creationId xmlns:a16="http://schemas.microsoft.com/office/drawing/2014/main" id="{2A200D6B-5A6E-28B2-6834-1AD9C7D8A49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5094" y="6192565"/>
            <a:ext cx="2035130" cy="467105"/>
          </a:xfrm>
          <a:prstGeom prst="rect">
            <a:avLst/>
          </a:prstGeom>
        </p:spPr>
      </p:pic>
    </p:spTree>
    <p:extLst>
      <p:ext uri="{BB962C8B-B14F-4D97-AF65-F5344CB8AC3E}">
        <p14:creationId xmlns:p14="http://schemas.microsoft.com/office/powerpoint/2010/main" val="2809045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1">
                                            <p:txEl>
                                              <p:pRg st="2" end="2"/>
                                            </p:txEl>
                                          </p:spTgt>
                                        </p:tgtEl>
                                        <p:attrNameLst>
                                          <p:attrName>style.visibility</p:attrName>
                                        </p:attrNameLst>
                                      </p:cBhvr>
                                      <p:to>
                                        <p:strVal val="visible"/>
                                      </p:to>
                                    </p:set>
                                    <p:animEffect transition="in" filter="barn(inVertical)">
                                      <p:cBhvr>
                                        <p:cTn id="14"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B964D-9DD0-F758-52F7-4ECBE3CB1D8F}"/>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03C9469D-21EE-C899-3AE9-80ECAE743D12}"/>
              </a:ext>
            </a:extLst>
          </p:cNvPr>
          <p:cNvSpPr/>
          <p:nvPr/>
        </p:nvSpPr>
        <p:spPr>
          <a:xfrm>
            <a:off x="8689385"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fontAlgn="base">
              <a:lnSpc>
                <a:spcPts val="1350"/>
              </a:lnSpc>
              <a:spcBef>
                <a:spcPts val="1050"/>
              </a:spcBef>
              <a:spcAft>
                <a:spcPts val="800"/>
              </a:spcAft>
            </a:pPr>
            <a:endParaRPr lang="en-IL" sz="1800" kern="100" dirty="0">
              <a:effectLst/>
              <a:latin typeface="Tahoma" panose="020B0604030504040204" pitchFamily="34" charset="0"/>
              <a:ea typeface="Tahoma" panose="020B0604030504040204" pitchFamily="34" charset="0"/>
              <a:cs typeface="Tahoma" panose="020B0604030504040204" pitchFamily="34" charset="0"/>
            </a:endParaRPr>
          </a:p>
        </p:txBody>
      </p:sp>
      <p:sp>
        <p:nvSpPr>
          <p:cNvPr id="20" name="Rectangle 19">
            <a:extLst>
              <a:ext uri="{FF2B5EF4-FFF2-40B4-BE49-F238E27FC236}">
                <a16:creationId xmlns:a16="http://schemas.microsoft.com/office/drawing/2014/main" id="{D517FA01-4E98-CF52-6911-603343980D35}"/>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2" name="Isosceles Triangle 1">
            <a:extLst>
              <a:ext uri="{FF2B5EF4-FFF2-40B4-BE49-F238E27FC236}">
                <a16:creationId xmlns:a16="http://schemas.microsoft.com/office/drawing/2014/main" id="{47417C8E-0502-BC3A-28DA-7B56906CF332}"/>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3" name="Oval 2">
            <a:extLst>
              <a:ext uri="{FF2B5EF4-FFF2-40B4-BE49-F238E27FC236}">
                <a16:creationId xmlns:a16="http://schemas.microsoft.com/office/drawing/2014/main" id="{22ABEA1A-BF18-5BE3-9267-3EF56D412CF9}"/>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6" name="Picture 5">
            <a:extLst>
              <a:ext uri="{FF2B5EF4-FFF2-40B4-BE49-F238E27FC236}">
                <a16:creationId xmlns:a16="http://schemas.microsoft.com/office/drawing/2014/main" id="{6C8A7D7E-DD61-C5BB-C1F1-5B4004F54DC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634593" y="3405558"/>
            <a:ext cx="499915" cy="487647"/>
          </a:xfrm>
          <a:prstGeom prst="rect">
            <a:avLst/>
          </a:prstGeom>
        </p:spPr>
      </p:pic>
      <p:sp>
        <p:nvSpPr>
          <p:cNvPr id="13" name="Isosceles Triangle 12">
            <a:extLst>
              <a:ext uri="{FF2B5EF4-FFF2-40B4-BE49-F238E27FC236}">
                <a16:creationId xmlns:a16="http://schemas.microsoft.com/office/drawing/2014/main" id="{D1FFA4E6-70A0-CFB7-61A2-CFD7F3450372}"/>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4" name="Oval 13">
            <a:extLst>
              <a:ext uri="{FF2B5EF4-FFF2-40B4-BE49-F238E27FC236}">
                <a16:creationId xmlns:a16="http://schemas.microsoft.com/office/drawing/2014/main" id="{382644DF-5C00-B11B-F450-EFBCC69B0E3E}"/>
              </a:ext>
            </a:extLst>
          </p:cNvPr>
          <p:cNvSpPr/>
          <p:nvPr/>
        </p:nvSpPr>
        <p:spPr>
          <a:xfrm>
            <a:off x="11715620" y="5670870"/>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5" name="Oval 14">
            <a:extLst>
              <a:ext uri="{FF2B5EF4-FFF2-40B4-BE49-F238E27FC236}">
                <a16:creationId xmlns:a16="http://schemas.microsoft.com/office/drawing/2014/main" id="{39D8D1E6-BE77-0AB8-046F-F357037560BC}"/>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9" name="Picture 8">
            <a:extLst>
              <a:ext uri="{FF2B5EF4-FFF2-40B4-BE49-F238E27FC236}">
                <a16:creationId xmlns:a16="http://schemas.microsoft.com/office/drawing/2014/main" id="{4E7A2BA5-A96A-77BD-C794-E3F240AEA84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647208" y="4122789"/>
            <a:ext cx="496825" cy="484633"/>
          </a:xfrm>
          <a:prstGeom prst="rect">
            <a:avLst/>
          </a:prstGeom>
        </p:spPr>
      </p:pic>
      <p:sp>
        <p:nvSpPr>
          <p:cNvPr id="19" name="Isosceles Triangle 18">
            <a:extLst>
              <a:ext uri="{FF2B5EF4-FFF2-40B4-BE49-F238E27FC236}">
                <a16:creationId xmlns:a16="http://schemas.microsoft.com/office/drawing/2014/main" id="{13B57291-2ADC-DE10-66DC-9D7F4124AF2F}"/>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latin typeface="Tahoma" panose="020B0604030504040204" pitchFamily="34" charset="0"/>
                <a:ea typeface="Tahoma" panose="020B0604030504040204" pitchFamily="34" charset="0"/>
                <a:cs typeface="Tahoma" panose="020B0604030504040204" pitchFamily="34" charset="0"/>
              </a:rPr>
              <a:t> </a:t>
            </a:r>
            <a:endParaRPr lang="en-150" dirty="0">
              <a:latin typeface="Tahoma" panose="020B0604030504040204" pitchFamily="34" charset="0"/>
              <a:ea typeface="Tahoma" panose="020B0604030504040204" pitchFamily="34" charset="0"/>
              <a:cs typeface="Tahoma" panose="020B0604030504040204" pitchFamily="34" charset="0"/>
            </a:endParaRPr>
          </a:p>
        </p:txBody>
      </p:sp>
      <p:sp>
        <p:nvSpPr>
          <p:cNvPr id="21" name="Oval 20">
            <a:extLst>
              <a:ext uri="{FF2B5EF4-FFF2-40B4-BE49-F238E27FC236}">
                <a16:creationId xmlns:a16="http://schemas.microsoft.com/office/drawing/2014/main" id="{E602B15A-24B8-0782-BCD9-D308DD87779F}"/>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22" name="Isosceles Triangle 21">
            <a:extLst>
              <a:ext uri="{FF2B5EF4-FFF2-40B4-BE49-F238E27FC236}">
                <a16:creationId xmlns:a16="http://schemas.microsoft.com/office/drawing/2014/main" id="{1DB50EFD-86CB-DBB4-9AFD-3CCB85B5187E}"/>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23" name="Picture 22">
            <a:extLst>
              <a:ext uri="{FF2B5EF4-FFF2-40B4-BE49-F238E27FC236}">
                <a16:creationId xmlns:a16="http://schemas.microsoft.com/office/drawing/2014/main" id="{70BC7C3A-FA00-56FD-DC41-5B46736D2D1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647888" y="4852815"/>
            <a:ext cx="496825" cy="484633"/>
          </a:xfrm>
          <a:prstGeom prst="rect">
            <a:avLst/>
          </a:prstGeom>
        </p:spPr>
      </p:pic>
      <p:pic>
        <p:nvPicPr>
          <p:cNvPr id="25" name="Picture 24">
            <a:extLst>
              <a:ext uri="{FF2B5EF4-FFF2-40B4-BE49-F238E27FC236}">
                <a16:creationId xmlns:a16="http://schemas.microsoft.com/office/drawing/2014/main" id="{4E0F3020-8AA8-1A18-06BA-3970EEDAD3E7}"/>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636131" y="5616019"/>
            <a:ext cx="496825" cy="484633"/>
          </a:xfrm>
          <a:prstGeom prst="rect">
            <a:avLst/>
          </a:prstGeom>
        </p:spPr>
      </p:pic>
      <p:graphicFrame>
        <p:nvGraphicFramePr>
          <p:cNvPr id="8" name="Table 7">
            <a:extLst>
              <a:ext uri="{FF2B5EF4-FFF2-40B4-BE49-F238E27FC236}">
                <a16:creationId xmlns:a16="http://schemas.microsoft.com/office/drawing/2014/main" id="{65320EFD-3161-2965-ACFE-6E6F161979C1}"/>
              </a:ext>
            </a:extLst>
          </p:cNvPr>
          <p:cNvGraphicFramePr>
            <a:graphicFrameLocks noGrp="1"/>
          </p:cNvGraphicFramePr>
          <p:nvPr/>
        </p:nvGraphicFramePr>
        <p:xfrm>
          <a:off x="8920808" y="2476611"/>
          <a:ext cx="2215323" cy="1797854"/>
        </p:xfrm>
        <a:graphic>
          <a:graphicData uri="http://schemas.openxmlformats.org/drawingml/2006/table">
            <a:tbl>
              <a:tblPr firstRow="1" bandRow="1">
                <a:tableStyleId>{5C22544A-7EE6-4342-B048-85BDC9FD1C3A}</a:tableStyleId>
              </a:tblPr>
              <a:tblGrid>
                <a:gridCol w="738441">
                  <a:extLst>
                    <a:ext uri="{9D8B030D-6E8A-4147-A177-3AD203B41FA5}">
                      <a16:colId xmlns:a16="http://schemas.microsoft.com/office/drawing/2014/main" val="1685688846"/>
                    </a:ext>
                  </a:extLst>
                </a:gridCol>
                <a:gridCol w="738441">
                  <a:extLst>
                    <a:ext uri="{9D8B030D-6E8A-4147-A177-3AD203B41FA5}">
                      <a16:colId xmlns:a16="http://schemas.microsoft.com/office/drawing/2014/main" val="3508221335"/>
                    </a:ext>
                  </a:extLst>
                </a:gridCol>
                <a:gridCol w="738441">
                  <a:extLst>
                    <a:ext uri="{9D8B030D-6E8A-4147-A177-3AD203B41FA5}">
                      <a16:colId xmlns:a16="http://schemas.microsoft.com/office/drawing/2014/main" val="3893397232"/>
                    </a:ext>
                  </a:extLst>
                </a:gridCol>
              </a:tblGrid>
              <a:tr h="517694">
                <a:tc>
                  <a:txBody>
                    <a:bodyPr/>
                    <a:lstStyle/>
                    <a:p>
                      <a:endParaRPr lang="en-IL"/>
                    </a:p>
                  </a:txBody>
                  <a:tcPr/>
                </a:tc>
                <a:tc>
                  <a:txBody>
                    <a:bodyPr/>
                    <a:lstStyle/>
                    <a:p>
                      <a:pPr algn="ctr"/>
                      <a:r>
                        <a:rPr lang="en-US" dirty="0">
                          <a:solidFill>
                            <a:schemeClr val="tx1"/>
                          </a:solidFill>
                        </a:rPr>
                        <a:t>X</a:t>
                      </a:r>
                      <a:endParaRPr lang="en-IL" dirty="0">
                        <a:solidFill>
                          <a:schemeClr val="tx1"/>
                        </a:solidFill>
                      </a:endParaRPr>
                    </a:p>
                  </a:txBody>
                  <a:tcPr/>
                </a:tc>
                <a:tc>
                  <a:txBody>
                    <a:bodyPr/>
                    <a:lstStyle/>
                    <a:p>
                      <a:endParaRPr lang="en-IL" dirty="0"/>
                    </a:p>
                  </a:txBody>
                  <a:tcPr/>
                </a:tc>
                <a:extLst>
                  <a:ext uri="{0D108BD9-81ED-4DB2-BD59-A6C34878D82A}">
                    <a16:rowId xmlns:a16="http://schemas.microsoft.com/office/drawing/2014/main" val="2347966636"/>
                  </a:ext>
                </a:extLst>
              </a:tr>
              <a:tr h="517694">
                <a:tc>
                  <a:txBody>
                    <a:bodyPr/>
                    <a:lstStyle/>
                    <a:p>
                      <a:pPr algn="ctr"/>
                      <a:r>
                        <a:rPr lang="en-US" b="1" dirty="0">
                          <a:solidFill>
                            <a:schemeClr val="tx1"/>
                          </a:solidFill>
                        </a:rPr>
                        <a:t>O</a:t>
                      </a:r>
                      <a:endParaRPr lang="en-IL" b="1" dirty="0">
                        <a:solidFill>
                          <a:schemeClr val="tx1"/>
                        </a:solidFill>
                      </a:endParaRPr>
                    </a:p>
                  </a:txBody>
                  <a:tcPr/>
                </a:tc>
                <a:tc>
                  <a:txBody>
                    <a:bodyPr/>
                    <a:lstStyle/>
                    <a:p>
                      <a:pPr algn="ctr"/>
                      <a:r>
                        <a:rPr lang="en-US" b="1" dirty="0"/>
                        <a:t>O</a:t>
                      </a:r>
                    </a:p>
                    <a:p>
                      <a:endParaRPr lang="en-IL"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endParaRPr lang="en-IL" b="1" dirty="0"/>
                    </a:p>
                    <a:p>
                      <a:endParaRPr lang="en-IL" dirty="0"/>
                    </a:p>
                  </a:txBody>
                  <a:tcPr/>
                </a:tc>
                <a:extLst>
                  <a:ext uri="{0D108BD9-81ED-4DB2-BD59-A6C34878D82A}">
                    <a16:rowId xmlns:a16="http://schemas.microsoft.com/office/drawing/2014/main" val="4278681946"/>
                  </a:ext>
                </a:extLst>
              </a:tr>
              <a:tr h="517694">
                <a:tc>
                  <a:txBody>
                    <a:bodyPr/>
                    <a:lstStyle/>
                    <a:p>
                      <a:pPr algn="ctr"/>
                      <a:r>
                        <a:rPr lang="en-US" b="1" dirty="0"/>
                        <a:t>O</a:t>
                      </a:r>
                    </a:p>
                    <a:p>
                      <a:endParaRPr lang="en-I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n-lt"/>
                          <a:ea typeface="+mn-ea"/>
                          <a:cs typeface="+mn-cs"/>
                        </a:rPr>
                        <a:t>X</a:t>
                      </a:r>
                      <a:endParaRPr kumimoji="0" lang="en-IL" sz="1800" b="1" i="0" u="none" strike="noStrike" kern="1200" cap="none" spc="0" normalizeH="0" baseline="0" noProof="0" dirty="0">
                        <a:ln>
                          <a:noFill/>
                        </a:ln>
                        <a:solidFill>
                          <a:schemeClr val="tx1"/>
                        </a:solidFill>
                        <a:effectLst/>
                        <a:uLnTx/>
                        <a:uFillTx/>
                        <a:latin typeface="+mn-lt"/>
                        <a:ea typeface="+mn-ea"/>
                        <a:cs typeface="+mn-cs"/>
                      </a:endParaRPr>
                    </a:p>
                    <a:p>
                      <a:endParaRPr lang="en-IL" dirty="0"/>
                    </a:p>
                  </a:txBody>
                  <a:tcPr/>
                </a:tc>
                <a:tc>
                  <a:txBody>
                    <a:bodyPr/>
                    <a:lstStyle/>
                    <a:p>
                      <a:endParaRPr lang="en-IL" dirty="0"/>
                    </a:p>
                  </a:txBody>
                  <a:tcPr/>
                </a:tc>
                <a:extLst>
                  <a:ext uri="{0D108BD9-81ED-4DB2-BD59-A6C34878D82A}">
                    <a16:rowId xmlns:a16="http://schemas.microsoft.com/office/drawing/2014/main" val="3569868784"/>
                  </a:ext>
                </a:extLst>
              </a:tr>
            </a:tbl>
          </a:graphicData>
        </a:graphic>
      </p:graphicFrame>
      <p:sp>
        <p:nvSpPr>
          <p:cNvPr id="5" name="תיבת טקסט 4">
            <a:extLst>
              <a:ext uri="{FF2B5EF4-FFF2-40B4-BE49-F238E27FC236}">
                <a16:creationId xmlns:a16="http://schemas.microsoft.com/office/drawing/2014/main" id="{63E22DB6-571C-B25A-BBDC-29F5A0B76B03}"/>
              </a:ext>
            </a:extLst>
          </p:cNvPr>
          <p:cNvSpPr txBox="1"/>
          <p:nvPr/>
        </p:nvSpPr>
        <p:spPr>
          <a:xfrm>
            <a:off x="1490134" y="1456841"/>
            <a:ext cx="6274518" cy="830997"/>
          </a:xfrm>
          <a:prstGeom prst="rect">
            <a:avLst/>
          </a:prstGeom>
          <a:noFill/>
        </p:spPr>
        <p:txBody>
          <a:bodyPr wrap="square" rtlCol="1">
            <a:spAutoFit/>
          </a:bodyPr>
          <a:lstStyle/>
          <a:p>
            <a:pPr algn="ctr" rtl="1"/>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كيف يمكننا حماية الزهور البرّية؟</a:t>
            </a:r>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rtl="1"/>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3 امثلة على الأقل</a:t>
            </a:r>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p:txBody>
      </p:sp>
      <p:sp>
        <p:nvSpPr>
          <p:cNvPr id="11" name="תיבת טקסט 10">
            <a:extLst>
              <a:ext uri="{FF2B5EF4-FFF2-40B4-BE49-F238E27FC236}">
                <a16:creationId xmlns:a16="http://schemas.microsoft.com/office/drawing/2014/main" id="{752D9744-49EC-4CF6-57E0-B9E4CECCAB6C}"/>
              </a:ext>
            </a:extLst>
          </p:cNvPr>
          <p:cNvSpPr txBox="1"/>
          <p:nvPr/>
        </p:nvSpPr>
        <p:spPr>
          <a:xfrm>
            <a:off x="1337734" y="2923709"/>
            <a:ext cx="6579317" cy="3046988"/>
          </a:xfrm>
          <a:prstGeom prst="rect">
            <a:avLst/>
          </a:prstGeom>
          <a:noFill/>
          <a:ln w="19050">
            <a:solidFill>
              <a:schemeClr val="tx1"/>
            </a:solidFill>
          </a:ln>
        </p:spPr>
        <p:txBody>
          <a:bodyPr wrap="square" rtlCol="1">
            <a:spAutoFit/>
          </a:bodyPr>
          <a:lstStyle/>
          <a:p>
            <a:pPr algn="ctr" rtl="1"/>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الجواب:</a:t>
            </a:r>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rtl="1"/>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rtl="1"/>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ممنوع قطف الزهور</a:t>
            </a:r>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rtl="1"/>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التنزه في المسارات المحدّدة فقط</a:t>
            </a:r>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rtl="1"/>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التنزه والتعرف على الزهور البرّية</a:t>
            </a:r>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rtl="1"/>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مشاركة أفراد العائلة حول أهمية الزهور البرّية</a:t>
            </a:r>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rtl="1"/>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a:extLst>
              <a:ext uri="{FF2B5EF4-FFF2-40B4-BE49-F238E27FC236}">
                <a16:creationId xmlns:a16="http://schemas.microsoft.com/office/drawing/2014/main" id="{F107436F-08AF-164E-8E4B-81868570867D}"/>
              </a:ext>
            </a:extLst>
          </p:cNvPr>
          <p:cNvSpPr>
            <a:spLocks noGrp="1"/>
          </p:cNvSpPr>
          <p:nvPr>
            <p:ph type="sldNum" sz="quarter" idx="12"/>
          </p:nvPr>
        </p:nvSpPr>
        <p:spPr/>
        <p:txBody>
          <a:bodyPr/>
          <a:lstStyle/>
          <a:p>
            <a:fld id="{9DE0CEA4-7E62-4EAA-9BE3-9BBBA25519B5}" type="slidenum">
              <a:rPr lang="en-150" smtClean="0">
                <a:latin typeface="Tahoma" panose="020B0604030504040204" pitchFamily="34" charset="0"/>
                <a:ea typeface="Tahoma" panose="020B0604030504040204" pitchFamily="34" charset="0"/>
                <a:cs typeface="Tahoma" panose="020B0604030504040204" pitchFamily="34" charset="0"/>
              </a:rPr>
              <a:t>55</a:t>
            </a:fld>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7" name="תמונה 6">
            <a:extLst>
              <a:ext uri="{FF2B5EF4-FFF2-40B4-BE49-F238E27FC236}">
                <a16:creationId xmlns:a16="http://schemas.microsoft.com/office/drawing/2014/main" id="{1803BF49-B3D7-492D-0996-04BBA0398BD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5094" y="6192565"/>
            <a:ext cx="2035130" cy="467105"/>
          </a:xfrm>
          <a:prstGeom prst="rect">
            <a:avLst/>
          </a:prstGeom>
        </p:spPr>
      </p:pic>
    </p:spTree>
    <p:extLst>
      <p:ext uri="{BB962C8B-B14F-4D97-AF65-F5344CB8AC3E}">
        <p14:creationId xmlns:p14="http://schemas.microsoft.com/office/powerpoint/2010/main" val="3200322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barn(inVertical)">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fade">
                                      <p:cBhvr>
                                        <p:cTn id="12" dur="1000"/>
                                        <p:tgtEl>
                                          <p:spTgt spid="11">
                                            <p:txEl>
                                              <p:pRg st="2" end="2"/>
                                            </p:txEl>
                                          </p:spTgt>
                                        </p:tgtEl>
                                      </p:cBhvr>
                                    </p:animEffect>
                                    <p:anim calcmode="lin" valueType="num">
                                      <p:cBhvr>
                                        <p:cTn id="13"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anim calcmode="lin" valueType="num">
                                      <p:cBhvr additive="base">
                                        <p:cTn id="19"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1">
                                            <p:txEl>
                                              <p:pRg st="4" end="4"/>
                                            </p:txEl>
                                          </p:spTgt>
                                        </p:tgtEl>
                                        <p:attrNameLst>
                                          <p:attrName>style.visibility</p:attrName>
                                        </p:attrNameLst>
                                      </p:cBhvr>
                                      <p:to>
                                        <p:strVal val="visible"/>
                                      </p:to>
                                    </p:set>
                                    <p:animEffect transition="in" filter="wipe(down)">
                                      <p:cBhvr>
                                        <p:cTn id="25" dur="500"/>
                                        <p:tgtEl>
                                          <p:spTgt spid="11">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11">
                                            <p:txEl>
                                              <p:pRg st="5" end="5"/>
                                            </p:txEl>
                                          </p:spTgt>
                                        </p:tgtEl>
                                        <p:attrNameLst>
                                          <p:attrName>style.visibility</p:attrName>
                                        </p:attrNameLst>
                                      </p:cBhvr>
                                      <p:to>
                                        <p:strVal val="visible"/>
                                      </p:to>
                                    </p:set>
                                    <p:anim calcmode="lin" valueType="num">
                                      <p:cBhvr>
                                        <p:cTn id="30" dur="500" fill="hold"/>
                                        <p:tgtEl>
                                          <p:spTgt spid="11">
                                            <p:txEl>
                                              <p:pRg st="5" end="5"/>
                                            </p:txEl>
                                          </p:spTgt>
                                        </p:tgtEl>
                                        <p:attrNameLst>
                                          <p:attrName>ppt_w</p:attrName>
                                        </p:attrNameLst>
                                      </p:cBhvr>
                                      <p:tavLst>
                                        <p:tav tm="0">
                                          <p:val>
                                            <p:fltVal val="0"/>
                                          </p:val>
                                        </p:tav>
                                        <p:tav tm="100000">
                                          <p:val>
                                            <p:strVal val="#ppt_w"/>
                                          </p:val>
                                        </p:tav>
                                      </p:tavLst>
                                    </p:anim>
                                    <p:anim calcmode="lin" valueType="num">
                                      <p:cBhvr>
                                        <p:cTn id="31" dur="500" fill="hold"/>
                                        <p:tgtEl>
                                          <p:spTgt spid="11">
                                            <p:txEl>
                                              <p:pRg st="5" end="5"/>
                                            </p:txEl>
                                          </p:spTgt>
                                        </p:tgtEl>
                                        <p:attrNameLst>
                                          <p:attrName>ppt_h</p:attrName>
                                        </p:attrNameLst>
                                      </p:cBhvr>
                                      <p:tavLst>
                                        <p:tav tm="0">
                                          <p:val>
                                            <p:fltVal val="0"/>
                                          </p:val>
                                        </p:tav>
                                        <p:tav tm="100000">
                                          <p:val>
                                            <p:strVal val="#ppt_h"/>
                                          </p:val>
                                        </p:tav>
                                      </p:tavLst>
                                    </p:anim>
                                    <p:animEffect transition="in" filter="fade">
                                      <p:cBhvr>
                                        <p:cTn id="32" dur="500"/>
                                        <p:tgtEl>
                                          <p:spTgt spid="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33F9A-DAEA-B25B-C44A-F16CF2543AD4}"/>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81C58BED-12DA-008B-9681-4B57234B53A8}"/>
              </a:ext>
            </a:extLst>
          </p:cNvPr>
          <p:cNvSpPr/>
          <p:nvPr/>
        </p:nvSpPr>
        <p:spPr>
          <a:xfrm>
            <a:off x="8689385"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fontAlgn="base">
              <a:lnSpc>
                <a:spcPts val="1350"/>
              </a:lnSpc>
              <a:spcBef>
                <a:spcPts val="1050"/>
              </a:spcBef>
              <a:spcAft>
                <a:spcPts val="800"/>
              </a:spcAft>
            </a:pPr>
            <a:endParaRPr lang="en-IL" sz="1800" kern="100" dirty="0">
              <a:effectLst/>
              <a:latin typeface="Tahoma" panose="020B0604030504040204" pitchFamily="34" charset="0"/>
              <a:ea typeface="Tahoma" panose="020B0604030504040204" pitchFamily="34" charset="0"/>
              <a:cs typeface="Tahoma" panose="020B0604030504040204" pitchFamily="34" charset="0"/>
            </a:endParaRPr>
          </a:p>
        </p:txBody>
      </p:sp>
      <p:sp>
        <p:nvSpPr>
          <p:cNvPr id="20" name="Rectangle 19">
            <a:extLst>
              <a:ext uri="{FF2B5EF4-FFF2-40B4-BE49-F238E27FC236}">
                <a16:creationId xmlns:a16="http://schemas.microsoft.com/office/drawing/2014/main" id="{4814D923-3805-6472-7D20-48DFE50CD889}"/>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2" name="Isosceles Triangle 1">
            <a:extLst>
              <a:ext uri="{FF2B5EF4-FFF2-40B4-BE49-F238E27FC236}">
                <a16:creationId xmlns:a16="http://schemas.microsoft.com/office/drawing/2014/main" id="{1CD064B3-F20F-499A-A8D3-104FDDEAD855}"/>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3" name="Oval 2">
            <a:extLst>
              <a:ext uri="{FF2B5EF4-FFF2-40B4-BE49-F238E27FC236}">
                <a16:creationId xmlns:a16="http://schemas.microsoft.com/office/drawing/2014/main" id="{80A6450B-E8D6-1E27-99D5-BFC9DD642E0D}"/>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6" name="Picture 5">
            <a:extLst>
              <a:ext uri="{FF2B5EF4-FFF2-40B4-BE49-F238E27FC236}">
                <a16:creationId xmlns:a16="http://schemas.microsoft.com/office/drawing/2014/main" id="{9F87F981-F12C-E442-81EF-DD0F98C9DDA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634593" y="3405558"/>
            <a:ext cx="499915" cy="487647"/>
          </a:xfrm>
          <a:prstGeom prst="rect">
            <a:avLst/>
          </a:prstGeom>
        </p:spPr>
      </p:pic>
      <p:sp>
        <p:nvSpPr>
          <p:cNvPr id="13" name="Isosceles Triangle 12">
            <a:extLst>
              <a:ext uri="{FF2B5EF4-FFF2-40B4-BE49-F238E27FC236}">
                <a16:creationId xmlns:a16="http://schemas.microsoft.com/office/drawing/2014/main" id="{B2372B74-5638-6E32-BF90-C433FBC4C946}"/>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4" name="Oval 13">
            <a:extLst>
              <a:ext uri="{FF2B5EF4-FFF2-40B4-BE49-F238E27FC236}">
                <a16:creationId xmlns:a16="http://schemas.microsoft.com/office/drawing/2014/main" id="{352C7A2C-ABFA-FC2E-B913-09338682A0F6}"/>
              </a:ext>
            </a:extLst>
          </p:cNvPr>
          <p:cNvSpPr/>
          <p:nvPr/>
        </p:nvSpPr>
        <p:spPr>
          <a:xfrm>
            <a:off x="11715620" y="5670870"/>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15" name="Oval 14">
            <a:extLst>
              <a:ext uri="{FF2B5EF4-FFF2-40B4-BE49-F238E27FC236}">
                <a16:creationId xmlns:a16="http://schemas.microsoft.com/office/drawing/2014/main" id="{EB1B366B-E118-132F-56D1-4CE067B10AFD}"/>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9" name="Picture 8">
            <a:extLst>
              <a:ext uri="{FF2B5EF4-FFF2-40B4-BE49-F238E27FC236}">
                <a16:creationId xmlns:a16="http://schemas.microsoft.com/office/drawing/2014/main" id="{B663E61F-B522-4367-B5A8-CC6EB049DCF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647208" y="4122789"/>
            <a:ext cx="496825" cy="484633"/>
          </a:xfrm>
          <a:prstGeom prst="rect">
            <a:avLst/>
          </a:prstGeom>
        </p:spPr>
      </p:pic>
      <p:sp>
        <p:nvSpPr>
          <p:cNvPr id="19" name="Isosceles Triangle 18">
            <a:extLst>
              <a:ext uri="{FF2B5EF4-FFF2-40B4-BE49-F238E27FC236}">
                <a16:creationId xmlns:a16="http://schemas.microsoft.com/office/drawing/2014/main" id="{7FB2A3A3-6338-DB7E-268D-EB53CC64E041}"/>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latin typeface="Tahoma" panose="020B0604030504040204" pitchFamily="34" charset="0"/>
                <a:ea typeface="Tahoma" panose="020B0604030504040204" pitchFamily="34" charset="0"/>
                <a:cs typeface="Tahoma" panose="020B0604030504040204" pitchFamily="34" charset="0"/>
              </a:rPr>
              <a:t> </a:t>
            </a:r>
            <a:endParaRPr lang="en-150" dirty="0">
              <a:latin typeface="Tahoma" panose="020B0604030504040204" pitchFamily="34" charset="0"/>
              <a:ea typeface="Tahoma" panose="020B0604030504040204" pitchFamily="34" charset="0"/>
              <a:cs typeface="Tahoma" panose="020B0604030504040204" pitchFamily="34" charset="0"/>
            </a:endParaRPr>
          </a:p>
        </p:txBody>
      </p:sp>
      <p:sp>
        <p:nvSpPr>
          <p:cNvPr id="21" name="Oval 20">
            <a:extLst>
              <a:ext uri="{FF2B5EF4-FFF2-40B4-BE49-F238E27FC236}">
                <a16:creationId xmlns:a16="http://schemas.microsoft.com/office/drawing/2014/main" id="{A7F4DD2F-72D4-CEC4-C26F-CD392853565D}"/>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sp>
        <p:nvSpPr>
          <p:cNvPr id="22" name="Isosceles Triangle 21">
            <a:extLst>
              <a:ext uri="{FF2B5EF4-FFF2-40B4-BE49-F238E27FC236}">
                <a16:creationId xmlns:a16="http://schemas.microsoft.com/office/drawing/2014/main" id="{72EA5BB2-4C23-34ED-3037-C1C7A8C72401}"/>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latin typeface="Tahoma" panose="020B0604030504040204" pitchFamily="34" charset="0"/>
              <a:ea typeface="Tahoma" panose="020B0604030504040204" pitchFamily="34" charset="0"/>
              <a:cs typeface="Tahoma" panose="020B0604030504040204" pitchFamily="34" charset="0"/>
            </a:endParaRPr>
          </a:p>
        </p:txBody>
      </p:sp>
      <p:pic>
        <p:nvPicPr>
          <p:cNvPr id="23" name="Picture 22">
            <a:extLst>
              <a:ext uri="{FF2B5EF4-FFF2-40B4-BE49-F238E27FC236}">
                <a16:creationId xmlns:a16="http://schemas.microsoft.com/office/drawing/2014/main" id="{49CE2A69-00B5-AE0A-C42E-7F862B111F09}"/>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647888" y="4852815"/>
            <a:ext cx="496825" cy="484633"/>
          </a:xfrm>
          <a:prstGeom prst="rect">
            <a:avLst/>
          </a:prstGeom>
        </p:spPr>
      </p:pic>
      <p:pic>
        <p:nvPicPr>
          <p:cNvPr id="25" name="Picture 24">
            <a:extLst>
              <a:ext uri="{FF2B5EF4-FFF2-40B4-BE49-F238E27FC236}">
                <a16:creationId xmlns:a16="http://schemas.microsoft.com/office/drawing/2014/main" id="{F4ADCC47-30D9-9D31-FBC0-0C5CAE543516}"/>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636131" y="5616019"/>
            <a:ext cx="496825" cy="484633"/>
          </a:xfrm>
          <a:prstGeom prst="rect">
            <a:avLst/>
          </a:prstGeom>
        </p:spPr>
      </p:pic>
      <p:pic>
        <p:nvPicPr>
          <p:cNvPr id="27" name="Picture 26">
            <a:extLst>
              <a:ext uri="{FF2B5EF4-FFF2-40B4-BE49-F238E27FC236}">
                <a16:creationId xmlns:a16="http://schemas.microsoft.com/office/drawing/2014/main" id="{1B974BC0-95A9-4885-425F-F4A0E69E837E}"/>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10778" y="6181771"/>
            <a:ext cx="1869772" cy="645798"/>
          </a:xfrm>
          <a:prstGeom prst="rect">
            <a:avLst/>
          </a:prstGeom>
          <a:effectLst/>
        </p:spPr>
      </p:pic>
      <p:graphicFrame>
        <p:nvGraphicFramePr>
          <p:cNvPr id="8" name="Table 7">
            <a:extLst>
              <a:ext uri="{FF2B5EF4-FFF2-40B4-BE49-F238E27FC236}">
                <a16:creationId xmlns:a16="http://schemas.microsoft.com/office/drawing/2014/main" id="{380812B3-B109-FA66-282A-E9BAFA892572}"/>
              </a:ext>
            </a:extLst>
          </p:cNvPr>
          <p:cNvGraphicFramePr>
            <a:graphicFrameLocks noGrp="1"/>
          </p:cNvGraphicFramePr>
          <p:nvPr/>
        </p:nvGraphicFramePr>
        <p:xfrm>
          <a:off x="8920808" y="2476611"/>
          <a:ext cx="2215323" cy="1797854"/>
        </p:xfrm>
        <a:graphic>
          <a:graphicData uri="http://schemas.openxmlformats.org/drawingml/2006/table">
            <a:tbl>
              <a:tblPr firstRow="1" bandRow="1">
                <a:tableStyleId>{5C22544A-7EE6-4342-B048-85BDC9FD1C3A}</a:tableStyleId>
              </a:tblPr>
              <a:tblGrid>
                <a:gridCol w="738441">
                  <a:extLst>
                    <a:ext uri="{9D8B030D-6E8A-4147-A177-3AD203B41FA5}">
                      <a16:colId xmlns:a16="http://schemas.microsoft.com/office/drawing/2014/main" val="1685688846"/>
                    </a:ext>
                  </a:extLst>
                </a:gridCol>
                <a:gridCol w="738441">
                  <a:extLst>
                    <a:ext uri="{9D8B030D-6E8A-4147-A177-3AD203B41FA5}">
                      <a16:colId xmlns:a16="http://schemas.microsoft.com/office/drawing/2014/main" val="3508221335"/>
                    </a:ext>
                  </a:extLst>
                </a:gridCol>
                <a:gridCol w="738441">
                  <a:extLst>
                    <a:ext uri="{9D8B030D-6E8A-4147-A177-3AD203B41FA5}">
                      <a16:colId xmlns:a16="http://schemas.microsoft.com/office/drawing/2014/main" val="3893397232"/>
                    </a:ext>
                  </a:extLst>
                </a:gridCol>
              </a:tblGrid>
              <a:tr h="517694">
                <a:tc>
                  <a:txBody>
                    <a:bodyPr/>
                    <a:lstStyle/>
                    <a:p>
                      <a:endParaRPr lang="en-IL"/>
                    </a:p>
                  </a:txBody>
                  <a:tcPr/>
                </a:tc>
                <a:tc>
                  <a:txBody>
                    <a:bodyPr/>
                    <a:lstStyle/>
                    <a:p>
                      <a:pPr algn="ctr"/>
                      <a:r>
                        <a:rPr lang="en-US" dirty="0">
                          <a:solidFill>
                            <a:schemeClr val="tx1"/>
                          </a:solidFill>
                        </a:rPr>
                        <a:t>X</a:t>
                      </a:r>
                      <a:endParaRPr lang="en-IL" dirty="0">
                        <a:solidFill>
                          <a:schemeClr val="tx1"/>
                        </a:solidFill>
                      </a:endParaRPr>
                    </a:p>
                  </a:txBody>
                  <a:tcPr/>
                </a:tc>
                <a:tc>
                  <a:txBody>
                    <a:bodyPr/>
                    <a:lstStyle/>
                    <a:p>
                      <a:endParaRPr lang="en-IL" dirty="0"/>
                    </a:p>
                  </a:txBody>
                  <a:tcPr/>
                </a:tc>
                <a:extLst>
                  <a:ext uri="{0D108BD9-81ED-4DB2-BD59-A6C34878D82A}">
                    <a16:rowId xmlns:a16="http://schemas.microsoft.com/office/drawing/2014/main" val="2347966636"/>
                  </a:ext>
                </a:extLst>
              </a:tr>
              <a:tr h="517694">
                <a:tc>
                  <a:txBody>
                    <a:bodyPr/>
                    <a:lstStyle/>
                    <a:p>
                      <a:pPr algn="ctr"/>
                      <a:r>
                        <a:rPr lang="en-US" b="1" dirty="0">
                          <a:solidFill>
                            <a:schemeClr val="tx1"/>
                          </a:solidFill>
                        </a:rPr>
                        <a:t>O</a:t>
                      </a:r>
                      <a:endParaRPr lang="en-IL" b="1" dirty="0">
                        <a:solidFill>
                          <a:schemeClr val="tx1"/>
                        </a:solidFill>
                      </a:endParaRPr>
                    </a:p>
                  </a:txBody>
                  <a:tcPr/>
                </a:tc>
                <a:tc>
                  <a:txBody>
                    <a:bodyPr/>
                    <a:lstStyle/>
                    <a:p>
                      <a:pPr algn="ctr"/>
                      <a:r>
                        <a:rPr lang="en-US" b="1" dirty="0"/>
                        <a:t>O</a:t>
                      </a:r>
                    </a:p>
                    <a:p>
                      <a:endParaRPr lang="en-IL"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endParaRPr lang="en-IL" b="1" dirty="0"/>
                    </a:p>
                    <a:p>
                      <a:endParaRPr lang="en-IL" dirty="0"/>
                    </a:p>
                  </a:txBody>
                  <a:tcPr/>
                </a:tc>
                <a:extLst>
                  <a:ext uri="{0D108BD9-81ED-4DB2-BD59-A6C34878D82A}">
                    <a16:rowId xmlns:a16="http://schemas.microsoft.com/office/drawing/2014/main" val="4278681946"/>
                  </a:ext>
                </a:extLst>
              </a:tr>
              <a:tr h="517694">
                <a:tc>
                  <a:txBody>
                    <a:bodyPr/>
                    <a:lstStyle/>
                    <a:p>
                      <a:pPr algn="ctr"/>
                      <a:r>
                        <a:rPr lang="en-US" b="1" dirty="0"/>
                        <a:t>O</a:t>
                      </a:r>
                    </a:p>
                    <a:p>
                      <a:endParaRPr lang="en-I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n-lt"/>
                          <a:ea typeface="+mn-ea"/>
                          <a:cs typeface="+mn-cs"/>
                        </a:rPr>
                        <a:t>X</a:t>
                      </a:r>
                      <a:endParaRPr kumimoji="0" lang="en-IL" sz="1800" b="1" i="0" u="none" strike="noStrike" kern="1200" cap="none" spc="0" normalizeH="0" baseline="0" noProof="0" dirty="0">
                        <a:ln>
                          <a:noFill/>
                        </a:ln>
                        <a:solidFill>
                          <a:schemeClr val="tx1"/>
                        </a:solidFill>
                        <a:effectLst/>
                        <a:uLnTx/>
                        <a:uFillTx/>
                        <a:latin typeface="+mn-lt"/>
                        <a:ea typeface="+mn-ea"/>
                        <a:cs typeface="+mn-cs"/>
                      </a:endParaRPr>
                    </a:p>
                    <a:p>
                      <a:endParaRPr lang="en-IL" dirty="0"/>
                    </a:p>
                  </a:txBody>
                  <a:tcPr/>
                </a:tc>
                <a:tc>
                  <a:txBody>
                    <a:bodyPr/>
                    <a:lstStyle/>
                    <a:p>
                      <a:endParaRPr lang="en-IL" dirty="0"/>
                    </a:p>
                  </a:txBody>
                  <a:tcPr/>
                </a:tc>
                <a:extLst>
                  <a:ext uri="{0D108BD9-81ED-4DB2-BD59-A6C34878D82A}">
                    <a16:rowId xmlns:a16="http://schemas.microsoft.com/office/drawing/2014/main" val="3569868784"/>
                  </a:ext>
                </a:extLst>
              </a:tr>
            </a:tbl>
          </a:graphicData>
        </a:graphic>
      </p:graphicFrame>
      <p:sp>
        <p:nvSpPr>
          <p:cNvPr id="5" name="תיבת טקסט 4">
            <a:extLst>
              <a:ext uri="{FF2B5EF4-FFF2-40B4-BE49-F238E27FC236}">
                <a16:creationId xmlns:a16="http://schemas.microsoft.com/office/drawing/2014/main" id="{DEC0AF66-3FCA-0AF7-5E33-4137D8DC7F4E}"/>
              </a:ext>
            </a:extLst>
          </p:cNvPr>
          <p:cNvSpPr txBox="1"/>
          <p:nvPr/>
        </p:nvSpPr>
        <p:spPr>
          <a:xfrm>
            <a:off x="1490134" y="1456841"/>
            <a:ext cx="6274518" cy="830997"/>
          </a:xfrm>
          <a:prstGeom prst="rect">
            <a:avLst/>
          </a:prstGeom>
          <a:noFill/>
        </p:spPr>
        <p:txBody>
          <a:bodyPr wrap="square" rtlCol="1">
            <a:spAutoFit/>
          </a:bodyPr>
          <a:lstStyle/>
          <a:p>
            <a:pPr algn="ctr" rtl="1"/>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أين يمكننا رؤية الزهور البرية؟</a:t>
            </a:r>
          </a:p>
          <a:p>
            <a:pPr algn="ctr" rtl="1"/>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p:txBody>
      </p:sp>
      <p:sp>
        <p:nvSpPr>
          <p:cNvPr id="11" name="תיבת טקסט 10">
            <a:extLst>
              <a:ext uri="{FF2B5EF4-FFF2-40B4-BE49-F238E27FC236}">
                <a16:creationId xmlns:a16="http://schemas.microsoft.com/office/drawing/2014/main" id="{A01A3F92-C83E-31FE-456E-56597D2411CC}"/>
              </a:ext>
            </a:extLst>
          </p:cNvPr>
          <p:cNvSpPr txBox="1"/>
          <p:nvPr/>
        </p:nvSpPr>
        <p:spPr>
          <a:xfrm>
            <a:off x="1337734" y="2923709"/>
            <a:ext cx="6579317" cy="2677656"/>
          </a:xfrm>
          <a:prstGeom prst="rect">
            <a:avLst/>
          </a:prstGeom>
          <a:noFill/>
          <a:ln w="19050">
            <a:solidFill>
              <a:schemeClr val="tx1"/>
            </a:solidFill>
          </a:ln>
        </p:spPr>
        <p:txBody>
          <a:bodyPr wrap="square" rtlCol="1">
            <a:spAutoFit/>
          </a:bodyPr>
          <a:lstStyle/>
          <a:p>
            <a:pPr algn="ctr" rtl="1"/>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الجواب:</a:t>
            </a:r>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rtl="1"/>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rtl="1"/>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في المحميات الطبيعية والحدائق الوطنية في جميع انحاء البلاد؟</a:t>
            </a:r>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rtl="1"/>
            <a:r>
              <a:rPr lang="ar-SA" sz="2400" b="1" dirty="0">
                <a:solidFill>
                  <a:srgbClr val="005445"/>
                </a:solidFill>
                <a:latin typeface="Tahoma" panose="020B0604030504040204" pitchFamily="34" charset="0"/>
                <a:ea typeface="Tahoma" panose="020B0604030504040204" pitchFamily="34" charset="0"/>
                <a:cs typeface="Tahoma" panose="020B0604030504040204" pitchFamily="34" charset="0"/>
              </a:rPr>
              <a:t>كل محمية هو موئل خاص تنبت فيه أنواع من الزهور البرية المختلفة.</a:t>
            </a:r>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a:p>
            <a:pPr algn="ctr" rtl="1"/>
            <a:endParaRPr lang="he-IL" sz="2400" b="1" dirty="0">
              <a:solidFill>
                <a:srgbClr val="005445"/>
              </a:solidFill>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a:extLst>
              <a:ext uri="{FF2B5EF4-FFF2-40B4-BE49-F238E27FC236}">
                <a16:creationId xmlns:a16="http://schemas.microsoft.com/office/drawing/2014/main" id="{EE1762E2-E8C2-24EB-1E44-EB848AF1CB41}"/>
              </a:ext>
            </a:extLst>
          </p:cNvPr>
          <p:cNvSpPr>
            <a:spLocks noGrp="1"/>
          </p:cNvSpPr>
          <p:nvPr>
            <p:ph type="sldNum" sz="quarter" idx="12"/>
          </p:nvPr>
        </p:nvSpPr>
        <p:spPr/>
        <p:txBody>
          <a:bodyPr/>
          <a:lstStyle/>
          <a:p>
            <a:fld id="{9DE0CEA4-7E62-4EAA-9BE3-9BBBA25519B5}" type="slidenum">
              <a:rPr lang="en-150" smtClean="0">
                <a:latin typeface="Tahoma" panose="020B0604030504040204" pitchFamily="34" charset="0"/>
                <a:ea typeface="Tahoma" panose="020B0604030504040204" pitchFamily="34" charset="0"/>
                <a:cs typeface="Tahoma" panose="020B0604030504040204" pitchFamily="34" charset="0"/>
              </a:rPr>
              <a:t>56</a:t>
            </a:fld>
            <a:endParaRPr lang="en-15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711898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wipe(down)">
                                      <p:cBhvr>
                                        <p:cTn id="7" dur="500"/>
                                        <p:tgtEl>
                                          <p:spTgt spid="11">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11">
                                            <p:txEl>
                                              <p:pRg st="2" end="2"/>
                                            </p:txEl>
                                          </p:spTgt>
                                        </p:tgtEl>
                                        <p:attrNameLst>
                                          <p:attrName>style.visibility</p:attrName>
                                        </p:attrNameLst>
                                      </p:cBhvr>
                                      <p:to>
                                        <p:strVal val="visible"/>
                                      </p:to>
                                    </p:set>
                                    <p:animEffect transition="in" filter="wipe(down)">
                                      <p:cBhvr>
                                        <p:cTn id="10" dur="500"/>
                                        <p:tgtEl>
                                          <p:spTgt spid="11">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11">
                                            <p:txEl>
                                              <p:pRg st="3" end="3"/>
                                            </p:txEl>
                                          </p:spTgt>
                                        </p:tgtEl>
                                        <p:attrNameLst>
                                          <p:attrName>style.visibility</p:attrName>
                                        </p:attrNameLst>
                                      </p:cBhvr>
                                      <p:to>
                                        <p:strVal val="visible"/>
                                      </p:to>
                                    </p:set>
                                    <p:animEffect transition="in" filter="circle(in)">
                                      <p:cBhvr>
                                        <p:cTn id="15" dur="20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2E21D-19CD-22CD-EF68-A959845FAAF4}"/>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FD3DC32E-FF7E-1967-2EA2-C6C2CD6FB01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8488" y="0"/>
            <a:ext cx="12192000" cy="6858000"/>
          </a:xfrm>
          <a:prstGeom prst="rect">
            <a:avLst/>
          </a:prstGeom>
        </p:spPr>
      </p:pic>
      <p:pic>
        <p:nvPicPr>
          <p:cNvPr id="29" name="Picture 28">
            <a:extLst>
              <a:ext uri="{FF2B5EF4-FFF2-40B4-BE49-F238E27FC236}">
                <a16:creationId xmlns:a16="http://schemas.microsoft.com/office/drawing/2014/main" id="{A0B7BBFB-E28E-427C-B572-E03F998BCB8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12078" y="6358207"/>
            <a:ext cx="1767844" cy="301753"/>
          </a:xfrm>
          <a:prstGeom prst="rect">
            <a:avLst/>
          </a:prstGeom>
        </p:spPr>
      </p:pic>
      <p:sp>
        <p:nvSpPr>
          <p:cNvPr id="18" name="TextBox 17">
            <a:extLst>
              <a:ext uri="{FF2B5EF4-FFF2-40B4-BE49-F238E27FC236}">
                <a16:creationId xmlns:a16="http://schemas.microsoft.com/office/drawing/2014/main" id="{9ED794EF-608C-AE7A-BF5F-0F4E39374698}"/>
              </a:ext>
            </a:extLst>
          </p:cNvPr>
          <p:cNvSpPr txBox="1"/>
          <p:nvPr/>
        </p:nvSpPr>
        <p:spPr>
          <a:xfrm>
            <a:off x="2312712" y="243195"/>
            <a:ext cx="7783551" cy="6494085"/>
          </a:xfrm>
          <a:prstGeom prst="rect">
            <a:avLst/>
          </a:prstGeom>
          <a:noFill/>
        </p:spPr>
        <p:txBody>
          <a:bodyPr wrap="square" rtlCol="0">
            <a:spAutoFit/>
          </a:bodyPr>
          <a:lstStyle/>
          <a:p>
            <a:pPr algn="ctr" rtl="1"/>
            <a:endParaRPr lang="he-IL" sz="3200" b="1" dirty="0">
              <a:solidFill>
                <a:schemeClr val="bg1"/>
              </a:solidFill>
              <a:latin typeface="Atlas AAA" panose="020B0504020202020204" pitchFamily="34" charset="-79"/>
              <a:cs typeface="Atlas AAA" panose="020B0504020202020204" pitchFamily="34" charset="-79"/>
            </a:endParaRPr>
          </a:p>
          <a:p>
            <a:pPr algn="ctr" rtl="1"/>
            <a:r>
              <a:rPr lang="ar-SA" sz="3200" b="1" dirty="0">
                <a:solidFill>
                  <a:schemeClr val="bg1"/>
                </a:solidFill>
                <a:latin typeface="Tahoma" panose="020B0604030504040204" pitchFamily="34" charset="0"/>
                <a:ea typeface="Tahoma" panose="020B0604030504040204" pitchFamily="34" charset="0"/>
                <a:cs typeface="Tahoma" panose="020B0604030504040204" pitchFamily="34" charset="0"/>
              </a:rPr>
              <a:t>نأمل أن تكونوا قد احببتم الزهور البرية</a:t>
            </a:r>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ar-EG" sz="3200" b="1" dirty="0">
                <a:solidFill>
                  <a:schemeClr val="bg1"/>
                </a:solidFill>
                <a:latin typeface="Tahoma" panose="020B0604030504040204" pitchFamily="34" charset="0"/>
                <a:ea typeface="Tahoma" panose="020B0604030504040204" pitchFamily="34" charset="0"/>
                <a:cs typeface="Tahoma" panose="020B0604030504040204" pitchFamily="34" charset="0"/>
              </a:rPr>
              <a:t>مثلنا</a:t>
            </a:r>
            <a:r>
              <a:rPr lang="ar-SA" sz="3200" b="1" dirty="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ctr" rtl="1"/>
            <a:endParaRPr lang="ar-SA"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ctr" rtl="1"/>
            <a:r>
              <a:rPr lang="ar-SA" sz="3200" b="1" dirty="0">
                <a:solidFill>
                  <a:schemeClr val="bg1"/>
                </a:solidFill>
                <a:latin typeface="Tahoma" panose="020B0604030504040204" pitchFamily="34" charset="0"/>
                <a:ea typeface="Tahoma" panose="020B0604030504040204" pitchFamily="34" charset="0"/>
                <a:cs typeface="Tahoma" panose="020B0604030504040204" pitchFamily="34" charset="0"/>
              </a:rPr>
              <a:t>هيا نتنزه في المحميات الطبيعية والحدائق الوطنية،</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ctr" rtl="1"/>
            <a:endParaRPr lang="ar-SA"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ctr" rtl="1"/>
            <a:r>
              <a:rPr lang="he-IL" sz="32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ar-SA" sz="3200" b="1" dirty="0">
                <a:solidFill>
                  <a:schemeClr val="bg1"/>
                </a:solidFill>
                <a:latin typeface="Tahoma" panose="020B0604030504040204" pitchFamily="34" charset="0"/>
                <a:ea typeface="Tahoma" panose="020B0604030504040204" pitchFamily="34" charset="0"/>
                <a:cs typeface="Tahoma" panose="020B0604030504040204" pitchFamily="34" charset="0"/>
              </a:rPr>
              <a:t> فتشوا عن الزهور البرية التي تعرّفتم عليها في الطبيعة.</a:t>
            </a:r>
          </a:p>
          <a:p>
            <a:pPr algn="ctr" rtl="1"/>
            <a:endParaRPr lang="he-IL" sz="3200" b="1" dirty="0">
              <a:solidFill>
                <a:schemeClr val="bg1"/>
              </a:solidFill>
              <a:highlight>
                <a:srgbClr val="FFFF00"/>
              </a:highlight>
              <a:latin typeface="Tahoma" panose="020B0604030504040204" pitchFamily="34" charset="0"/>
              <a:ea typeface="Tahoma" panose="020B0604030504040204" pitchFamily="34" charset="0"/>
              <a:cs typeface="Tahoma" panose="020B0604030504040204" pitchFamily="34" charset="0"/>
            </a:endParaRPr>
          </a:p>
          <a:p>
            <a:pPr algn="ctr" rtl="1"/>
            <a:endParaRPr lang="he-IL" sz="3200" b="1" dirty="0">
              <a:solidFill>
                <a:schemeClr val="bg1"/>
              </a:solidFill>
              <a:latin typeface="Atlas AAA" panose="020B0504020202020204" pitchFamily="34" charset="-79"/>
              <a:cs typeface="Atlas AAA" panose="020B0504020202020204" pitchFamily="34" charset="-79"/>
            </a:endParaRPr>
          </a:p>
          <a:p>
            <a:pPr algn="ctr" rtl="1"/>
            <a:r>
              <a:rPr lang="en-US" sz="3200" b="1" dirty="0">
                <a:solidFill>
                  <a:schemeClr val="bg1"/>
                </a:solidFill>
                <a:latin typeface="Atlas AAA" panose="020B0504020202020204" pitchFamily="34" charset="-79"/>
                <a:cs typeface="Atlas AAA" panose="020B0504020202020204" pitchFamily="34" charset="-79"/>
              </a:rPr>
              <a:t>www.parks.org.il</a:t>
            </a:r>
            <a:endParaRPr lang="he-IL" sz="3200" b="1" dirty="0">
              <a:solidFill>
                <a:schemeClr val="bg1"/>
              </a:solidFill>
              <a:latin typeface="Atlas AAA" panose="020B0504020202020204" pitchFamily="34" charset="-79"/>
              <a:cs typeface="Atlas AAA" panose="020B0504020202020204" pitchFamily="34" charset="-79"/>
            </a:endParaRPr>
          </a:p>
          <a:p>
            <a:pPr algn="just" rtl="1"/>
            <a:endParaRPr lang="en-150" sz="3200" dirty="0">
              <a:solidFill>
                <a:schemeClr val="bg1"/>
              </a:solidFill>
              <a:latin typeface="Atlas AAA" panose="020B0504020202020204" pitchFamily="34" charset="-79"/>
              <a:cs typeface="Atlas AAA" panose="020B0504020202020204" pitchFamily="34" charset="-79"/>
            </a:endParaRPr>
          </a:p>
        </p:txBody>
      </p:sp>
      <p:sp>
        <p:nvSpPr>
          <p:cNvPr id="2" name="Slide Number Placeholder 1">
            <a:extLst>
              <a:ext uri="{FF2B5EF4-FFF2-40B4-BE49-F238E27FC236}">
                <a16:creationId xmlns:a16="http://schemas.microsoft.com/office/drawing/2014/main" id="{B36B9AB8-2D80-6FBB-5B41-2359F2857C4B}"/>
              </a:ext>
            </a:extLst>
          </p:cNvPr>
          <p:cNvSpPr>
            <a:spLocks noGrp="1"/>
          </p:cNvSpPr>
          <p:nvPr>
            <p:ph type="sldNum" sz="quarter" idx="12"/>
          </p:nvPr>
        </p:nvSpPr>
        <p:spPr/>
        <p:txBody>
          <a:bodyPr/>
          <a:lstStyle/>
          <a:p>
            <a:fld id="{9DE0CEA4-7E62-4EAA-9BE3-9BBBA25519B5}" type="slidenum">
              <a:rPr lang="en-150" smtClean="0"/>
              <a:t>57</a:t>
            </a:fld>
            <a:endParaRPr lang="en-150"/>
          </a:p>
        </p:txBody>
      </p:sp>
    </p:spTree>
    <p:extLst>
      <p:ext uri="{BB962C8B-B14F-4D97-AF65-F5344CB8AC3E}">
        <p14:creationId xmlns:p14="http://schemas.microsoft.com/office/powerpoint/2010/main" val="4145326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8">
                                            <p:txEl>
                                              <p:pRg st="1" end="1"/>
                                            </p:txEl>
                                          </p:spTgt>
                                        </p:tgtEl>
                                        <p:attrNameLst>
                                          <p:attrName>style.visibility</p:attrName>
                                        </p:attrNameLst>
                                      </p:cBhvr>
                                      <p:to>
                                        <p:strVal val="visible"/>
                                      </p:to>
                                    </p:set>
                                    <p:animEffect transition="in" filter="wheel(1)">
                                      <p:cBhvr>
                                        <p:cTn id="7" dur="2000"/>
                                        <p:tgtEl>
                                          <p:spTgt spid="1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8">
                                            <p:txEl>
                                              <p:pRg st="3" end="3"/>
                                            </p:txEl>
                                          </p:spTgt>
                                        </p:tgtEl>
                                        <p:attrNameLst>
                                          <p:attrName>style.visibility</p:attrName>
                                        </p:attrNameLst>
                                      </p:cBhvr>
                                      <p:to>
                                        <p:strVal val="visible"/>
                                      </p:to>
                                    </p:set>
                                    <p:animEffect transition="in" filter="wheel(1)">
                                      <p:cBhvr>
                                        <p:cTn id="12" dur="2000"/>
                                        <p:tgtEl>
                                          <p:spTgt spid="18">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18">
                                            <p:txEl>
                                              <p:pRg st="5" end="5"/>
                                            </p:txEl>
                                          </p:spTgt>
                                        </p:tgtEl>
                                        <p:attrNameLst>
                                          <p:attrName>style.visibility</p:attrName>
                                        </p:attrNameLst>
                                      </p:cBhvr>
                                      <p:to>
                                        <p:strVal val="visible"/>
                                      </p:to>
                                    </p:set>
                                    <p:animEffect transition="in" filter="wheel(1)">
                                      <p:cBhvr>
                                        <p:cTn id="17" dur="2000"/>
                                        <p:tgtEl>
                                          <p:spTgt spid="18">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8">
                                            <p:txEl>
                                              <p:pRg st="8" end="8"/>
                                            </p:txEl>
                                          </p:spTgt>
                                        </p:tgtEl>
                                        <p:attrNameLst>
                                          <p:attrName>style.visibility</p:attrName>
                                        </p:attrNameLst>
                                      </p:cBhvr>
                                      <p:to>
                                        <p:strVal val="visible"/>
                                      </p:to>
                                    </p:set>
                                    <p:animEffect transition="in" filter="randombar(horizontal)">
                                      <p:cBhvr>
                                        <p:cTn id="22" dur="500"/>
                                        <p:tgtEl>
                                          <p:spTgt spid="1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EF047-AD41-FAF3-510C-64AD20C355B3}"/>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1CD4A9CF-FAF5-B421-D473-AE228E1F764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8488" y="0"/>
            <a:ext cx="12192000" cy="6858000"/>
          </a:xfrm>
          <a:prstGeom prst="rect">
            <a:avLst/>
          </a:prstGeom>
        </p:spPr>
      </p:pic>
      <p:pic>
        <p:nvPicPr>
          <p:cNvPr id="29" name="Picture 28">
            <a:extLst>
              <a:ext uri="{FF2B5EF4-FFF2-40B4-BE49-F238E27FC236}">
                <a16:creationId xmlns:a16="http://schemas.microsoft.com/office/drawing/2014/main" id="{3349A413-B815-F24A-5F44-6C6980E0E56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12078" y="6358207"/>
            <a:ext cx="1767844" cy="301753"/>
          </a:xfrm>
          <a:prstGeom prst="rect">
            <a:avLst/>
          </a:prstGeom>
        </p:spPr>
      </p:pic>
      <p:sp>
        <p:nvSpPr>
          <p:cNvPr id="18" name="TextBox 17">
            <a:extLst>
              <a:ext uri="{FF2B5EF4-FFF2-40B4-BE49-F238E27FC236}">
                <a16:creationId xmlns:a16="http://schemas.microsoft.com/office/drawing/2014/main" id="{E5AC00E1-24AB-72B5-E66E-45C8DDEF6317}"/>
              </a:ext>
            </a:extLst>
          </p:cNvPr>
          <p:cNvSpPr txBox="1"/>
          <p:nvPr/>
        </p:nvSpPr>
        <p:spPr>
          <a:xfrm>
            <a:off x="2677115" y="588516"/>
            <a:ext cx="6837770" cy="5016758"/>
          </a:xfrm>
          <a:prstGeom prst="rect">
            <a:avLst/>
          </a:prstGeom>
          <a:noFill/>
        </p:spPr>
        <p:txBody>
          <a:bodyPr wrap="square" rtlCol="0">
            <a:spAutoFit/>
          </a:bodyPr>
          <a:lstStyle/>
          <a:p>
            <a:pPr algn="ctr" rtl="1"/>
            <a:endParaRPr lang="he-IL" sz="3200" b="1" dirty="0">
              <a:solidFill>
                <a:schemeClr val="bg1"/>
              </a:solidFill>
              <a:latin typeface="Atlas AAA" panose="020B0504020202020204" pitchFamily="34" charset="-79"/>
              <a:cs typeface="Atlas AAA" panose="020B0504020202020204" pitchFamily="34" charset="-79"/>
            </a:endParaRPr>
          </a:p>
          <a:p>
            <a:pPr algn="ctr" rtl="1"/>
            <a:r>
              <a:rPr lang="ar-SA" sz="3200" dirty="0">
                <a:solidFill>
                  <a:schemeClr val="bg1"/>
                </a:solidFill>
                <a:latin typeface="Tahoma" panose="020B0604030504040204" pitchFamily="34" charset="0"/>
                <a:ea typeface="Tahoma" panose="020B0604030504040204" pitchFamily="34" charset="0"/>
                <a:cs typeface="Tahoma" panose="020B0604030504040204" pitchFamily="34" charset="0"/>
              </a:rPr>
              <a:t>اختياركم</a:t>
            </a:r>
            <a:endParaRPr lang="he-IL" sz="32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ctr" rtl="1"/>
            <a:endParaRPr lang="he-IL" sz="32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ctr" rtl="1"/>
            <a:r>
              <a:rPr lang="ar-SA" sz="3200" dirty="0">
                <a:solidFill>
                  <a:schemeClr val="bg1"/>
                </a:solidFill>
                <a:latin typeface="Tahoma" panose="020B0604030504040204" pitchFamily="34" charset="0"/>
                <a:ea typeface="Tahoma" panose="020B0604030504040204" pitchFamily="34" charset="0"/>
                <a:cs typeface="Tahoma" panose="020B0604030504040204" pitchFamily="34" charset="0"/>
              </a:rPr>
              <a:t>صوتكم</a:t>
            </a:r>
            <a:endParaRPr lang="he-IL" sz="32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ctr" rtl="1"/>
            <a:endParaRPr lang="he-IL" sz="32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ctr" rtl="1"/>
            <a:r>
              <a:rPr lang="ar-SA" sz="3200" dirty="0">
                <a:solidFill>
                  <a:schemeClr val="bg1"/>
                </a:solidFill>
                <a:latin typeface="Tahoma" panose="020B0604030504040204" pitchFamily="34" charset="0"/>
                <a:ea typeface="Tahoma" panose="020B0604030504040204" pitchFamily="34" charset="0"/>
                <a:cs typeface="Tahoma" panose="020B0604030504040204" pitchFamily="34" charset="0"/>
              </a:rPr>
              <a:t>وأفعالكم</a:t>
            </a:r>
            <a:endParaRPr lang="he-IL" sz="32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ctr" rtl="1"/>
            <a:endParaRPr lang="he-IL" sz="32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ctr" rtl="1"/>
            <a:r>
              <a:rPr lang="ar-EG" sz="3200" dirty="0">
                <a:solidFill>
                  <a:schemeClr val="bg1"/>
                </a:solidFill>
                <a:latin typeface="Tahoma" panose="020B0604030504040204" pitchFamily="34" charset="0"/>
                <a:ea typeface="Tahoma" panose="020B0604030504040204" pitchFamily="34" charset="0"/>
                <a:cs typeface="Tahoma" panose="020B0604030504040204" pitchFamily="34" charset="0"/>
              </a:rPr>
              <a:t>تُ</a:t>
            </a:r>
            <a:r>
              <a:rPr lang="ar-SA" sz="3200" dirty="0" err="1">
                <a:solidFill>
                  <a:schemeClr val="bg1"/>
                </a:solidFill>
                <a:latin typeface="Tahoma" panose="020B0604030504040204" pitchFamily="34" charset="0"/>
                <a:ea typeface="Tahoma" panose="020B0604030504040204" pitchFamily="34" charset="0"/>
                <a:cs typeface="Tahoma" panose="020B0604030504040204" pitchFamily="34" charset="0"/>
              </a:rPr>
              <a:t>ؤثّر</a:t>
            </a:r>
            <a:r>
              <a:rPr lang="ar-SA" sz="3200" dirty="0">
                <a:solidFill>
                  <a:schemeClr val="bg1"/>
                </a:solidFill>
                <a:latin typeface="Tahoma" panose="020B0604030504040204" pitchFamily="34" charset="0"/>
                <a:ea typeface="Tahoma" panose="020B0604030504040204" pitchFamily="34" charset="0"/>
                <a:cs typeface="Tahoma" panose="020B0604030504040204" pitchFamily="34" charset="0"/>
              </a:rPr>
              <a:t> على الزهور البرّية في المستقبل </a:t>
            </a:r>
            <a:endParaRPr lang="he-IL" sz="32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ctr" rtl="1"/>
            <a:endParaRPr lang="he-IL" sz="32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ctr" rtl="1"/>
            <a:r>
              <a:rPr lang="ar-SA" sz="3200" dirty="0">
                <a:solidFill>
                  <a:schemeClr val="bg1"/>
                </a:solidFill>
                <a:latin typeface="Tahoma" panose="020B0604030504040204" pitchFamily="34" charset="0"/>
                <a:ea typeface="Tahoma" panose="020B0604030504040204" pitchFamily="34" charset="0"/>
                <a:cs typeface="Tahoma" panose="020B0604030504040204" pitchFamily="34" charset="0"/>
              </a:rPr>
              <a:t>تعالوا معاً نحمي الزهور البرّية</a:t>
            </a:r>
            <a:endParaRPr lang="en-150" sz="32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2" name="Slide Number Placeholder 1">
            <a:extLst>
              <a:ext uri="{FF2B5EF4-FFF2-40B4-BE49-F238E27FC236}">
                <a16:creationId xmlns:a16="http://schemas.microsoft.com/office/drawing/2014/main" id="{3AD8D664-1666-45E0-9BDF-77848D931E25}"/>
              </a:ext>
            </a:extLst>
          </p:cNvPr>
          <p:cNvSpPr>
            <a:spLocks noGrp="1"/>
          </p:cNvSpPr>
          <p:nvPr>
            <p:ph type="sldNum" sz="quarter" idx="12"/>
          </p:nvPr>
        </p:nvSpPr>
        <p:spPr/>
        <p:txBody>
          <a:bodyPr/>
          <a:lstStyle/>
          <a:p>
            <a:fld id="{9DE0CEA4-7E62-4EAA-9BE3-9BBBA25519B5}" type="slidenum">
              <a:rPr lang="en-150" smtClean="0"/>
              <a:t>58</a:t>
            </a:fld>
            <a:endParaRPr lang="en-150"/>
          </a:p>
        </p:txBody>
      </p:sp>
    </p:spTree>
    <p:extLst>
      <p:ext uri="{BB962C8B-B14F-4D97-AF65-F5344CB8AC3E}">
        <p14:creationId xmlns:p14="http://schemas.microsoft.com/office/powerpoint/2010/main" val="3041255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nodeType="clickEffect">
                                  <p:stCondLst>
                                    <p:cond delay="0"/>
                                  </p:stCondLst>
                                  <p:iterate type="lt">
                                    <p:tmPct val="10000"/>
                                  </p:iterate>
                                  <p:childTnLst>
                                    <p:animMotion origin="layout" path="M -1.45833E-6 -4.07407E-6 L -1.45833E-6 -0.07222 " pathEditMode="relative" rAng="0" ptsTypes="AA">
                                      <p:cBhvr>
                                        <p:cTn id="6" dur="250" accel="50000" decel="50000" autoRev="1" fill="hold">
                                          <p:stCondLst>
                                            <p:cond delay="0"/>
                                          </p:stCondLst>
                                        </p:cTn>
                                        <p:tgtEl>
                                          <p:spTgt spid="18">
                                            <p:txEl>
                                              <p:pRg st="1" end="1"/>
                                            </p:txEl>
                                          </p:spTgt>
                                        </p:tgtEl>
                                        <p:attrNameLst>
                                          <p:attrName>ppt_x</p:attrName>
                                          <p:attrName>ppt_y</p:attrName>
                                        </p:attrNameLst>
                                      </p:cBhvr>
                                      <p:rCtr x="0" y="-3611"/>
                                    </p:animMotion>
                                    <p:animRot by="1500000">
                                      <p:cBhvr>
                                        <p:cTn id="7" dur="125" fill="hold">
                                          <p:stCondLst>
                                            <p:cond delay="0"/>
                                          </p:stCondLst>
                                        </p:cTn>
                                        <p:tgtEl>
                                          <p:spTgt spid="18">
                                            <p:txEl>
                                              <p:pRg st="1" end="1"/>
                                            </p:txEl>
                                          </p:spTgt>
                                        </p:tgtEl>
                                        <p:attrNameLst>
                                          <p:attrName>r</p:attrName>
                                        </p:attrNameLst>
                                      </p:cBhvr>
                                    </p:animRot>
                                    <p:animRot by="-1500000">
                                      <p:cBhvr>
                                        <p:cTn id="8" dur="125" fill="hold">
                                          <p:stCondLst>
                                            <p:cond delay="125"/>
                                          </p:stCondLst>
                                        </p:cTn>
                                        <p:tgtEl>
                                          <p:spTgt spid="18">
                                            <p:txEl>
                                              <p:pRg st="1" end="1"/>
                                            </p:txEl>
                                          </p:spTgt>
                                        </p:tgtEl>
                                        <p:attrNameLst>
                                          <p:attrName>r</p:attrName>
                                        </p:attrNameLst>
                                      </p:cBhvr>
                                    </p:animRot>
                                    <p:animRot by="-1500000">
                                      <p:cBhvr>
                                        <p:cTn id="9" dur="125" fill="hold">
                                          <p:stCondLst>
                                            <p:cond delay="250"/>
                                          </p:stCondLst>
                                        </p:cTn>
                                        <p:tgtEl>
                                          <p:spTgt spid="18">
                                            <p:txEl>
                                              <p:pRg st="1" end="1"/>
                                            </p:txEl>
                                          </p:spTgt>
                                        </p:tgtEl>
                                        <p:attrNameLst>
                                          <p:attrName>r</p:attrName>
                                        </p:attrNameLst>
                                      </p:cBhvr>
                                    </p:animRot>
                                    <p:animRot by="1500000">
                                      <p:cBhvr>
                                        <p:cTn id="10" dur="125" fill="hold">
                                          <p:stCondLst>
                                            <p:cond delay="375"/>
                                          </p:stCondLst>
                                        </p:cTn>
                                        <p:tgtEl>
                                          <p:spTgt spid="18">
                                            <p:txEl>
                                              <p:pRg st="1" end="1"/>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4" presetClass="emph" presetSubtype="0" fill="hold" nodeType="clickEffect">
                                  <p:stCondLst>
                                    <p:cond delay="0"/>
                                  </p:stCondLst>
                                  <p:iterate type="lt">
                                    <p:tmPct val="10000"/>
                                  </p:iterate>
                                  <p:childTnLst>
                                    <p:animMotion origin="layout" path="M -1.66667E-6 4.81481E-6 L -1.66667E-6 -0.07223 " pathEditMode="relative" rAng="0" ptsTypes="AA">
                                      <p:cBhvr>
                                        <p:cTn id="14" dur="250" accel="50000" decel="50000" autoRev="1" fill="hold">
                                          <p:stCondLst>
                                            <p:cond delay="0"/>
                                          </p:stCondLst>
                                        </p:cTn>
                                        <p:tgtEl>
                                          <p:spTgt spid="18">
                                            <p:txEl>
                                              <p:pRg st="3" end="3"/>
                                            </p:txEl>
                                          </p:spTgt>
                                        </p:tgtEl>
                                        <p:attrNameLst>
                                          <p:attrName>ppt_x</p:attrName>
                                          <p:attrName>ppt_y</p:attrName>
                                        </p:attrNameLst>
                                      </p:cBhvr>
                                      <p:rCtr x="0" y="-3611"/>
                                    </p:animMotion>
                                    <p:animRot by="1500000">
                                      <p:cBhvr>
                                        <p:cTn id="15" dur="125" fill="hold">
                                          <p:stCondLst>
                                            <p:cond delay="0"/>
                                          </p:stCondLst>
                                        </p:cTn>
                                        <p:tgtEl>
                                          <p:spTgt spid="18">
                                            <p:txEl>
                                              <p:pRg st="3" end="3"/>
                                            </p:txEl>
                                          </p:spTgt>
                                        </p:tgtEl>
                                        <p:attrNameLst>
                                          <p:attrName>r</p:attrName>
                                        </p:attrNameLst>
                                      </p:cBhvr>
                                    </p:animRot>
                                    <p:animRot by="-1500000">
                                      <p:cBhvr>
                                        <p:cTn id="16" dur="125" fill="hold">
                                          <p:stCondLst>
                                            <p:cond delay="125"/>
                                          </p:stCondLst>
                                        </p:cTn>
                                        <p:tgtEl>
                                          <p:spTgt spid="18">
                                            <p:txEl>
                                              <p:pRg st="3" end="3"/>
                                            </p:txEl>
                                          </p:spTgt>
                                        </p:tgtEl>
                                        <p:attrNameLst>
                                          <p:attrName>r</p:attrName>
                                        </p:attrNameLst>
                                      </p:cBhvr>
                                    </p:animRot>
                                    <p:animRot by="-1500000">
                                      <p:cBhvr>
                                        <p:cTn id="17" dur="125" fill="hold">
                                          <p:stCondLst>
                                            <p:cond delay="250"/>
                                          </p:stCondLst>
                                        </p:cTn>
                                        <p:tgtEl>
                                          <p:spTgt spid="18">
                                            <p:txEl>
                                              <p:pRg st="3" end="3"/>
                                            </p:txEl>
                                          </p:spTgt>
                                        </p:tgtEl>
                                        <p:attrNameLst>
                                          <p:attrName>r</p:attrName>
                                        </p:attrNameLst>
                                      </p:cBhvr>
                                    </p:animRot>
                                    <p:animRot by="1500000">
                                      <p:cBhvr>
                                        <p:cTn id="18" dur="125" fill="hold">
                                          <p:stCondLst>
                                            <p:cond delay="375"/>
                                          </p:stCondLst>
                                        </p:cTn>
                                        <p:tgtEl>
                                          <p:spTgt spid="18">
                                            <p:txEl>
                                              <p:pRg st="3" end="3"/>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34" presetClass="emph" presetSubtype="0" fill="hold" nodeType="clickEffect">
                                  <p:stCondLst>
                                    <p:cond delay="0"/>
                                  </p:stCondLst>
                                  <p:iterate type="lt">
                                    <p:tmPct val="10000"/>
                                  </p:iterate>
                                  <p:childTnLst>
                                    <p:animMotion origin="layout" path="M -1.66667E-6 -4.81481E-6 L -1.66667E-6 -0.07222 " pathEditMode="relative" rAng="0" ptsTypes="AA">
                                      <p:cBhvr>
                                        <p:cTn id="22" dur="250" accel="50000" decel="50000" autoRev="1" fill="hold">
                                          <p:stCondLst>
                                            <p:cond delay="0"/>
                                          </p:stCondLst>
                                        </p:cTn>
                                        <p:tgtEl>
                                          <p:spTgt spid="18">
                                            <p:txEl>
                                              <p:pRg st="5" end="5"/>
                                            </p:txEl>
                                          </p:spTgt>
                                        </p:tgtEl>
                                        <p:attrNameLst>
                                          <p:attrName>ppt_x</p:attrName>
                                          <p:attrName>ppt_y</p:attrName>
                                        </p:attrNameLst>
                                      </p:cBhvr>
                                      <p:rCtr x="0" y="-3611"/>
                                    </p:animMotion>
                                    <p:animRot by="1500000">
                                      <p:cBhvr>
                                        <p:cTn id="23" dur="125" fill="hold">
                                          <p:stCondLst>
                                            <p:cond delay="0"/>
                                          </p:stCondLst>
                                        </p:cTn>
                                        <p:tgtEl>
                                          <p:spTgt spid="18">
                                            <p:txEl>
                                              <p:pRg st="5" end="5"/>
                                            </p:txEl>
                                          </p:spTgt>
                                        </p:tgtEl>
                                        <p:attrNameLst>
                                          <p:attrName>r</p:attrName>
                                        </p:attrNameLst>
                                      </p:cBhvr>
                                    </p:animRot>
                                    <p:animRot by="-1500000">
                                      <p:cBhvr>
                                        <p:cTn id="24" dur="125" fill="hold">
                                          <p:stCondLst>
                                            <p:cond delay="125"/>
                                          </p:stCondLst>
                                        </p:cTn>
                                        <p:tgtEl>
                                          <p:spTgt spid="18">
                                            <p:txEl>
                                              <p:pRg st="5" end="5"/>
                                            </p:txEl>
                                          </p:spTgt>
                                        </p:tgtEl>
                                        <p:attrNameLst>
                                          <p:attrName>r</p:attrName>
                                        </p:attrNameLst>
                                      </p:cBhvr>
                                    </p:animRot>
                                    <p:animRot by="-1500000">
                                      <p:cBhvr>
                                        <p:cTn id="25" dur="125" fill="hold">
                                          <p:stCondLst>
                                            <p:cond delay="250"/>
                                          </p:stCondLst>
                                        </p:cTn>
                                        <p:tgtEl>
                                          <p:spTgt spid="18">
                                            <p:txEl>
                                              <p:pRg st="5" end="5"/>
                                            </p:txEl>
                                          </p:spTgt>
                                        </p:tgtEl>
                                        <p:attrNameLst>
                                          <p:attrName>r</p:attrName>
                                        </p:attrNameLst>
                                      </p:cBhvr>
                                    </p:animRot>
                                    <p:animRot by="1500000">
                                      <p:cBhvr>
                                        <p:cTn id="26" dur="125" fill="hold">
                                          <p:stCondLst>
                                            <p:cond delay="375"/>
                                          </p:stCondLst>
                                        </p:cTn>
                                        <p:tgtEl>
                                          <p:spTgt spid="18">
                                            <p:txEl>
                                              <p:pRg st="5" end="5"/>
                                            </p:txEl>
                                          </p:spTgt>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34" presetClass="emph" presetSubtype="0" fill="hold" nodeType="clickEffect">
                                  <p:stCondLst>
                                    <p:cond delay="0"/>
                                  </p:stCondLst>
                                  <p:iterate type="lt">
                                    <p:tmPct val="10000"/>
                                  </p:iterate>
                                  <p:childTnLst>
                                    <p:animMotion origin="layout" path="M -3.125E-6 -4.44444E-6 L -3.125E-6 -0.07222 " pathEditMode="relative" rAng="0" ptsTypes="AA">
                                      <p:cBhvr>
                                        <p:cTn id="30" dur="250" accel="50000" decel="50000" autoRev="1" fill="hold">
                                          <p:stCondLst>
                                            <p:cond delay="0"/>
                                          </p:stCondLst>
                                        </p:cTn>
                                        <p:tgtEl>
                                          <p:spTgt spid="18">
                                            <p:txEl>
                                              <p:pRg st="7" end="7"/>
                                            </p:txEl>
                                          </p:spTgt>
                                        </p:tgtEl>
                                        <p:attrNameLst>
                                          <p:attrName>ppt_x</p:attrName>
                                          <p:attrName>ppt_y</p:attrName>
                                        </p:attrNameLst>
                                      </p:cBhvr>
                                      <p:rCtr x="0" y="-3611"/>
                                    </p:animMotion>
                                    <p:animRot by="1500000">
                                      <p:cBhvr>
                                        <p:cTn id="31" dur="125" fill="hold">
                                          <p:stCondLst>
                                            <p:cond delay="0"/>
                                          </p:stCondLst>
                                        </p:cTn>
                                        <p:tgtEl>
                                          <p:spTgt spid="18">
                                            <p:txEl>
                                              <p:pRg st="7" end="7"/>
                                            </p:txEl>
                                          </p:spTgt>
                                        </p:tgtEl>
                                        <p:attrNameLst>
                                          <p:attrName>r</p:attrName>
                                        </p:attrNameLst>
                                      </p:cBhvr>
                                    </p:animRot>
                                    <p:animRot by="-1500000">
                                      <p:cBhvr>
                                        <p:cTn id="32" dur="125" fill="hold">
                                          <p:stCondLst>
                                            <p:cond delay="125"/>
                                          </p:stCondLst>
                                        </p:cTn>
                                        <p:tgtEl>
                                          <p:spTgt spid="18">
                                            <p:txEl>
                                              <p:pRg st="7" end="7"/>
                                            </p:txEl>
                                          </p:spTgt>
                                        </p:tgtEl>
                                        <p:attrNameLst>
                                          <p:attrName>r</p:attrName>
                                        </p:attrNameLst>
                                      </p:cBhvr>
                                    </p:animRot>
                                    <p:animRot by="-1500000">
                                      <p:cBhvr>
                                        <p:cTn id="33" dur="125" fill="hold">
                                          <p:stCondLst>
                                            <p:cond delay="250"/>
                                          </p:stCondLst>
                                        </p:cTn>
                                        <p:tgtEl>
                                          <p:spTgt spid="18">
                                            <p:txEl>
                                              <p:pRg st="7" end="7"/>
                                            </p:txEl>
                                          </p:spTgt>
                                        </p:tgtEl>
                                        <p:attrNameLst>
                                          <p:attrName>r</p:attrName>
                                        </p:attrNameLst>
                                      </p:cBhvr>
                                    </p:animRot>
                                    <p:animRot by="1500000">
                                      <p:cBhvr>
                                        <p:cTn id="34" dur="125" fill="hold">
                                          <p:stCondLst>
                                            <p:cond delay="375"/>
                                          </p:stCondLst>
                                        </p:cTn>
                                        <p:tgtEl>
                                          <p:spTgt spid="18">
                                            <p:txEl>
                                              <p:pRg st="7" end="7"/>
                                            </p:txEl>
                                          </p:spTgt>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34" presetClass="emph" presetSubtype="0" fill="hold" nodeType="clickEffect">
                                  <p:stCondLst>
                                    <p:cond delay="0"/>
                                  </p:stCondLst>
                                  <p:iterate type="lt">
                                    <p:tmPct val="10000"/>
                                  </p:iterate>
                                  <p:childTnLst>
                                    <p:animMotion origin="layout" path="M -1.45833E-6 4.44444E-6 L -1.45833E-6 -0.07223 " pathEditMode="relative" rAng="0" ptsTypes="AA">
                                      <p:cBhvr>
                                        <p:cTn id="38" dur="250" accel="50000" decel="50000" autoRev="1" fill="hold">
                                          <p:stCondLst>
                                            <p:cond delay="0"/>
                                          </p:stCondLst>
                                        </p:cTn>
                                        <p:tgtEl>
                                          <p:spTgt spid="18">
                                            <p:txEl>
                                              <p:pRg st="9" end="9"/>
                                            </p:txEl>
                                          </p:spTgt>
                                        </p:tgtEl>
                                        <p:attrNameLst>
                                          <p:attrName>ppt_x</p:attrName>
                                          <p:attrName>ppt_y</p:attrName>
                                        </p:attrNameLst>
                                      </p:cBhvr>
                                      <p:rCtr x="0" y="-3611"/>
                                    </p:animMotion>
                                    <p:animRot by="1500000">
                                      <p:cBhvr>
                                        <p:cTn id="39" dur="125" fill="hold">
                                          <p:stCondLst>
                                            <p:cond delay="0"/>
                                          </p:stCondLst>
                                        </p:cTn>
                                        <p:tgtEl>
                                          <p:spTgt spid="18">
                                            <p:txEl>
                                              <p:pRg st="9" end="9"/>
                                            </p:txEl>
                                          </p:spTgt>
                                        </p:tgtEl>
                                        <p:attrNameLst>
                                          <p:attrName>r</p:attrName>
                                        </p:attrNameLst>
                                      </p:cBhvr>
                                    </p:animRot>
                                    <p:animRot by="-1500000">
                                      <p:cBhvr>
                                        <p:cTn id="40" dur="125" fill="hold">
                                          <p:stCondLst>
                                            <p:cond delay="125"/>
                                          </p:stCondLst>
                                        </p:cTn>
                                        <p:tgtEl>
                                          <p:spTgt spid="18">
                                            <p:txEl>
                                              <p:pRg st="9" end="9"/>
                                            </p:txEl>
                                          </p:spTgt>
                                        </p:tgtEl>
                                        <p:attrNameLst>
                                          <p:attrName>r</p:attrName>
                                        </p:attrNameLst>
                                      </p:cBhvr>
                                    </p:animRot>
                                    <p:animRot by="-1500000">
                                      <p:cBhvr>
                                        <p:cTn id="41" dur="125" fill="hold">
                                          <p:stCondLst>
                                            <p:cond delay="250"/>
                                          </p:stCondLst>
                                        </p:cTn>
                                        <p:tgtEl>
                                          <p:spTgt spid="18">
                                            <p:txEl>
                                              <p:pRg st="9" end="9"/>
                                            </p:txEl>
                                          </p:spTgt>
                                        </p:tgtEl>
                                        <p:attrNameLst>
                                          <p:attrName>r</p:attrName>
                                        </p:attrNameLst>
                                      </p:cBhvr>
                                    </p:animRot>
                                    <p:animRot by="1500000">
                                      <p:cBhvr>
                                        <p:cTn id="42" dur="125" fill="hold">
                                          <p:stCondLst>
                                            <p:cond delay="375"/>
                                          </p:stCondLst>
                                        </p:cTn>
                                        <p:tgtEl>
                                          <p:spTgt spid="18">
                                            <p:txEl>
                                              <p:pRg st="9" end="9"/>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E9922-F963-0618-F075-22F6E591EB4A}"/>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77E39157-86EF-B27A-22F1-F0AA3A7A7A0B}"/>
              </a:ext>
            </a:extLst>
          </p:cNvPr>
          <p:cNvSpPr/>
          <p:nvPr/>
        </p:nvSpPr>
        <p:spPr>
          <a:xfrm>
            <a:off x="261257"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0" name="מציין מיקום תוכן 3">
            <a:extLst>
              <a:ext uri="{FF2B5EF4-FFF2-40B4-BE49-F238E27FC236}">
                <a16:creationId xmlns:a16="http://schemas.microsoft.com/office/drawing/2014/main" id="{15B46BD1-3A7D-632F-8698-ADB2F07BB4EA}"/>
              </a:ext>
            </a:extLst>
          </p:cNvPr>
          <p:cNvSpPr txBox="1">
            <a:spLocks/>
          </p:cNvSpPr>
          <p:nvPr/>
        </p:nvSpPr>
        <p:spPr>
          <a:xfrm>
            <a:off x="4975761" y="1048214"/>
            <a:ext cx="6430886" cy="5210081"/>
          </a:xfrm>
          <a:prstGeom prst="rect">
            <a:avLst/>
          </a:prstGeom>
          <a:ln>
            <a:noFill/>
          </a:ln>
        </p:spPr>
        <p:style>
          <a:lnRef idx="2">
            <a:schemeClr val="accent6"/>
          </a:lnRef>
          <a:fillRef idx="1">
            <a:schemeClr val="lt1"/>
          </a:fillRef>
          <a:effectRef idx="0">
            <a:schemeClr val="accent6"/>
          </a:effectRef>
          <a:fontRef idx="minor">
            <a:schemeClr val="dk1"/>
          </a:fontRef>
        </p:style>
        <p:txBody>
          <a:bodyPr vert="horz" lIns="91440" tIns="45720" rIns="91440" bIns="45720" rtlCol="0">
            <a:noAutofit/>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1" eaLnBrk="1" fontAlgn="auto" latinLnBrk="0" hangingPunct="1">
              <a:lnSpc>
                <a:spcPct val="90000"/>
              </a:lnSpc>
              <a:spcBef>
                <a:spcPts val="1000"/>
              </a:spcBef>
              <a:spcAft>
                <a:spcPts val="0"/>
              </a:spcAft>
              <a:buClr>
                <a:srgbClr val="84BD00"/>
              </a:buClr>
              <a:buSzTx/>
              <a:buNone/>
              <a:tabLst/>
              <a:defRPr/>
            </a:pPr>
            <a:endParaRPr lang="he-IL" sz="1600" dirty="0">
              <a:solidFill>
                <a:schemeClr val="tx1"/>
              </a:solidFill>
              <a:latin typeface="Atlas AAA" panose="020B0504020202020204" pitchFamily="34" charset="-79"/>
              <a:cs typeface="Atlas AAA" panose="020B0504020202020204" pitchFamily="34" charset="-79"/>
            </a:endParaRPr>
          </a:p>
          <a:p>
            <a:pPr marL="0" indent="0">
              <a:buNone/>
              <a:defRPr/>
            </a:pPr>
            <a:r>
              <a:rPr lang="ar-SA" sz="1800" b="1" kern="100" dirty="0">
                <a:effectLst/>
                <a:latin typeface="Tahoma" panose="020B0604030504040204" pitchFamily="34" charset="0"/>
                <a:ea typeface="Tahoma" panose="020B0604030504040204" pitchFamily="34" charset="0"/>
                <a:cs typeface="Tahoma" panose="020B0604030504040204" pitchFamily="34" charset="0"/>
              </a:rPr>
              <a:t>كتابة، رسم وتحرير</a:t>
            </a:r>
            <a:r>
              <a:rPr lang="he-IL" sz="1800" b="1" kern="100" dirty="0">
                <a:effectLst/>
                <a:latin typeface="Tahoma" panose="020B0604030504040204" pitchFamily="34" charset="0"/>
                <a:ea typeface="Tahoma" panose="020B0604030504040204" pitchFamily="34" charset="0"/>
                <a:cs typeface="Tahoma" panose="020B0604030504040204" pitchFamily="34" charset="0"/>
              </a:rPr>
              <a:t>:</a:t>
            </a:r>
            <a:r>
              <a:rPr lang="he-IL" sz="1800" kern="100" dirty="0">
                <a:effectLst/>
                <a:latin typeface="Tahoma" panose="020B0604030504040204" pitchFamily="34" charset="0"/>
                <a:ea typeface="Tahoma" panose="020B0604030504040204" pitchFamily="34" charset="0"/>
                <a:cs typeface="Tahoma" panose="020B0604030504040204" pitchFamily="34" charset="0"/>
              </a:rPr>
              <a:t> </a:t>
            </a:r>
            <a:r>
              <a:rPr lang="ar-EG" sz="1800" kern="100" dirty="0">
                <a:effectLst/>
                <a:latin typeface="Tahoma" panose="020B0604030504040204" pitchFamily="34" charset="0"/>
                <a:ea typeface="Tahoma" panose="020B0604030504040204" pitchFamily="34" charset="0"/>
                <a:cs typeface="Tahoma" panose="020B0604030504040204" pitchFamily="34" charset="0"/>
              </a:rPr>
              <a:t>ط</a:t>
            </a:r>
            <a:r>
              <a:rPr lang="ar-SA" sz="1800" kern="100" dirty="0">
                <a:effectLst/>
                <a:latin typeface="Tahoma" panose="020B0604030504040204" pitchFamily="34" charset="0"/>
                <a:ea typeface="Tahoma" panose="020B0604030504040204" pitchFamily="34" charset="0"/>
                <a:cs typeface="Tahoma" panose="020B0604030504040204" pitchFamily="34" charset="0"/>
              </a:rPr>
              <a:t>ال عيران</a:t>
            </a:r>
            <a:endParaRPr lang="en-US" sz="1800" kern="100" dirty="0">
              <a:effectLst/>
              <a:latin typeface="Tahoma" panose="020B0604030504040204" pitchFamily="34" charset="0"/>
              <a:ea typeface="Tahoma" panose="020B0604030504040204" pitchFamily="34" charset="0"/>
              <a:cs typeface="Tahoma" panose="020B0604030504040204" pitchFamily="34" charset="0"/>
            </a:endParaRPr>
          </a:p>
          <a:p>
            <a:pPr marL="0" lvl="0" indent="0">
              <a:buNone/>
              <a:defRPr/>
            </a:pPr>
            <a:endParaRPr lang="he-IL" sz="16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lvl="0">
              <a:defRPr/>
            </a:pPr>
            <a:endParaRPr lang="he-IL" sz="16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algn="r" rtl="1">
              <a:lnSpc>
                <a:spcPct val="107000"/>
              </a:lnSpc>
              <a:spcAft>
                <a:spcPts val="800"/>
              </a:spcAft>
            </a:pPr>
            <a:r>
              <a:rPr lang="ar-SA" sz="1600" b="1" kern="100" dirty="0">
                <a:effectLst/>
                <a:latin typeface="Tahoma" panose="020B0604030504040204" pitchFamily="34" charset="0"/>
                <a:ea typeface="Tahoma" panose="020B0604030504040204" pitchFamily="34" charset="0"/>
                <a:cs typeface="Tahoma" panose="020B0604030504040204" pitchFamily="34" charset="0"/>
              </a:rPr>
              <a:t>استشارة مهنية</a:t>
            </a:r>
            <a:r>
              <a:rPr lang="he-IL" sz="1600" b="1" kern="100" dirty="0">
                <a:effectLst/>
                <a:latin typeface="Tahoma" panose="020B0604030504040204" pitchFamily="34" charset="0"/>
                <a:ea typeface="Tahoma" panose="020B0604030504040204" pitchFamily="34" charset="0"/>
                <a:cs typeface="Tahoma" panose="020B0604030504040204" pitchFamily="34" charset="0"/>
              </a:rPr>
              <a:t>:</a:t>
            </a:r>
            <a:endParaRPr lang="en-US" sz="1600" kern="100" dirty="0">
              <a:effectLst/>
              <a:latin typeface="Tahoma" panose="020B0604030504040204" pitchFamily="34" charset="0"/>
              <a:ea typeface="Tahoma" panose="020B0604030504040204" pitchFamily="34" charset="0"/>
              <a:cs typeface="Tahoma" panose="020B0604030504040204" pitchFamily="34" charset="0"/>
            </a:endParaRPr>
          </a:p>
          <a:p>
            <a:pPr marL="342900" lvl="0" indent="-342900" algn="r" rtl="1">
              <a:lnSpc>
                <a:spcPct val="107000"/>
              </a:lnSpc>
              <a:buFont typeface="Wingdings" panose="05000000000000000000" pitchFamily="2" charset="2"/>
              <a:buChar char=""/>
            </a:pPr>
            <a:r>
              <a:rPr lang="ar-SA" sz="1600" kern="100" dirty="0">
                <a:effectLst/>
                <a:latin typeface="Tahoma" panose="020B0604030504040204" pitchFamily="34" charset="0"/>
                <a:ea typeface="Tahoma" panose="020B0604030504040204" pitchFamily="34" charset="0"/>
                <a:cs typeface="Tahoma" panose="020B0604030504040204" pitchFamily="34" charset="0"/>
              </a:rPr>
              <a:t>د. مارغريتا </a:t>
            </a:r>
            <a:r>
              <a:rPr lang="ar-SA" sz="1600" kern="100" dirty="0" err="1">
                <a:effectLst/>
                <a:latin typeface="Tahoma" panose="020B0604030504040204" pitchFamily="34" charset="0"/>
                <a:ea typeface="Tahoma" panose="020B0604030504040204" pitchFamily="34" charset="0"/>
                <a:cs typeface="Tahoma" panose="020B0604030504040204" pitchFamily="34" charset="0"/>
              </a:rPr>
              <a:t>فولتشاك</a:t>
            </a:r>
            <a:r>
              <a:rPr lang="ar-SA" sz="1600" kern="100" dirty="0">
                <a:effectLst/>
                <a:latin typeface="Tahoma" panose="020B0604030504040204" pitchFamily="34" charset="0"/>
                <a:ea typeface="Tahoma" panose="020B0604030504040204" pitchFamily="34" charset="0"/>
                <a:cs typeface="Tahoma" panose="020B0604030504040204" pitchFamily="34" charset="0"/>
              </a:rPr>
              <a:t>، عالمة بيئة نباتية، سلطة الطبيعة والحدائق</a:t>
            </a:r>
            <a:endParaRPr lang="en-US" sz="1600" kern="100" dirty="0">
              <a:effectLst/>
              <a:latin typeface="Tahoma" panose="020B0604030504040204" pitchFamily="34" charset="0"/>
              <a:ea typeface="Tahoma" panose="020B0604030504040204" pitchFamily="34" charset="0"/>
              <a:cs typeface="Tahoma" panose="020B0604030504040204" pitchFamily="34" charset="0"/>
            </a:endParaRPr>
          </a:p>
          <a:p>
            <a:pPr marL="342900" lvl="0" indent="-342900" algn="r" rtl="1">
              <a:lnSpc>
                <a:spcPct val="107000"/>
              </a:lnSpc>
              <a:buFont typeface="Wingdings" panose="05000000000000000000" pitchFamily="2" charset="2"/>
              <a:buChar char=""/>
            </a:pPr>
            <a:r>
              <a:rPr lang="ar-SA" sz="1600" kern="100" dirty="0" err="1">
                <a:effectLst/>
                <a:latin typeface="Tahoma" panose="020B0604030504040204" pitchFamily="34" charset="0"/>
                <a:ea typeface="Tahoma" panose="020B0604030504040204" pitchFamily="34" charset="0"/>
                <a:cs typeface="Tahoma" panose="020B0604030504040204" pitchFamily="34" charset="0"/>
              </a:rPr>
              <a:t>مازي</a:t>
            </a:r>
            <a:r>
              <a:rPr lang="ar-SA" sz="1600" kern="100" dirty="0">
                <a:effectLst/>
                <a:latin typeface="Tahoma" panose="020B0604030504040204" pitchFamily="34" charset="0"/>
                <a:ea typeface="Tahoma" panose="020B0604030504040204" pitchFamily="34" charset="0"/>
                <a:cs typeface="Tahoma" panose="020B0604030504040204" pitchFamily="34" charset="0"/>
              </a:rPr>
              <a:t> </a:t>
            </a:r>
            <a:r>
              <a:rPr lang="ar-SA" sz="1600" kern="100" dirty="0" err="1">
                <a:effectLst/>
                <a:latin typeface="Tahoma" panose="020B0604030504040204" pitchFamily="34" charset="0"/>
                <a:ea typeface="Tahoma" panose="020B0604030504040204" pitchFamily="34" charset="0"/>
                <a:cs typeface="Tahoma" panose="020B0604030504040204" pitchFamily="34" charset="0"/>
              </a:rPr>
              <a:t>مغناجي</a:t>
            </a:r>
            <a:r>
              <a:rPr lang="ar-SA" sz="1600" kern="100" dirty="0">
                <a:effectLst/>
                <a:latin typeface="Tahoma" panose="020B0604030504040204" pitchFamily="34" charset="0"/>
                <a:ea typeface="Tahoma" panose="020B0604030504040204" pitchFamily="34" charset="0"/>
                <a:cs typeface="Tahoma" panose="020B0604030504040204" pitchFamily="34" charset="0"/>
              </a:rPr>
              <a:t>، مديرة جناح التوعية، سلطة الطبيعة والحدائق</a:t>
            </a:r>
            <a:endParaRPr lang="en-US" sz="1600" kern="100" dirty="0">
              <a:effectLst/>
              <a:latin typeface="Tahoma" panose="020B0604030504040204" pitchFamily="34" charset="0"/>
              <a:ea typeface="Tahoma" panose="020B0604030504040204" pitchFamily="34" charset="0"/>
              <a:cs typeface="Tahoma" panose="020B0604030504040204" pitchFamily="34" charset="0"/>
            </a:endParaRPr>
          </a:p>
          <a:p>
            <a:pPr marL="342900" lvl="0" indent="-342900" algn="r" rtl="1">
              <a:lnSpc>
                <a:spcPct val="107000"/>
              </a:lnSpc>
              <a:buFont typeface="Wingdings" panose="05000000000000000000" pitchFamily="2" charset="2"/>
              <a:buChar char=""/>
            </a:pPr>
            <a:r>
              <a:rPr lang="ar-SA" sz="1600" kern="100" dirty="0">
                <a:effectLst/>
                <a:latin typeface="Tahoma" panose="020B0604030504040204" pitchFamily="34" charset="0"/>
                <a:ea typeface="Tahoma" panose="020B0604030504040204" pitchFamily="34" charset="0"/>
                <a:cs typeface="Tahoma" panose="020B0604030504040204" pitchFamily="34" charset="0"/>
              </a:rPr>
              <a:t>شارون جولان </a:t>
            </a:r>
            <a:r>
              <a:rPr lang="ar-SA" sz="1600" kern="100" dirty="0" err="1">
                <a:effectLst/>
                <a:latin typeface="Tahoma" panose="020B0604030504040204" pitchFamily="34" charset="0"/>
                <a:ea typeface="Tahoma" panose="020B0604030504040204" pitchFamily="34" charset="0"/>
                <a:cs typeface="Tahoma" panose="020B0604030504040204" pitchFamily="34" charset="0"/>
              </a:rPr>
              <a:t>هيرشكوفيتس</a:t>
            </a:r>
            <a:r>
              <a:rPr lang="ar-SA" sz="1600" kern="100" dirty="0">
                <a:effectLst/>
                <a:latin typeface="Tahoma" panose="020B0604030504040204" pitchFamily="34" charset="0"/>
                <a:ea typeface="Tahoma" panose="020B0604030504040204" pitchFamily="34" charset="0"/>
                <a:cs typeface="Tahoma" panose="020B0604030504040204" pitchFamily="34" charset="0"/>
              </a:rPr>
              <a:t>، مديرة جناح التربية المجتمع والتطوع، سلطة الطبيعة والحدائق</a:t>
            </a:r>
            <a:endParaRPr lang="en-US" sz="1600" kern="100" dirty="0">
              <a:effectLst/>
              <a:latin typeface="Tahoma" panose="020B0604030504040204" pitchFamily="34" charset="0"/>
              <a:ea typeface="Tahoma" panose="020B0604030504040204" pitchFamily="34" charset="0"/>
              <a:cs typeface="Tahoma" panose="020B0604030504040204" pitchFamily="34" charset="0"/>
            </a:endParaRPr>
          </a:p>
          <a:p>
            <a:pPr marL="342900" lvl="0" indent="-342900" algn="r" rtl="1">
              <a:lnSpc>
                <a:spcPct val="107000"/>
              </a:lnSpc>
              <a:buFont typeface="Wingdings" panose="05000000000000000000" pitchFamily="2" charset="2"/>
              <a:buChar char=""/>
            </a:pPr>
            <a:r>
              <a:rPr lang="ar-SA" sz="1600" kern="100" dirty="0">
                <a:effectLst/>
                <a:latin typeface="Tahoma" panose="020B0604030504040204" pitchFamily="34" charset="0"/>
                <a:ea typeface="Tahoma" panose="020B0604030504040204" pitchFamily="34" charset="0"/>
                <a:cs typeface="Tahoma" panose="020B0604030504040204" pitchFamily="34" charset="0"/>
              </a:rPr>
              <a:t>حاني </a:t>
            </a:r>
            <a:r>
              <a:rPr lang="ar-SA" sz="1600" kern="100" dirty="0" err="1">
                <a:effectLst/>
                <a:latin typeface="Tahoma" panose="020B0604030504040204" pitchFamily="34" charset="0"/>
                <a:ea typeface="Tahoma" panose="020B0604030504040204" pitchFamily="34" charset="0"/>
                <a:cs typeface="Tahoma" panose="020B0604030504040204" pitchFamily="34" charset="0"/>
              </a:rPr>
              <a:t>بيليج</a:t>
            </a:r>
            <a:r>
              <a:rPr lang="ar-SA" sz="1600" kern="100" dirty="0">
                <a:effectLst/>
                <a:latin typeface="Tahoma" panose="020B0604030504040204" pitchFamily="34" charset="0"/>
                <a:ea typeface="Tahoma" panose="020B0604030504040204" pitchFamily="34" charset="0"/>
                <a:cs typeface="Tahoma" panose="020B0604030504040204" pitchFamily="34" charset="0"/>
              </a:rPr>
              <a:t>، المشرفة الوطنية </a:t>
            </a:r>
            <a:r>
              <a:rPr lang="ar-EG" sz="1600" kern="100" dirty="0" err="1">
                <a:effectLst/>
                <a:latin typeface="Tahoma" panose="020B0604030504040204" pitchFamily="34" charset="0"/>
                <a:ea typeface="Tahoma" panose="020B0604030504040204" pitchFamily="34" charset="0"/>
                <a:cs typeface="Tahoma" panose="020B0604030504040204" pitchFamily="34" charset="0"/>
              </a:rPr>
              <a:t>لل</a:t>
            </a:r>
            <a:r>
              <a:rPr lang="ar-SA" sz="1600" kern="100" dirty="0">
                <a:effectLst/>
                <a:latin typeface="Tahoma" panose="020B0604030504040204" pitchFamily="34" charset="0"/>
                <a:ea typeface="Tahoma" panose="020B0604030504040204" pitchFamily="34" charset="0"/>
                <a:cs typeface="Tahoma" panose="020B0604030504040204" pitchFamily="34" charset="0"/>
              </a:rPr>
              <a:t>تربية للاستدامة، </a:t>
            </a:r>
            <a:r>
              <a:rPr lang="ar-EG" sz="1600" kern="100" dirty="0">
                <a:effectLst/>
                <a:latin typeface="Tahoma" panose="020B0604030504040204" pitchFamily="34" charset="0"/>
                <a:ea typeface="Tahoma" panose="020B0604030504040204" pitchFamily="34" charset="0"/>
                <a:cs typeface="Tahoma" panose="020B0604030504040204" pitchFamily="34" charset="0"/>
              </a:rPr>
              <a:t>جناح </a:t>
            </a:r>
            <a:r>
              <a:rPr lang="ar-SA" sz="1600" kern="100" dirty="0">
                <a:effectLst/>
                <a:latin typeface="Tahoma" panose="020B0604030504040204" pitchFamily="34" charset="0"/>
                <a:ea typeface="Tahoma" panose="020B0604030504040204" pitchFamily="34" charset="0"/>
                <a:cs typeface="Tahoma" panose="020B0604030504040204" pitchFamily="34" charset="0"/>
              </a:rPr>
              <a:t>أ </a:t>
            </a:r>
            <a:r>
              <a:rPr lang="ar-EG" sz="1600" kern="100" dirty="0" err="1">
                <a:effectLst/>
                <a:latin typeface="Tahoma" panose="020B0604030504040204" pitchFamily="34" charset="0"/>
                <a:ea typeface="Tahoma" panose="020B0604030504040204" pitchFamily="34" charset="0"/>
                <a:cs typeface="Tahoma" panose="020B0604030504040204" pitchFamily="34" charset="0"/>
              </a:rPr>
              <a:t>لل</a:t>
            </a:r>
            <a:r>
              <a:rPr lang="ar-SA" sz="1600" kern="100" dirty="0">
                <a:effectLst/>
                <a:latin typeface="Tahoma" panose="020B0604030504040204" pitchFamily="34" charset="0"/>
                <a:ea typeface="Tahoma" panose="020B0604030504040204" pitchFamily="34" charset="0"/>
                <a:cs typeface="Tahoma" panose="020B0604030504040204" pitchFamily="34" charset="0"/>
              </a:rPr>
              <a:t>علوم، سكرتارية تربوية، وزارة التربية</a:t>
            </a:r>
            <a:endParaRPr lang="en-US" sz="1600" kern="100" dirty="0">
              <a:effectLst/>
              <a:latin typeface="Tahoma" panose="020B0604030504040204" pitchFamily="34" charset="0"/>
              <a:ea typeface="Tahoma" panose="020B0604030504040204" pitchFamily="34" charset="0"/>
              <a:cs typeface="Tahoma" panose="020B0604030504040204" pitchFamily="34" charset="0"/>
            </a:endParaRPr>
          </a:p>
          <a:p>
            <a:pPr marL="342900" lvl="0" indent="-342900" algn="r" rtl="1">
              <a:lnSpc>
                <a:spcPct val="107000"/>
              </a:lnSpc>
              <a:buFont typeface="Wingdings" panose="05000000000000000000" pitchFamily="2" charset="2"/>
              <a:buChar char=""/>
            </a:pPr>
            <a:r>
              <a:rPr lang="ar-SA" sz="1600" kern="100" dirty="0">
                <a:effectLst/>
                <a:latin typeface="Tahoma" panose="020B0604030504040204" pitchFamily="34" charset="0"/>
                <a:ea typeface="Tahoma" panose="020B0604030504040204" pitchFamily="34" charset="0"/>
                <a:cs typeface="Tahoma" panose="020B0604030504040204" pitchFamily="34" charset="0"/>
              </a:rPr>
              <a:t>طالي أمبر </a:t>
            </a:r>
            <a:r>
              <a:rPr lang="ar-EG" sz="1600" kern="100" dirty="0">
                <a:effectLst/>
                <a:latin typeface="Tahoma" panose="020B0604030504040204" pitchFamily="34" charset="0"/>
                <a:ea typeface="Tahoma" panose="020B0604030504040204" pitchFamily="34" charset="0"/>
                <a:cs typeface="Tahoma" panose="020B0604030504040204" pitchFamily="34" charset="0"/>
              </a:rPr>
              <a:t>ح</a:t>
            </a:r>
            <a:r>
              <a:rPr lang="ar-SA" sz="1600" kern="100" dirty="0">
                <a:effectLst/>
                <a:latin typeface="Tahoma" panose="020B0604030504040204" pitchFamily="34" charset="0"/>
                <a:ea typeface="Tahoma" panose="020B0604030504040204" pitchFamily="34" charset="0"/>
                <a:cs typeface="Tahoma" panose="020B0604030504040204" pitchFamily="34" charset="0"/>
              </a:rPr>
              <a:t>تسير، المرشدة الوطنية </a:t>
            </a:r>
            <a:r>
              <a:rPr lang="ar-EG" sz="1600" kern="100" dirty="0">
                <a:effectLst/>
                <a:latin typeface="Tahoma" panose="020B0604030504040204" pitchFamily="34" charset="0"/>
                <a:ea typeface="Tahoma" panose="020B0604030504040204" pitchFamily="34" charset="0"/>
                <a:cs typeface="Tahoma" panose="020B0604030504040204" pitchFamily="34" charset="0"/>
              </a:rPr>
              <a:t>ل</a:t>
            </a:r>
            <a:r>
              <a:rPr lang="ar-SA" sz="1600" kern="100" dirty="0">
                <a:effectLst/>
                <a:latin typeface="Tahoma" panose="020B0604030504040204" pitchFamily="34" charset="0"/>
                <a:ea typeface="Tahoma" panose="020B0604030504040204" pitchFamily="34" charset="0"/>
                <a:cs typeface="Tahoma" panose="020B0604030504040204" pitchFamily="34" charset="0"/>
              </a:rPr>
              <a:t>لتربية للاستدامة، </a:t>
            </a:r>
            <a:r>
              <a:rPr lang="ar-EG" sz="1600" kern="100" dirty="0">
                <a:effectLst/>
                <a:latin typeface="Tahoma" panose="020B0604030504040204" pitchFamily="34" charset="0"/>
                <a:ea typeface="Tahoma" panose="020B0604030504040204" pitchFamily="34" charset="0"/>
                <a:cs typeface="Tahoma" panose="020B0604030504040204" pitchFamily="34" charset="0"/>
              </a:rPr>
              <a:t>جناح </a:t>
            </a:r>
            <a:r>
              <a:rPr lang="ar-SA" sz="1600" kern="100" dirty="0">
                <a:effectLst/>
                <a:latin typeface="Tahoma" panose="020B0604030504040204" pitchFamily="34" charset="0"/>
                <a:ea typeface="Tahoma" panose="020B0604030504040204" pitchFamily="34" charset="0"/>
                <a:cs typeface="Tahoma" panose="020B0604030504040204" pitchFamily="34" charset="0"/>
              </a:rPr>
              <a:t>أ </a:t>
            </a:r>
            <a:r>
              <a:rPr lang="ar-EG" sz="1600" kern="100" dirty="0" err="1">
                <a:effectLst/>
                <a:latin typeface="Tahoma" panose="020B0604030504040204" pitchFamily="34" charset="0"/>
                <a:ea typeface="Tahoma" panose="020B0604030504040204" pitchFamily="34" charset="0"/>
                <a:cs typeface="Tahoma" panose="020B0604030504040204" pitchFamily="34" charset="0"/>
              </a:rPr>
              <a:t>لل</a:t>
            </a:r>
            <a:r>
              <a:rPr lang="ar-SA" sz="1600" kern="100" dirty="0">
                <a:effectLst/>
                <a:latin typeface="Tahoma" panose="020B0604030504040204" pitchFamily="34" charset="0"/>
                <a:ea typeface="Tahoma" panose="020B0604030504040204" pitchFamily="34" charset="0"/>
                <a:cs typeface="Tahoma" panose="020B0604030504040204" pitchFamily="34" charset="0"/>
              </a:rPr>
              <a:t>علوم، سكرتارية تربوية، وزارة التربية</a:t>
            </a:r>
            <a:endParaRPr lang="en-US" sz="1600" kern="100" dirty="0">
              <a:effectLst/>
              <a:latin typeface="Tahoma" panose="020B0604030504040204" pitchFamily="34" charset="0"/>
              <a:ea typeface="Tahoma" panose="020B0604030504040204" pitchFamily="34" charset="0"/>
              <a:cs typeface="Tahoma" panose="020B0604030504040204" pitchFamily="34" charset="0"/>
            </a:endParaRPr>
          </a:p>
          <a:p>
            <a:pPr marL="342900" lvl="0" indent="-342900" algn="r" rtl="1">
              <a:lnSpc>
                <a:spcPct val="107000"/>
              </a:lnSpc>
              <a:spcAft>
                <a:spcPts val="800"/>
              </a:spcAft>
              <a:buFont typeface="Wingdings" panose="05000000000000000000" pitchFamily="2" charset="2"/>
              <a:buChar char=""/>
            </a:pPr>
            <a:r>
              <a:rPr lang="ar-SA" sz="1600" kern="100" dirty="0">
                <a:effectLst/>
                <a:latin typeface="Tahoma" panose="020B0604030504040204" pitchFamily="34" charset="0"/>
                <a:ea typeface="Tahoma" panose="020B0604030504040204" pitchFamily="34" charset="0"/>
                <a:cs typeface="Tahoma" panose="020B0604030504040204" pitchFamily="34" charset="0"/>
              </a:rPr>
              <a:t>جليت نيف، المرشدة الوطنية </a:t>
            </a:r>
            <a:r>
              <a:rPr lang="ar-EG" sz="1600" kern="100" dirty="0">
                <a:effectLst/>
                <a:latin typeface="Tahoma" panose="020B0604030504040204" pitchFamily="34" charset="0"/>
                <a:ea typeface="Tahoma" panose="020B0604030504040204" pitchFamily="34" charset="0"/>
                <a:cs typeface="Tahoma" panose="020B0604030504040204" pitchFamily="34" charset="0"/>
              </a:rPr>
              <a:t>ل</a:t>
            </a:r>
            <a:r>
              <a:rPr lang="ar-SA" sz="1600" kern="100" dirty="0">
                <a:effectLst/>
                <a:latin typeface="Tahoma" panose="020B0604030504040204" pitchFamily="34" charset="0"/>
                <a:ea typeface="Tahoma" panose="020B0604030504040204" pitchFamily="34" charset="0"/>
                <a:cs typeface="Tahoma" panose="020B0604030504040204" pitchFamily="34" charset="0"/>
              </a:rPr>
              <a:t>لعلوم والتكنولوجيا، جناح العلوم، سكرتارية تربوية، وزارة التربية</a:t>
            </a:r>
            <a:endParaRPr lang="en-US" sz="1600" kern="100" dirty="0">
              <a:effectLst/>
              <a:latin typeface="Tahoma" panose="020B0604030504040204" pitchFamily="34" charset="0"/>
              <a:ea typeface="Tahoma" panose="020B0604030504040204" pitchFamily="34" charset="0"/>
              <a:cs typeface="Tahoma" panose="020B0604030504040204" pitchFamily="34" charset="0"/>
            </a:endParaRPr>
          </a:p>
        </p:txBody>
      </p:sp>
      <p:pic>
        <p:nvPicPr>
          <p:cNvPr id="2" name="Picture 1">
            <a:extLst>
              <a:ext uri="{FF2B5EF4-FFF2-40B4-BE49-F238E27FC236}">
                <a16:creationId xmlns:a16="http://schemas.microsoft.com/office/drawing/2014/main" id="{2CFC7E94-0C81-B118-7A01-DEF1F19F80E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rot="21129481">
            <a:off x="1233532" y="3368966"/>
            <a:ext cx="3684462" cy="3372600"/>
          </a:xfrm>
          <a:prstGeom prst="rect">
            <a:avLst/>
          </a:prstGeom>
        </p:spPr>
      </p:pic>
      <p:sp>
        <p:nvSpPr>
          <p:cNvPr id="3" name="Slide Number Placeholder 2">
            <a:extLst>
              <a:ext uri="{FF2B5EF4-FFF2-40B4-BE49-F238E27FC236}">
                <a16:creationId xmlns:a16="http://schemas.microsoft.com/office/drawing/2014/main" id="{1222F4BD-2D60-0DCD-6491-4065BCDA44A1}"/>
              </a:ext>
            </a:extLst>
          </p:cNvPr>
          <p:cNvSpPr>
            <a:spLocks noGrp="1"/>
          </p:cNvSpPr>
          <p:nvPr>
            <p:ph type="sldNum" sz="quarter" idx="12"/>
          </p:nvPr>
        </p:nvSpPr>
        <p:spPr/>
        <p:txBody>
          <a:bodyPr/>
          <a:lstStyle/>
          <a:p>
            <a:fld id="{9DE0CEA4-7E62-4EAA-9BE3-9BBBA25519B5}" type="slidenum">
              <a:rPr lang="en-150" smtClean="0"/>
              <a:t>59</a:t>
            </a:fld>
            <a:endParaRPr lang="en-150"/>
          </a:p>
        </p:txBody>
      </p:sp>
      <p:pic>
        <p:nvPicPr>
          <p:cNvPr id="4" name="תמונה 3">
            <a:extLst>
              <a:ext uri="{FF2B5EF4-FFF2-40B4-BE49-F238E27FC236}">
                <a16:creationId xmlns:a16="http://schemas.microsoft.com/office/drawing/2014/main" id="{802B8BE8-85E6-791D-9D9C-24DE5F3F580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1260" y="181511"/>
            <a:ext cx="2342463" cy="537644"/>
          </a:xfrm>
          <a:prstGeom prst="rect">
            <a:avLst/>
          </a:prstGeom>
        </p:spPr>
      </p:pic>
    </p:spTree>
    <p:extLst>
      <p:ext uri="{BB962C8B-B14F-4D97-AF65-F5344CB8AC3E}">
        <p14:creationId xmlns:p14="http://schemas.microsoft.com/office/powerpoint/2010/main" val="2508311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D0285-BF3A-FEFE-3374-5D047D5CD83B}"/>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8536783D-E95D-17FB-D293-5A0B85EE75D3}"/>
              </a:ext>
            </a:extLst>
          </p:cNvPr>
          <p:cNvSpPr/>
          <p:nvPr/>
        </p:nvSpPr>
        <p:spPr>
          <a:xfrm>
            <a:off x="261257"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dirty="0"/>
          </a:p>
        </p:txBody>
      </p:sp>
      <p:sp>
        <p:nvSpPr>
          <p:cNvPr id="20" name="Rectangle 19">
            <a:extLst>
              <a:ext uri="{FF2B5EF4-FFF2-40B4-BE49-F238E27FC236}">
                <a16:creationId xmlns:a16="http://schemas.microsoft.com/office/drawing/2014/main" id="{EF91964C-2E70-DF4F-04C3-188634E101BB}"/>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 name="Isosceles Triangle 1">
            <a:extLst>
              <a:ext uri="{FF2B5EF4-FFF2-40B4-BE49-F238E27FC236}">
                <a16:creationId xmlns:a16="http://schemas.microsoft.com/office/drawing/2014/main" id="{2A1FE1BC-B787-8FE0-64D8-278B69455F53}"/>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47E469B8-6D0B-8005-B3DF-E1A48823924C}"/>
              </a:ext>
            </a:extLst>
          </p:cNvPr>
          <p:cNvSpPr/>
          <p:nvPr/>
        </p:nvSpPr>
        <p:spPr>
          <a:xfrm>
            <a:off x="11704551" y="3454787"/>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FA06584D-B803-2A80-D911-24274434B3F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1634593" y="3401563"/>
            <a:ext cx="499915" cy="487647"/>
          </a:xfrm>
          <a:prstGeom prst="rect">
            <a:avLst/>
          </a:prstGeom>
        </p:spPr>
      </p:pic>
      <p:sp>
        <p:nvSpPr>
          <p:cNvPr id="13" name="Isosceles Triangle 12">
            <a:extLst>
              <a:ext uri="{FF2B5EF4-FFF2-40B4-BE49-F238E27FC236}">
                <a16:creationId xmlns:a16="http://schemas.microsoft.com/office/drawing/2014/main" id="{3F588807-836E-537B-C180-CB4064E8B54C}"/>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3549E72F-89E5-35AD-919F-218F08D1F1C9}"/>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20259599-0B39-741B-B89C-052F8067C8D1}"/>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9" name="Picture 8">
            <a:extLst>
              <a:ext uri="{FF2B5EF4-FFF2-40B4-BE49-F238E27FC236}">
                <a16:creationId xmlns:a16="http://schemas.microsoft.com/office/drawing/2014/main" id="{FFA8AFFE-010C-3E80-51E6-471CEB4BF5A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605929" y="4185106"/>
            <a:ext cx="496825" cy="484633"/>
          </a:xfrm>
          <a:prstGeom prst="rect">
            <a:avLst/>
          </a:prstGeom>
        </p:spPr>
      </p:pic>
      <p:sp>
        <p:nvSpPr>
          <p:cNvPr id="19" name="Isosceles Triangle 18">
            <a:extLst>
              <a:ext uri="{FF2B5EF4-FFF2-40B4-BE49-F238E27FC236}">
                <a16:creationId xmlns:a16="http://schemas.microsoft.com/office/drawing/2014/main" id="{6AB8F074-8D02-1DC3-D9F5-9F10226B79DB}"/>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D322F8C3-8ACD-11CB-A583-235A307DF8F0}"/>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8DFF9BD2-1D7E-3CD2-1A06-8E270D3E2406}"/>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09EA9856-480E-461E-F200-88F45840848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647888" y="4852815"/>
            <a:ext cx="496825" cy="484633"/>
          </a:xfrm>
          <a:prstGeom prst="rect">
            <a:avLst/>
          </a:prstGeom>
        </p:spPr>
      </p:pic>
      <p:pic>
        <p:nvPicPr>
          <p:cNvPr id="25" name="Picture 24">
            <a:extLst>
              <a:ext uri="{FF2B5EF4-FFF2-40B4-BE49-F238E27FC236}">
                <a16:creationId xmlns:a16="http://schemas.microsoft.com/office/drawing/2014/main" id="{A58739C4-E9D1-C5C4-DE06-2AFA4E4CD2F2}"/>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636131" y="5597748"/>
            <a:ext cx="496825" cy="484633"/>
          </a:xfrm>
          <a:prstGeom prst="rect">
            <a:avLst/>
          </a:prstGeom>
        </p:spPr>
      </p:pic>
      <p:sp>
        <p:nvSpPr>
          <p:cNvPr id="5" name="Slide Number Placeholder 4">
            <a:extLst>
              <a:ext uri="{FF2B5EF4-FFF2-40B4-BE49-F238E27FC236}">
                <a16:creationId xmlns:a16="http://schemas.microsoft.com/office/drawing/2014/main" id="{92BC9F33-C3E2-7C45-FFDA-1B6BEF421CA2}"/>
              </a:ext>
            </a:extLst>
          </p:cNvPr>
          <p:cNvSpPr>
            <a:spLocks noGrp="1"/>
          </p:cNvSpPr>
          <p:nvPr>
            <p:ph type="sldNum" sz="quarter" idx="12"/>
          </p:nvPr>
        </p:nvSpPr>
        <p:spPr/>
        <p:txBody>
          <a:bodyPr/>
          <a:lstStyle/>
          <a:p>
            <a:fld id="{9DE0CEA4-7E62-4EAA-9BE3-9BBBA25519B5}" type="slidenum">
              <a:rPr lang="en-150" smtClean="0"/>
              <a:t>6</a:t>
            </a:fld>
            <a:endParaRPr lang="en-150"/>
          </a:p>
        </p:txBody>
      </p:sp>
      <p:pic>
        <p:nvPicPr>
          <p:cNvPr id="18" name="Picture 17">
            <a:extLst>
              <a:ext uri="{FF2B5EF4-FFF2-40B4-BE49-F238E27FC236}">
                <a16:creationId xmlns:a16="http://schemas.microsoft.com/office/drawing/2014/main" id="{B42C874B-FE52-8677-3011-0268B10C8873}"/>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rot="16200000">
            <a:off x="4405926" y="306688"/>
            <a:ext cx="5250509" cy="6244624"/>
          </a:xfrm>
          <a:prstGeom prst="rect">
            <a:avLst/>
          </a:prstGeom>
        </p:spPr>
      </p:pic>
      <p:sp>
        <p:nvSpPr>
          <p:cNvPr id="24" name="TextBox 23">
            <a:extLst>
              <a:ext uri="{FF2B5EF4-FFF2-40B4-BE49-F238E27FC236}">
                <a16:creationId xmlns:a16="http://schemas.microsoft.com/office/drawing/2014/main" id="{1E2155D8-2783-BD7E-B19C-75F2479A8B31}"/>
              </a:ext>
            </a:extLst>
          </p:cNvPr>
          <p:cNvSpPr txBox="1"/>
          <p:nvPr/>
        </p:nvSpPr>
        <p:spPr>
          <a:xfrm>
            <a:off x="4676033" y="1339126"/>
            <a:ext cx="998925" cy="584775"/>
          </a:xfrm>
          <a:prstGeom prst="rect">
            <a:avLst/>
          </a:prstGeom>
          <a:noFill/>
        </p:spPr>
        <p:txBody>
          <a:bodyPr wrap="square">
            <a:spAutoFit/>
          </a:bodyPr>
          <a:lstStyle/>
          <a:p>
            <a:pPr algn="ctr"/>
            <a:r>
              <a:rPr lang="ar-EG" sz="3200" b="1" dirty="0">
                <a:solidFill>
                  <a:srgbClr val="005445"/>
                </a:solidFill>
                <a:latin typeface="Atlas AAA" panose="020B0504020202020204" pitchFamily="34" charset="-79"/>
                <a:cs typeface="Atlas AAA" panose="020B0504020202020204" pitchFamily="34" charset="-79"/>
              </a:rPr>
              <a:t>زهرة</a:t>
            </a:r>
            <a:endParaRPr lang="en-IL" sz="3200" dirty="0"/>
          </a:p>
        </p:txBody>
      </p:sp>
      <p:sp>
        <p:nvSpPr>
          <p:cNvPr id="26" name="TextBox 25">
            <a:extLst>
              <a:ext uri="{FF2B5EF4-FFF2-40B4-BE49-F238E27FC236}">
                <a16:creationId xmlns:a16="http://schemas.microsoft.com/office/drawing/2014/main" id="{8FF2F937-A17F-B118-C04D-C6E59D631D6A}"/>
              </a:ext>
            </a:extLst>
          </p:cNvPr>
          <p:cNvSpPr txBox="1"/>
          <p:nvPr/>
        </p:nvSpPr>
        <p:spPr>
          <a:xfrm>
            <a:off x="5256207" y="379737"/>
            <a:ext cx="6108806" cy="1015663"/>
          </a:xfrm>
          <a:prstGeom prst="rect">
            <a:avLst/>
          </a:prstGeom>
          <a:noFill/>
        </p:spPr>
        <p:txBody>
          <a:bodyPr wrap="square">
            <a:spAutoFit/>
          </a:bodyPr>
          <a:lstStyle/>
          <a:p>
            <a:pPr algn="just" rtl="1"/>
            <a:r>
              <a:rPr lang="ar-EG" sz="2000" b="1" dirty="0">
                <a:solidFill>
                  <a:srgbClr val="005445"/>
                </a:solidFill>
                <a:latin typeface="Atlas AAA" panose="020B0504020202020204" pitchFamily="34" charset="-79"/>
                <a:cs typeface="Atlas AAA" panose="020B0504020202020204" pitchFamily="34" charset="-79"/>
              </a:rPr>
              <a:t>أغمضوا عيونكم...</a:t>
            </a:r>
          </a:p>
          <a:p>
            <a:pPr algn="just" rtl="1"/>
            <a:r>
              <a:rPr lang="ar-EG" sz="2000" b="1" dirty="0">
                <a:solidFill>
                  <a:srgbClr val="005445"/>
                </a:solidFill>
                <a:latin typeface="Atlas AAA" panose="020B0504020202020204" pitchFamily="34" charset="-79"/>
                <a:cs typeface="Atlas AAA" panose="020B0504020202020204" pitchFamily="34" charset="-79"/>
              </a:rPr>
              <a:t>فكروا في كلمة "زهرة"</a:t>
            </a:r>
          </a:p>
          <a:p>
            <a:pPr algn="just" rtl="1"/>
            <a:r>
              <a:rPr lang="ar-EG" sz="2000" b="1" dirty="0">
                <a:solidFill>
                  <a:srgbClr val="005445"/>
                </a:solidFill>
                <a:latin typeface="Atlas AAA" panose="020B0504020202020204" pitchFamily="34" charset="-79"/>
                <a:cs typeface="Atlas AAA" panose="020B0504020202020204" pitchFamily="34" charset="-79"/>
              </a:rPr>
              <a:t>شاركونا أفكاركم وخيالاتكم.</a:t>
            </a:r>
            <a:endParaRPr lang="he-IL" sz="2000" b="1" dirty="0">
              <a:solidFill>
                <a:srgbClr val="005445"/>
              </a:solidFill>
              <a:latin typeface="Atlas AAA" panose="020B0504020202020204" pitchFamily="34" charset="-79"/>
              <a:cs typeface="Atlas AAA" panose="020B0504020202020204" pitchFamily="34" charset="-79"/>
            </a:endParaRPr>
          </a:p>
        </p:txBody>
      </p:sp>
      <p:pic>
        <p:nvPicPr>
          <p:cNvPr id="4" name="תמונה 3">
            <a:extLst>
              <a:ext uri="{FF2B5EF4-FFF2-40B4-BE49-F238E27FC236}">
                <a16:creationId xmlns:a16="http://schemas.microsoft.com/office/drawing/2014/main" id="{A86F92DB-E344-18DE-32A4-AF9E0EC7638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51260" y="181511"/>
            <a:ext cx="2342463" cy="537644"/>
          </a:xfrm>
          <a:prstGeom prst="rect">
            <a:avLst/>
          </a:prstGeom>
        </p:spPr>
      </p:pic>
    </p:spTree>
    <p:extLst>
      <p:ext uri="{BB962C8B-B14F-4D97-AF65-F5344CB8AC3E}">
        <p14:creationId xmlns:p14="http://schemas.microsoft.com/office/powerpoint/2010/main" val="168204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circle(in)">
                                      <p:cBhvr>
                                        <p:cTn id="7" dur="20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6">
                                            <p:txEl>
                                              <p:pRg st="0" end="0"/>
                                            </p:txEl>
                                          </p:spTgt>
                                        </p:tgtEl>
                                        <p:attrNameLst>
                                          <p:attrName>style.visibility</p:attrName>
                                        </p:attrNameLst>
                                      </p:cBhvr>
                                      <p:to>
                                        <p:strVal val="visible"/>
                                      </p:to>
                                    </p:set>
                                    <p:animEffect transition="in" filter="barn(inVertical)">
                                      <p:cBhvr>
                                        <p:cTn id="12" dur="500"/>
                                        <p:tgtEl>
                                          <p:spTgt spid="2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6">
                                            <p:txEl>
                                              <p:pRg st="1" end="1"/>
                                            </p:txEl>
                                          </p:spTgt>
                                        </p:tgtEl>
                                        <p:attrNameLst>
                                          <p:attrName>style.visibility</p:attrName>
                                        </p:attrNameLst>
                                      </p:cBhvr>
                                      <p:to>
                                        <p:strVal val="visible"/>
                                      </p:to>
                                    </p:set>
                                    <p:animEffect transition="in" filter="barn(inVertical)">
                                      <p:cBhvr>
                                        <p:cTn id="17" dur="500"/>
                                        <p:tgtEl>
                                          <p:spTgt spid="2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6">
                                            <p:txEl>
                                              <p:pRg st="2" end="2"/>
                                            </p:txEl>
                                          </p:spTgt>
                                        </p:tgtEl>
                                        <p:attrNameLst>
                                          <p:attrName>style.visibility</p:attrName>
                                        </p:attrNameLst>
                                      </p:cBhvr>
                                      <p:to>
                                        <p:strVal val="visible"/>
                                      </p:to>
                                    </p:set>
                                    <p:animEffect transition="in" filter="barn(inVertical)">
                                      <p:cBhvr>
                                        <p:cTn id="22" dur="500"/>
                                        <p:tgtEl>
                                          <p:spTgt spid="2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F3E5C-B060-3A65-5732-E4EFEA53BBBC}"/>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AF6085D3-AB17-D7E8-2DA0-66A4FDF1BA33}"/>
              </a:ext>
            </a:extLst>
          </p:cNvPr>
          <p:cNvSpPr/>
          <p:nvPr/>
        </p:nvSpPr>
        <p:spPr>
          <a:xfrm>
            <a:off x="261257"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0" name="Rectangle 19">
            <a:extLst>
              <a:ext uri="{FF2B5EF4-FFF2-40B4-BE49-F238E27FC236}">
                <a16:creationId xmlns:a16="http://schemas.microsoft.com/office/drawing/2014/main" id="{0ADA3146-74D2-6155-BCCC-BAE8122C4828}"/>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 name="Isosceles Triangle 1">
            <a:extLst>
              <a:ext uri="{FF2B5EF4-FFF2-40B4-BE49-F238E27FC236}">
                <a16:creationId xmlns:a16="http://schemas.microsoft.com/office/drawing/2014/main" id="{EEB0ACA4-E4F8-FC63-4233-E9B0217E7AE2}"/>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8DBA4557-B42A-AD3F-018D-04FA4CAF864A}"/>
              </a:ext>
            </a:extLst>
          </p:cNvPr>
          <p:cNvSpPr/>
          <p:nvPr/>
        </p:nvSpPr>
        <p:spPr>
          <a:xfrm>
            <a:off x="11704551" y="3454787"/>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AD80F45F-0589-6F42-A1F7-45FE008968A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634593" y="3401563"/>
            <a:ext cx="499915" cy="487647"/>
          </a:xfrm>
          <a:prstGeom prst="rect">
            <a:avLst/>
          </a:prstGeom>
        </p:spPr>
      </p:pic>
      <p:sp>
        <p:nvSpPr>
          <p:cNvPr id="13" name="Isosceles Triangle 12">
            <a:extLst>
              <a:ext uri="{FF2B5EF4-FFF2-40B4-BE49-F238E27FC236}">
                <a16:creationId xmlns:a16="http://schemas.microsoft.com/office/drawing/2014/main" id="{AB1F9D51-3CC9-874E-355A-0B445DF1EBB1}"/>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FAE0D49A-DAF3-73EA-5380-556531D6FBBE}"/>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9E604132-9017-02F3-C377-1B2BE374C7A5}"/>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9" name="Picture 8">
            <a:extLst>
              <a:ext uri="{FF2B5EF4-FFF2-40B4-BE49-F238E27FC236}">
                <a16:creationId xmlns:a16="http://schemas.microsoft.com/office/drawing/2014/main" id="{9130BEE9-7613-9B6B-E97A-0A3EE76F6E2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605929" y="4185106"/>
            <a:ext cx="496825" cy="484633"/>
          </a:xfrm>
          <a:prstGeom prst="rect">
            <a:avLst/>
          </a:prstGeom>
        </p:spPr>
      </p:pic>
      <p:sp>
        <p:nvSpPr>
          <p:cNvPr id="19" name="Isosceles Triangle 18">
            <a:extLst>
              <a:ext uri="{FF2B5EF4-FFF2-40B4-BE49-F238E27FC236}">
                <a16:creationId xmlns:a16="http://schemas.microsoft.com/office/drawing/2014/main" id="{22F4668F-76B6-71E2-E99A-BD7729FBBAF3}"/>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D280EC58-6316-3D49-2D10-540305E4DE2D}"/>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60B9195B-DDC9-8362-B243-9F211AD32AD6}"/>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706E8BC5-1B70-8F45-9927-49D0FABC8634}"/>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647888" y="4852815"/>
            <a:ext cx="496825" cy="484633"/>
          </a:xfrm>
          <a:prstGeom prst="rect">
            <a:avLst/>
          </a:prstGeom>
        </p:spPr>
      </p:pic>
      <p:pic>
        <p:nvPicPr>
          <p:cNvPr id="25" name="Picture 24">
            <a:extLst>
              <a:ext uri="{FF2B5EF4-FFF2-40B4-BE49-F238E27FC236}">
                <a16:creationId xmlns:a16="http://schemas.microsoft.com/office/drawing/2014/main" id="{D9CF2B80-4467-8A1B-2687-A2B0228458BB}"/>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636131" y="5597748"/>
            <a:ext cx="496825" cy="484633"/>
          </a:xfrm>
          <a:prstGeom prst="rect">
            <a:avLst/>
          </a:prstGeom>
        </p:spPr>
      </p:pic>
      <p:sp>
        <p:nvSpPr>
          <p:cNvPr id="5" name="Slide Number Placeholder 4">
            <a:extLst>
              <a:ext uri="{FF2B5EF4-FFF2-40B4-BE49-F238E27FC236}">
                <a16:creationId xmlns:a16="http://schemas.microsoft.com/office/drawing/2014/main" id="{30F26468-D0E7-AC58-7065-C2EA780B7090}"/>
              </a:ext>
            </a:extLst>
          </p:cNvPr>
          <p:cNvSpPr>
            <a:spLocks noGrp="1"/>
          </p:cNvSpPr>
          <p:nvPr>
            <p:ph type="sldNum" sz="quarter" idx="12"/>
          </p:nvPr>
        </p:nvSpPr>
        <p:spPr/>
        <p:txBody>
          <a:bodyPr/>
          <a:lstStyle/>
          <a:p>
            <a:fld id="{9DE0CEA4-7E62-4EAA-9BE3-9BBBA25519B5}" type="slidenum">
              <a:rPr lang="en-150" smtClean="0"/>
              <a:t>7</a:t>
            </a:fld>
            <a:endParaRPr lang="en-150"/>
          </a:p>
        </p:txBody>
      </p:sp>
      <p:sp>
        <p:nvSpPr>
          <p:cNvPr id="29" name="TextBox 28">
            <a:extLst>
              <a:ext uri="{FF2B5EF4-FFF2-40B4-BE49-F238E27FC236}">
                <a16:creationId xmlns:a16="http://schemas.microsoft.com/office/drawing/2014/main" id="{BAA55457-6781-D006-6599-E9BBC1749D11}"/>
              </a:ext>
            </a:extLst>
          </p:cNvPr>
          <p:cNvSpPr txBox="1"/>
          <p:nvPr/>
        </p:nvSpPr>
        <p:spPr>
          <a:xfrm>
            <a:off x="10485584" y="356401"/>
            <a:ext cx="891186" cy="523220"/>
          </a:xfrm>
          <a:prstGeom prst="rect">
            <a:avLst/>
          </a:prstGeom>
          <a:noFill/>
        </p:spPr>
        <p:txBody>
          <a:bodyPr wrap="square">
            <a:spAutoFit/>
          </a:bodyPr>
          <a:lstStyle/>
          <a:p>
            <a:pPr algn="ctr"/>
            <a:r>
              <a:rPr kumimoji="0" lang="ar-EG" sz="2800" b="1" i="0" u="none" strike="noStrike" kern="1200" cap="none" spc="0" normalizeH="0" baseline="0" noProof="0" dirty="0">
                <a:ln>
                  <a:noFill/>
                </a:ln>
                <a:solidFill>
                  <a:srgbClr val="005445"/>
                </a:solidFill>
                <a:effectLst/>
                <a:uLnTx/>
                <a:uFillTx/>
                <a:latin typeface="Atlas AAA" panose="020B0504020202020204" pitchFamily="34" charset="-79"/>
                <a:ea typeface="+mn-ea"/>
                <a:cs typeface="Atlas AAA" panose="020B0504020202020204" pitchFamily="34" charset="-79"/>
              </a:rPr>
              <a:t>زهرة</a:t>
            </a:r>
            <a:endParaRPr lang="en-IL" sz="2800" dirty="0"/>
          </a:p>
        </p:txBody>
      </p:sp>
      <p:pic>
        <p:nvPicPr>
          <p:cNvPr id="4" name="Picture 3">
            <a:extLst>
              <a:ext uri="{FF2B5EF4-FFF2-40B4-BE49-F238E27FC236}">
                <a16:creationId xmlns:a16="http://schemas.microsoft.com/office/drawing/2014/main" id="{E9BD2137-288F-5D44-798D-09992EABFAC0}"/>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rot="15594567">
            <a:off x="4540227" y="686215"/>
            <a:ext cx="5168409" cy="5042427"/>
          </a:xfrm>
          <a:prstGeom prst="rect">
            <a:avLst/>
          </a:prstGeom>
        </p:spPr>
      </p:pic>
      <p:pic>
        <p:nvPicPr>
          <p:cNvPr id="7" name="Picture 6">
            <a:extLst>
              <a:ext uri="{FF2B5EF4-FFF2-40B4-BE49-F238E27FC236}">
                <a16:creationId xmlns:a16="http://schemas.microsoft.com/office/drawing/2014/main" id="{AF56135C-8B64-C5A6-1C42-400AFBFDB932}"/>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rot="16200000">
            <a:off x="4131968" y="811221"/>
            <a:ext cx="6221643" cy="5428979"/>
          </a:xfrm>
          <a:prstGeom prst="rect">
            <a:avLst/>
          </a:prstGeom>
        </p:spPr>
      </p:pic>
      <p:pic>
        <p:nvPicPr>
          <p:cNvPr id="28" name="Picture 27">
            <a:extLst>
              <a:ext uri="{FF2B5EF4-FFF2-40B4-BE49-F238E27FC236}">
                <a16:creationId xmlns:a16="http://schemas.microsoft.com/office/drawing/2014/main" id="{689F908A-D634-2485-2D20-FF6967D34A0C}"/>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rot="16565533">
            <a:off x="3893370" y="835762"/>
            <a:ext cx="6309415" cy="5217015"/>
          </a:xfrm>
          <a:prstGeom prst="rect">
            <a:avLst/>
          </a:prstGeom>
        </p:spPr>
      </p:pic>
      <p:pic>
        <p:nvPicPr>
          <p:cNvPr id="10" name="Picture 9">
            <a:extLst>
              <a:ext uri="{FF2B5EF4-FFF2-40B4-BE49-F238E27FC236}">
                <a16:creationId xmlns:a16="http://schemas.microsoft.com/office/drawing/2014/main" id="{B5B6EDB5-45F3-13AA-92EF-E47D351F7C15}"/>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rot="16200000">
            <a:off x="4724734" y="1020670"/>
            <a:ext cx="5174097" cy="5171341"/>
          </a:xfrm>
          <a:prstGeom prst="rect">
            <a:avLst/>
          </a:prstGeom>
        </p:spPr>
      </p:pic>
      <p:pic>
        <p:nvPicPr>
          <p:cNvPr id="37" name="Picture 36">
            <a:extLst>
              <a:ext uri="{FF2B5EF4-FFF2-40B4-BE49-F238E27FC236}">
                <a16:creationId xmlns:a16="http://schemas.microsoft.com/office/drawing/2014/main" id="{7A191F1C-EB76-9DDE-9E81-B413A1B1DCB3}"/>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rot="16200000">
            <a:off x="4276855" y="-173702"/>
            <a:ext cx="5931868" cy="7858485"/>
          </a:xfrm>
          <a:prstGeom prst="rect">
            <a:avLst/>
          </a:prstGeom>
        </p:spPr>
      </p:pic>
      <p:sp>
        <p:nvSpPr>
          <p:cNvPr id="8" name="Arrow: Down 29">
            <a:extLst>
              <a:ext uri="{FF2B5EF4-FFF2-40B4-BE49-F238E27FC236}">
                <a16:creationId xmlns:a16="http://schemas.microsoft.com/office/drawing/2014/main" id="{32A63414-FA2C-4484-4550-3F4DDC825E21}"/>
              </a:ext>
            </a:extLst>
          </p:cNvPr>
          <p:cNvSpPr/>
          <p:nvPr/>
        </p:nvSpPr>
        <p:spPr>
          <a:xfrm>
            <a:off x="9997307" y="5876894"/>
            <a:ext cx="1475391" cy="762577"/>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1000" dirty="0">
                <a:solidFill>
                  <a:sysClr val="windowText" lastClr="000000"/>
                </a:solidFill>
              </a:rPr>
              <a:t>معلومات إضافية للمعلم/ة</a:t>
            </a:r>
          </a:p>
          <a:p>
            <a:pPr algn="ctr"/>
            <a:r>
              <a:rPr lang="ar-SA" sz="1000" dirty="0">
                <a:solidFill>
                  <a:sysClr val="windowText" lastClr="000000"/>
                </a:solidFill>
              </a:rPr>
              <a:t>في الاسفل</a:t>
            </a:r>
            <a:endParaRPr lang="en-IL" sz="1000" dirty="0">
              <a:solidFill>
                <a:sysClr val="windowText" lastClr="000000"/>
              </a:solidFill>
            </a:endParaRPr>
          </a:p>
        </p:txBody>
      </p:sp>
      <p:pic>
        <p:nvPicPr>
          <p:cNvPr id="11" name="תמונה 10">
            <a:extLst>
              <a:ext uri="{FF2B5EF4-FFF2-40B4-BE49-F238E27FC236}">
                <a16:creationId xmlns:a16="http://schemas.microsoft.com/office/drawing/2014/main" id="{EA1321A7-F48C-5F91-91CF-DD243FB35E78}"/>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451260" y="181511"/>
            <a:ext cx="2342463" cy="537644"/>
          </a:xfrm>
          <a:prstGeom prst="rect">
            <a:avLst/>
          </a:prstGeom>
        </p:spPr>
      </p:pic>
    </p:spTree>
    <p:extLst>
      <p:ext uri="{BB962C8B-B14F-4D97-AF65-F5344CB8AC3E}">
        <p14:creationId xmlns:p14="http://schemas.microsoft.com/office/powerpoint/2010/main" val="47366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down)">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wheel(1)">
                                      <p:cBhvr>
                                        <p:cTn id="27" dur="2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00BA0-8888-B430-DE43-3DE1261B15D6}"/>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BCAF9B9E-631A-22B1-69A5-67861CCE29D0}"/>
              </a:ext>
            </a:extLst>
          </p:cNvPr>
          <p:cNvSpPr/>
          <p:nvPr/>
        </p:nvSpPr>
        <p:spPr>
          <a:xfrm>
            <a:off x="261257"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0" name="Rectangle 19">
            <a:extLst>
              <a:ext uri="{FF2B5EF4-FFF2-40B4-BE49-F238E27FC236}">
                <a16:creationId xmlns:a16="http://schemas.microsoft.com/office/drawing/2014/main" id="{2FCB88EE-E491-3609-F698-AAFDAB094B72}"/>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 name="Isosceles Triangle 1">
            <a:extLst>
              <a:ext uri="{FF2B5EF4-FFF2-40B4-BE49-F238E27FC236}">
                <a16:creationId xmlns:a16="http://schemas.microsoft.com/office/drawing/2014/main" id="{3D2F8BBD-3A8F-4774-7D7F-33234B8951CE}"/>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85A2A193-3F2E-257B-FFFD-56FFF413F2F3}"/>
              </a:ext>
            </a:extLst>
          </p:cNvPr>
          <p:cNvSpPr/>
          <p:nvPr/>
        </p:nvSpPr>
        <p:spPr>
          <a:xfrm>
            <a:off x="11704551" y="3454787"/>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2DB4DA09-0E6C-4827-91BA-F1659283B42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647208" y="3353162"/>
            <a:ext cx="499915" cy="487647"/>
          </a:xfrm>
          <a:prstGeom prst="rect">
            <a:avLst/>
          </a:prstGeom>
        </p:spPr>
      </p:pic>
      <p:sp>
        <p:nvSpPr>
          <p:cNvPr id="13" name="Isosceles Triangle 12">
            <a:extLst>
              <a:ext uri="{FF2B5EF4-FFF2-40B4-BE49-F238E27FC236}">
                <a16:creationId xmlns:a16="http://schemas.microsoft.com/office/drawing/2014/main" id="{92EBACD2-260D-E3C0-8325-8A45C29159C8}"/>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4B2D373E-FD2C-0842-8226-8111E8BFFC0E}"/>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2A3122E0-5A06-3714-5709-5EA9ED2A648D}"/>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9" name="Picture 8">
            <a:extLst>
              <a:ext uri="{FF2B5EF4-FFF2-40B4-BE49-F238E27FC236}">
                <a16:creationId xmlns:a16="http://schemas.microsoft.com/office/drawing/2014/main" id="{178F536C-727A-B810-9989-94BD35F5E79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647208" y="4122789"/>
            <a:ext cx="496825" cy="484633"/>
          </a:xfrm>
          <a:prstGeom prst="rect">
            <a:avLst/>
          </a:prstGeom>
        </p:spPr>
      </p:pic>
      <p:sp>
        <p:nvSpPr>
          <p:cNvPr id="19" name="Isosceles Triangle 18">
            <a:extLst>
              <a:ext uri="{FF2B5EF4-FFF2-40B4-BE49-F238E27FC236}">
                <a16:creationId xmlns:a16="http://schemas.microsoft.com/office/drawing/2014/main" id="{D8A9B505-A9D8-75CD-A679-56BDFC3AADED}"/>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21573E53-51FF-C4B5-4B4B-860B15439B0F}"/>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A034DB2C-2A48-37E6-FEC4-F2AC843A7F79}"/>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61FE59C4-BBA5-80BF-4D2F-39EA856AFCEC}"/>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647888" y="4852815"/>
            <a:ext cx="496825" cy="484633"/>
          </a:xfrm>
          <a:prstGeom prst="rect">
            <a:avLst/>
          </a:prstGeom>
        </p:spPr>
      </p:pic>
      <p:pic>
        <p:nvPicPr>
          <p:cNvPr id="25" name="Picture 24">
            <a:extLst>
              <a:ext uri="{FF2B5EF4-FFF2-40B4-BE49-F238E27FC236}">
                <a16:creationId xmlns:a16="http://schemas.microsoft.com/office/drawing/2014/main" id="{E4C8528B-625A-C72A-E975-873E4DBAC585}"/>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636131" y="5597748"/>
            <a:ext cx="496825" cy="484633"/>
          </a:xfrm>
          <a:prstGeom prst="rect">
            <a:avLst/>
          </a:prstGeom>
        </p:spPr>
      </p:pic>
      <p:sp>
        <p:nvSpPr>
          <p:cNvPr id="31" name="מציין מיקום תוכן 3">
            <a:extLst>
              <a:ext uri="{FF2B5EF4-FFF2-40B4-BE49-F238E27FC236}">
                <a16:creationId xmlns:a16="http://schemas.microsoft.com/office/drawing/2014/main" id="{066D3ED5-5742-C3BE-2D15-CA73DAFF7ECE}"/>
              </a:ext>
            </a:extLst>
          </p:cNvPr>
          <p:cNvSpPr txBox="1">
            <a:spLocks/>
          </p:cNvSpPr>
          <p:nvPr/>
        </p:nvSpPr>
        <p:spPr>
          <a:xfrm>
            <a:off x="8283802" y="379781"/>
            <a:ext cx="3159548" cy="4608000"/>
          </a:xfrm>
          <a:prstGeom prst="rect">
            <a:avLst/>
          </a:prstGeom>
          <a:ln>
            <a:noFill/>
          </a:ln>
        </p:spPr>
        <p:style>
          <a:lnRef idx="2">
            <a:schemeClr val="accent6"/>
          </a:lnRef>
          <a:fillRef idx="1">
            <a:schemeClr val="lt1"/>
          </a:fillRef>
          <a:effectRef idx="0">
            <a:schemeClr val="accent6"/>
          </a:effectRef>
          <a:fontRef idx="minor">
            <a:schemeClr val="dk1"/>
          </a:fontRef>
        </p:style>
        <p:txBody>
          <a:bodyPr vert="horz" lIns="91440" tIns="45720" rIns="91440" bIns="45720" rtlCol="0">
            <a:normAutofit/>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1" eaLnBrk="1" fontAlgn="auto" latinLnBrk="0" hangingPunct="1">
              <a:lnSpc>
                <a:spcPct val="90000"/>
              </a:lnSpc>
              <a:spcBef>
                <a:spcPts val="1000"/>
              </a:spcBef>
              <a:spcAft>
                <a:spcPts val="0"/>
              </a:spcAft>
              <a:buClr>
                <a:srgbClr val="84BD00"/>
              </a:buClr>
              <a:buSzTx/>
              <a:buNone/>
              <a:tabLst/>
              <a:defRPr/>
            </a:pPr>
            <a:r>
              <a:rPr lang="ar-EG" b="1" dirty="0">
                <a:solidFill>
                  <a:srgbClr val="005445"/>
                </a:solidFill>
                <a:latin typeface="Atlas AAA" panose="020B0504020202020204" pitchFamily="34" charset="-79"/>
                <a:cs typeface="Atlas AAA" panose="020B0504020202020204" pitchFamily="34" charset="-79"/>
              </a:rPr>
              <a:t>ما المشترك بين هذه الصور؟</a:t>
            </a:r>
            <a:endParaRPr lang="he-IL" b="1" dirty="0">
              <a:solidFill>
                <a:srgbClr val="005445"/>
              </a:solidFill>
              <a:latin typeface="Atlas AAA" panose="020B0504020202020204" pitchFamily="34" charset="-79"/>
              <a:cs typeface="Atlas AAA" panose="020B0504020202020204" pitchFamily="34" charset="-79"/>
            </a:endParaRPr>
          </a:p>
        </p:txBody>
      </p:sp>
      <p:pic>
        <p:nvPicPr>
          <p:cNvPr id="8" name="Picture 7" descr="A group of red flowers&#10;&#10;Description automatically generated">
            <a:extLst>
              <a:ext uri="{FF2B5EF4-FFF2-40B4-BE49-F238E27FC236}">
                <a16:creationId xmlns:a16="http://schemas.microsoft.com/office/drawing/2014/main" id="{3B420738-188D-7A29-1094-C1CCC7A34776}"/>
              </a:ext>
            </a:extLst>
          </p:cNvPr>
          <p:cNvPicPr>
            <a:picLocks noChangeAspect="1"/>
          </p:cNvPicPr>
          <p:nvPr/>
        </p:nvPicPr>
        <p:blipFill>
          <a:blip r:embed="rId7" cstate="screen">
            <a:extLst>
              <a:ext uri="{28A0092B-C50C-407E-A947-70E740481C1C}">
                <a14:useLocalDpi xmlns:a14="http://schemas.microsoft.com/office/drawing/2010/main"/>
              </a:ext>
            </a:extLst>
          </a:blip>
          <a:srcRect b="-1"/>
          <a:stretch/>
        </p:blipFill>
        <p:spPr>
          <a:xfrm>
            <a:off x="3504399" y="203124"/>
            <a:ext cx="4370479" cy="6378179"/>
          </a:xfrm>
          <a:prstGeom prst="rect">
            <a:avLst/>
          </a:prstGeom>
        </p:spPr>
      </p:pic>
      <p:sp>
        <p:nvSpPr>
          <p:cNvPr id="5" name="TextBox 4">
            <a:extLst>
              <a:ext uri="{FF2B5EF4-FFF2-40B4-BE49-F238E27FC236}">
                <a16:creationId xmlns:a16="http://schemas.microsoft.com/office/drawing/2014/main" id="{7C78E60E-C4FC-4E27-11FC-F9A127E41A77}"/>
              </a:ext>
            </a:extLst>
          </p:cNvPr>
          <p:cNvSpPr txBox="1"/>
          <p:nvPr/>
        </p:nvSpPr>
        <p:spPr>
          <a:xfrm>
            <a:off x="3504399" y="6178723"/>
            <a:ext cx="4145492" cy="325923"/>
          </a:xfrm>
          <a:prstGeom prst="rect">
            <a:avLst/>
          </a:prstGeom>
          <a:noFill/>
        </p:spPr>
        <p:txBody>
          <a:bodyPr wrap="square">
            <a:spAutoFit/>
          </a:bodyPr>
          <a:lstStyle/>
          <a:p>
            <a:pPr algn="r" rtl="1">
              <a:lnSpc>
                <a:spcPct val="115000"/>
              </a:lnSpc>
              <a:spcAft>
                <a:spcPts val="800"/>
              </a:spcAft>
            </a:pPr>
            <a:r>
              <a:rPr lang="ar-EG" sz="1400" kern="0" dirty="0">
                <a:solidFill>
                  <a:schemeClr val="bg1"/>
                </a:solidFill>
                <a:effectLst/>
                <a:latin typeface="Aptos" panose="020B0004020202020204" pitchFamily="34" charset="0"/>
                <a:ea typeface="Times New Roman" panose="02020603050405020304" pitchFamily="18" charset="0"/>
              </a:rPr>
              <a:t>تصوير: د. أوري </a:t>
            </a:r>
            <a:r>
              <a:rPr lang="ar-EG" sz="1400" kern="0" dirty="0" err="1">
                <a:solidFill>
                  <a:schemeClr val="bg1"/>
                </a:solidFill>
                <a:effectLst/>
                <a:latin typeface="Aptos" panose="020B0004020202020204" pitchFamily="34" charset="0"/>
                <a:ea typeface="Times New Roman" panose="02020603050405020304" pitchFamily="18" charset="0"/>
              </a:rPr>
              <a:t>فرغمان</a:t>
            </a:r>
            <a:r>
              <a:rPr lang="ar-EG" sz="1400" kern="0" dirty="0">
                <a:solidFill>
                  <a:schemeClr val="bg1"/>
                </a:solidFill>
                <a:effectLst/>
                <a:latin typeface="Aptos" panose="020B0004020202020204" pitchFamily="34" charset="0"/>
                <a:ea typeface="Times New Roman" panose="02020603050405020304" pitchFamily="18" charset="0"/>
              </a:rPr>
              <a:t>-سبير</a:t>
            </a:r>
            <a:r>
              <a:rPr lang="en-US" sz="1400" u="sng" kern="0" dirty="0">
                <a:solidFill>
                  <a:schemeClr val="bg1"/>
                </a:solidFill>
                <a:effectLst/>
                <a:latin typeface="Aptos" panose="020B0004020202020204" pitchFamily="34" charset="0"/>
                <a:ea typeface="Times New Roman" panose="02020603050405020304" pitchFamily="18" charset="0"/>
                <a:hlinkClick r:id="rId8" tooltip="Protected by Check Point: http://www.flora.org.il/">
                  <a:extLst>
                    <a:ext uri="{A12FA001-AC4F-418D-AE19-62706E023703}">
                      <ahyp:hlinkClr xmlns:ahyp="http://schemas.microsoft.com/office/drawing/2018/hyperlinkcolor" val="tx"/>
                    </a:ext>
                  </a:extLst>
                </a:hlinkClick>
              </a:rPr>
              <a:t>www.flora.org.il</a:t>
            </a:r>
            <a:r>
              <a:rPr lang="he-IL" sz="1400" kern="0" dirty="0">
                <a:solidFill>
                  <a:schemeClr val="bg1"/>
                </a:solidFill>
                <a:effectLst/>
                <a:latin typeface="Aptos" panose="020B0004020202020204" pitchFamily="34" charset="0"/>
                <a:ea typeface="Times New Roman" panose="02020603050405020304" pitchFamily="18" charset="0"/>
              </a:rPr>
              <a:t>.</a:t>
            </a:r>
            <a:endParaRPr lang="en-IL" sz="1400" kern="100" dirty="0">
              <a:solidFill>
                <a:schemeClr val="bg1"/>
              </a:solidFill>
              <a:effectLst/>
              <a:latin typeface="Aptos" panose="020B0004020202020204" pitchFamily="34" charset="0"/>
              <a:ea typeface="Aptos" panose="020B0004020202020204" pitchFamily="34" charset="0"/>
            </a:endParaRPr>
          </a:p>
        </p:txBody>
      </p:sp>
      <p:sp>
        <p:nvSpPr>
          <p:cNvPr id="7" name="Slide Number Placeholder 6">
            <a:extLst>
              <a:ext uri="{FF2B5EF4-FFF2-40B4-BE49-F238E27FC236}">
                <a16:creationId xmlns:a16="http://schemas.microsoft.com/office/drawing/2014/main" id="{F1DC9DB7-3030-9B75-549F-3A3C10E687A8}"/>
              </a:ext>
            </a:extLst>
          </p:cNvPr>
          <p:cNvSpPr>
            <a:spLocks noGrp="1"/>
          </p:cNvSpPr>
          <p:nvPr>
            <p:ph type="sldNum" sz="quarter" idx="12"/>
          </p:nvPr>
        </p:nvSpPr>
        <p:spPr/>
        <p:txBody>
          <a:bodyPr/>
          <a:lstStyle/>
          <a:p>
            <a:fld id="{9DE0CEA4-7E62-4EAA-9BE3-9BBBA25519B5}" type="slidenum">
              <a:rPr lang="en-150" smtClean="0"/>
              <a:t>8</a:t>
            </a:fld>
            <a:endParaRPr lang="en-150" dirty="0"/>
          </a:p>
        </p:txBody>
      </p:sp>
      <p:sp>
        <p:nvSpPr>
          <p:cNvPr id="10" name="TextBox 9">
            <a:extLst>
              <a:ext uri="{FF2B5EF4-FFF2-40B4-BE49-F238E27FC236}">
                <a16:creationId xmlns:a16="http://schemas.microsoft.com/office/drawing/2014/main" id="{CBD2A33E-75EB-DCF3-087C-F3FDA8BD4E25}"/>
              </a:ext>
            </a:extLst>
          </p:cNvPr>
          <p:cNvSpPr txBox="1"/>
          <p:nvPr/>
        </p:nvSpPr>
        <p:spPr>
          <a:xfrm>
            <a:off x="9251907" y="2941460"/>
            <a:ext cx="1741763" cy="369332"/>
          </a:xfrm>
          <a:prstGeom prst="rect">
            <a:avLst/>
          </a:prstGeom>
          <a:noFill/>
        </p:spPr>
        <p:txBody>
          <a:bodyPr wrap="square">
            <a:spAutoFit/>
          </a:bodyPr>
          <a:lstStyle/>
          <a:p>
            <a:pPr marL="0" indent="0">
              <a:buNone/>
              <a:defRPr/>
            </a:pPr>
            <a:r>
              <a:rPr lang="ar-EG" b="1" kern="100" dirty="0">
                <a:solidFill>
                  <a:schemeClr val="accent6"/>
                </a:solidFill>
                <a:latin typeface="Aptos" panose="020B0004020202020204" pitchFamily="34" charset="0"/>
                <a:ea typeface="Aptos" panose="020B0004020202020204" pitchFamily="34" charset="0"/>
                <a:cs typeface="Arial" panose="020B0604020202020204" pitchFamily="34" charset="0"/>
              </a:rPr>
              <a:t>شقائق النعمان</a:t>
            </a:r>
            <a:endParaRPr lang="he-IL" b="1" kern="100" dirty="0">
              <a:solidFill>
                <a:schemeClr val="accent6"/>
              </a:solidFill>
              <a:latin typeface="Aptos" panose="020B0004020202020204" pitchFamily="34" charset="0"/>
              <a:ea typeface="Aptos" panose="020B0004020202020204" pitchFamily="34" charset="0"/>
              <a:cs typeface="Arial" panose="020B0604020202020204" pitchFamily="34" charset="0"/>
            </a:endParaRPr>
          </a:p>
        </p:txBody>
      </p:sp>
      <p:pic>
        <p:nvPicPr>
          <p:cNvPr id="4" name="תמונה 3">
            <a:extLst>
              <a:ext uri="{FF2B5EF4-FFF2-40B4-BE49-F238E27FC236}">
                <a16:creationId xmlns:a16="http://schemas.microsoft.com/office/drawing/2014/main" id="{A7CED6C5-C41B-2090-9E38-A4A5B25FC29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51260" y="181511"/>
            <a:ext cx="2342463" cy="537644"/>
          </a:xfrm>
          <a:prstGeom prst="rect">
            <a:avLst/>
          </a:prstGeom>
        </p:spPr>
      </p:pic>
    </p:spTree>
    <p:extLst>
      <p:ext uri="{BB962C8B-B14F-4D97-AF65-F5344CB8AC3E}">
        <p14:creationId xmlns:p14="http://schemas.microsoft.com/office/powerpoint/2010/main" val="3322978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1">
                                            <p:txEl>
                                              <p:pRg st="0" end="0"/>
                                            </p:txEl>
                                          </p:spTgt>
                                        </p:tgtEl>
                                        <p:attrNameLst>
                                          <p:attrName>style.visibility</p:attrName>
                                        </p:attrNameLst>
                                      </p:cBhvr>
                                      <p:to>
                                        <p:strVal val="visible"/>
                                      </p:to>
                                    </p:set>
                                    <p:animEffect transition="in" filter="wheel(1)">
                                      <p:cBhvr>
                                        <p:cTn id="7" dur="2000"/>
                                        <p:tgtEl>
                                          <p:spTgt spid="3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121227-5278-F261-87A5-65E2F664A98C}"/>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CB6F8736-CE65-2D47-E437-E1BC9B6EF191}"/>
              </a:ext>
            </a:extLst>
          </p:cNvPr>
          <p:cNvSpPr/>
          <p:nvPr/>
        </p:nvSpPr>
        <p:spPr>
          <a:xfrm>
            <a:off x="261257"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0" name="Rectangle 19">
            <a:extLst>
              <a:ext uri="{FF2B5EF4-FFF2-40B4-BE49-F238E27FC236}">
                <a16:creationId xmlns:a16="http://schemas.microsoft.com/office/drawing/2014/main" id="{EF3C8D0D-E7F3-6160-0E02-72FB18953FF0}"/>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 name="Isosceles Triangle 1">
            <a:extLst>
              <a:ext uri="{FF2B5EF4-FFF2-40B4-BE49-F238E27FC236}">
                <a16:creationId xmlns:a16="http://schemas.microsoft.com/office/drawing/2014/main" id="{1914B4C4-01DF-883F-B87B-9ECF7390EB6F}"/>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AA19D14E-A0E2-74E3-2A3F-615BEB141C3D}"/>
              </a:ext>
            </a:extLst>
          </p:cNvPr>
          <p:cNvSpPr/>
          <p:nvPr/>
        </p:nvSpPr>
        <p:spPr>
          <a:xfrm>
            <a:off x="11704551" y="3454787"/>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866AB637-A519-9FED-3A63-5003D47C99B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647208" y="3353162"/>
            <a:ext cx="499915" cy="487647"/>
          </a:xfrm>
          <a:prstGeom prst="rect">
            <a:avLst/>
          </a:prstGeom>
        </p:spPr>
      </p:pic>
      <p:sp>
        <p:nvSpPr>
          <p:cNvPr id="13" name="Isosceles Triangle 12">
            <a:extLst>
              <a:ext uri="{FF2B5EF4-FFF2-40B4-BE49-F238E27FC236}">
                <a16:creationId xmlns:a16="http://schemas.microsoft.com/office/drawing/2014/main" id="{3D7892AB-9FE0-4CEB-94CC-F0E01FCDE950}"/>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96C69567-2487-DB80-2D01-5CFABDE35D22}"/>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82B532FB-CE72-87CC-E66F-D546FFC9D9CE}"/>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9" name="Picture 8">
            <a:extLst>
              <a:ext uri="{FF2B5EF4-FFF2-40B4-BE49-F238E27FC236}">
                <a16:creationId xmlns:a16="http://schemas.microsoft.com/office/drawing/2014/main" id="{124E3A06-162D-ADFE-9931-EA55CE0067C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647208" y="4122789"/>
            <a:ext cx="496825" cy="484633"/>
          </a:xfrm>
          <a:prstGeom prst="rect">
            <a:avLst/>
          </a:prstGeom>
        </p:spPr>
      </p:pic>
      <p:sp>
        <p:nvSpPr>
          <p:cNvPr id="19" name="Isosceles Triangle 18">
            <a:extLst>
              <a:ext uri="{FF2B5EF4-FFF2-40B4-BE49-F238E27FC236}">
                <a16:creationId xmlns:a16="http://schemas.microsoft.com/office/drawing/2014/main" id="{6257C70C-436C-B2A4-2486-5E344F4544FD}"/>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248BF0FA-72A6-1BFB-271E-0C764771D44E}"/>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A6A852E0-2B56-7CA1-B243-EB727B14757A}"/>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EF39D419-F8A8-4874-02D8-436C73B86DD5}"/>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647888" y="4852815"/>
            <a:ext cx="496825" cy="484633"/>
          </a:xfrm>
          <a:prstGeom prst="rect">
            <a:avLst/>
          </a:prstGeom>
        </p:spPr>
      </p:pic>
      <p:pic>
        <p:nvPicPr>
          <p:cNvPr id="25" name="Picture 24">
            <a:extLst>
              <a:ext uri="{FF2B5EF4-FFF2-40B4-BE49-F238E27FC236}">
                <a16:creationId xmlns:a16="http://schemas.microsoft.com/office/drawing/2014/main" id="{8EC8D459-C727-B062-72B9-98891CEA4312}"/>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636131" y="5597748"/>
            <a:ext cx="496825" cy="484633"/>
          </a:xfrm>
          <a:prstGeom prst="rect">
            <a:avLst/>
          </a:prstGeom>
        </p:spPr>
      </p:pic>
      <p:pic>
        <p:nvPicPr>
          <p:cNvPr id="18" name="Picture 17" descr="A close-up of a flower&#10;&#10;Description automatically generated">
            <a:extLst>
              <a:ext uri="{FF2B5EF4-FFF2-40B4-BE49-F238E27FC236}">
                <a16:creationId xmlns:a16="http://schemas.microsoft.com/office/drawing/2014/main" id="{6BEEBDE8-A124-EF46-E487-9D28A5A91B1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147306" y="172620"/>
            <a:ext cx="4873198" cy="6384103"/>
          </a:xfrm>
          <a:prstGeom prst="rect">
            <a:avLst/>
          </a:prstGeom>
        </p:spPr>
      </p:pic>
      <p:sp>
        <p:nvSpPr>
          <p:cNvPr id="5" name="TextBox 4">
            <a:extLst>
              <a:ext uri="{FF2B5EF4-FFF2-40B4-BE49-F238E27FC236}">
                <a16:creationId xmlns:a16="http://schemas.microsoft.com/office/drawing/2014/main" id="{3E0591E9-6C33-99FC-2113-918B6A46CBD9}"/>
              </a:ext>
            </a:extLst>
          </p:cNvPr>
          <p:cNvSpPr txBox="1">
            <a:spLocks/>
          </p:cNvSpPr>
          <p:nvPr/>
        </p:nvSpPr>
        <p:spPr>
          <a:xfrm>
            <a:off x="1782018" y="6178723"/>
            <a:ext cx="6129130" cy="325923"/>
          </a:xfrm>
          <a:prstGeom prst="rect">
            <a:avLst/>
          </a:prstGeom>
          <a:noFill/>
        </p:spPr>
        <p:txBody>
          <a:bodyPr wrap="square">
            <a:spAutoFit/>
          </a:bodyPr>
          <a:lstStyle/>
          <a:p>
            <a:pPr algn="r" rtl="1">
              <a:lnSpc>
                <a:spcPct val="115000"/>
              </a:lnSpc>
              <a:spcAft>
                <a:spcPts val="800"/>
              </a:spcAft>
            </a:pPr>
            <a:r>
              <a:rPr lang="ar-EG" sz="1400" kern="0" dirty="0">
                <a:solidFill>
                  <a:srgbClr val="222222"/>
                </a:solidFill>
                <a:effectLst/>
                <a:latin typeface="Aptos" panose="020B0004020202020204" pitchFamily="34" charset="0"/>
                <a:ea typeface="Times New Roman" panose="02020603050405020304" pitchFamily="18" charset="0"/>
              </a:rPr>
              <a:t>تصوير: د. أوري </a:t>
            </a:r>
            <a:r>
              <a:rPr lang="ar-EG" sz="1400" kern="0" dirty="0" err="1">
                <a:solidFill>
                  <a:srgbClr val="222222"/>
                </a:solidFill>
                <a:effectLst/>
                <a:latin typeface="Aptos" panose="020B0004020202020204" pitchFamily="34" charset="0"/>
                <a:ea typeface="Times New Roman" panose="02020603050405020304" pitchFamily="18" charset="0"/>
              </a:rPr>
              <a:t>فرغمان</a:t>
            </a:r>
            <a:r>
              <a:rPr lang="ar-EG" sz="1400" kern="0" dirty="0">
                <a:solidFill>
                  <a:srgbClr val="222222"/>
                </a:solidFill>
                <a:effectLst/>
                <a:latin typeface="Aptos" panose="020B0004020202020204" pitchFamily="34" charset="0"/>
                <a:ea typeface="Times New Roman" panose="02020603050405020304" pitchFamily="18" charset="0"/>
              </a:rPr>
              <a:t>-سبير</a:t>
            </a:r>
            <a:r>
              <a:rPr lang="he-IL" sz="1400" kern="0" dirty="0">
                <a:solidFill>
                  <a:srgbClr val="222222"/>
                </a:solidFill>
                <a:effectLst/>
                <a:latin typeface="Aptos" panose="020B0004020202020204" pitchFamily="34" charset="0"/>
                <a:ea typeface="Times New Roman" panose="02020603050405020304" pitchFamily="18" charset="0"/>
              </a:rPr>
              <a:t> </a:t>
            </a:r>
            <a:r>
              <a:rPr lang="en-US" sz="1400" u="sng" kern="0" dirty="0">
                <a:solidFill>
                  <a:srgbClr val="0000FF"/>
                </a:solidFill>
                <a:effectLst/>
                <a:latin typeface="Aptos" panose="020B0004020202020204" pitchFamily="34" charset="0"/>
                <a:ea typeface="Times New Roman" panose="02020603050405020304" pitchFamily="18" charset="0"/>
                <a:hlinkClick r:id="rId8" tooltip="Protected by Check Point: http://www.flora.org.il/"/>
              </a:rPr>
              <a:t>www.flora.org.il</a:t>
            </a:r>
            <a:r>
              <a:rPr lang="he-IL" sz="1400" kern="0" dirty="0">
                <a:solidFill>
                  <a:srgbClr val="222222"/>
                </a:solidFill>
                <a:effectLst/>
                <a:latin typeface="Aptos" panose="020B0004020202020204" pitchFamily="34" charset="0"/>
                <a:ea typeface="Times New Roman" panose="02020603050405020304" pitchFamily="18" charset="0"/>
              </a:rPr>
              <a:t>.</a:t>
            </a:r>
            <a:endParaRPr lang="en-IL" sz="1400" kern="100" dirty="0">
              <a:effectLst/>
              <a:latin typeface="Aptos" panose="020B0004020202020204" pitchFamily="34" charset="0"/>
              <a:ea typeface="Aptos" panose="020B0004020202020204" pitchFamily="34" charset="0"/>
            </a:endParaRPr>
          </a:p>
        </p:txBody>
      </p:sp>
      <p:sp>
        <p:nvSpPr>
          <p:cNvPr id="7" name="Slide Number Placeholder 6">
            <a:extLst>
              <a:ext uri="{FF2B5EF4-FFF2-40B4-BE49-F238E27FC236}">
                <a16:creationId xmlns:a16="http://schemas.microsoft.com/office/drawing/2014/main" id="{816A1BAC-AC19-B4EB-03DF-5B5DDF3E60B3}"/>
              </a:ext>
            </a:extLst>
          </p:cNvPr>
          <p:cNvSpPr>
            <a:spLocks noGrp="1"/>
          </p:cNvSpPr>
          <p:nvPr>
            <p:ph type="sldNum" sz="quarter" idx="12"/>
          </p:nvPr>
        </p:nvSpPr>
        <p:spPr/>
        <p:txBody>
          <a:bodyPr/>
          <a:lstStyle/>
          <a:p>
            <a:fld id="{9DE0CEA4-7E62-4EAA-9BE3-9BBBA25519B5}" type="slidenum">
              <a:rPr lang="en-150" smtClean="0"/>
              <a:t>9</a:t>
            </a:fld>
            <a:endParaRPr lang="en-150"/>
          </a:p>
        </p:txBody>
      </p:sp>
      <p:sp>
        <p:nvSpPr>
          <p:cNvPr id="10" name="מציין מיקום תוכן 3">
            <a:extLst>
              <a:ext uri="{FF2B5EF4-FFF2-40B4-BE49-F238E27FC236}">
                <a16:creationId xmlns:a16="http://schemas.microsoft.com/office/drawing/2014/main" id="{55E1CC91-402E-4DF4-4B03-C5D601D00835}"/>
              </a:ext>
            </a:extLst>
          </p:cNvPr>
          <p:cNvSpPr txBox="1">
            <a:spLocks/>
          </p:cNvSpPr>
          <p:nvPr/>
        </p:nvSpPr>
        <p:spPr>
          <a:xfrm>
            <a:off x="8337902" y="356132"/>
            <a:ext cx="3159548" cy="4608000"/>
          </a:xfrm>
          <a:prstGeom prst="rect">
            <a:avLst/>
          </a:prstGeom>
          <a:ln>
            <a:noFill/>
          </a:ln>
        </p:spPr>
        <p:style>
          <a:lnRef idx="2">
            <a:schemeClr val="accent6"/>
          </a:lnRef>
          <a:fillRef idx="1">
            <a:schemeClr val="lt1"/>
          </a:fillRef>
          <a:effectRef idx="0">
            <a:schemeClr val="accent6"/>
          </a:effectRef>
          <a:fontRef idx="minor">
            <a:schemeClr val="dk1"/>
          </a:fontRef>
        </p:style>
        <p:txBody>
          <a:bodyPr vert="horz" lIns="91440" tIns="45720" rIns="91440" bIns="45720" rtlCol="0">
            <a:normAutofit/>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ar-EG" b="1" dirty="0">
                <a:solidFill>
                  <a:srgbClr val="005445"/>
                </a:solidFill>
                <a:latin typeface="Atlas AAA" panose="020B0504020202020204" pitchFamily="34" charset="-79"/>
                <a:cs typeface="Atlas AAA" panose="020B0504020202020204" pitchFamily="34" charset="-79"/>
              </a:rPr>
              <a:t>ما المشترك بين هذه الصور؟</a:t>
            </a:r>
            <a:endParaRPr lang="he-IL" b="1" dirty="0">
              <a:solidFill>
                <a:srgbClr val="005445"/>
              </a:solidFill>
              <a:latin typeface="Atlas AAA" panose="020B0504020202020204" pitchFamily="34" charset="-79"/>
              <a:cs typeface="Atlas AAA" panose="020B0504020202020204" pitchFamily="34" charset="-79"/>
            </a:endParaRPr>
          </a:p>
          <a:p>
            <a:pPr marL="0" marR="0" lvl="0" indent="0" algn="r" defTabSz="914400" rtl="1" eaLnBrk="1" fontAlgn="auto" latinLnBrk="0" hangingPunct="1">
              <a:lnSpc>
                <a:spcPct val="90000"/>
              </a:lnSpc>
              <a:spcBef>
                <a:spcPts val="1000"/>
              </a:spcBef>
              <a:spcAft>
                <a:spcPts val="0"/>
              </a:spcAft>
              <a:buClr>
                <a:srgbClr val="84BD00"/>
              </a:buClr>
              <a:buSzTx/>
              <a:buNone/>
              <a:tabLst/>
              <a:defRPr/>
            </a:pPr>
            <a:endParaRPr lang="he-IL" b="1" dirty="0">
              <a:solidFill>
                <a:srgbClr val="005445"/>
              </a:solidFill>
              <a:latin typeface="Atlas AAA" panose="020B0504020202020204" pitchFamily="34" charset="-79"/>
              <a:cs typeface="Atlas AAA" panose="020B0504020202020204" pitchFamily="34" charset="-79"/>
            </a:endParaRPr>
          </a:p>
        </p:txBody>
      </p:sp>
      <p:sp>
        <p:nvSpPr>
          <p:cNvPr id="16" name="TextBox 15">
            <a:extLst>
              <a:ext uri="{FF2B5EF4-FFF2-40B4-BE49-F238E27FC236}">
                <a16:creationId xmlns:a16="http://schemas.microsoft.com/office/drawing/2014/main" id="{2D78627C-AC77-8A35-1D27-5C4D7CD84015}"/>
              </a:ext>
            </a:extLst>
          </p:cNvPr>
          <p:cNvSpPr txBox="1"/>
          <p:nvPr/>
        </p:nvSpPr>
        <p:spPr>
          <a:xfrm>
            <a:off x="9438289" y="3265455"/>
            <a:ext cx="1741763" cy="369332"/>
          </a:xfrm>
          <a:prstGeom prst="rect">
            <a:avLst/>
          </a:prstGeom>
          <a:noFill/>
        </p:spPr>
        <p:txBody>
          <a:bodyPr wrap="square">
            <a:spAutoFit/>
          </a:bodyPr>
          <a:lstStyle/>
          <a:p>
            <a:pPr marL="0" indent="0">
              <a:buNone/>
              <a:defRPr/>
            </a:pPr>
            <a:r>
              <a:rPr lang="ar-EG" b="1" kern="100" dirty="0">
                <a:solidFill>
                  <a:schemeClr val="accent6"/>
                </a:solidFill>
                <a:latin typeface="Aptos" panose="020B0004020202020204" pitchFamily="34" charset="0"/>
                <a:ea typeface="Aptos" panose="020B0004020202020204" pitchFamily="34" charset="0"/>
                <a:cs typeface="Arial" panose="020B0604020202020204" pitchFamily="34" charset="0"/>
              </a:rPr>
              <a:t>نرجس</a:t>
            </a:r>
            <a:endParaRPr lang="he-IL" b="1" kern="100" dirty="0">
              <a:solidFill>
                <a:schemeClr val="accent6"/>
              </a:solidFill>
              <a:latin typeface="Aptos" panose="020B0004020202020204" pitchFamily="34" charset="0"/>
              <a:ea typeface="Aptos" panose="020B0004020202020204" pitchFamily="34" charset="0"/>
              <a:cs typeface="Arial" panose="020B0604020202020204" pitchFamily="34" charset="0"/>
            </a:endParaRPr>
          </a:p>
        </p:txBody>
      </p:sp>
      <p:pic>
        <p:nvPicPr>
          <p:cNvPr id="4" name="תמונה 3">
            <a:extLst>
              <a:ext uri="{FF2B5EF4-FFF2-40B4-BE49-F238E27FC236}">
                <a16:creationId xmlns:a16="http://schemas.microsoft.com/office/drawing/2014/main" id="{06801C67-B2F0-2930-D7B3-02AF897A08B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51260" y="181511"/>
            <a:ext cx="2342463" cy="537644"/>
          </a:xfrm>
          <a:prstGeom prst="rect">
            <a:avLst/>
          </a:prstGeom>
        </p:spPr>
      </p:pic>
    </p:spTree>
    <p:extLst>
      <p:ext uri="{BB962C8B-B14F-4D97-AF65-F5344CB8AC3E}">
        <p14:creationId xmlns:p14="http://schemas.microsoft.com/office/powerpoint/2010/main" val="3869134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heel(1)">
                                      <p:cBhvr>
                                        <p:cTn id="7" dur="20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042450BF7F3064DBEA3249175786950" ma:contentTypeVersion="16" ma:contentTypeDescription="Create a new document." ma:contentTypeScope="" ma:versionID="a515dde4790ed3fa722729b03ac2c421">
  <xsd:schema xmlns:xsd="http://www.w3.org/2001/XMLSchema" xmlns:xs="http://www.w3.org/2001/XMLSchema" xmlns:p="http://schemas.microsoft.com/office/2006/metadata/properties" xmlns:ns3="efe66c5f-65f6-4a04-9bc5-369f5aa2d8c2" xmlns:ns4="459d15da-651a-4239-97e1-90094c4fc97e" targetNamespace="http://schemas.microsoft.com/office/2006/metadata/properties" ma:root="true" ma:fieldsID="b62908a55cf9e3f00b55cb72c6c3ebef" ns3:_="" ns4:_="">
    <xsd:import namespace="efe66c5f-65f6-4a04-9bc5-369f5aa2d8c2"/>
    <xsd:import namespace="459d15da-651a-4239-97e1-90094c4fc97e"/>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ObjectDetectorVersions" minOccurs="0"/>
                <xsd:element ref="ns3:MediaServiceAutoTags" minOccurs="0"/>
                <xsd:element ref="ns3:MediaLengthInSeconds" minOccurs="0"/>
                <xsd:element ref="ns3:_activity"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SystemTags" minOccurs="0"/>
                <xsd:element ref="ns3:MediaServiceSearchPropertie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e66c5f-65f6-4a04-9bc5-369f5aa2d8c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AutoTags" ma:index="12" nillable="true" ma:displayName="Tags" ma:internalName="MediaServiceAutoTags"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_activity" ma:index="14" nillable="true" ma:displayName="_activity" ma:hidden="true" ma:internalName="_activity">
      <xsd:simpleType>
        <xsd:restriction base="dms:Note"/>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59d15da-651a-4239-97e1-90094c4fc97e"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efe66c5f-65f6-4a04-9bc5-369f5aa2d8c2" xsi:nil="true"/>
  </documentManagement>
</p:properties>
</file>

<file path=customXml/itemProps1.xml><?xml version="1.0" encoding="utf-8"?>
<ds:datastoreItem xmlns:ds="http://schemas.openxmlformats.org/officeDocument/2006/customXml" ds:itemID="{A68C327B-2442-4B1B-92A5-9DA035977679}">
  <ds:schemaRefs>
    <ds:schemaRef ds:uri="http://schemas.microsoft.com/sharepoint/v3/contenttype/forms"/>
  </ds:schemaRefs>
</ds:datastoreItem>
</file>

<file path=customXml/itemProps2.xml><?xml version="1.0" encoding="utf-8"?>
<ds:datastoreItem xmlns:ds="http://schemas.openxmlformats.org/officeDocument/2006/customXml" ds:itemID="{3FC330FE-4B48-43EC-8D88-8CA94534125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fe66c5f-65f6-4a04-9bc5-369f5aa2d8c2"/>
    <ds:schemaRef ds:uri="459d15da-651a-4239-97e1-90094c4fc9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2B73E42-F988-4AD9-A79B-ACAD0C1AA478}">
  <ds:schemaRefs>
    <ds:schemaRef ds:uri="http://schemas.microsoft.com/office/2006/metadata/properties"/>
    <ds:schemaRef ds:uri="http://purl.org/dc/terms/"/>
    <ds:schemaRef ds:uri="http://schemas.openxmlformats.org/package/2006/metadata/core-properties"/>
    <ds:schemaRef ds:uri="efe66c5f-65f6-4a04-9bc5-369f5aa2d8c2"/>
    <ds:schemaRef ds:uri="http://schemas.microsoft.com/office/2006/documentManagement/types"/>
    <ds:schemaRef ds:uri="http://schemas.microsoft.com/office/infopath/2007/PartnerControls"/>
    <ds:schemaRef ds:uri="http://purl.org/dc/elements/1.1/"/>
    <ds:schemaRef ds:uri="459d15da-651a-4239-97e1-90094c4fc97e"/>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12901</TotalTime>
  <Words>4576</Words>
  <Application>Microsoft Office PowerPoint</Application>
  <PresentationFormat>מסך רחב</PresentationFormat>
  <Paragraphs>803</Paragraphs>
  <Slides>59</Slides>
  <Notes>39</Notes>
  <HiddenSlides>0</HiddenSlides>
  <MMClips>0</MMClips>
  <ScaleCrop>false</ScaleCrop>
  <HeadingPairs>
    <vt:vector size="6" baseType="variant">
      <vt:variant>
        <vt:lpstr>גופנים בשימוש</vt:lpstr>
      </vt:variant>
      <vt:variant>
        <vt:i4>9</vt:i4>
      </vt:variant>
      <vt:variant>
        <vt:lpstr>ערכת נושא</vt:lpstr>
      </vt:variant>
      <vt:variant>
        <vt:i4>1</vt:i4>
      </vt:variant>
      <vt:variant>
        <vt:lpstr>כותרות שקופיות</vt:lpstr>
      </vt:variant>
      <vt:variant>
        <vt:i4>59</vt:i4>
      </vt:variant>
    </vt:vector>
  </HeadingPairs>
  <TitlesOfParts>
    <vt:vector size="69" baseType="lpstr">
      <vt:lpstr>Aptos</vt:lpstr>
      <vt:lpstr>Arial</vt:lpstr>
      <vt:lpstr>Atlas AAA</vt:lpstr>
      <vt:lpstr>Calibri</vt:lpstr>
      <vt:lpstr>Calibri Light</vt:lpstr>
      <vt:lpstr>Segoe UI</vt:lpstr>
      <vt:lpstr>Symbol</vt:lpstr>
      <vt:lpstr>Tahoma</vt:lpstr>
      <vt:lpstr>Wingdings</vt:lpstr>
      <vt:lpstr>Office Theme</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Michal Pleskvo</dc:creator>
  <cp:lastModifiedBy>סיגלית כהן Sigalit Cohen</cp:lastModifiedBy>
  <cp:revision>531</cp:revision>
  <dcterms:created xsi:type="dcterms:W3CDTF">2021-02-17T08:40:25Z</dcterms:created>
  <dcterms:modified xsi:type="dcterms:W3CDTF">2025-02-12T10:00:06Z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0x010100A042450BF7F3064DBEA3249175786950</vt:lpwstr>
  </property>
</Properties>
</file>