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2"/>
  </p:notesMasterIdLst>
  <p:sldIdLst>
    <p:sldId id="256" r:id="rId5"/>
    <p:sldId id="257" r:id="rId6"/>
    <p:sldId id="1140" r:id="rId7"/>
    <p:sldId id="273" r:id="rId8"/>
    <p:sldId id="1083" r:id="rId9"/>
    <p:sldId id="288" r:id="rId10"/>
    <p:sldId id="1120" r:id="rId11"/>
    <p:sldId id="1121" r:id="rId12"/>
    <p:sldId id="1084" r:id="rId13"/>
    <p:sldId id="1193" r:id="rId14"/>
    <p:sldId id="1085" r:id="rId15"/>
    <p:sldId id="1142" r:id="rId16"/>
    <p:sldId id="1086" r:id="rId17"/>
    <p:sldId id="1194" r:id="rId18"/>
    <p:sldId id="1123" r:id="rId19"/>
    <p:sldId id="1195" r:id="rId20"/>
    <p:sldId id="1124" r:id="rId21"/>
    <p:sldId id="1134" r:id="rId22"/>
    <p:sldId id="1129" r:id="rId23"/>
    <p:sldId id="1148" r:id="rId24"/>
    <p:sldId id="1200" r:id="rId25"/>
    <p:sldId id="1162" r:id="rId26"/>
    <p:sldId id="1132" r:id="rId27"/>
    <p:sldId id="1150" r:id="rId28"/>
    <p:sldId id="1170" r:id="rId29"/>
    <p:sldId id="1171" r:id="rId30"/>
    <p:sldId id="1127" r:id="rId31"/>
    <p:sldId id="1130" r:id="rId32"/>
    <p:sldId id="1153" r:id="rId33"/>
    <p:sldId id="1165" r:id="rId34"/>
    <p:sldId id="1133" r:id="rId35"/>
    <p:sldId id="1141" r:id="rId36"/>
    <p:sldId id="1183" r:id="rId37"/>
    <p:sldId id="1196" r:id="rId38"/>
    <p:sldId id="1176" r:id="rId39"/>
    <p:sldId id="1179" r:id="rId40"/>
    <p:sldId id="258" r:id="rId41"/>
    <p:sldId id="1122" r:id="rId42"/>
    <p:sldId id="1108" r:id="rId43"/>
    <p:sldId id="1155" r:id="rId44"/>
    <p:sldId id="1107" r:id="rId45"/>
    <p:sldId id="1117" r:id="rId46"/>
    <p:sldId id="1158" r:id="rId47"/>
    <p:sldId id="1197" r:id="rId48"/>
    <p:sldId id="1161" r:id="rId49"/>
    <p:sldId id="1119" r:id="rId50"/>
    <p:sldId id="1192" r:id="rId51"/>
    <p:sldId id="1184" r:id="rId52"/>
    <p:sldId id="1185" r:id="rId53"/>
    <p:sldId id="1186" r:id="rId54"/>
    <p:sldId id="1187" r:id="rId55"/>
    <p:sldId id="1188" r:id="rId56"/>
    <p:sldId id="1189" r:id="rId57"/>
    <p:sldId id="1190" r:id="rId58"/>
    <p:sldId id="1191" r:id="rId59"/>
    <p:sldId id="1198" r:id="rId60"/>
    <p:sldId id="1199"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7F224F-1294-589E-991A-E39FA9753749}" name="אוריה ערן" initials="אע" userId="S::oria.eran@br7.eduil.org::4c955e1f-9213-427d-8542-7a8357c368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C064"/>
    <a:srgbClr val="2E471D"/>
    <a:srgbClr val="9999FF"/>
    <a:srgbClr val="FFCCFF"/>
    <a:srgbClr val="005445"/>
    <a:srgbClr val="BFBFBF"/>
    <a:srgbClr val="E08486"/>
    <a:srgbClr val="CCCCFF"/>
    <a:srgbClr val="CC99FF"/>
    <a:srgbClr val="BA4E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סגנון בהיר 1 - הדגשה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93" autoAdjust="0"/>
    <p:restoredTop sz="86373" autoAdjust="0"/>
  </p:normalViewPr>
  <p:slideViewPr>
    <p:cSldViewPr snapToGrid="0">
      <p:cViewPr varScale="1">
        <p:scale>
          <a:sx n="55" d="100"/>
          <a:sy n="55" d="100"/>
        </p:scale>
        <p:origin x="126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859A2-8C57-4EFB-B813-B5291BBD4843}" type="datetimeFigureOut">
              <a:rPr lang="en-IL" smtClean="0"/>
              <a:t>01/23/2025</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E9543-63E7-44DE-94D4-0D43DF43DE8B}" type="slidenum">
              <a:rPr lang="en-IL" smtClean="0"/>
              <a:t>‹#›</a:t>
            </a:fld>
            <a:endParaRPr lang="en-IL"/>
          </a:p>
        </p:txBody>
      </p:sp>
    </p:spTree>
    <p:extLst>
      <p:ext uri="{BB962C8B-B14F-4D97-AF65-F5344CB8AC3E}">
        <p14:creationId xmlns:p14="http://schemas.microsoft.com/office/powerpoint/2010/main" val="415905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9</a:t>
            </a:fld>
            <a:endParaRPr lang="en-IL"/>
          </a:p>
        </p:txBody>
      </p:sp>
    </p:spTree>
    <p:extLst>
      <p:ext uri="{BB962C8B-B14F-4D97-AF65-F5344CB8AC3E}">
        <p14:creationId xmlns:p14="http://schemas.microsoft.com/office/powerpoint/2010/main" val="862127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F193F-4A78-D8D4-6833-58B5E1C32A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F6003-FE32-9BBD-82AC-DE62DAAB41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1B020A-10B9-C961-C24A-13FD98D4E2F4}"/>
              </a:ext>
            </a:extLst>
          </p:cNvPr>
          <p:cNvSpPr>
            <a:spLocks noGrp="1"/>
          </p:cNvSpPr>
          <p:nvPr>
            <p:ph type="body" idx="1"/>
          </p:nvPr>
        </p:nvSpPr>
        <p:spPr/>
        <p:txBody>
          <a:bodyPr/>
          <a:lstStyle/>
          <a:p>
            <a:pPr algn="r"/>
            <a:r>
              <a:rPr lang="he-IL" sz="1800" dirty="0">
                <a:effectLst/>
                <a:latin typeface="Aptos" panose="020B0004020202020204" pitchFamily="34" charset="0"/>
                <a:ea typeface="Aptos" panose="020B0004020202020204" pitchFamily="34" charset="0"/>
                <a:cs typeface="Arial" panose="020B0604020202020204" pitchFamily="34" charset="0"/>
              </a:rPr>
              <a:t>.</a:t>
            </a:r>
            <a:endParaRPr lang="he-IL" b="1" dirty="0"/>
          </a:p>
          <a:p>
            <a:pPr algn="r"/>
            <a:r>
              <a:rPr lang="he-IL" b="1" dirty="0"/>
              <a:t>"קרקעות כבדות הן </a:t>
            </a:r>
            <a:r>
              <a:rPr lang="he-IL" b="0" dirty="0"/>
              <a:t>קרקעות בעלות אחוז גדול של חרסית (חלקיקי הקרקע הזעירים ביותר). הן מאופיינות בכושר ספיחת מים גבוה שהופך אותן לבוציות מאד אחרי הגשמים. בגלל המרקם החרסיתי של קרקעות אלו הן מתכווצות בחודשי הקיץ היבשים וסדקים נוצרים לעומקן. הסדקים קורעים את שורשי הצמחים ולכן רק צמחים חד-שנתיים או צמחים בעלי שורשים מעמיקים ועמידים יכולים לגדול בבית גידול זה</a:t>
            </a:r>
          </a:p>
          <a:p>
            <a:pPr algn="r"/>
            <a:r>
              <a:rPr lang="he-IL" b="0" dirty="0"/>
              <a:t>בגלל אחיזת המים הטובה,קרקעות אלו נוצלו ברובן לחקלאות, ולכן זהו אחד מבתי הגידול המאוימים בישראל. כחמישים מינים אדומים (מיני צמחים המצויים בסכנת הכחדה) גדלים בקרקעות אלו, חלקם אנדמיים לישראל (גדלים אך ורק באזור גיאוגרפי מצומצם) ונדירים מאוד "</a:t>
            </a:r>
          </a:p>
          <a:p>
            <a:pPr algn="r"/>
            <a:r>
              <a:rPr lang="en-US" b="0" dirty="0"/>
              <a:t>https://lifesci.tau.ac.il/botanical/about/deepsoil</a:t>
            </a:r>
            <a:endParaRPr lang="en-IL" b="0" dirty="0"/>
          </a:p>
        </p:txBody>
      </p:sp>
      <p:sp>
        <p:nvSpPr>
          <p:cNvPr id="4" name="Slide Number Placeholder 3">
            <a:extLst>
              <a:ext uri="{FF2B5EF4-FFF2-40B4-BE49-F238E27FC236}">
                <a16:creationId xmlns:a16="http://schemas.microsoft.com/office/drawing/2014/main" id="{1E6394F5-9998-9807-BB4E-F2437185620D}"/>
              </a:ext>
            </a:extLst>
          </p:cNvPr>
          <p:cNvSpPr>
            <a:spLocks noGrp="1"/>
          </p:cNvSpPr>
          <p:nvPr>
            <p:ph type="sldNum" sz="quarter" idx="5"/>
          </p:nvPr>
        </p:nvSpPr>
        <p:spPr/>
        <p:txBody>
          <a:bodyPr/>
          <a:lstStyle/>
          <a:p>
            <a:fld id="{813E9543-63E7-44DE-94D4-0D43DF43DE8B}" type="slidenum">
              <a:rPr lang="en-IL" smtClean="0"/>
              <a:t>30</a:t>
            </a:fld>
            <a:endParaRPr lang="en-IL"/>
          </a:p>
        </p:txBody>
      </p:sp>
    </p:spTree>
    <p:extLst>
      <p:ext uri="{BB962C8B-B14F-4D97-AF65-F5344CB8AC3E}">
        <p14:creationId xmlns:p14="http://schemas.microsoft.com/office/powerpoint/2010/main" val="2103918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196CC-CF23-3A36-D366-ABB26D875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0889DB-04FA-7CEF-0E9C-ECBCABA0F6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1C576-DF20-6CC0-C270-57748EECE515}"/>
              </a:ext>
            </a:extLst>
          </p:cNvPr>
          <p:cNvSpPr>
            <a:spLocks noGrp="1"/>
          </p:cNvSpPr>
          <p:nvPr>
            <p:ph type="body" idx="1"/>
          </p:nvPr>
        </p:nvSpPr>
        <p:spPr/>
        <p:txBody>
          <a:bodyPr/>
          <a:lstStyle/>
          <a:p>
            <a:pPr algn="r"/>
            <a:r>
              <a:rPr lang="he-IL" b="1" dirty="0"/>
              <a:t>מדוע לדעתכם הבוציץ הסוככני הוגדר כמין בסכנת הכחדה? </a:t>
            </a:r>
            <a:r>
              <a:rPr lang="he-IL" dirty="0"/>
              <a:t>מכייוון שהאזור שהוא מאכלס (בית גידולו), אזורים מימיים כגון ביצות, אגמים, מעיינות, נחלים ובריכות חורף מופרים על ידי האדם (ייבוש והטיית מקורות מים, זיהומים, כניסת מינים פולשים). מכיוון שבית הגידול נפגע גם אוכלוסיית הצומח ובעלי החיים המאכלסים את בית הגידול נפגעת. </a:t>
            </a:r>
          </a:p>
          <a:p>
            <a:pPr algn="r"/>
            <a:r>
              <a:rPr lang="he-IL" dirty="0"/>
              <a:t>עקב פעילות האדם במאה השנים האחרונות השתנה לרעה אופיין של יותר ממחצית בתי הגידול המימיים בעולם המערבי, והוא מתבטא בתפקודם הלקוי.</a:t>
            </a:r>
          </a:p>
          <a:p>
            <a:pPr algn="r"/>
            <a:r>
              <a:rPr lang="he-IL" dirty="0"/>
              <a:t>ובארץ, כיום רבים מבתי הגידול הלחים שורדים בעיקר בגנים לאומיים ובשמורות טבע מוכרזות בניהולה של רשות הטבע והגנים. מאז אמצע המאה ה- 19, לדוגמא, נכחדו רוב בתי הגידול המימיים במישור החוף (מדובר בבריכות החורף).</a:t>
            </a:r>
          </a:p>
          <a:p>
            <a:pPr algn="r"/>
            <a:r>
              <a:rPr lang="he-IL" b="1" dirty="0"/>
              <a:t>מדוע בתי הגידול המימיים חשובים לטבע  לדעתכם?</a:t>
            </a:r>
          </a:p>
          <a:p>
            <a:pPr algn="r"/>
            <a:r>
              <a:rPr lang="he-IL" dirty="0"/>
              <a:t>1. הם תומכים באוכלוסיות של מגוון בעלי חיים וצומח ייחודיים. </a:t>
            </a:r>
          </a:p>
          <a:p>
            <a:pPr algn="r"/>
            <a:r>
              <a:rPr lang="he-IL" dirty="0"/>
              <a:t>להזכיר את פירמידת המזון. מה אוכלים חרקי המים הצמחוניים? (חומר צמחי שנרקב, אצות על סלעים ועוד. בתמונה חרק מים, פשפש מים בשם חותרן. שמה שמיוחד בו שהוא נושם במים באמצעות בועת חמצן שמקיפה את פתחי הנשימה שלו. כל כמה זמן עליו להחליף את הבועה) מי אוכל את חרקי המים? הדו-חיים, לדוגמא צפרדע, מי אוכל את הצפרדע? נחש. מי אוכל את הנחש? עוף דורס.</a:t>
            </a:r>
          </a:p>
          <a:p>
            <a:pPr algn="r"/>
            <a:endParaRPr lang="he-IL" dirty="0"/>
          </a:p>
          <a:p>
            <a:pPr algn="r"/>
            <a:r>
              <a:rPr lang="he-IL" dirty="0"/>
              <a:t>2. לבתי גידול מימיים תפקיד חשוב בצמצום ההשפעה השלילית של אירועי אקלים קיצוניים. בתי גידול מימיים במעלה אגן ניקוז פועלים כספוג טבעי ויתרונם כפול: בחורף ה"ספוג" סופג ומאחסן עודפים של גשמים ובכך מצמצם את נפח השיטפונות במורד הנחלים, ובעונה היבשה הוא משחרר בהדרגה מים מבתי הגידול הלחים ובכך מקצר את הבצורת ומקטין את פגיעתה.</a:t>
            </a:r>
            <a:endParaRPr lang="en-US" dirty="0"/>
          </a:p>
          <a:p>
            <a:pPr algn="r"/>
            <a:endParaRPr lang="en-US" dirty="0"/>
          </a:p>
          <a:p>
            <a:pPr marL="0" marR="0" lvl="0" indent="0" algn="r" defTabSz="914400" rtl="0" eaLnBrk="1" fontAlgn="auto" latinLnBrk="0" hangingPunct="1">
              <a:lnSpc>
                <a:spcPct val="100000"/>
              </a:lnSpc>
              <a:spcBef>
                <a:spcPts val="0"/>
              </a:spcBef>
              <a:spcAft>
                <a:spcPts val="0"/>
              </a:spcAft>
              <a:buClrTx/>
              <a:buSzTx/>
              <a:buFontTx/>
              <a:buNone/>
              <a:tabLst/>
              <a:defRPr/>
            </a:pPr>
            <a:r>
              <a:rPr lang="he-IL" sz="1200" b="1" dirty="0">
                <a:effectLst/>
                <a:ea typeface="Aptos" panose="020B0004020202020204" pitchFamily="34" charset="0"/>
                <a:cs typeface="Arial" panose="020B0604020202020204" pitchFamily="34" charset="0"/>
              </a:rPr>
              <a:t>כיצד </a:t>
            </a:r>
            <a:r>
              <a:rPr lang="he-IL" sz="1200" b="1" dirty="0" err="1">
                <a:effectLst/>
                <a:ea typeface="Aptos" panose="020B0004020202020204" pitchFamily="34" charset="0"/>
                <a:cs typeface="Arial" panose="020B0604020202020204" pitchFamily="34" charset="0"/>
              </a:rPr>
              <a:t>הבוציץ</a:t>
            </a:r>
            <a:r>
              <a:rPr lang="he-IL" sz="1200" b="1" dirty="0">
                <a:effectLst/>
                <a:ea typeface="Aptos" panose="020B0004020202020204" pitchFamily="34" charset="0"/>
                <a:cs typeface="Arial" panose="020B0604020202020204" pitchFamily="34" charset="0"/>
              </a:rPr>
              <a:t> הסוככני אינו שוקע במים?</a:t>
            </a:r>
          </a:p>
          <a:p>
            <a:pPr marL="0" marR="0" lvl="0" indent="0" algn="r" defTabSz="914400" rtl="0" eaLnBrk="1" fontAlgn="auto" latinLnBrk="0" hangingPunct="1">
              <a:lnSpc>
                <a:spcPct val="100000"/>
              </a:lnSpc>
              <a:spcBef>
                <a:spcPts val="0"/>
              </a:spcBef>
              <a:spcAft>
                <a:spcPts val="0"/>
              </a:spcAft>
              <a:buClrTx/>
              <a:buSzTx/>
              <a:buFontTx/>
              <a:buNone/>
              <a:tabLst/>
              <a:defRPr/>
            </a:pPr>
            <a:r>
              <a:rPr lang="he-IL" sz="1200" dirty="0" err="1">
                <a:effectLst/>
                <a:ea typeface="Aptos" panose="020B0004020202020204" pitchFamily="34" charset="0"/>
                <a:cs typeface="Arial" panose="020B0604020202020204" pitchFamily="34" charset="0"/>
              </a:rPr>
              <a:t>לבוציץ</a:t>
            </a:r>
            <a:r>
              <a:rPr lang="he-IL" sz="1200" dirty="0">
                <a:effectLst/>
                <a:ea typeface="Aptos" panose="020B0004020202020204" pitchFamily="34" charset="0"/>
                <a:cs typeface="Arial" panose="020B0604020202020204" pitchFamily="34" charset="0"/>
              </a:rPr>
              <a:t> יש חללי אוויר בגבעול (גבעול התפרחת בודד ואינו מסתעף, חסר עלים ומכיל רקמת אוויר) המונעים את שקיעתו</a:t>
            </a:r>
            <a:endParaRPr lang="en-IL" sz="1200" dirty="0">
              <a:solidFill>
                <a:sysClr val="windowText" lastClr="000000"/>
              </a:solidFill>
            </a:endParaRPr>
          </a:p>
          <a:p>
            <a:pPr algn="r"/>
            <a:endParaRPr lang="he-IL" dirty="0"/>
          </a:p>
          <a:p>
            <a:pPr algn="r"/>
            <a:endParaRPr lang="he-IL" dirty="0"/>
          </a:p>
          <a:p>
            <a:endParaRPr lang="he-IL" dirty="0"/>
          </a:p>
          <a:p>
            <a:endParaRPr lang="en-IL" dirty="0"/>
          </a:p>
        </p:txBody>
      </p:sp>
      <p:sp>
        <p:nvSpPr>
          <p:cNvPr id="4" name="Slide Number Placeholder 3">
            <a:extLst>
              <a:ext uri="{FF2B5EF4-FFF2-40B4-BE49-F238E27FC236}">
                <a16:creationId xmlns:a16="http://schemas.microsoft.com/office/drawing/2014/main" id="{B70514A7-40B7-E67E-F046-303BA0808B54}"/>
              </a:ext>
            </a:extLst>
          </p:cNvPr>
          <p:cNvSpPr>
            <a:spLocks noGrp="1"/>
          </p:cNvSpPr>
          <p:nvPr>
            <p:ph type="sldNum" sz="quarter" idx="5"/>
          </p:nvPr>
        </p:nvSpPr>
        <p:spPr/>
        <p:txBody>
          <a:bodyPr/>
          <a:lstStyle/>
          <a:p>
            <a:fld id="{813E9543-63E7-44DE-94D4-0D43DF43DE8B}" type="slidenum">
              <a:rPr lang="en-IL" smtClean="0"/>
              <a:t>33</a:t>
            </a:fld>
            <a:endParaRPr lang="en-IL"/>
          </a:p>
        </p:txBody>
      </p:sp>
    </p:spTree>
    <p:extLst>
      <p:ext uri="{BB962C8B-B14F-4D97-AF65-F5344CB8AC3E}">
        <p14:creationId xmlns:p14="http://schemas.microsoft.com/office/powerpoint/2010/main" val="409694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981DE-FE36-8D39-2924-F5D3800A4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33651-6124-4946-ABE9-FDFE6D428B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778951-746D-06D6-DCBA-9A0A4F05B047}"/>
              </a:ext>
            </a:extLst>
          </p:cNvPr>
          <p:cNvSpPr>
            <a:spLocks noGrp="1"/>
          </p:cNvSpPr>
          <p:nvPr>
            <p:ph type="body" idx="1"/>
          </p:nvPr>
        </p:nvSpPr>
        <p:spPr/>
        <p:txBody>
          <a:bodyPr/>
          <a:lstStyle/>
          <a:p>
            <a:pPr algn="r" rtl="1">
              <a:lnSpc>
                <a:spcPct val="115000"/>
              </a:lnSpc>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1. בנייה ופיתוח על חשבון השטחים הפתוחים: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fontAlgn="base">
              <a:lnSpc>
                <a:spcPts val="1350"/>
              </a:lnSpc>
              <a:spcBef>
                <a:spcPts val="1050"/>
              </a:spcBef>
              <a:spcAft>
                <a:spcPts val="800"/>
              </a:spcAft>
            </a:pPr>
            <a:r>
              <a:rPr lang="he-IL" sz="1200" b="1" kern="0" dirty="0">
                <a:effectLst/>
                <a:latin typeface="Aptos" panose="020B0004020202020204" pitchFamily="34" charset="0"/>
                <a:ea typeface="Times New Roman" panose="02020603050405020304" pitchFamily="18" charset="0"/>
                <a:cs typeface="Arial" panose="020B0604020202020204" pitchFamily="34" charset="0"/>
              </a:rPr>
              <a:t>למה זקוקים בני האדם בעידננו כדי לחיות? </a:t>
            </a:r>
            <a:r>
              <a:rPr lang="he-IL" sz="1200" kern="0" dirty="0">
                <a:effectLst/>
                <a:latin typeface="Aptos" panose="020B0004020202020204" pitchFamily="34" charset="0"/>
                <a:ea typeface="Times New Roman" panose="02020603050405020304" pitchFamily="18" charset="0"/>
                <a:cs typeface="Arial" panose="020B0604020202020204" pitchFamily="34" charset="0"/>
              </a:rPr>
              <a:t>בנייה לצורכי מגורים, תעשייה, פנאי (קניונים, בתי קולנוע וכו'), מזון (חקלאות), כבישים, שדה תעופה, אזורי תעשייה, מחצבות </a:t>
            </a:r>
            <a:r>
              <a:rPr lang="he-IL" sz="1200" kern="0" dirty="0" err="1">
                <a:effectLst/>
                <a:latin typeface="Aptos" panose="020B0004020202020204" pitchFamily="34" charset="0"/>
                <a:ea typeface="Times New Roman" panose="02020603050405020304" pitchFamily="18" charset="0"/>
                <a:cs typeface="Arial" panose="020B0604020202020204" pitchFamily="34" charset="0"/>
              </a:rPr>
              <a:t>וכו</a:t>
            </a:r>
            <a:r>
              <a:rPr lang="he-IL" sz="1200" kern="0" dirty="0">
                <a:effectLst/>
                <a:latin typeface="Aptos" panose="020B0004020202020204" pitchFamily="34" charset="0"/>
                <a:ea typeface="Times New Roman" panose="02020603050405020304" pitchFamily="18" charset="0"/>
                <a:cs typeface="Arial" panose="020B0604020202020204" pitchFamily="34" charset="0"/>
              </a:rPr>
              <a:t>', כל זה על חשבון השטחים הפתוחים שמתמעטים עם המשך הגידול באוכלוסייה והמשך </a:t>
            </a:r>
            <a:r>
              <a:rPr lang="he-IL" sz="1200" kern="0" dirty="0" err="1">
                <a:effectLst/>
                <a:latin typeface="Aptos" panose="020B0004020202020204" pitchFamily="34" charset="0"/>
                <a:ea typeface="Times New Roman" panose="02020603050405020304" pitchFamily="18" charset="0"/>
                <a:cs typeface="Arial" panose="020B0604020202020204" pitchFamily="34" charset="0"/>
              </a:rPr>
              <a:t>הבניייה</a:t>
            </a:r>
            <a:r>
              <a:rPr lang="he-IL" sz="1200" kern="0" dirty="0">
                <a:effectLst/>
                <a:latin typeface="Aptos" panose="020B0004020202020204" pitchFamily="34" charset="0"/>
                <a:ea typeface="Times New Roman" panose="02020603050405020304" pitchFamily="18" charset="0"/>
                <a:cs typeface="Arial" panose="020B0604020202020204" pitchFamily="34" charset="0"/>
              </a:rPr>
              <a:t> והפיתוח.</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 </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2. מינים פולשים: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fontAlgn="base">
              <a:lnSpc>
                <a:spcPts val="1350"/>
              </a:lnSpc>
              <a:spcBef>
                <a:spcPts val="1050"/>
              </a:spcBef>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בנדידת האדם בין יבשות מתקיים איום של ממש שאנו לא תמיד מודעים לו. בעבר היו אלו חולדות שהגיעו באוניות עץ ישנות, ארנבים שהגיעו לאוסטרליה ואקליפטוסים שנטעו בארצנו לייבוש הביצות. מה מסוכן בכל אלו ומה הקשר ביניהם</a:t>
            </a:r>
            <a:r>
              <a:rPr lang="en-IL" sz="1200" kern="0" dirty="0">
                <a:effectLst/>
                <a:latin typeface="Arial" panose="020B0604020202020204" pitchFamily="34" charset="0"/>
                <a:ea typeface="Times New Roman" panose="02020603050405020304" pitchFamily="18" charset="0"/>
                <a:cs typeface="Arial" panose="020B0604020202020204" pitchFamily="34" charset="0"/>
              </a:rPr>
              <a:t>? </a:t>
            </a:r>
            <a:r>
              <a:rPr lang="he-IL" sz="1200" kern="0" dirty="0">
                <a:effectLst/>
                <a:latin typeface="Aptos" panose="020B0004020202020204" pitchFamily="34" charset="0"/>
                <a:ea typeface="Times New Roman" panose="02020603050405020304" pitchFamily="18" charset="0"/>
                <a:cs typeface="Arial" panose="020B0604020202020204" pitchFamily="34" charset="0"/>
              </a:rPr>
              <a:t>מינים הפולשים: צמחים או בעלי חיים שחרגו מתחום תפוצתם הטבעי בעקבות פעילות אנושית, התפשטו והתבססו בסביבה החדשה שאליה הגיעו. מינים אלו מסבים נזק משמעותי והרסני לאדם ולמערכות אקולוגיות טבעיות תוך דחיקת המינים המקומיים ובתי גידולם ופגיעה בהם.</a:t>
            </a:r>
            <a:r>
              <a:rPr lang="he-IL" sz="1200" b="1" kern="0" dirty="0">
                <a:effectLst/>
                <a:latin typeface="Aptos" panose="020B0004020202020204" pitchFamily="34" charset="0"/>
                <a:ea typeface="Times New Roman" panose="02020603050405020304" pitchFamily="18" charset="0"/>
                <a:cs typeface="Arial" panose="020B0604020202020204" pitchFamily="34" charset="0"/>
              </a:rPr>
              <a:t> ו</a:t>
            </a:r>
            <a:r>
              <a:rPr lang="he-IL" sz="1200" kern="0" dirty="0">
                <a:effectLst/>
                <a:latin typeface="Aptos" panose="020B0004020202020204" pitchFamily="34" charset="0"/>
                <a:ea typeface="Times New Roman" panose="02020603050405020304" pitchFamily="18" charset="0"/>
                <a:cs typeface="Arial" panose="020B0604020202020204" pitchFamily="34" charset="0"/>
              </a:rPr>
              <a:t>זאת משום שהמין הפולש הוא חזק וסתגלני במיוחד, מין זה מנהל תחרות על משאבי מקום ועל משאבי מזון עם מינים קיימים, ולעיתים אף פוגע בהם ישירות או מכחיד אותם</a:t>
            </a:r>
            <a:r>
              <a:rPr lang="en-IL" sz="1200" kern="0" dirty="0">
                <a:effectLst/>
                <a:latin typeface="Arial" panose="020B0604020202020204" pitchFamily="34" charset="0"/>
                <a:ea typeface="Times New Roman" panose="02020603050405020304" pitchFamily="18" charset="0"/>
                <a:cs typeface="Arial" panose="020B0604020202020204" pitchFamily="34" charset="0"/>
              </a:rPr>
              <a:t>. </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 </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3. ייבוש וזיהום מקורות מים: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fontAlgn="base">
              <a:lnSpc>
                <a:spcPts val="1350"/>
              </a:lnSpc>
              <a:spcBef>
                <a:spcPts val="1050"/>
              </a:spcBef>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זיהום נחלים, כניסת מינים פולשים, הטיית נחלים, ייבוש גופי מים (כגון ביצות ושלוליות חורף) למטרות פיתוח מעמידים את בתי הגידול המימיים בסכנה קיומית. בתי הגידול המימיים הם מבתי הגידול </a:t>
            </a:r>
            <a:r>
              <a:rPr lang="he-IL" sz="1200" kern="0" dirty="0" err="1">
                <a:effectLst/>
                <a:latin typeface="Aptos" panose="020B0004020202020204" pitchFamily="34" charset="0"/>
                <a:ea typeface="Times New Roman" panose="02020603050405020304" pitchFamily="18" charset="0"/>
                <a:cs typeface="Arial" panose="020B0604020202020204" pitchFamily="34" charset="0"/>
              </a:rPr>
              <a:t>המאויימים</a:t>
            </a:r>
            <a:r>
              <a:rPr lang="he-IL" sz="1200" kern="0" dirty="0">
                <a:effectLst/>
                <a:latin typeface="Aptos" panose="020B0004020202020204" pitchFamily="34" charset="0"/>
                <a:ea typeface="Times New Roman" panose="02020603050405020304" pitchFamily="18" charset="0"/>
                <a:cs typeface="Arial" panose="020B0604020202020204" pitchFamily="34" charset="0"/>
              </a:rPr>
              <a:t> ביותר בעולם, כך גם בישראל. כמובן שבעקבות כך החי והצומח התלויים בבתי הגידול </a:t>
            </a:r>
            <a:r>
              <a:rPr lang="he-IL" sz="1200" kern="0" dirty="0" err="1">
                <a:effectLst/>
                <a:latin typeface="Aptos" panose="020B0004020202020204" pitchFamily="34" charset="0"/>
                <a:ea typeface="Times New Roman" panose="02020603050405020304" pitchFamily="18" charset="0"/>
                <a:cs typeface="Arial" panose="020B0604020202020204" pitchFamily="34" charset="0"/>
              </a:rPr>
              <a:t>המיימיים</a:t>
            </a:r>
            <a:r>
              <a:rPr lang="he-IL" sz="1200" kern="0" dirty="0">
                <a:effectLst/>
                <a:latin typeface="Aptos" panose="020B0004020202020204" pitchFamily="34" charset="0"/>
                <a:ea typeface="Times New Roman" panose="02020603050405020304" pitchFamily="18" charset="0"/>
                <a:cs typeface="Arial" panose="020B0604020202020204" pitchFamily="34" charset="0"/>
              </a:rPr>
              <a:t> מצויים בסכנה.</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 </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4. מחסור </a:t>
            </a:r>
            <a:r>
              <a:rPr lang="he-IL" sz="1200" kern="100" dirty="0" err="1">
                <a:effectLst/>
                <a:latin typeface="Aptos" panose="020B0004020202020204" pitchFamily="34" charset="0"/>
                <a:ea typeface="Aptos" panose="020B0004020202020204" pitchFamily="34" charset="0"/>
                <a:cs typeface="Arial" panose="020B0604020202020204" pitchFamily="34" charset="0"/>
              </a:rPr>
              <a:t>במאביקים</a:t>
            </a:r>
            <a:r>
              <a:rPr lang="he-IL" sz="1200" kern="100" dirty="0">
                <a:effectLst/>
                <a:latin typeface="Aptos" panose="020B0004020202020204" pitchFamily="34" charset="0"/>
                <a:ea typeface="Aptos" panose="020B0004020202020204" pitchFamily="34" charset="0"/>
                <a:cs typeface="Arial" panose="020B0604020202020204" pitchFamily="34" charset="0"/>
              </a:rPr>
              <a:t> במערכות אקולוגיות רבות כתוצאה מפעילות האדם: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0">
              <a:lnSpc>
                <a:spcPct val="150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א.</a:t>
            </a:r>
            <a:r>
              <a:rPr lang="he-IL" sz="1200" b="1" kern="100" dirty="0">
                <a:effectLst/>
                <a:latin typeface="Aptos" panose="020B0004020202020204" pitchFamily="34" charset="0"/>
                <a:ea typeface="Aptos" panose="020B0004020202020204" pitchFamily="34" charset="0"/>
                <a:cs typeface="Arial" panose="020B0604020202020204" pitchFamily="34" charset="0"/>
              </a:rPr>
              <a:t> </a:t>
            </a:r>
            <a:r>
              <a:rPr lang="he-IL" sz="1200" kern="100" dirty="0">
                <a:effectLst/>
                <a:latin typeface="Aptos" panose="020B0004020202020204" pitchFamily="34" charset="0"/>
                <a:ea typeface="Aptos" panose="020B0004020202020204" pitchFamily="34" charset="0"/>
                <a:cs typeface="Arial" panose="020B0604020202020204" pitchFamily="34" charset="0"/>
              </a:rPr>
              <a:t>שימוש רחב בקוטלי חרקים בחקלאות ובתחזוקת תשתיות פוגע קשות </a:t>
            </a:r>
            <a:r>
              <a:rPr lang="he-IL" sz="1200" kern="100" dirty="0" err="1">
                <a:effectLst/>
                <a:latin typeface="Aptos" panose="020B0004020202020204" pitchFamily="34" charset="0"/>
                <a:ea typeface="Aptos" panose="020B0004020202020204" pitchFamily="34" charset="0"/>
                <a:cs typeface="Arial" panose="020B0604020202020204" pitchFamily="34" charset="0"/>
              </a:rPr>
              <a:t>במאביקים</a:t>
            </a:r>
            <a:r>
              <a:rPr lang="he-IL" sz="1200" kern="100" dirty="0">
                <a:effectLst/>
                <a:latin typeface="Aptos" panose="020B0004020202020204" pitchFamily="34" charset="0"/>
                <a:ea typeface="Aptos" panose="020B0004020202020204" pitchFamily="34" charset="0"/>
                <a:cs typeface="Arial" panose="020B0604020202020204" pitchFamily="34" charset="0"/>
              </a:rPr>
              <a:t>. </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0">
              <a:lnSpc>
                <a:spcPct val="150000"/>
              </a:lnSpc>
              <a:spcAft>
                <a:spcPts val="800"/>
              </a:spcAft>
            </a:pPr>
            <a:r>
              <a:rPr lang="he-IL" sz="1200" kern="100" dirty="0">
                <a:effectLst/>
                <a:latin typeface="Aptos" panose="020B0004020202020204" pitchFamily="34" charset="0"/>
                <a:ea typeface="Aptos" panose="020B0004020202020204" pitchFamily="34" charset="0"/>
                <a:cs typeface="Arial" panose="020B0604020202020204" pitchFamily="34" charset="0"/>
              </a:rPr>
              <a:t>ב. הרס בתי גידול וצמצום שטחים טבעיים עתירי פריחה.</a:t>
            </a:r>
          </a:p>
          <a:p>
            <a:pPr algn="r" rtl="0">
              <a:lnSpc>
                <a:spcPct val="150000"/>
              </a:lnSpc>
              <a:spcAft>
                <a:spcPts val="800"/>
              </a:spcAft>
            </a:pP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200" kern="0" dirty="0">
                <a:effectLst/>
                <a:latin typeface="Aptos" panose="020B0004020202020204" pitchFamily="34" charset="0"/>
                <a:ea typeface="Times New Roman" panose="02020603050405020304" pitchFamily="18" charset="0"/>
                <a:cs typeface="Arial" panose="020B0604020202020204" pitchFamily="34" charset="0"/>
              </a:rPr>
              <a:t>5. קטיף מאסיבי</a:t>
            </a:r>
            <a:r>
              <a:rPr lang="he-IL" sz="1200" kern="100" dirty="0">
                <a:effectLst/>
                <a:latin typeface="Aptos" panose="020B0004020202020204" pitchFamily="34" charset="0"/>
                <a:ea typeface="Aptos" panose="020B0004020202020204" pitchFamily="34" charset="0"/>
                <a:cs typeface="Arial" panose="020B0604020202020204" pitchFamily="34" charset="0"/>
              </a:rPr>
              <a:t> בעבר ודריסה של צמחים: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r>
              <a:rPr lang="he-IL" sz="1200" kern="100" dirty="0">
                <a:effectLst/>
                <a:latin typeface="Aptos" panose="020B0004020202020204" pitchFamily="34" charset="0"/>
                <a:ea typeface="Aptos" panose="020B0004020202020204" pitchFamily="34" charset="0"/>
                <a:cs typeface="Arial" panose="020B0604020202020204" pitchFamily="34" charset="0"/>
              </a:rPr>
              <a:t>דריסה ורמיסה של פרחים על ידי מטיילים ורכבים שיורדים מהשבילים המסומנים.</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rtl="1"/>
            <a:r>
              <a:rPr lang="he-IL" sz="1200" kern="0" dirty="0">
                <a:effectLst/>
                <a:latin typeface="Aptos" panose="020B0004020202020204" pitchFamily="34" charset="0"/>
                <a:ea typeface="Times New Roman" panose="02020603050405020304" pitchFamily="18" charset="0"/>
                <a:cs typeface="Arial" panose="020B0604020202020204" pitchFamily="34" charset="0"/>
              </a:rPr>
              <a:t>קטיף מאסיבי בעבר- פרוט בכתבה.</a:t>
            </a:r>
            <a:endParaRPr lang="en-IL" sz="1200" kern="100" dirty="0">
              <a:effectLst/>
              <a:latin typeface="Aptos" panose="020B0004020202020204" pitchFamily="34" charset="0"/>
              <a:ea typeface="Aptos" panose="020B0004020202020204" pitchFamily="34" charset="0"/>
              <a:cs typeface="Arial" panose="020B0604020202020204" pitchFamily="34" charset="0"/>
            </a:endParaRPr>
          </a:p>
          <a:p>
            <a:pPr algn="r"/>
            <a:endParaRPr lang="en-IL" dirty="0"/>
          </a:p>
          <a:p>
            <a:pPr algn="r"/>
            <a:endParaRPr lang="en-IL" dirty="0"/>
          </a:p>
        </p:txBody>
      </p:sp>
      <p:sp>
        <p:nvSpPr>
          <p:cNvPr id="4" name="Slide Number Placeholder 3">
            <a:extLst>
              <a:ext uri="{FF2B5EF4-FFF2-40B4-BE49-F238E27FC236}">
                <a16:creationId xmlns:a16="http://schemas.microsoft.com/office/drawing/2014/main" id="{E18D0164-5B5D-7C99-FA75-E709A1E1177A}"/>
              </a:ext>
            </a:extLst>
          </p:cNvPr>
          <p:cNvSpPr>
            <a:spLocks noGrp="1"/>
          </p:cNvSpPr>
          <p:nvPr>
            <p:ph type="sldNum" sz="quarter" idx="5"/>
          </p:nvPr>
        </p:nvSpPr>
        <p:spPr/>
        <p:txBody>
          <a:bodyPr/>
          <a:lstStyle/>
          <a:p>
            <a:fld id="{813E9543-63E7-44DE-94D4-0D43DF43DE8B}" type="slidenum">
              <a:rPr lang="en-IL" smtClean="0"/>
              <a:t>35</a:t>
            </a:fld>
            <a:endParaRPr lang="en-IL"/>
          </a:p>
        </p:txBody>
      </p:sp>
    </p:spTree>
    <p:extLst>
      <p:ext uri="{BB962C8B-B14F-4D97-AF65-F5344CB8AC3E}">
        <p14:creationId xmlns:p14="http://schemas.microsoft.com/office/powerpoint/2010/main" val="18653311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1125-BC79-D238-0EA1-25F700F392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85EE6-EEAF-D840-8B04-6E01A12DB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81717-62DA-D0E8-81EE-1AC5449FD19F}"/>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4113DA11-FB05-32B4-4A5F-4639E3451BA6}"/>
              </a:ext>
            </a:extLst>
          </p:cNvPr>
          <p:cNvSpPr>
            <a:spLocks noGrp="1"/>
          </p:cNvSpPr>
          <p:nvPr>
            <p:ph type="sldNum" sz="quarter" idx="5"/>
          </p:nvPr>
        </p:nvSpPr>
        <p:spPr/>
        <p:txBody>
          <a:bodyPr/>
          <a:lstStyle/>
          <a:p>
            <a:fld id="{813E9543-63E7-44DE-94D4-0D43DF43DE8B}" type="slidenum">
              <a:rPr lang="en-IL" smtClean="0"/>
              <a:t>36</a:t>
            </a:fld>
            <a:endParaRPr lang="en-IL"/>
          </a:p>
        </p:txBody>
      </p:sp>
    </p:spTree>
    <p:extLst>
      <p:ext uri="{BB962C8B-B14F-4D97-AF65-F5344CB8AC3E}">
        <p14:creationId xmlns:p14="http://schemas.microsoft.com/office/powerpoint/2010/main" val="1612713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40</a:t>
            </a:fld>
            <a:endParaRPr lang="en-IL"/>
          </a:p>
        </p:txBody>
      </p:sp>
    </p:spTree>
    <p:extLst>
      <p:ext uri="{BB962C8B-B14F-4D97-AF65-F5344CB8AC3E}">
        <p14:creationId xmlns:p14="http://schemas.microsoft.com/office/powerpoint/2010/main" val="2957263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ניתן בהמשך 2 סיבות מרכזיות בלבד: יצור חמצן והאבקה. אולם יש סיבות נוספות שניתן לעסוק בהם בהמשך בהתאם לרמת הכיתה ולידע קודם:</a:t>
            </a:r>
          </a:p>
          <a:p>
            <a:pPr algn="r"/>
            <a:r>
              <a:rPr lang="he-IL" dirty="0"/>
              <a:t>שרשרת המזון, מגוון ביולוגי</a:t>
            </a:r>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41</a:t>
            </a:fld>
            <a:endParaRPr lang="en-IL"/>
          </a:p>
        </p:txBody>
      </p:sp>
    </p:spTree>
    <p:extLst>
      <p:ext uri="{BB962C8B-B14F-4D97-AF65-F5344CB8AC3E}">
        <p14:creationId xmlns:p14="http://schemas.microsoft.com/office/powerpoint/2010/main" val="3070600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רבים ממיני הצמחים אינם מסוגלים להתרבות ללא סיוע מבעלי חיים.</a:t>
            </a:r>
          </a:p>
          <a:p>
            <a:pPr marL="0" marR="0" lvl="0" indent="0" algn="r" defTabSz="914400" rtl="0" eaLnBrk="1" fontAlgn="auto" latinLnBrk="0" hangingPunct="1">
              <a:lnSpc>
                <a:spcPct val="100000"/>
              </a:lnSpc>
              <a:spcBef>
                <a:spcPts val="0"/>
              </a:spcBef>
              <a:spcAft>
                <a:spcPts val="0"/>
              </a:spcAft>
              <a:buClrTx/>
              <a:buSzTx/>
              <a:buFontTx/>
              <a:buNone/>
              <a:tabLst/>
              <a:defRPr/>
            </a:pPr>
            <a:endParaRPr lang="he-IL" dirty="0"/>
          </a:p>
          <a:p>
            <a:pPr marL="0" marR="0" lvl="0" indent="0" algn="r" defTabSz="914400" rtl="0" eaLnBrk="1" fontAlgn="auto" latinLnBrk="0" hangingPunct="1">
              <a:lnSpc>
                <a:spcPct val="100000"/>
              </a:lnSpc>
              <a:spcBef>
                <a:spcPts val="0"/>
              </a:spcBef>
              <a:spcAft>
                <a:spcPts val="0"/>
              </a:spcAft>
              <a:buClrTx/>
              <a:buSzTx/>
              <a:buFontTx/>
              <a:buNone/>
              <a:tabLst/>
              <a:defRPr/>
            </a:pPr>
            <a:r>
              <a:rPr lang="he-IL" dirty="0"/>
              <a:t>מכיוון שהצמחים אינם יכולים לנוע יש צורך ב"מתווכים" כדי </a:t>
            </a:r>
            <a:r>
              <a:rPr lang="he-IL" dirty="0" err="1"/>
              <a:t>להאביק</a:t>
            </a:r>
            <a:r>
              <a:rPr lang="he-IL" dirty="0"/>
              <a:t> את הפרחים. </a:t>
            </a:r>
            <a:endParaRPr lang="en-US" dirty="0"/>
          </a:p>
          <a:p>
            <a:pPr algn="r"/>
            <a:endParaRPr lang="he-IL" b="1" dirty="0"/>
          </a:p>
          <a:p>
            <a:pPr algn="r"/>
            <a:r>
              <a:rPr lang="he-IL" b="1" dirty="0"/>
              <a:t>מי הם </a:t>
            </a:r>
            <a:r>
              <a:rPr lang="he-IL" b="1" dirty="0" err="1"/>
              <a:t>המאביקים</a:t>
            </a:r>
            <a:r>
              <a:rPr lang="he-IL" b="1" dirty="0"/>
              <a:t> לדעתכם? </a:t>
            </a:r>
          </a:p>
          <a:p>
            <a:pPr algn="r"/>
            <a:r>
              <a:rPr lang="he-IL" dirty="0"/>
              <a:t>חרקים, עטלפים, ציפורים (יש כמובן גם האבקה ע"י רוח ומים).</a:t>
            </a:r>
            <a:endParaRPr lang="en-US" dirty="0"/>
          </a:p>
          <a:p>
            <a:pPr algn="r"/>
            <a:endParaRPr lang="en-US" dirty="0"/>
          </a:p>
          <a:p>
            <a:pPr lvl="0" algn="r">
              <a:defRPr/>
            </a:pPr>
            <a:r>
              <a:rPr lang="he-IL" sz="1200" dirty="0">
                <a:solidFill>
                  <a:srgbClr val="005445"/>
                </a:solidFill>
                <a:latin typeface="Atlas AAA" panose="020B0504020202020204" pitchFamily="34" charset="-79"/>
                <a:cs typeface="Atlas AAA" panose="020B0504020202020204" pitchFamily="34" charset="-79"/>
              </a:rPr>
              <a:t>ללא פרחי בר, ייפגעו החרקים </a:t>
            </a:r>
            <a:r>
              <a:rPr lang="he-IL" sz="1200" dirty="0" err="1">
                <a:solidFill>
                  <a:srgbClr val="005445"/>
                </a:solidFill>
                <a:latin typeface="Atlas AAA" panose="020B0504020202020204" pitchFamily="34" charset="-79"/>
                <a:cs typeface="Atlas AAA" panose="020B0504020202020204" pitchFamily="34" charset="-79"/>
              </a:rPr>
              <a:t>המאביקים</a:t>
            </a:r>
            <a:r>
              <a:rPr lang="he-IL" sz="1200" dirty="0">
                <a:solidFill>
                  <a:srgbClr val="005445"/>
                </a:solidFill>
                <a:latin typeface="Atlas AAA" panose="020B0504020202020204" pitchFamily="34" charset="-79"/>
                <a:cs typeface="Atlas AAA" panose="020B0504020202020204" pitchFamily="34" charset="-79"/>
              </a:rPr>
              <a:t> וכך גם תהליך ההאבקה כולו,</a:t>
            </a:r>
          </a:p>
          <a:p>
            <a:pPr marL="0" lvl="0" indent="0" algn="r">
              <a:buNone/>
              <a:defRPr/>
            </a:pPr>
            <a:r>
              <a:rPr lang="he-IL" sz="1200" dirty="0">
                <a:solidFill>
                  <a:srgbClr val="005445"/>
                </a:solidFill>
                <a:latin typeface="Atlas AAA" panose="020B0504020202020204" pitchFamily="34" charset="-79"/>
                <a:cs typeface="Atlas AAA" panose="020B0504020202020204" pitchFamily="34" charset="-79"/>
              </a:rPr>
              <a:t>מה שעלול לפגוע במגוון הביולוגי. וכידוע, המגוון הביולוגי הוא מקור החיים.</a:t>
            </a:r>
            <a:endParaRPr lang="en-US" sz="1200" dirty="0">
              <a:solidFill>
                <a:srgbClr val="005445"/>
              </a:solidFill>
              <a:latin typeface="Atlas AAA" panose="020B0504020202020204" pitchFamily="34" charset="-79"/>
              <a:cs typeface="Atlas AAA" panose="020B0504020202020204" pitchFamily="34" charset="-79"/>
            </a:endParaRPr>
          </a:p>
          <a:p>
            <a:pPr algn="r"/>
            <a:endParaRPr lang="he-IL" dirty="0"/>
          </a:p>
          <a:p>
            <a:pPr marL="0" marR="0" lvl="0" indent="0" algn="r" defTabSz="914400" rtl="0" eaLnBrk="1" fontAlgn="auto" latinLnBrk="0" hangingPunct="1">
              <a:lnSpc>
                <a:spcPct val="100000"/>
              </a:lnSpc>
              <a:spcBef>
                <a:spcPts val="0"/>
              </a:spcBef>
              <a:spcAft>
                <a:spcPts val="0"/>
              </a:spcAft>
              <a:buClrTx/>
              <a:buSzTx/>
              <a:buFontTx/>
              <a:buNone/>
              <a:tabLst/>
              <a:defRPr/>
            </a:pPr>
            <a:endParaRPr lang="en-IL" dirty="0"/>
          </a:p>
          <a:p>
            <a:pPr algn="r"/>
            <a:endParaRPr lang="he-IL" dirty="0"/>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43</a:t>
            </a:fld>
            <a:endParaRPr lang="en-IL"/>
          </a:p>
        </p:txBody>
      </p:sp>
    </p:spTree>
    <p:extLst>
      <p:ext uri="{BB962C8B-B14F-4D97-AF65-F5344CB8AC3E}">
        <p14:creationId xmlns:p14="http://schemas.microsoft.com/office/powerpoint/2010/main" val="3780901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a:p>
            <a:pPr algn="r"/>
            <a:endParaRPr lang="en-US" dirty="0"/>
          </a:p>
          <a:p>
            <a:pPr algn="r"/>
            <a:endParaRPr lang="en-US" dirty="0"/>
          </a:p>
          <a:p>
            <a:pPr algn="r"/>
            <a:endParaRPr lang="en-US" dirty="0"/>
          </a:p>
          <a:p>
            <a:pPr algn="r"/>
            <a:endParaRPr lang="en-US" dirty="0"/>
          </a:p>
          <a:p>
            <a:pPr algn="r"/>
            <a:endParaRPr lang="he-IL" dirty="0"/>
          </a:p>
          <a:p>
            <a:pPr algn="r"/>
            <a:endParaRPr lang="he-IL" dirty="0"/>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46</a:t>
            </a:fld>
            <a:endParaRPr lang="en-IL"/>
          </a:p>
        </p:txBody>
      </p:sp>
    </p:spTree>
    <p:extLst>
      <p:ext uri="{BB962C8B-B14F-4D97-AF65-F5344CB8AC3E}">
        <p14:creationId xmlns:p14="http://schemas.microsoft.com/office/powerpoint/2010/main" val="3519665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0C42D-73BB-5BE4-3317-323C84F5D1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2ACF7-9196-4AB7-63AF-6F50FBB179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12D9F-B977-3A12-D694-3A38CBCF6697}"/>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E98DA056-DFA6-B036-108B-A8247423D7F4}"/>
              </a:ext>
            </a:extLst>
          </p:cNvPr>
          <p:cNvSpPr>
            <a:spLocks noGrp="1"/>
          </p:cNvSpPr>
          <p:nvPr>
            <p:ph type="sldNum" sz="quarter" idx="5"/>
          </p:nvPr>
        </p:nvSpPr>
        <p:spPr/>
        <p:txBody>
          <a:bodyPr/>
          <a:lstStyle/>
          <a:p>
            <a:fld id="{813E9543-63E7-44DE-94D4-0D43DF43DE8B}" type="slidenum">
              <a:rPr lang="en-IL" smtClean="0"/>
              <a:t>47</a:t>
            </a:fld>
            <a:endParaRPr lang="en-IL"/>
          </a:p>
        </p:txBody>
      </p:sp>
    </p:spTree>
    <p:extLst>
      <p:ext uri="{BB962C8B-B14F-4D97-AF65-F5344CB8AC3E}">
        <p14:creationId xmlns:p14="http://schemas.microsoft.com/office/powerpoint/2010/main" val="3773478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4B79D-C322-87CB-20C7-9FF490114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96E00-F581-FFBF-ABD4-0DBB9797A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E5B25-1533-8634-5730-7143DEED3D02}"/>
              </a:ext>
            </a:extLst>
          </p:cNvPr>
          <p:cNvSpPr>
            <a:spLocks noGrp="1"/>
          </p:cNvSpPr>
          <p:nvPr>
            <p:ph type="body" idx="1"/>
          </p:nvPr>
        </p:nvSpPr>
        <p:spPr/>
        <p:txBody>
          <a:bodyPr/>
          <a:lstStyle/>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C8EBB96E-E80B-6893-C2D8-2DCEEAD1D207}"/>
              </a:ext>
            </a:extLst>
          </p:cNvPr>
          <p:cNvSpPr>
            <a:spLocks noGrp="1"/>
          </p:cNvSpPr>
          <p:nvPr>
            <p:ph type="sldNum" sz="quarter" idx="5"/>
          </p:nvPr>
        </p:nvSpPr>
        <p:spPr/>
        <p:txBody>
          <a:bodyPr/>
          <a:lstStyle/>
          <a:p>
            <a:fld id="{813E9543-63E7-44DE-94D4-0D43DF43DE8B}" type="slidenum">
              <a:rPr lang="en-IL" smtClean="0"/>
              <a:t>48</a:t>
            </a:fld>
            <a:endParaRPr lang="en-IL"/>
          </a:p>
        </p:txBody>
      </p:sp>
    </p:spTree>
    <p:extLst>
      <p:ext uri="{BB962C8B-B14F-4D97-AF65-F5344CB8AC3E}">
        <p14:creationId xmlns:p14="http://schemas.microsoft.com/office/powerpoint/2010/main" val="2741870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71F09-C96E-F84A-0C8C-7EDF7953E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C62126-E7E0-A369-44DE-7977B91A9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2BE7B6-EE51-E405-BAB9-314FCC76753F}"/>
              </a:ext>
            </a:extLst>
          </p:cNvPr>
          <p:cNvSpPr>
            <a:spLocks noGrp="1"/>
          </p:cNvSpPr>
          <p:nvPr>
            <p:ph type="body" idx="1"/>
          </p:nvPr>
        </p:nvSpPr>
        <p:spPr/>
        <p:txBody>
          <a:bodyPr/>
          <a:lstStyle/>
          <a:p>
            <a:pPr algn="r"/>
            <a:endParaRPr lang="en-IL" dirty="0"/>
          </a:p>
        </p:txBody>
      </p:sp>
      <p:sp>
        <p:nvSpPr>
          <p:cNvPr id="4" name="Slide Number Placeholder 3">
            <a:extLst>
              <a:ext uri="{FF2B5EF4-FFF2-40B4-BE49-F238E27FC236}">
                <a16:creationId xmlns:a16="http://schemas.microsoft.com/office/drawing/2014/main" id="{9F90A28B-5781-D90B-326D-5538287BDE18}"/>
              </a:ext>
            </a:extLst>
          </p:cNvPr>
          <p:cNvSpPr>
            <a:spLocks noGrp="1"/>
          </p:cNvSpPr>
          <p:nvPr>
            <p:ph type="sldNum" sz="quarter" idx="5"/>
          </p:nvPr>
        </p:nvSpPr>
        <p:spPr/>
        <p:txBody>
          <a:bodyPr/>
          <a:lstStyle/>
          <a:p>
            <a:fld id="{813E9543-63E7-44DE-94D4-0D43DF43DE8B}" type="slidenum">
              <a:rPr lang="en-IL" smtClean="0"/>
              <a:t>12</a:t>
            </a:fld>
            <a:endParaRPr lang="en-IL"/>
          </a:p>
        </p:txBody>
      </p:sp>
    </p:spTree>
    <p:extLst>
      <p:ext uri="{BB962C8B-B14F-4D97-AF65-F5344CB8AC3E}">
        <p14:creationId xmlns:p14="http://schemas.microsoft.com/office/powerpoint/2010/main" val="3677042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2739F-8E4C-C822-8AD9-EC3EBA4E53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B5951-C666-5F13-92E1-FB1E17AE94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3CF65-467B-EC1C-ED99-70D2F4BB1D49}"/>
              </a:ext>
            </a:extLst>
          </p:cNvPr>
          <p:cNvSpPr>
            <a:spLocks noGrp="1"/>
          </p:cNvSpPr>
          <p:nvPr>
            <p:ph type="body" idx="1"/>
          </p:nvPr>
        </p:nvSpPr>
        <p:spPr/>
        <p:txBody>
          <a:bodyPr/>
          <a:lstStyle/>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43183F6A-AC3C-F07F-D204-DCF76A133986}"/>
              </a:ext>
            </a:extLst>
          </p:cNvPr>
          <p:cNvSpPr>
            <a:spLocks noGrp="1"/>
          </p:cNvSpPr>
          <p:nvPr>
            <p:ph type="sldNum" sz="quarter" idx="5"/>
          </p:nvPr>
        </p:nvSpPr>
        <p:spPr/>
        <p:txBody>
          <a:bodyPr/>
          <a:lstStyle/>
          <a:p>
            <a:fld id="{813E9543-63E7-44DE-94D4-0D43DF43DE8B}" type="slidenum">
              <a:rPr lang="en-IL" smtClean="0"/>
              <a:t>49</a:t>
            </a:fld>
            <a:endParaRPr lang="en-IL"/>
          </a:p>
        </p:txBody>
      </p:sp>
    </p:spTree>
    <p:extLst>
      <p:ext uri="{BB962C8B-B14F-4D97-AF65-F5344CB8AC3E}">
        <p14:creationId xmlns:p14="http://schemas.microsoft.com/office/powerpoint/2010/main" val="3211286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D4084-C778-F82F-C347-C93282626E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931DB3-E4CB-3291-3003-569FEB5853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E6EE7F-E1AD-8DCA-9B4A-D99C7F189E2F}"/>
              </a:ext>
            </a:extLst>
          </p:cNvPr>
          <p:cNvSpPr>
            <a:spLocks noGrp="1"/>
          </p:cNvSpPr>
          <p:nvPr>
            <p:ph type="body" idx="1"/>
          </p:nvPr>
        </p:nvSpPr>
        <p:spPr/>
        <p:txBody>
          <a:bodyPr/>
          <a:lstStyle/>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625D99E4-DF7B-2924-17E4-467D6A30FFE6}"/>
              </a:ext>
            </a:extLst>
          </p:cNvPr>
          <p:cNvSpPr>
            <a:spLocks noGrp="1"/>
          </p:cNvSpPr>
          <p:nvPr>
            <p:ph type="sldNum" sz="quarter" idx="5"/>
          </p:nvPr>
        </p:nvSpPr>
        <p:spPr/>
        <p:txBody>
          <a:bodyPr/>
          <a:lstStyle/>
          <a:p>
            <a:fld id="{813E9543-63E7-44DE-94D4-0D43DF43DE8B}" type="slidenum">
              <a:rPr lang="en-IL" smtClean="0"/>
              <a:t>50</a:t>
            </a:fld>
            <a:endParaRPr lang="en-IL"/>
          </a:p>
        </p:txBody>
      </p:sp>
    </p:spTree>
    <p:extLst>
      <p:ext uri="{BB962C8B-B14F-4D97-AF65-F5344CB8AC3E}">
        <p14:creationId xmlns:p14="http://schemas.microsoft.com/office/powerpoint/2010/main" val="1886482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4C5B1-0328-06FF-44B6-A453EE7A06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C7BE87-E60D-8891-3922-963DB4290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59020-AEB2-52C9-66C8-58E4BCF32F43}"/>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41717027-AE9C-81DC-2242-A650F515D4CC}"/>
              </a:ext>
            </a:extLst>
          </p:cNvPr>
          <p:cNvSpPr>
            <a:spLocks noGrp="1"/>
          </p:cNvSpPr>
          <p:nvPr>
            <p:ph type="sldNum" sz="quarter" idx="5"/>
          </p:nvPr>
        </p:nvSpPr>
        <p:spPr/>
        <p:txBody>
          <a:bodyPr/>
          <a:lstStyle/>
          <a:p>
            <a:fld id="{813E9543-63E7-44DE-94D4-0D43DF43DE8B}" type="slidenum">
              <a:rPr lang="en-IL" smtClean="0"/>
              <a:t>51</a:t>
            </a:fld>
            <a:endParaRPr lang="en-IL"/>
          </a:p>
        </p:txBody>
      </p:sp>
    </p:spTree>
    <p:extLst>
      <p:ext uri="{BB962C8B-B14F-4D97-AF65-F5344CB8AC3E}">
        <p14:creationId xmlns:p14="http://schemas.microsoft.com/office/powerpoint/2010/main" val="1275086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C6C1C-D3A6-8DE9-A3CD-39ADF368C3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F0CF0-2852-DA08-82E5-621CC18BC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193F6-811A-295D-6263-E477ED9199EB}"/>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C15E5867-47D3-FDBB-51A0-950564FD3AC7}"/>
              </a:ext>
            </a:extLst>
          </p:cNvPr>
          <p:cNvSpPr>
            <a:spLocks noGrp="1"/>
          </p:cNvSpPr>
          <p:nvPr>
            <p:ph type="sldNum" sz="quarter" idx="5"/>
          </p:nvPr>
        </p:nvSpPr>
        <p:spPr/>
        <p:txBody>
          <a:bodyPr/>
          <a:lstStyle/>
          <a:p>
            <a:fld id="{813E9543-63E7-44DE-94D4-0D43DF43DE8B}" type="slidenum">
              <a:rPr lang="en-IL" smtClean="0"/>
              <a:t>52</a:t>
            </a:fld>
            <a:endParaRPr lang="en-IL"/>
          </a:p>
        </p:txBody>
      </p:sp>
    </p:spTree>
    <p:extLst>
      <p:ext uri="{BB962C8B-B14F-4D97-AF65-F5344CB8AC3E}">
        <p14:creationId xmlns:p14="http://schemas.microsoft.com/office/powerpoint/2010/main" val="1378782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B362-D17C-EB5C-039F-45A9741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58B7A3-B594-924D-B450-8A3DFA4BA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DC2520-3562-F2C6-1454-373A9FDFE071}"/>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47E5D259-A26E-E89F-6FE2-6BE6A5DCA9AF}"/>
              </a:ext>
            </a:extLst>
          </p:cNvPr>
          <p:cNvSpPr>
            <a:spLocks noGrp="1"/>
          </p:cNvSpPr>
          <p:nvPr>
            <p:ph type="sldNum" sz="quarter" idx="5"/>
          </p:nvPr>
        </p:nvSpPr>
        <p:spPr/>
        <p:txBody>
          <a:bodyPr/>
          <a:lstStyle/>
          <a:p>
            <a:fld id="{813E9543-63E7-44DE-94D4-0D43DF43DE8B}" type="slidenum">
              <a:rPr lang="en-IL" smtClean="0"/>
              <a:t>53</a:t>
            </a:fld>
            <a:endParaRPr lang="en-IL"/>
          </a:p>
        </p:txBody>
      </p:sp>
    </p:spTree>
    <p:extLst>
      <p:ext uri="{BB962C8B-B14F-4D97-AF65-F5344CB8AC3E}">
        <p14:creationId xmlns:p14="http://schemas.microsoft.com/office/powerpoint/2010/main" val="37698889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9250D-61E5-9AF5-222A-755D69D5F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244488-C60E-3C14-5A34-6A7F19D07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CB1B2F-F0DA-D637-C9D3-2CDEBA6EADE3}"/>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0923690D-A21A-BE2F-D9DB-231F8517A67C}"/>
              </a:ext>
            </a:extLst>
          </p:cNvPr>
          <p:cNvSpPr>
            <a:spLocks noGrp="1"/>
          </p:cNvSpPr>
          <p:nvPr>
            <p:ph type="sldNum" sz="quarter" idx="5"/>
          </p:nvPr>
        </p:nvSpPr>
        <p:spPr/>
        <p:txBody>
          <a:bodyPr/>
          <a:lstStyle/>
          <a:p>
            <a:fld id="{813E9543-63E7-44DE-94D4-0D43DF43DE8B}" type="slidenum">
              <a:rPr lang="en-IL" smtClean="0"/>
              <a:t>54</a:t>
            </a:fld>
            <a:endParaRPr lang="en-IL"/>
          </a:p>
        </p:txBody>
      </p:sp>
    </p:spTree>
    <p:extLst>
      <p:ext uri="{BB962C8B-B14F-4D97-AF65-F5344CB8AC3E}">
        <p14:creationId xmlns:p14="http://schemas.microsoft.com/office/powerpoint/2010/main" val="3719646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E6B35-65AB-CE0F-4A0A-3EC20515A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17717-E8C6-E7DF-9B18-153E764700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26CBBB-D5FD-64BE-FCA6-4C122B6468F1}"/>
              </a:ext>
            </a:extLst>
          </p:cNvPr>
          <p:cNvSpPr>
            <a:spLocks noGrp="1"/>
          </p:cNvSpPr>
          <p:nvPr>
            <p:ph type="body" idx="1"/>
          </p:nvPr>
        </p:nvSpPr>
        <p:spPr/>
        <p:txBody>
          <a:bodyPr/>
          <a:lstStyle/>
          <a:p>
            <a:pPr algn="r"/>
            <a:r>
              <a:rPr lang="he-IL" dirty="0"/>
              <a:t>יש לחלק את תלמידי לשתי קבוצות ולצייר על הלוח את המשבצות.</a:t>
            </a:r>
          </a:p>
          <a:p>
            <a:pPr algn="r"/>
            <a:r>
              <a:rPr lang="he-IL" dirty="0"/>
              <a:t> כל קבוצה תבחר סימן (איקס או עיגול) </a:t>
            </a:r>
          </a:p>
          <a:p>
            <a:pPr algn="r"/>
            <a:r>
              <a:rPr lang="he-IL" dirty="0"/>
              <a:t>מטרת המשחק:  ליצור רצף (מאונך, מאוזן או באלכסון) של סימנים. </a:t>
            </a:r>
          </a:p>
          <a:p>
            <a:pPr algn="r"/>
            <a:r>
              <a:rPr lang="he-IL" dirty="0"/>
              <a:t>כל תשובה נכונה מזכה בבחירת המיקום על הלוח. </a:t>
            </a:r>
            <a:endParaRPr lang="en-US" dirty="0"/>
          </a:p>
          <a:p>
            <a:pPr algn="r"/>
            <a:endParaRPr lang="en-US" dirty="0"/>
          </a:p>
          <a:p>
            <a:pPr algn="r"/>
            <a:endParaRPr lang="he-IL" dirty="0"/>
          </a:p>
          <a:p>
            <a:pPr algn="r"/>
            <a:endParaRPr lang="he-IL" dirty="0"/>
          </a:p>
          <a:p>
            <a:endParaRPr lang="en-IL" dirty="0"/>
          </a:p>
        </p:txBody>
      </p:sp>
      <p:sp>
        <p:nvSpPr>
          <p:cNvPr id="4" name="Slide Number Placeholder 3">
            <a:extLst>
              <a:ext uri="{FF2B5EF4-FFF2-40B4-BE49-F238E27FC236}">
                <a16:creationId xmlns:a16="http://schemas.microsoft.com/office/drawing/2014/main" id="{15EF9575-29A7-823E-1937-5EBCC3F01739}"/>
              </a:ext>
            </a:extLst>
          </p:cNvPr>
          <p:cNvSpPr>
            <a:spLocks noGrp="1"/>
          </p:cNvSpPr>
          <p:nvPr>
            <p:ph type="sldNum" sz="quarter" idx="5"/>
          </p:nvPr>
        </p:nvSpPr>
        <p:spPr/>
        <p:txBody>
          <a:bodyPr/>
          <a:lstStyle/>
          <a:p>
            <a:fld id="{813E9543-63E7-44DE-94D4-0D43DF43DE8B}" type="slidenum">
              <a:rPr lang="en-IL" smtClean="0"/>
              <a:t>55</a:t>
            </a:fld>
            <a:endParaRPr lang="en-IL"/>
          </a:p>
        </p:txBody>
      </p:sp>
    </p:spTree>
    <p:extLst>
      <p:ext uri="{BB962C8B-B14F-4D97-AF65-F5344CB8AC3E}">
        <p14:creationId xmlns:p14="http://schemas.microsoft.com/office/powerpoint/2010/main" val="1003301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15000"/>
              </a:lnSpc>
              <a:spcAft>
                <a:spcPts val="800"/>
              </a:spcAft>
            </a:pPr>
            <a:endParaRPr lang="he-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15</a:t>
            </a:fld>
            <a:endParaRPr lang="en-IL"/>
          </a:p>
        </p:txBody>
      </p:sp>
    </p:spTree>
    <p:extLst>
      <p:ext uri="{BB962C8B-B14F-4D97-AF65-F5344CB8AC3E}">
        <p14:creationId xmlns:p14="http://schemas.microsoft.com/office/powerpoint/2010/main" val="33633890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813E9543-63E7-44DE-94D4-0D43DF43DE8B}" type="slidenum">
              <a:rPr lang="en-IL" smtClean="0"/>
              <a:t>17</a:t>
            </a:fld>
            <a:endParaRPr lang="en-IL"/>
          </a:p>
        </p:txBody>
      </p:sp>
    </p:spTree>
    <p:extLst>
      <p:ext uri="{BB962C8B-B14F-4D97-AF65-F5344CB8AC3E}">
        <p14:creationId xmlns:p14="http://schemas.microsoft.com/office/powerpoint/2010/main" val="1116464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18</a:t>
            </a:fld>
            <a:endParaRPr lang="en-IL"/>
          </a:p>
        </p:txBody>
      </p:sp>
    </p:spTree>
    <p:extLst>
      <p:ext uri="{BB962C8B-B14F-4D97-AF65-F5344CB8AC3E}">
        <p14:creationId xmlns:p14="http://schemas.microsoft.com/office/powerpoint/2010/main" val="3267075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גיאופיט </a:t>
            </a:r>
            <a:r>
              <a:rPr lang="he-IL" sz="1800" kern="100" dirty="0">
                <a:effectLst/>
                <a:latin typeface="Aptos" panose="020B0004020202020204" pitchFamily="34" charset="0"/>
                <a:ea typeface="Aptos" panose="020B0004020202020204" pitchFamily="34" charset="0"/>
                <a:cs typeface="Arial" panose="020B0604020202020204" pitchFamily="34" charset="0"/>
              </a:rPr>
              <a:t>צמח בעל איבר אגירה (למים או מזון), המצוי מתחת לפני הקרקע. איבר האגירה עוזר לו לשרוד מתחת לפני השטח בעונה שאינה מתאימה לצימוח (בישראל זה הקיץ החם והיבש, ובארצות הצפוניות החורף הקר). איבר האגירה (בצל, פקעת או קנה שורש) נושא ניצני התפתחות המאפשרים לו להתחדש בעונה המתאימה.</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בצל:</a:t>
            </a:r>
            <a:r>
              <a:rPr lang="he-IL" sz="1800" kern="100" dirty="0">
                <a:effectLst/>
                <a:latin typeface="Aptos" panose="020B0004020202020204" pitchFamily="34" charset="0"/>
                <a:ea typeface="Aptos" panose="020B0004020202020204" pitchFamily="34" charset="0"/>
                <a:cs typeface="Arial" panose="020B0604020202020204" pitchFamily="34" charset="0"/>
              </a:rPr>
              <a:t> מורכב מגלדים שהם בסיס עלים מעובים (כמו הבצל שאנחנו אוכלים, כמו הבצל של החצב). הצעה: להביא בצל לכתה ולהראות את הגלדים</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פקעת:</a:t>
            </a:r>
            <a:r>
              <a:rPr lang="he-IL" sz="1800" kern="100" dirty="0">
                <a:effectLst/>
                <a:latin typeface="Aptos" panose="020B0004020202020204" pitchFamily="34" charset="0"/>
                <a:ea typeface="Aptos" panose="020B0004020202020204" pitchFamily="34" charset="0"/>
                <a:cs typeface="Arial" panose="020B0604020202020204" pitchFamily="34" charset="0"/>
              </a:rPr>
              <a:t> גבעול או שורש מעובה. בעל רקמה אחידה ללא גלדים, (כמו בכלנית </a:t>
            </a: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קנה שורש:</a:t>
            </a:r>
            <a:r>
              <a:rPr lang="he-IL" sz="1800" kern="100" dirty="0">
                <a:effectLst/>
                <a:latin typeface="Aptos" panose="020B0004020202020204" pitchFamily="34" charset="0"/>
                <a:ea typeface="Aptos" panose="020B0004020202020204" pitchFamily="34" charset="0"/>
                <a:cs typeface="Arial" panose="020B0604020202020204" pitchFamily="34" charset="0"/>
              </a:rPr>
              <a:t> גבעול הגדל אופקית מתחת לפני הקרקע (לבדוק למי יש) (מתוך אתר רט"ג מפת פריחה).</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20</a:t>
            </a:fld>
            <a:endParaRPr lang="en-IL"/>
          </a:p>
        </p:txBody>
      </p:sp>
    </p:spTree>
    <p:extLst>
      <p:ext uri="{BB962C8B-B14F-4D97-AF65-F5344CB8AC3E}">
        <p14:creationId xmlns:p14="http://schemas.microsoft.com/office/powerpoint/2010/main" val="2404943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7BA4-4549-1C52-E3F8-E98DDBAB3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4CFFC-D93C-8D10-C0AC-67DE539BA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A91B8-3D65-26A6-D090-F03B144D7021}"/>
              </a:ext>
            </a:extLst>
          </p:cNvPr>
          <p:cNvSpPr>
            <a:spLocks noGrp="1"/>
          </p:cNvSpPr>
          <p:nvPr>
            <p:ph type="body" idx="1"/>
          </p:nvPr>
        </p:nvSpPr>
        <p:spPr/>
        <p:txBody>
          <a:bodyPr/>
          <a:lstStyle/>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גיאופיט </a:t>
            </a:r>
            <a:r>
              <a:rPr lang="he-IL" sz="1800" kern="100" dirty="0">
                <a:effectLst/>
                <a:latin typeface="Aptos" panose="020B0004020202020204" pitchFamily="34" charset="0"/>
                <a:ea typeface="Aptos" panose="020B0004020202020204" pitchFamily="34" charset="0"/>
                <a:cs typeface="Arial" panose="020B0604020202020204" pitchFamily="34" charset="0"/>
              </a:rPr>
              <a:t>צמח בעל איבר אגירה (למים או מזון), המצוי מתחת לפני הקרקע. איבר האגירה עוזר לו לשרוד מתחת לפני השטח בעונה שאינה מתאימה לצימוח (בישראל זה הקיץ החם והיבש, ובארצות הצפוניות החורף הקר). איבר האגירה (בצל, פקעת או קנה שורש) נושא ניצני התפתחות המאפשרים לו להתחדש בעונה המתאימה.</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בצל:</a:t>
            </a:r>
            <a:r>
              <a:rPr lang="he-IL" sz="1800" kern="100" dirty="0">
                <a:effectLst/>
                <a:latin typeface="Aptos" panose="020B0004020202020204" pitchFamily="34" charset="0"/>
                <a:ea typeface="Aptos" panose="020B0004020202020204" pitchFamily="34" charset="0"/>
                <a:cs typeface="Arial" panose="020B0604020202020204" pitchFamily="34" charset="0"/>
              </a:rPr>
              <a:t> מורכב מגלדים שהם בסיס עלים מעובים (כמו הבצל שאנחנו אוכלים, כמו הבצל של החצב).</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פקעת:</a:t>
            </a:r>
            <a:r>
              <a:rPr lang="he-IL" sz="1800" kern="100" dirty="0">
                <a:effectLst/>
                <a:latin typeface="Aptos" panose="020B0004020202020204" pitchFamily="34" charset="0"/>
                <a:ea typeface="Aptos" panose="020B0004020202020204" pitchFamily="34" charset="0"/>
                <a:cs typeface="Arial" panose="020B0604020202020204" pitchFamily="34" charset="0"/>
              </a:rPr>
              <a:t> גבעול או שורש מעובה. בעל רקמה אחידה ללא גלדים, כמו בכלנית </a:t>
            </a:r>
          </a:p>
          <a:p>
            <a:pPr algn="r" rtl="1">
              <a:lnSpc>
                <a:spcPct val="115000"/>
              </a:lnSpc>
              <a:spcAft>
                <a:spcPts val="800"/>
              </a:spcAft>
            </a:pPr>
            <a:r>
              <a:rPr lang="he-IL" sz="1800" b="1" kern="100" dirty="0">
                <a:effectLst/>
                <a:latin typeface="Aptos" panose="020B0004020202020204" pitchFamily="34" charset="0"/>
                <a:ea typeface="Aptos" panose="020B0004020202020204" pitchFamily="34" charset="0"/>
                <a:cs typeface="Arial" panose="020B0604020202020204" pitchFamily="34" charset="0"/>
              </a:rPr>
              <a:t>קנה שורש:</a:t>
            </a:r>
            <a:r>
              <a:rPr lang="he-IL" sz="1800" kern="100" dirty="0">
                <a:effectLst/>
                <a:latin typeface="Aptos" panose="020B0004020202020204" pitchFamily="34" charset="0"/>
                <a:ea typeface="Aptos" panose="020B0004020202020204" pitchFamily="34" charset="0"/>
                <a:cs typeface="Arial" panose="020B0604020202020204" pitchFamily="34" charset="0"/>
              </a:rPr>
              <a:t> גבעול הגדל אופקית מתחת לפני הקרקע (לבדוק למי יש) (מתוך אתר רט"ג מפת פריחה).</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endParaRPr lang="en-IL" dirty="0"/>
          </a:p>
        </p:txBody>
      </p:sp>
      <p:sp>
        <p:nvSpPr>
          <p:cNvPr id="4" name="Slide Number Placeholder 3">
            <a:extLst>
              <a:ext uri="{FF2B5EF4-FFF2-40B4-BE49-F238E27FC236}">
                <a16:creationId xmlns:a16="http://schemas.microsoft.com/office/drawing/2014/main" id="{706AB7F2-B788-1E9C-1E27-E906C4CD1FE1}"/>
              </a:ext>
            </a:extLst>
          </p:cNvPr>
          <p:cNvSpPr>
            <a:spLocks noGrp="1"/>
          </p:cNvSpPr>
          <p:nvPr>
            <p:ph type="sldNum" sz="quarter" idx="5"/>
          </p:nvPr>
        </p:nvSpPr>
        <p:spPr/>
        <p:txBody>
          <a:bodyPr/>
          <a:lstStyle/>
          <a:p>
            <a:fld id="{813E9543-63E7-44DE-94D4-0D43DF43DE8B}" type="slidenum">
              <a:rPr lang="en-IL" smtClean="0"/>
              <a:t>21</a:t>
            </a:fld>
            <a:endParaRPr lang="en-IL"/>
          </a:p>
        </p:txBody>
      </p:sp>
    </p:spTree>
    <p:extLst>
      <p:ext uri="{BB962C8B-B14F-4D97-AF65-F5344CB8AC3E}">
        <p14:creationId xmlns:p14="http://schemas.microsoft.com/office/powerpoint/2010/main" val="26692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he-IL" sz="1800" kern="100" dirty="0">
                <a:effectLst/>
                <a:latin typeface="Aptos" panose="020B0004020202020204" pitchFamily="34" charset="0"/>
                <a:ea typeface="Aptos" panose="020B0004020202020204" pitchFamily="34" charset="0"/>
                <a:cs typeface="Arial" panose="020B0604020202020204" pitchFamily="34" charset="0"/>
              </a:rPr>
              <a:t>צמחים בסכנת הכחדה: כפי שנרמז, צמחים שעלולים להיעלם מהארץ או אף מהעולם אם לא נירתם לשמור עליהם ועל בית הגידול שלהם. בפי אנשי המקצוע הוא נקרא "צמח אדום". אין קשר ליופיו או לחשיבותו האקולוגית – הוא פשוט נתון בסכנה כחלק מאובדן המגוון הביולוגי בעולם.</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1"/>
            <a:r>
              <a:rPr lang="he-IL" sz="1800" kern="100" dirty="0">
                <a:effectLst/>
                <a:latin typeface="Aptos" panose="020B0004020202020204" pitchFamily="34" charset="0"/>
                <a:ea typeface="Aptos" panose="020B0004020202020204" pitchFamily="34" charset="0"/>
                <a:cs typeface="Arial" panose="020B0604020202020204" pitchFamily="34" charset="0"/>
              </a:rPr>
              <a:t>לא כל צמח מוגן הוא גם צמח המצוי בסכנת הכחדה.</a:t>
            </a:r>
          </a:p>
          <a:p>
            <a:pPr algn="r" rtl="1"/>
            <a:r>
              <a:rPr lang="he-IL" sz="1800" kern="100" dirty="0">
                <a:effectLst/>
                <a:latin typeface="Aptos" panose="020B0004020202020204" pitchFamily="34" charset="0"/>
                <a:ea typeface="Aptos" panose="020B0004020202020204" pitchFamily="34" charset="0"/>
                <a:cs typeface="Arial" panose="020B0604020202020204" pitchFamily="34" charset="0"/>
              </a:rPr>
              <a:t>בתי הגידול החוליים בישראל הם מבתי הגידול המאויימים ביותר בארץ, ונפגעו קשות עקב תהליכים של המרת שטחים פתוחים לטובת בנייה, תשתיות וחקלאות. </a:t>
            </a:r>
          </a:p>
          <a:p>
            <a:pPr algn="r" rtl="1"/>
            <a:r>
              <a:rPr lang="he-IL" sz="1800" kern="100" dirty="0">
                <a:effectLst/>
                <a:latin typeface="Aptos" panose="020B0004020202020204" pitchFamily="34" charset="0"/>
                <a:ea typeface="Aptos" panose="020B0004020202020204" pitchFamily="34" charset="0"/>
                <a:cs typeface="Arial" panose="020B0604020202020204" pitchFamily="34" charset="0"/>
              </a:rPr>
              <a:t>חולות מערב הנגב הם שטח שבו ריכוז החולות הגדול ביותר שנותר בישראל, כי החולות במישור החוף הצטמצמו ללא היכר בגלל שרוב אוכלוסיית ישראל מרוכזת באזור זה (נכון להיום, בהשוואה לראשית המאה ה-20, פחות משליש משטחי חולות מישור החוף נותרו כשטח טבעי).</a:t>
            </a:r>
          </a:p>
          <a:p>
            <a:pPr algn="r" rtl="1"/>
            <a:r>
              <a:rPr lang="he-IL" sz="1800" kern="100" dirty="0">
                <a:effectLst/>
                <a:latin typeface="Aptos" panose="020B0004020202020204" pitchFamily="34" charset="0"/>
                <a:ea typeface="Aptos" panose="020B0004020202020204" pitchFamily="34" charset="0"/>
                <a:cs typeface="Arial" panose="020B0604020202020204" pitchFamily="34" charset="0"/>
              </a:rPr>
              <a:t>באזור חולות מערב הנגב קיימות דיונות מסוגים שונים, הצמחים והחי בדיונות מתמחים בסביבה החולית (מינים פסמופיליים) ומינים רבים מתקיימים בישראל באזור זה בלבד- אנדמיים. </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26</a:t>
            </a:fld>
            <a:endParaRPr lang="en-IL"/>
          </a:p>
        </p:txBody>
      </p:sp>
    </p:spTree>
    <p:extLst>
      <p:ext uri="{BB962C8B-B14F-4D97-AF65-F5344CB8AC3E}">
        <p14:creationId xmlns:p14="http://schemas.microsoft.com/office/powerpoint/2010/main" val="487209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he-IL" sz="1800" dirty="0">
                <a:effectLst/>
                <a:latin typeface="Aptos" panose="020B0004020202020204" pitchFamily="34" charset="0"/>
                <a:ea typeface="Aptos" panose="020B0004020202020204" pitchFamily="34" charset="0"/>
                <a:cs typeface="Arial" panose="020B0604020202020204" pitchFamily="34" charset="0"/>
              </a:rPr>
              <a:t>תפרחת: פרחים הערוכים על מבנה מוגדר ומקובץ על הצמח</a:t>
            </a:r>
            <a:endParaRPr lang="en-IL" dirty="0"/>
          </a:p>
        </p:txBody>
      </p:sp>
      <p:sp>
        <p:nvSpPr>
          <p:cNvPr id="4" name="Slide Number Placeholder 3"/>
          <p:cNvSpPr>
            <a:spLocks noGrp="1"/>
          </p:cNvSpPr>
          <p:nvPr>
            <p:ph type="sldNum" sz="quarter" idx="5"/>
          </p:nvPr>
        </p:nvSpPr>
        <p:spPr/>
        <p:txBody>
          <a:bodyPr/>
          <a:lstStyle/>
          <a:p>
            <a:fld id="{813E9543-63E7-44DE-94D4-0D43DF43DE8B}" type="slidenum">
              <a:rPr lang="en-IL" smtClean="0"/>
              <a:t>29</a:t>
            </a:fld>
            <a:endParaRPr lang="en-IL"/>
          </a:p>
        </p:txBody>
      </p:sp>
    </p:spTree>
    <p:extLst>
      <p:ext uri="{BB962C8B-B14F-4D97-AF65-F5344CB8AC3E}">
        <p14:creationId xmlns:p14="http://schemas.microsoft.com/office/powerpoint/2010/main" val="3336045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01/23/2025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130463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002E2D-373C-4B31-8099-CD0E59C81FBE}" type="datetimeFigureOut">
              <a:rPr lang="en-150" smtClean="0"/>
              <a:t>01/23/2025</a:t>
            </a:fld>
            <a:endParaRPr lang="en-150"/>
          </a:p>
        </p:txBody>
      </p:sp>
      <p:sp>
        <p:nvSpPr>
          <p:cNvPr id="3" name="Footer Placeholder 2"/>
          <p:cNvSpPr>
            <a:spLocks noGrp="1"/>
          </p:cNvSpPr>
          <p:nvPr>
            <p:ph type="ftr" sz="quarter" idx="11"/>
          </p:nvPr>
        </p:nvSpPr>
        <p:spPr/>
        <p:txBody>
          <a:bodyPr/>
          <a:lstStyle/>
          <a:p>
            <a:endParaRPr lang="en-150"/>
          </a:p>
        </p:txBody>
      </p:sp>
      <p:sp>
        <p:nvSpPr>
          <p:cNvPr id="4" name="Slide Number Placeholder 3"/>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220528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002E2D-373C-4B31-8099-CD0E59C81FBE}" type="datetimeFigureOut">
              <a:rPr lang="en-150" smtClean="0"/>
              <a:t>01/23/2025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77590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B002E2D-373C-4B31-8099-CD0E59C81FBE}" type="datetimeFigureOut">
              <a:rPr lang="en-150" smtClean="0"/>
              <a:t>01/23/2025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3408472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01/23/2025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423186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01/23/2025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726189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1 pic">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384725F5-289C-4762-9F24-7820EA0C2DA9}"/>
              </a:ext>
            </a:extLst>
          </p:cNvPr>
          <p:cNvSpPr>
            <a:spLocks noGrp="1"/>
          </p:cNvSpPr>
          <p:nvPr>
            <p:ph type="pic" sz="quarter" idx="10" hasCustomPrompt="1"/>
          </p:nvPr>
        </p:nvSpPr>
        <p:spPr>
          <a:xfrm>
            <a:off x="0" y="0"/>
            <a:ext cx="12192000" cy="6858000"/>
          </a:xfrm>
        </p:spPr>
        <p:txBody>
          <a:bodyPr>
            <a:normAutofit/>
          </a:bodyPr>
          <a:lstStyle>
            <a:lvl1pPr algn="r" rtl="1">
              <a:defRPr sz="2400"/>
            </a:lvl1pPr>
          </a:lstStyle>
          <a:p>
            <a:r>
              <a:rPr lang="he-IL" dirty="0"/>
              <a:t>לחץ על האייקון על מנת להכניס תמונה ואז מקם כותרת במרכז הדף בהתאם לשקופית 1</a:t>
            </a:r>
            <a:endParaRPr lang="en-150" dirty="0"/>
          </a:p>
        </p:txBody>
      </p:sp>
    </p:spTree>
    <p:extLst>
      <p:ext uri="{BB962C8B-B14F-4D97-AF65-F5344CB8AC3E}">
        <p14:creationId xmlns:p14="http://schemas.microsoft.com/office/powerpoint/2010/main" val="68878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4 pic">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4C298D61-C9CC-4DDF-B71A-55E6C6EF0AAC}"/>
              </a:ext>
            </a:extLst>
          </p:cNvPr>
          <p:cNvSpPr>
            <a:spLocks noGrp="1"/>
          </p:cNvSpPr>
          <p:nvPr>
            <p:ph type="pic" sz="quarter" idx="10" hasCustomPrompt="1"/>
          </p:nvPr>
        </p:nvSpPr>
        <p:spPr>
          <a:xfrm>
            <a:off x="7783822" y="0"/>
            <a:ext cx="3600000" cy="6858000"/>
          </a:xfrm>
        </p:spPr>
        <p:txBody>
          <a:bodyPr>
            <a:normAutofit/>
          </a:bodyPr>
          <a:lstStyle>
            <a:lvl1pPr algn="r" rtl="1">
              <a:defRPr sz="2400"/>
            </a:lvl1pPr>
          </a:lstStyle>
          <a:p>
            <a:r>
              <a:rPr lang="he-IL" dirty="0"/>
              <a:t>הכנס תמונה</a:t>
            </a:r>
            <a:endParaRPr lang="en-150" dirty="0"/>
          </a:p>
        </p:txBody>
      </p:sp>
    </p:spTree>
    <p:extLst>
      <p:ext uri="{BB962C8B-B14F-4D97-AF65-F5344CB8AC3E}">
        <p14:creationId xmlns:p14="http://schemas.microsoft.com/office/powerpoint/2010/main" val="86724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8 pic">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0E58ADFD-8BFC-4B55-945A-7E2D24ED3BEF}"/>
              </a:ext>
            </a:extLst>
          </p:cNvPr>
          <p:cNvSpPr>
            <a:spLocks noGrp="1"/>
          </p:cNvSpPr>
          <p:nvPr>
            <p:ph type="pic" sz="quarter" idx="10" hasCustomPrompt="1"/>
          </p:nvPr>
        </p:nvSpPr>
        <p:spPr>
          <a:xfrm>
            <a:off x="127449" y="0"/>
            <a:ext cx="3600000" cy="6858000"/>
          </a:xfrm>
        </p:spPr>
        <p:txBody>
          <a:bodyPr>
            <a:normAutofit/>
          </a:bodyPr>
          <a:lstStyle>
            <a:lvl1pPr algn="r" rtl="1">
              <a:defRPr sz="2400"/>
            </a:lvl1pPr>
          </a:lstStyle>
          <a:p>
            <a:r>
              <a:rPr lang="he-IL" dirty="0"/>
              <a:t>הכנס תמונה</a:t>
            </a:r>
            <a:endParaRPr lang="en-150" dirty="0"/>
          </a:p>
        </p:txBody>
      </p:sp>
    </p:spTree>
    <p:extLst>
      <p:ext uri="{BB962C8B-B14F-4D97-AF65-F5344CB8AC3E}">
        <p14:creationId xmlns:p14="http://schemas.microsoft.com/office/powerpoint/2010/main" val="4138849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002E2D-373C-4B31-8099-CD0E59C81FBE}" type="datetimeFigureOut">
              <a:rPr lang="en-150" smtClean="0"/>
              <a:t>01/23/2025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302107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002E2D-373C-4B31-8099-CD0E59C81FBE}" type="datetimeFigureOut">
              <a:rPr lang="en-150" smtClean="0"/>
              <a:t>01/23/2025</a:t>
            </a:fld>
            <a:endParaRPr lang="en-150"/>
          </a:p>
        </p:txBody>
      </p:sp>
      <p:sp>
        <p:nvSpPr>
          <p:cNvPr id="5" name="Footer Placeholder 4"/>
          <p:cNvSpPr>
            <a:spLocks noGrp="1"/>
          </p:cNvSpPr>
          <p:nvPr>
            <p:ph type="ftr" sz="quarter" idx="11"/>
          </p:nvPr>
        </p:nvSpPr>
        <p:spPr/>
        <p:txBody>
          <a:bodyPr/>
          <a:lstStyle/>
          <a:p>
            <a:endParaRPr lang="en-150"/>
          </a:p>
        </p:txBody>
      </p:sp>
      <p:sp>
        <p:nvSpPr>
          <p:cNvPr id="6" name="Slide Number Placeholder 5"/>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71487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002E2D-373C-4B31-8099-CD0E59C81FBE}" type="datetimeFigureOut">
              <a:rPr lang="en-150" smtClean="0"/>
              <a:t>01/23/2025</a:t>
            </a:fld>
            <a:endParaRPr lang="en-150"/>
          </a:p>
        </p:txBody>
      </p:sp>
      <p:sp>
        <p:nvSpPr>
          <p:cNvPr id="6" name="Footer Placeholder 5"/>
          <p:cNvSpPr>
            <a:spLocks noGrp="1"/>
          </p:cNvSpPr>
          <p:nvPr>
            <p:ph type="ftr" sz="quarter" idx="11"/>
          </p:nvPr>
        </p:nvSpPr>
        <p:spPr/>
        <p:txBody>
          <a:bodyPr/>
          <a:lstStyle/>
          <a:p>
            <a:endParaRPr lang="en-150"/>
          </a:p>
        </p:txBody>
      </p:sp>
      <p:sp>
        <p:nvSpPr>
          <p:cNvPr id="7" name="Slide Number Placeholder 6"/>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2105080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002E2D-373C-4B31-8099-CD0E59C81FBE}" type="datetimeFigureOut">
              <a:rPr lang="en-150" smtClean="0"/>
              <a:t>01/23/2025</a:t>
            </a:fld>
            <a:endParaRPr lang="en-150"/>
          </a:p>
        </p:txBody>
      </p:sp>
      <p:sp>
        <p:nvSpPr>
          <p:cNvPr id="8" name="Footer Placeholder 7"/>
          <p:cNvSpPr>
            <a:spLocks noGrp="1"/>
          </p:cNvSpPr>
          <p:nvPr>
            <p:ph type="ftr" sz="quarter" idx="11"/>
          </p:nvPr>
        </p:nvSpPr>
        <p:spPr/>
        <p:txBody>
          <a:bodyPr/>
          <a:lstStyle/>
          <a:p>
            <a:endParaRPr lang="en-150"/>
          </a:p>
        </p:txBody>
      </p:sp>
      <p:sp>
        <p:nvSpPr>
          <p:cNvPr id="9" name="Slide Number Placeholder 8"/>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3453874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002E2D-373C-4B31-8099-CD0E59C81FBE}" type="datetimeFigureOut">
              <a:rPr lang="en-150" smtClean="0"/>
              <a:t>01/23/2025</a:t>
            </a:fld>
            <a:endParaRPr lang="en-150"/>
          </a:p>
        </p:txBody>
      </p:sp>
      <p:sp>
        <p:nvSpPr>
          <p:cNvPr id="4" name="Footer Placeholder 3"/>
          <p:cNvSpPr>
            <a:spLocks noGrp="1"/>
          </p:cNvSpPr>
          <p:nvPr>
            <p:ph type="ftr" sz="quarter" idx="11"/>
          </p:nvPr>
        </p:nvSpPr>
        <p:spPr/>
        <p:txBody>
          <a:bodyPr/>
          <a:lstStyle/>
          <a:p>
            <a:endParaRPr lang="en-150"/>
          </a:p>
        </p:txBody>
      </p:sp>
      <p:sp>
        <p:nvSpPr>
          <p:cNvPr id="5" name="Slide Number Placeholder 4"/>
          <p:cNvSpPr>
            <a:spLocks noGrp="1"/>
          </p:cNvSpPr>
          <p:nvPr>
            <p:ph type="sldNum" sz="quarter" idx="12"/>
          </p:nvPr>
        </p:nvSpPr>
        <p:spPr/>
        <p:txBody>
          <a:bodyPr/>
          <a:lstStyle/>
          <a:p>
            <a:fld id="{9DE0CEA4-7E62-4EAA-9BE3-9BBBA25519B5}" type="slidenum">
              <a:rPr lang="en-150" smtClean="0"/>
              <a:t>‹#›</a:t>
            </a:fld>
            <a:endParaRPr lang="en-150"/>
          </a:p>
        </p:txBody>
      </p:sp>
    </p:spTree>
    <p:extLst>
      <p:ext uri="{BB962C8B-B14F-4D97-AF65-F5344CB8AC3E}">
        <p14:creationId xmlns:p14="http://schemas.microsoft.com/office/powerpoint/2010/main" val="1577647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02E2D-373C-4B31-8099-CD0E59C81FBE}" type="datetimeFigureOut">
              <a:rPr lang="en-150" smtClean="0"/>
              <a:t>01/23/2025</a:t>
            </a:fld>
            <a:endParaRPr lang="en-15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15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0CEA4-7E62-4EAA-9BE3-9BBBA25519B5}" type="slidenum">
              <a:rPr lang="en-150" smtClean="0"/>
              <a:t>‹#›</a:t>
            </a:fld>
            <a:endParaRPr lang="en-150"/>
          </a:p>
        </p:txBody>
      </p:sp>
    </p:spTree>
    <p:extLst>
      <p:ext uri="{BB962C8B-B14F-4D97-AF65-F5344CB8AC3E}">
        <p14:creationId xmlns:p14="http://schemas.microsoft.com/office/powerpoint/2010/main" val="594275653"/>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85" r:id="rId3"/>
    <p:sldLayoutId id="2147483686"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4.jp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hyperlink" Target="http://www.flora.org.il/"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www.flora.org.il/" TargetMode="External"/><Relationship Id="rId3" Type="http://schemas.openxmlformats.org/officeDocument/2006/relationships/image" Target="../media/image6.png"/><Relationship Id="rId7" Type="http://schemas.openxmlformats.org/officeDocument/2006/relationships/image" Target="../media/image26.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7.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0.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2.png"/><Relationship Id="rId5" Type="http://schemas.openxmlformats.org/officeDocument/2006/relationships/image" Target="../media/image6.png"/><Relationship Id="rId10" Type="http://schemas.openxmlformats.org/officeDocument/2006/relationships/image" Target="../media/image31.png"/><Relationship Id="rId4" Type="http://schemas.openxmlformats.org/officeDocument/2006/relationships/image" Target="../media/image28.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hyperlink" Target="http://www.flora.org.il/" TargetMode="External"/><Relationship Id="rId3" Type="http://schemas.openxmlformats.org/officeDocument/2006/relationships/image" Target="../media/image6.png"/><Relationship Id="rId7" Type="http://schemas.openxmlformats.org/officeDocument/2006/relationships/image" Target="../media/image33.jp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image" Target="../media/image6.png"/><Relationship Id="rId9"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6.png"/><Relationship Id="rId7" Type="http://schemas.openxmlformats.org/officeDocument/2006/relationships/image" Target="../media/image36.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8.png"/><Relationship Id="rId10"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4" Type="http://schemas.openxmlformats.org/officeDocument/2006/relationships/image" Target="../media/image7.png"/><Relationship Id="rId9" Type="http://schemas.openxmlformats.org/officeDocument/2006/relationships/image" Target="../media/image37.jpg"/></Relationships>
</file>

<file path=ppt/slides/_rels/slide25.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hyperlink" Target="http://www.flora.org.il&#1488;&#1497;&#1512;&#1497;&#1505;/"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hyperlink" Target="http://www.flora.org.il&#1488;&#1497;&#1512;&#1497;&#1505;/" TargetMode="External"/><Relationship Id="rId4" Type="http://schemas.openxmlformats.org/officeDocument/2006/relationships/image" Target="../media/image6.png"/><Relationship Id="rId9" Type="http://schemas.openxmlformats.org/officeDocument/2006/relationships/image" Target="../media/image37.jpg"/></Relationships>
</file>

<file path=ppt/slides/_rels/slide2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5" Type="http://schemas.openxmlformats.org/officeDocument/2006/relationships/image" Target="../media/image8.png"/><Relationship Id="rId10" Type="http://schemas.openxmlformats.org/officeDocument/2006/relationships/image" Target="../media/image41.jpg"/><Relationship Id="rId4" Type="http://schemas.openxmlformats.org/officeDocument/2006/relationships/image" Target="../media/image7.png"/><Relationship Id="rId9" Type="http://schemas.openxmlformats.org/officeDocument/2006/relationships/image" Target="../media/image40.jpg"/></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hyperlink" Target="http://www.flora.org.il&#1510;&#1497;&#1500;&#1493;&#1501;/" TargetMode="External"/><Relationship Id="rId4" Type="http://schemas.openxmlformats.org/officeDocument/2006/relationships/image" Target="../media/image6.png"/><Relationship Id="rId9" Type="http://schemas.openxmlformats.org/officeDocument/2006/relationships/image" Target="../media/image39.jpg"/></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6.png"/><Relationship Id="rId7" Type="http://schemas.openxmlformats.org/officeDocument/2006/relationships/image" Target="../media/image44.jp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5" Type="http://schemas.openxmlformats.org/officeDocument/2006/relationships/image" Target="../media/image8.png"/><Relationship Id="rId10"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45.jpg"/></Relationships>
</file>

<file path=ppt/slides/_rels/slide3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5.jpg"/><Relationship Id="rId7" Type="http://schemas.openxmlformats.org/officeDocument/2006/relationships/image" Target="../media/image7.png"/><Relationship Id="rId12" Type="http://schemas.openxmlformats.org/officeDocument/2006/relationships/hyperlink" Target="http://www.flora.org.il/"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46.png"/><Relationship Id="rId5" Type="http://schemas.openxmlformats.org/officeDocument/2006/relationships/image" Target="../media/image28.png"/><Relationship Id="rId10" Type="http://schemas.openxmlformats.org/officeDocument/2006/relationships/image" Target="../media/image29.png"/><Relationship Id="rId4"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9"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51.png"/><Relationship Id="rId3" Type="http://schemas.openxmlformats.org/officeDocument/2006/relationships/image" Target="../media/image28.png"/><Relationship Id="rId7" Type="http://schemas.openxmlformats.org/officeDocument/2006/relationships/image" Target="../media/image9.png"/><Relationship Id="rId12"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49.png"/><Relationship Id="rId5" Type="http://schemas.openxmlformats.org/officeDocument/2006/relationships/image" Target="../media/image7.png"/><Relationship Id="rId10" Type="http://schemas.openxmlformats.org/officeDocument/2006/relationships/image" Target="../media/image48.png"/><Relationship Id="rId4" Type="http://schemas.openxmlformats.org/officeDocument/2006/relationships/image" Target="../media/image6.png"/><Relationship Id="rId9" Type="http://schemas.openxmlformats.org/officeDocument/2006/relationships/image" Target="../media/image47.png"/><Relationship Id="rId14" Type="http://schemas.openxmlformats.org/officeDocument/2006/relationships/image" Target="../media/image52.png"/></Relationships>
</file>

<file path=ppt/slides/_rels/slide3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56.png"/><Relationship Id="rId4" Type="http://schemas.openxmlformats.org/officeDocument/2006/relationships/image" Target="../media/image7.png"/><Relationship Id="rId9" Type="http://schemas.openxmlformats.org/officeDocument/2006/relationships/image" Target="../media/image55.png"/></Relationships>
</file>

<file path=ppt/slides/_rels/slide39.xml.rels><?xml version="1.0" encoding="UTF-8" standalone="yes"?>
<Relationships xmlns="http://schemas.openxmlformats.org/package/2006/relationships"><Relationship Id="rId8" Type="http://schemas.openxmlformats.org/officeDocument/2006/relationships/hyperlink" Target="https://he.wikipedia.org/wiki/%D7%90%D7%99%D7%A8%D7%95%D7%A1%D7%99%D7%9D_%28%D7%A6%D7%99%D7%95%D7%A8%29" TargetMode="External"/><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57.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58.jpeg"/><Relationship Id="rId4" Type="http://schemas.openxmlformats.org/officeDocument/2006/relationships/image" Target="../media/image6.png"/><Relationship Id="rId9" Type="http://schemas.openxmlformats.org/officeDocument/2006/relationships/hyperlink" Target="https://he.wikipedia.org/wiki/%D7%A4%D7%A8%D7%97%D7%99%D7%9D_%D7%91%D7%90%D7%9E%D7%A0%D7%95%D7%AA#/media/%D7%A7%D7%95%D7%91%D7%A5:Klimt_-_Bauerngarten_mit_Sonnenblumen_-_ca1907.jpeg"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59.jpeg"/><Relationship Id="rId4" Type="http://schemas.openxmlformats.org/officeDocument/2006/relationships/image" Target="../media/image6.png"/><Relationship Id="rId9" Type="http://schemas.openxmlformats.org/officeDocument/2006/relationships/hyperlink" Target="https://israel-nature-site.com/wp-content/uploads/2013/09/Pygopleurus-israelitus1.jp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9.png"/><Relationship Id="rId4"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4.png"/><Relationship Id="rId7" Type="http://schemas.openxmlformats.org/officeDocument/2006/relationships/image" Target="../media/image9.png"/><Relationship Id="rId12" Type="http://schemas.openxmlformats.org/officeDocument/2006/relationships/hyperlink" Target="https://protect.checkpoint.com/v2/r02/___http:/www.flora.org.il/___.YzJlOnJhdGFnOmM6bzpmMmQ0Y2VlZTNjMDNlY2JlYWUyYTg0OGQwOWFhOTVkNTo3OjExNjI6MTMwMTBkZmJlYmVkNjZiZjE1NDMxNmZlZWM1NGZkYzQ1NDI2OWVjNTU5NTBhZGFhMWE4ZmUyYmI1ZGIyNjFjNzpoOlQ6T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23.jpg"/><Relationship Id="rId5" Type="http://schemas.openxmlformats.org/officeDocument/2006/relationships/image" Target="../media/image7.png"/><Relationship Id="rId10" Type="http://schemas.openxmlformats.org/officeDocument/2006/relationships/image" Target="../media/image22.jpg"/><Relationship Id="rId4" Type="http://schemas.openxmlformats.org/officeDocument/2006/relationships/image" Target="../media/image6.png"/><Relationship Id="rId9"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42E7B7-7A39-E0F1-13A1-1ACC2A7B88E6}"/>
              </a:ext>
            </a:extLst>
          </p:cNvPr>
          <p:cNvPicPr>
            <a:picLocks noChangeAspect="1"/>
          </p:cNvPicPr>
          <p:nvPr/>
        </p:nvPicPr>
        <p:blipFill>
          <a:blip r:embed="rId2"/>
          <a:srcRect l="32427" t="14589" r="32609" b="7729"/>
          <a:stretch/>
        </p:blipFill>
        <p:spPr>
          <a:xfrm>
            <a:off x="3841932" y="0"/>
            <a:ext cx="4790660" cy="6652317"/>
          </a:xfrm>
          <a:prstGeom prst="rect">
            <a:avLst/>
          </a:prstGeom>
        </p:spPr>
      </p:pic>
      <p:sp>
        <p:nvSpPr>
          <p:cNvPr id="10" name="Rectangle 9">
            <a:extLst>
              <a:ext uri="{FF2B5EF4-FFF2-40B4-BE49-F238E27FC236}">
                <a16:creationId xmlns:a16="http://schemas.microsoft.com/office/drawing/2014/main" id="{F4B472E7-199B-4D85-8378-3472470AC221}"/>
              </a:ext>
            </a:extLst>
          </p:cNvPr>
          <p:cNvSpPr/>
          <p:nvPr/>
        </p:nvSpPr>
        <p:spPr>
          <a:xfrm>
            <a:off x="0" y="2357575"/>
            <a:ext cx="12192000" cy="1768604"/>
          </a:xfrm>
          <a:prstGeom prst="rect">
            <a:avLst/>
          </a:prstGeom>
          <a:solidFill>
            <a:srgbClr val="005445">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1" name="TextBox 10">
            <a:extLst>
              <a:ext uri="{FF2B5EF4-FFF2-40B4-BE49-F238E27FC236}">
                <a16:creationId xmlns:a16="http://schemas.microsoft.com/office/drawing/2014/main" id="{8E662624-8A41-4BD2-80D2-9E9C198DCE59}"/>
              </a:ext>
            </a:extLst>
          </p:cNvPr>
          <p:cNvSpPr txBox="1"/>
          <p:nvPr/>
        </p:nvSpPr>
        <p:spPr>
          <a:xfrm>
            <a:off x="2923315" y="2940914"/>
            <a:ext cx="6837770" cy="1015663"/>
          </a:xfrm>
          <a:prstGeom prst="rect">
            <a:avLst/>
          </a:prstGeom>
          <a:noFill/>
        </p:spPr>
        <p:txBody>
          <a:bodyPr wrap="square" rtlCol="0">
            <a:spAutoFit/>
          </a:bodyPr>
          <a:lstStyle/>
          <a:p>
            <a:pPr algn="ctr"/>
            <a:r>
              <a:rPr lang="he-IL" altLang="he-IL" sz="6000" b="1" dirty="0">
                <a:solidFill>
                  <a:srgbClr val="98D050"/>
                </a:solidFill>
                <a:latin typeface="Atlas AAA" panose="020B0504020202020204" pitchFamily="34" charset="-79"/>
                <a:cs typeface="Atlas AAA" panose="020B0504020202020204" pitchFamily="34" charset="-79"/>
              </a:rPr>
              <a:t>נשמור על פרחי הבר</a:t>
            </a:r>
            <a:endParaRPr lang="en-150" sz="6000" dirty="0">
              <a:solidFill>
                <a:srgbClr val="98D050"/>
              </a:solidFill>
              <a:latin typeface="Atlas AAA" panose="020B0504020202020204" pitchFamily="34" charset="-79"/>
              <a:cs typeface="Atlas AAA" panose="020B0504020202020204" pitchFamily="34" charset="-79"/>
            </a:endParaRPr>
          </a:p>
        </p:txBody>
      </p:sp>
      <p:sp>
        <p:nvSpPr>
          <p:cNvPr id="15" name="Oval 12">
            <a:extLst>
              <a:ext uri="{FF2B5EF4-FFF2-40B4-BE49-F238E27FC236}">
                <a16:creationId xmlns:a16="http://schemas.microsoft.com/office/drawing/2014/main" id="{F212A0B8-F6FA-4F67-94BC-0E5D0846CE2E}"/>
              </a:ext>
            </a:extLst>
          </p:cNvPr>
          <p:cNvSpPr/>
          <p:nvPr/>
        </p:nvSpPr>
        <p:spPr>
          <a:xfrm>
            <a:off x="1851934" y="1761879"/>
            <a:ext cx="1239152" cy="635622"/>
          </a:xfrm>
          <a:custGeom>
            <a:avLst/>
            <a:gdLst>
              <a:gd name="connsiteX0" fmla="*/ 0 w 1457915"/>
              <a:gd name="connsiteY0" fmla="*/ 728958 h 1457915"/>
              <a:gd name="connsiteX1" fmla="*/ 728958 w 1457915"/>
              <a:gd name="connsiteY1" fmla="*/ 0 h 1457915"/>
              <a:gd name="connsiteX2" fmla="*/ 1457916 w 1457915"/>
              <a:gd name="connsiteY2" fmla="*/ 728958 h 1457915"/>
              <a:gd name="connsiteX3" fmla="*/ 728958 w 1457915"/>
              <a:gd name="connsiteY3" fmla="*/ 1457916 h 1457915"/>
              <a:gd name="connsiteX4" fmla="*/ 0 w 1457915"/>
              <a:gd name="connsiteY4" fmla="*/ 728958 h 1457915"/>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79 w 1458095"/>
              <a:gd name="connsiteY0" fmla="*/ 728958 h 747929"/>
              <a:gd name="connsiteX1" fmla="*/ 729137 w 1458095"/>
              <a:gd name="connsiteY1" fmla="*/ 0 h 747929"/>
              <a:gd name="connsiteX2" fmla="*/ 1458095 w 1458095"/>
              <a:gd name="connsiteY2" fmla="*/ 728958 h 747929"/>
              <a:gd name="connsiteX3" fmla="*/ 767237 w 1458095"/>
              <a:gd name="connsiteY3" fmla="*/ 743541 h 747929"/>
              <a:gd name="connsiteX4" fmla="*/ 179 w 1458095"/>
              <a:gd name="connsiteY4" fmla="*/ 728958 h 74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8095" h="747929">
                <a:moveTo>
                  <a:pt x="179" y="728958"/>
                </a:moveTo>
                <a:cubicBezTo>
                  <a:pt x="179" y="326366"/>
                  <a:pt x="326545" y="0"/>
                  <a:pt x="729137" y="0"/>
                </a:cubicBezTo>
                <a:cubicBezTo>
                  <a:pt x="1131729" y="0"/>
                  <a:pt x="1458095" y="326366"/>
                  <a:pt x="1458095" y="728958"/>
                </a:cubicBezTo>
                <a:cubicBezTo>
                  <a:pt x="1439045" y="750550"/>
                  <a:pt x="1169829" y="743541"/>
                  <a:pt x="767237" y="743541"/>
                </a:cubicBezTo>
                <a:cubicBezTo>
                  <a:pt x="364645" y="743541"/>
                  <a:pt x="-9346" y="760075"/>
                  <a:pt x="179" y="728958"/>
                </a:cubicBezTo>
                <a:close/>
              </a:path>
            </a:pathLst>
          </a:custGeom>
          <a:solidFill>
            <a:srgbClr val="00544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6" name="Picture 15">
            <a:extLst>
              <a:ext uri="{FF2B5EF4-FFF2-40B4-BE49-F238E27FC236}">
                <a16:creationId xmlns:a16="http://schemas.microsoft.com/office/drawing/2014/main" id="{285EA3D1-E59B-46E0-87D5-F445F2B53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115" y="1952593"/>
            <a:ext cx="1520832" cy="1183220"/>
          </a:xfrm>
          <a:prstGeom prst="rect">
            <a:avLst/>
          </a:prstGeom>
        </p:spPr>
      </p:pic>
      <p:sp>
        <p:nvSpPr>
          <p:cNvPr id="2" name="Oval 12">
            <a:extLst>
              <a:ext uri="{FF2B5EF4-FFF2-40B4-BE49-F238E27FC236}">
                <a16:creationId xmlns:a16="http://schemas.microsoft.com/office/drawing/2014/main" id="{6C49F16F-C6B2-DFDA-753B-9C3EC6D8680D}"/>
              </a:ext>
            </a:extLst>
          </p:cNvPr>
          <p:cNvSpPr/>
          <p:nvPr/>
        </p:nvSpPr>
        <p:spPr>
          <a:xfrm>
            <a:off x="9761085" y="1822555"/>
            <a:ext cx="1239152" cy="635622"/>
          </a:xfrm>
          <a:custGeom>
            <a:avLst/>
            <a:gdLst>
              <a:gd name="connsiteX0" fmla="*/ 0 w 1457915"/>
              <a:gd name="connsiteY0" fmla="*/ 728958 h 1457915"/>
              <a:gd name="connsiteX1" fmla="*/ 728958 w 1457915"/>
              <a:gd name="connsiteY1" fmla="*/ 0 h 1457915"/>
              <a:gd name="connsiteX2" fmla="*/ 1457916 w 1457915"/>
              <a:gd name="connsiteY2" fmla="*/ 728958 h 1457915"/>
              <a:gd name="connsiteX3" fmla="*/ 728958 w 1457915"/>
              <a:gd name="connsiteY3" fmla="*/ 1457916 h 1457915"/>
              <a:gd name="connsiteX4" fmla="*/ 0 w 1457915"/>
              <a:gd name="connsiteY4" fmla="*/ 728958 h 1457915"/>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97 w 1458113"/>
              <a:gd name="connsiteY0" fmla="*/ 728958 h 1457916"/>
              <a:gd name="connsiteX1" fmla="*/ 729155 w 1458113"/>
              <a:gd name="connsiteY1" fmla="*/ 0 h 1457916"/>
              <a:gd name="connsiteX2" fmla="*/ 1458113 w 1458113"/>
              <a:gd name="connsiteY2" fmla="*/ 728958 h 1457916"/>
              <a:gd name="connsiteX3" fmla="*/ 729155 w 1458113"/>
              <a:gd name="connsiteY3" fmla="*/ 1457916 h 1457916"/>
              <a:gd name="connsiteX4" fmla="*/ 197 w 1458113"/>
              <a:gd name="connsiteY4" fmla="*/ 728958 h 1457916"/>
              <a:gd name="connsiteX0" fmla="*/ 179 w 1458095"/>
              <a:gd name="connsiteY0" fmla="*/ 728958 h 747929"/>
              <a:gd name="connsiteX1" fmla="*/ 729137 w 1458095"/>
              <a:gd name="connsiteY1" fmla="*/ 0 h 747929"/>
              <a:gd name="connsiteX2" fmla="*/ 1458095 w 1458095"/>
              <a:gd name="connsiteY2" fmla="*/ 728958 h 747929"/>
              <a:gd name="connsiteX3" fmla="*/ 767237 w 1458095"/>
              <a:gd name="connsiteY3" fmla="*/ 743541 h 747929"/>
              <a:gd name="connsiteX4" fmla="*/ 179 w 1458095"/>
              <a:gd name="connsiteY4" fmla="*/ 728958 h 747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8095" h="747929">
                <a:moveTo>
                  <a:pt x="179" y="728958"/>
                </a:moveTo>
                <a:cubicBezTo>
                  <a:pt x="179" y="326366"/>
                  <a:pt x="326545" y="0"/>
                  <a:pt x="729137" y="0"/>
                </a:cubicBezTo>
                <a:cubicBezTo>
                  <a:pt x="1131729" y="0"/>
                  <a:pt x="1458095" y="326366"/>
                  <a:pt x="1458095" y="728958"/>
                </a:cubicBezTo>
                <a:cubicBezTo>
                  <a:pt x="1439045" y="750550"/>
                  <a:pt x="1169829" y="743541"/>
                  <a:pt x="767237" y="743541"/>
                </a:cubicBezTo>
                <a:cubicBezTo>
                  <a:pt x="364645" y="743541"/>
                  <a:pt x="-9346" y="760075"/>
                  <a:pt x="179" y="728958"/>
                </a:cubicBezTo>
                <a:close/>
              </a:path>
            </a:pathLst>
          </a:custGeom>
          <a:solidFill>
            <a:srgbClr val="005445">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3" name="תמונה 2" descr="תמונה שמכילה טקסט, גופן, גרפיקה, לוגו&#10;&#10;התיאור נוצר באופן אוטומטי">
            <a:extLst>
              <a:ext uri="{FF2B5EF4-FFF2-40B4-BE49-F238E27FC236}">
                <a16:creationId xmlns:a16="http://schemas.microsoft.com/office/drawing/2014/main" id="{8A68CB3B-9C36-4A6D-0C4F-2361D9909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3774" y="1924229"/>
            <a:ext cx="1406463" cy="1406463"/>
          </a:xfrm>
          <a:prstGeom prst="rect">
            <a:avLst/>
          </a:prstGeom>
        </p:spPr>
      </p:pic>
    </p:spTree>
    <p:extLst>
      <p:ext uri="{BB962C8B-B14F-4D97-AF65-F5344CB8AC3E}">
        <p14:creationId xmlns:p14="http://schemas.microsoft.com/office/powerpoint/2010/main" val="999344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6258C-26EA-2DAB-50B5-066561DCCDD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932B695-0BB2-2E87-CC22-0382692713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EE7CCA9B-CC6D-8570-DF54-6C70BA2F9E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3" name="תיבת טקסט 2">
            <a:extLst>
              <a:ext uri="{FF2B5EF4-FFF2-40B4-BE49-F238E27FC236}">
                <a16:creationId xmlns:a16="http://schemas.microsoft.com/office/drawing/2014/main" id="{657CD972-3CB3-BB8E-A805-62A492AF8C4C}"/>
              </a:ext>
            </a:extLst>
          </p:cNvPr>
          <p:cNvSpPr txBox="1"/>
          <p:nvPr/>
        </p:nvSpPr>
        <p:spPr>
          <a:xfrm>
            <a:off x="3049003" y="2024942"/>
            <a:ext cx="6093994" cy="2308324"/>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בואו נגלה יחד:</a:t>
            </a:r>
          </a:p>
          <a:p>
            <a:pPr algn="ctr" rtl="1"/>
            <a:r>
              <a:rPr lang="he-IL" altLang="he-IL" sz="3600" b="1" dirty="0">
                <a:solidFill>
                  <a:schemeClr val="bg1"/>
                </a:solidFill>
                <a:latin typeface="Atlas AAA" panose="020B0504020202020204" pitchFamily="34" charset="-79"/>
                <a:cs typeface="Atlas AAA" panose="020B0504020202020204" pitchFamily="34" charset="-79"/>
              </a:rPr>
              <a:t>מה אתם כבר יודעים על פרחי הבר?</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28366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8F8C5-FBF3-A1FC-9B4B-A68D403FC4B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A295CD10-FFA1-80B7-9302-6E1C0E56A6E6}"/>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6096390A-354D-E77B-0C57-87D0D1371E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1C6478FB-6505-066F-A603-933C4A04E406}"/>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2509242-3F69-919C-339B-7759C0A2EB2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ACF2516-6E79-EA12-F8F8-3B348D54492C}"/>
              </a:ext>
            </a:extLst>
          </p:cNvPr>
          <p:cNvSpPr/>
          <p:nvPr/>
        </p:nvSpPr>
        <p:spPr>
          <a:xfrm>
            <a:off x="11687898" y="4122520"/>
            <a:ext cx="360000" cy="360000"/>
          </a:xfrm>
          <a:prstGeom prst="ellipse">
            <a:avLst/>
          </a:prstGeom>
          <a:solidFill>
            <a:srgbClr val="2E47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05AA30A2-8346-D5D1-0259-4285E350B2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031" y="4046092"/>
            <a:ext cx="499915" cy="487647"/>
          </a:xfrm>
          <a:prstGeom prst="rect">
            <a:avLst/>
          </a:prstGeom>
        </p:spPr>
      </p:pic>
      <p:sp>
        <p:nvSpPr>
          <p:cNvPr id="13" name="Isosceles Triangle 12">
            <a:extLst>
              <a:ext uri="{FF2B5EF4-FFF2-40B4-BE49-F238E27FC236}">
                <a16:creationId xmlns:a16="http://schemas.microsoft.com/office/drawing/2014/main" id="{C5E90112-B246-AD2C-0DBC-89ECA780E8E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BAE52AB0-55A4-B71A-0A3C-83C303CFE673}"/>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19A5FD9D-B235-C0E6-E1F1-5713ACD92901}"/>
              </a:ext>
            </a:extLst>
          </p:cNvPr>
          <p:cNvSpPr/>
          <p:nvPr/>
        </p:nvSpPr>
        <p:spPr>
          <a:xfrm>
            <a:off x="11703989" y="3460526"/>
            <a:ext cx="360000" cy="360000"/>
          </a:xfrm>
          <a:prstGeom prst="ellipse">
            <a:avLst/>
          </a:prstGeom>
          <a:solidFill>
            <a:srgbClr val="89C0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9" name="Isosceles Triangle 18">
            <a:extLst>
              <a:ext uri="{FF2B5EF4-FFF2-40B4-BE49-F238E27FC236}">
                <a16:creationId xmlns:a16="http://schemas.microsoft.com/office/drawing/2014/main" id="{B8C95B4A-FB81-F25C-F830-979AC10B957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44B8EA21-941F-34BA-B960-279AE33C379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ED809764-EC47-8DC5-9B38-FF5ADC053F1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FDEFD63-C76B-6F13-CDC0-1334D43C977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F336782-D812-6E5A-3629-3E4555D820A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10" name="TextBox 9">
            <a:extLst>
              <a:ext uri="{FF2B5EF4-FFF2-40B4-BE49-F238E27FC236}">
                <a16:creationId xmlns:a16="http://schemas.microsoft.com/office/drawing/2014/main" id="{F4BAA7ED-7F7F-EE46-882C-39AFEAC96ABB}"/>
              </a:ext>
            </a:extLst>
          </p:cNvPr>
          <p:cNvSpPr txBox="1"/>
          <p:nvPr/>
        </p:nvSpPr>
        <p:spPr>
          <a:xfrm>
            <a:off x="550446" y="681931"/>
            <a:ext cx="2201950" cy="4951099"/>
          </a:xfrm>
          <a:prstGeom prst="rect">
            <a:avLst/>
          </a:prstGeom>
          <a:noFill/>
        </p:spPr>
        <p:txBody>
          <a:bodyPr wrap="square">
            <a:spAutoFit/>
          </a:bodyPr>
          <a:lstStyle/>
          <a:p>
            <a:pPr marL="0" lvl="0" indent="0">
              <a:buNone/>
              <a:defRPr/>
            </a:pPr>
            <a:endParaRPr lang="he-IL" sz="1600" dirty="0">
              <a:solidFill>
                <a:srgbClr val="005445"/>
              </a:solidFill>
              <a:latin typeface="Atlas AAA" panose="020B0504020202020204" pitchFamily="34" charset="-79"/>
              <a:cs typeface="Atlas AAA" panose="020B0504020202020204" pitchFamily="34" charset="-79"/>
            </a:endParaRPr>
          </a:p>
          <a:p>
            <a:pPr lvl="0" algn="ctr">
              <a:defRPr/>
            </a:pPr>
            <a:r>
              <a:rPr lang="he-IL" sz="1600" b="1" dirty="0">
                <a:solidFill>
                  <a:srgbClr val="CCCCFF"/>
                </a:solidFill>
                <a:latin typeface="Atlas AAA" panose="020B0504020202020204" pitchFamily="34" charset="-79"/>
                <a:cs typeface="Atlas AAA" panose="020B0504020202020204" pitchFamily="34" charset="-79"/>
              </a:rPr>
              <a:t>איפה נוכל לראות את פרחי בר?</a:t>
            </a:r>
            <a:endParaRPr lang="he-IL" sz="1600" kern="100" dirty="0">
              <a:solidFill>
                <a:srgbClr val="CCCCFF"/>
              </a:solidFill>
              <a:latin typeface="Aptos" panose="020B0004020202020204" pitchFamily="34" charset="0"/>
              <a:ea typeface="Aptos" panose="020B0004020202020204" pitchFamily="34" charset="0"/>
              <a:cs typeface="Arial" panose="020B0604020202020204" pitchFamily="34" charset="0"/>
            </a:endParaRPr>
          </a:p>
          <a:p>
            <a:pPr marL="0" indent="0" algn="ctr">
              <a:lnSpc>
                <a:spcPct val="115000"/>
              </a:lnSpc>
              <a:spcAft>
                <a:spcPts val="800"/>
              </a:spcAft>
              <a:buNone/>
            </a:pPr>
            <a:r>
              <a:rPr lang="he-IL" sz="1600" kern="100" dirty="0">
                <a:solidFill>
                  <a:schemeClr val="accent6">
                    <a:lumMod val="40000"/>
                    <a:lumOff val="60000"/>
                  </a:schemeClr>
                </a:solidFill>
                <a:latin typeface="Aptos" panose="020B0004020202020204" pitchFamily="34" charset="0"/>
                <a:ea typeface="Aptos" panose="020B0004020202020204" pitchFamily="34" charset="0"/>
                <a:cs typeface="Arial" panose="020B0604020202020204" pitchFamily="34" charset="0"/>
              </a:rPr>
              <a:t>פרח בר הוא פרח הגדל בטבע ללא התערבות האדם.</a:t>
            </a:r>
          </a:p>
          <a:p>
            <a:pPr marL="0" indent="0" algn="ctr">
              <a:lnSpc>
                <a:spcPct val="115000"/>
              </a:lnSpc>
              <a:spcAft>
                <a:spcPts val="800"/>
              </a:spcAft>
              <a:buNone/>
            </a:pPr>
            <a:r>
              <a:rPr lang="he-IL" sz="1600" kern="100" dirty="0">
                <a:solidFill>
                  <a:schemeClr val="accent6">
                    <a:lumMod val="40000"/>
                    <a:lumOff val="60000"/>
                  </a:schemeClr>
                </a:solidFill>
                <a:latin typeface="Aptos" panose="020B0004020202020204" pitchFamily="34" charset="0"/>
                <a:ea typeface="Aptos" panose="020B0004020202020204" pitchFamily="34" charset="0"/>
                <a:cs typeface="Arial" panose="020B0604020202020204" pitchFamily="34" charset="0"/>
              </a:rPr>
              <a:t>בניגוד אליהם – ישנם צמחי תרבות, שהאדם התערב בגידולם. </a:t>
            </a:r>
            <a:endParaRPr lang="he-IL" sz="1600" b="1" dirty="0">
              <a:solidFill>
                <a:schemeClr val="accent6">
                  <a:lumMod val="40000"/>
                  <a:lumOff val="60000"/>
                </a:schemeClr>
              </a:solidFill>
              <a:latin typeface="Atlas AAA" panose="020B0504020202020204" pitchFamily="34" charset="-79"/>
              <a:cs typeface="Atlas AAA" panose="020B0504020202020204" pitchFamily="34" charset="-79"/>
            </a:endParaRPr>
          </a:p>
          <a:p>
            <a:pPr lvl="0" algn="ctr">
              <a:defRPr/>
            </a:pPr>
            <a:r>
              <a:rPr lang="he-IL" sz="1600" b="1" dirty="0">
                <a:solidFill>
                  <a:srgbClr val="CCCCFF"/>
                </a:solidFill>
                <a:latin typeface="Atlas AAA" panose="020B0504020202020204" pitchFamily="34" charset="-79"/>
                <a:cs typeface="Atlas AAA" panose="020B0504020202020204" pitchFamily="34" charset="-79"/>
              </a:rPr>
              <a:t>מהו פרח מוגן? </a:t>
            </a:r>
          </a:p>
          <a:p>
            <a:pPr marL="0" lvl="0" indent="0" algn="ctr">
              <a:buNone/>
              <a:defRPr/>
            </a:pPr>
            <a:r>
              <a:rPr lang="he-IL" sz="1600" b="1" dirty="0">
                <a:solidFill>
                  <a:srgbClr val="CCCCFF"/>
                </a:solidFill>
                <a:latin typeface="Atlas AAA" panose="020B0504020202020204" pitchFamily="34" charset="-79"/>
                <a:cs typeface="Atlas AAA" panose="020B0504020202020204" pitchFamily="34" charset="-79"/>
              </a:rPr>
              <a:t>רמז... מה מסתתר במילה? האם ניתן לקטוף פרח מוגן?</a:t>
            </a:r>
          </a:p>
          <a:p>
            <a:pPr marL="0" indent="0" algn="ctr">
              <a:buNone/>
              <a:defRPr/>
            </a:pPr>
            <a:r>
              <a:rPr lang="he-IL" sz="1600" dirty="0">
                <a:solidFill>
                  <a:schemeClr val="accent6">
                    <a:lumMod val="40000"/>
                    <a:lumOff val="60000"/>
                  </a:schemeClr>
                </a:solidFill>
                <a:ea typeface="Aptos" panose="020B0004020202020204" pitchFamily="34" charset="0"/>
                <a:cs typeface="Arial" panose="020B0604020202020204" pitchFamily="34" charset="0"/>
              </a:rPr>
              <a:t>מיני פרחים שאסור לפגוע בהם בכל מקום שבו הם מצויים. </a:t>
            </a:r>
          </a:p>
          <a:p>
            <a:pPr marL="0" indent="0" algn="ctr">
              <a:buNone/>
              <a:defRPr/>
            </a:pPr>
            <a:r>
              <a:rPr lang="he-IL" sz="1600" dirty="0">
                <a:solidFill>
                  <a:schemeClr val="accent6">
                    <a:lumMod val="40000"/>
                    <a:lumOff val="60000"/>
                  </a:schemeClr>
                </a:solidFill>
                <a:ea typeface="Aptos" panose="020B0004020202020204" pitchFamily="34" charset="0"/>
                <a:cs typeface="Arial" panose="020B0604020202020204" pitchFamily="34" charset="0"/>
              </a:rPr>
              <a:t>כל הפרחים שהצגנו עד עכשיו מוגנים על פי החוק</a:t>
            </a:r>
            <a:r>
              <a:rPr lang="he-IL" sz="1600" dirty="0">
                <a:solidFill>
                  <a:schemeClr val="accent6">
                    <a:lumMod val="75000"/>
                  </a:schemeClr>
                </a:solidFill>
                <a:ea typeface="Aptos" panose="020B0004020202020204" pitchFamily="34" charset="0"/>
                <a:cs typeface="Arial" panose="020B0604020202020204" pitchFamily="34" charset="0"/>
              </a:rPr>
              <a:t>.</a:t>
            </a:r>
            <a:endParaRPr lang="he-IL" sz="1600" b="1" dirty="0">
              <a:solidFill>
                <a:schemeClr val="accent6">
                  <a:lumMod val="75000"/>
                </a:schemeClr>
              </a:solidFill>
              <a:latin typeface="Atlas AAA" panose="020B0504020202020204" pitchFamily="34" charset="-79"/>
              <a:cs typeface="Atlas AAA" panose="020B0504020202020204" pitchFamily="34" charset="-79"/>
            </a:endParaRPr>
          </a:p>
        </p:txBody>
      </p:sp>
      <p:pic>
        <p:nvPicPr>
          <p:cNvPr id="4" name="Picture 3" descr="A close-up of a purple flower&#10;&#10;Description automatically generated">
            <a:extLst>
              <a:ext uri="{FF2B5EF4-FFF2-40B4-BE49-F238E27FC236}">
                <a16:creationId xmlns:a16="http://schemas.microsoft.com/office/drawing/2014/main" id="{FDAC3D05-F855-243B-94C9-69FFC885BC24}"/>
              </a:ext>
            </a:extLst>
          </p:cNvPr>
          <p:cNvPicPr>
            <a:picLocks noChangeAspect="1"/>
          </p:cNvPicPr>
          <p:nvPr/>
        </p:nvPicPr>
        <p:blipFill>
          <a:blip r:embed="rId6">
            <a:extLst>
              <a:ext uri="{28A0092B-C50C-407E-A947-70E740481C1C}">
                <a14:useLocalDpi xmlns:a14="http://schemas.microsoft.com/office/drawing/2010/main" val="0"/>
              </a:ext>
            </a:extLst>
          </a:blip>
          <a:srcRect r="22458"/>
          <a:stretch/>
        </p:blipFill>
        <p:spPr>
          <a:xfrm>
            <a:off x="3550730" y="112131"/>
            <a:ext cx="7536456" cy="6487555"/>
          </a:xfrm>
          <a:prstGeom prst="rect">
            <a:avLst/>
          </a:prstGeom>
        </p:spPr>
      </p:pic>
      <p:sp>
        <p:nvSpPr>
          <p:cNvPr id="8" name="TextBox 7">
            <a:extLst>
              <a:ext uri="{FF2B5EF4-FFF2-40B4-BE49-F238E27FC236}">
                <a16:creationId xmlns:a16="http://schemas.microsoft.com/office/drawing/2014/main" id="{6FD40AF7-D74C-9BE2-1A95-E29B51472D1C}"/>
              </a:ext>
            </a:extLst>
          </p:cNvPr>
          <p:cNvSpPr txBox="1"/>
          <p:nvPr/>
        </p:nvSpPr>
        <p:spPr>
          <a:xfrm>
            <a:off x="5720056" y="6003187"/>
            <a:ext cx="5367130" cy="523220"/>
          </a:xfrm>
          <a:prstGeom prst="rect">
            <a:avLst/>
          </a:prstGeom>
          <a:noFill/>
        </p:spPr>
        <p:txBody>
          <a:bodyPr wrap="square">
            <a:spAutoFit/>
          </a:bodyPr>
          <a:lstStyle/>
          <a:p>
            <a:pPr algn="r"/>
            <a:r>
              <a:rPr lang="he-IL" sz="1400" dirty="0">
                <a:solidFill>
                  <a:srgbClr val="222222"/>
                </a:solidFill>
                <a:latin typeface="Arial" panose="020B0604020202020204" pitchFamily="34" charset="0"/>
                <a:cs typeface="Arial" panose="020B0604020202020204" pitchFamily="34" charset="0"/>
              </a:rPr>
              <a:t>  </a:t>
            </a:r>
          </a:p>
          <a:p>
            <a:pPr algn="r"/>
            <a:r>
              <a:rPr lang="en-US" sz="1400" i="0" dirty="0">
                <a:solidFill>
                  <a:srgbClr val="222222"/>
                </a:solidFill>
                <a:effectLst/>
                <a:latin typeface="Arial" panose="020B0604020202020204" pitchFamily="34" charset="0"/>
                <a:cs typeface="Arial" panose="020B0604020202020204" pitchFamily="34" charset="0"/>
              </a:rPr>
              <a:t>www.flora.org.il.</a:t>
            </a:r>
            <a:r>
              <a:rPr lang="he-IL" sz="1400" dirty="0">
                <a:solidFill>
                  <a:srgbClr val="222222"/>
                </a:solidFill>
                <a:latin typeface="Arial" panose="020B0604020202020204" pitchFamily="34" charset="0"/>
              </a:rPr>
              <a:t> סייפן סגול, צילום: ד"ר אורי פרגמן - ספיר </a:t>
            </a:r>
            <a:endParaRPr lang="en-IL" sz="1400" dirty="0"/>
          </a:p>
        </p:txBody>
      </p:sp>
    </p:spTree>
    <p:extLst>
      <p:ext uri="{BB962C8B-B14F-4D97-AF65-F5344CB8AC3E}">
        <p14:creationId xmlns:p14="http://schemas.microsoft.com/office/powerpoint/2010/main" val="405411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Effect transition="in" filter="fade">
                                      <p:cBhvr>
                                        <p:cTn id="23" dur="500"/>
                                        <p:tgtEl>
                                          <p:spTgt spid="10">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xEl>
                                              <p:pRg st="5" end="5"/>
                                            </p:txEl>
                                          </p:spTgt>
                                        </p:tgtEl>
                                        <p:attrNameLst>
                                          <p:attrName>style.visibility</p:attrName>
                                        </p:attrNameLst>
                                      </p:cBhvr>
                                      <p:to>
                                        <p:strVal val="visible"/>
                                      </p:to>
                                    </p:set>
                                    <p:animEffect transition="in" filter="fade">
                                      <p:cBhvr>
                                        <p:cTn id="28" dur="500"/>
                                        <p:tgtEl>
                                          <p:spTgt spid="10">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animEffect transition="in" filter="fade">
                                      <p:cBhvr>
                                        <p:cTn id="33" dur="500"/>
                                        <p:tgtEl>
                                          <p:spTgt spid="10">
                                            <p:txEl>
                                              <p:pRg st="6" end="6"/>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10">
                                            <p:txEl>
                                              <p:pRg st="7" end="7"/>
                                            </p:txEl>
                                          </p:spTgt>
                                        </p:tgtEl>
                                        <p:attrNameLst>
                                          <p:attrName>style.visibility</p:attrName>
                                        </p:attrNameLst>
                                      </p:cBhvr>
                                      <p:to>
                                        <p:strVal val="visible"/>
                                      </p:to>
                                    </p:set>
                                    <p:animEffect transition="in" filter="fade">
                                      <p:cBhvr>
                                        <p:cTn id="36" dur="500"/>
                                        <p:tgtEl>
                                          <p:spTgt spid="1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1183C-5E58-BAA2-70E4-E475578883C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F3C003B2-5EEB-9039-0429-F5C5981A8932}"/>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10B41C6D-D5EC-5171-FB1A-32F29985AF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63DE53AB-AED2-93D0-CFBA-9A18155C0EC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5524459C-CA9F-3358-6FCC-12D7CFD0735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78859D1-D16C-BCC3-19ED-122B8F04591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D03FC8AD-09B7-BECF-F56F-6CC2360336B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7" name="TextBox 6">
            <a:extLst>
              <a:ext uri="{FF2B5EF4-FFF2-40B4-BE49-F238E27FC236}">
                <a16:creationId xmlns:a16="http://schemas.microsoft.com/office/drawing/2014/main" id="{D3A896F4-1E8A-5532-D6E5-1DA5AB95C402}"/>
              </a:ext>
            </a:extLst>
          </p:cNvPr>
          <p:cNvSpPr txBox="1"/>
          <p:nvPr/>
        </p:nvSpPr>
        <p:spPr>
          <a:xfrm>
            <a:off x="11571756" y="3768083"/>
            <a:ext cx="637058" cy="430887"/>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משחקי פתיחה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0116F9B0-8EE6-DDCF-7D43-B75DD44E8E0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82E3DFC-EDBB-47E0-86A5-C1D12AF8E008}"/>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0B7BC25-D6B3-03CF-CA77-A7EA6E4A59B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37223051-7728-B7D7-D3CA-832B90B6BCF3}"/>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9693C05A-9161-7872-D922-42C7E1AB07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E1044EC4-4668-92FD-EA09-5DF79418F42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A1415BFC-17FD-40DE-CCAA-6F5CCD22434E}"/>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0853FA92-7528-86C4-2FFF-377EE6B79E7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D13E124-4EC2-AC0E-DBB6-4D952609CAE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3B4CBEC0-6EA7-2BE1-E4E7-D4E8788E0588}"/>
              </a:ext>
            </a:extLst>
          </p:cNvPr>
          <p:cNvSpPr txBox="1"/>
          <p:nvPr/>
        </p:nvSpPr>
        <p:spPr>
          <a:xfrm>
            <a:off x="11577091" y="5239983"/>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0DF756E6-E31C-91C6-8FBA-1F40DCD18D2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F7C66190-41A9-251F-BBE1-E4416E052F88}"/>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1" name="מציין מיקום תוכן 3">
            <a:extLst>
              <a:ext uri="{FF2B5EF4-FFF2-40B4-BE49-F238E27FC236}">
                <a16:creationId xmlns:a16="http://schemas.microsoft.com/office/drawing/2014/main" id="{525A2DA9-4EA6-B6EB-E4D7-6B7584AACD05}"/>
              </a:ext>
            </a:extLst>
          </p:cNvPr>
          <p:cNvSpPr txBox="1">
            <a:spLocks/>
          </p:cNvSpPr>
          <p:nvPr/>
        </p:nvSpPr>
        <p:spPr>
          <a:xfrm>
            <a:off x="3904036" y="885486"/>
            <a:ext cx="7472734" cy="2734887"/>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endParaRPr lang="he-IL" dirty="0">
              <a:solidFill>
                <a:srgbClr val="005445"/>
              </a:solidFill>
              <a:latin typeface="Atlas AAA" panose="020B0504020202020204" pitchFamily="34" charset="-79"/>
              <a:cs typeface="Atlas AAA" panose="020B0504020202020204" pitchFamily="34" charset="-79"/>
            </a:endParaRPr>
          </a:p>
          <a:p>
            <a:pPr marL="0" lvl="0" indent="0">
              <a:buNone/>
              <a:defRPr/>
            </a:pPr>
            <a:endParaRPr lang="he-IL" dirty="0">
              <a:solidFill>
                <a:schemeClr val="tx1"/>
              </a:solidFill>
              <a:latin typeface="Atlas AAA" panose="020B0504020202020204" pitchFamily="34" charset="-79"/>
              <a:cs typeface="Atlas AAA" panose="020B0504020202020204" pitchFamily="34" charset="-79"/>
            </a:endParaRPr>
          </a:p>
          <a:p>
            <a:pPr marL="0" indent="0">
              <a:buNone/>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27" name="TextBox 26">
            <a:extLst>
              <a:ext uri="{FF2B5EF4-FFF2-40B4-BE49-F238E27FC236}">
                <a16:creationId xmlns:a16="http://schemas.microsoft.com/office/drawing/2014/main" id="{EB56488A-B99E-CD46-DEC1-76D2CA5E1017}"/>
              </a:ext>
            </a:extLst>
          </p:cNvPr>
          <p:cNvSpPr txBox="1"/>
          <p:nvPr/>
        </p:nvSpPr>
        <p:spPr>
          <a:xfrm>
            <a:off x="3909918" y="1442764"/>
            <a:ext cx="2201477" cy="4154984"/>
          </a:xfrm>
          <a:prstGeom prst="rect">
            <a:avLst/>
          </a:prstGeom>
          <a:noFill/>
        </p:spPr>
        <p:txBody>
          <a:bodyPr wrap="square">
            <a:spAutoFit/>
          </a:bodyPr>
          <a:lstStyle/>
          <a:p>
            <a:pPr algn="ctr">
              <a:defRPr/>
            </a:pPr>
            <a:r>
              <a:rPr lang="he-IL" sz="2400" b="1" dirty="0">
                <a:solidFill>
                  <a:schemeClr val="accent6">
                    <a:lumMod val="50000"/>
                  </a:schemeClr>
                </a:solidFill>
                <a:latin typeface="Atlas AAA" panose="020B0504020202020204" pitchFamily="34" charset="-79"/>
                <a:cs typeface="Atlas AAA" panose="020B0504020202020204" pitchFamily="34" charset="-79"/>
              </a:rPr>
              <a:t>האם לכל הצמחים יש פרחים?</a:t>
            </a:r>
          </a:p>
          <a:p>
            <a:pPr algn="ctr">
              <a:defRPr/>
            </a:pPr>
            <a:endParaRPr lang="he-IL" sz="2400" b="1" dirty="0">
              <a:solidFill>
                <a:schemeClr val="accent6">
                  <a:lumMod val="50000"/>
                </a:schemeClr>
              </a:solidFill>
              <a:latin typeface="Atlas AAA" panose="020B0504020202020204" pitchFamily="34" charset="-79"/>
              <a:cs typeface="Atlas AAA" panose="020B0504020202020204" pitchFamily="34" charset="-79"/>
            </a:endParaRPr>
          </a:p>
          <a:p>
            <a:pPr algn="ctr">
              <a:defRPr/>
            </a:pPr>
            <a:r>
              <a:rPr lang="he-IL" sz="2400" b="1" dirty="0">
                <a:solidFill>
                  <a:srgbClr val="9999FF"/>
                </a:solidFill>
                <a:effectLst/>
                <a:ea typeface="Aptos" panose="020B0004020202020204" pitchFamily="34" charset="0"/>
                <a:cs typeface="Arial" panose="020B0604020202020204" pitchFamily="34" charset="0"/>
              </a:rPr>
              <a:t>לא.</a:t>
            </a:r>
          </a:p>
          <a:p>
            <a:pPr algn="ctr">
              <a:defRPr/>
            </a:pPr>
            <a:r>
              <a:rPr lang="he-IL" sz="2400" b="1" dirty="0">
                <a:solidFill>
                  <a:srgbClr val="9999FF"/>
                </a:solidFill>
                <a:effectLst/>
                <a:ea typeface="Aptos" panose="020B0004020202020204" pitchFamily="34" charset="0"/>
                <a:cs typeface="Arial" panose="020B0604020202020204" pitchFamily="34" charset="0"/>
              </a:rPr>
              <a:t>אבל הפרחים </a:t>
            </a:r>
          </a:p>
          <a:p>
            <a:pPr marL="0" indent="0" algn="ctr">
              <a:buNone/>
              <a:defRPr/>
            </a:pPr>
            <a:r>
              <a:rPr lang="he-IL" sz="2400" b="1" dirty="0">
                <a:solidFill>
                  <a:srgbClr val="9999FF"/>
                </a:solidFill>
                <a:effectLst/>
                <a:ea typeface="Aptos" panose="020B0004020202020204" pitchFamily="34" charset="0"/>
                <a:cs typeface="Arial" panose="020B0604020202020204" pitchFamily="34" charset="0"/>
              </a:rPr>
              <a:t>אופיניים לקבוצה הגדולה ביותר בממלכת הצומח</a:t>
            </a:r>
            <a:r>
              <a:rPr lang="he-IL" sz="2400" b="1" dirty="0">
                <a:solidFill>
                  <a:srgbClr val="9999FF"/>
                </a:solidFill>
                <a:ea typeface="Aptos" panose="020B0004020202020204" pitchFamily="34" charset="0"/>
                <a:cs typeface="Arial" panose="020B0604020202020204" pitchFamily="34" charset="0"/>
              </a:rPr>
              <a:t>.</a:t>
            </a:r>
            <a:r>
              <a:rPr lang="he-IL" sz="2400" b="1" dirty="0">
                <a:solidFill>
                  <a:srgbClr val="9999FF"/>
                </a:solidFill>
                <a:effectLst/>
                <a:ea typeface="Aptos" panose="020B0004020202020204" pitchFamily="34" charset="0"/>
                <a:cs typeface="Arial" panose="020B0604020202020204" pitchFamily="34" charset="0"/>
              </a:rPr>
              <a:t> </a:t>
            </a:r>
            <a:endParaRPr lang="he-IL" sz="2400" b="1" dirty="0">
              <a:solidFill>
                <a:srgbClr val="9999FF"/>
              </a:solidFill>
              <a:latin typeface="Atlas AAA" panose="020B0504020202020204" pitchFamily="34" charset="-79"/>
              <a:cs typeface="Atlas AAA" panose="020B0504020202020204" pitchFamily="34" charset="-79"/>
            </a:endParaRPr>
          </a:p>
          <a:p>
            <a:pPr lvl="0" algn="ctr">
              <a:defRPr/>
            </a:pPr>
            <a:endParaRPr lang="he-IL" sz="2400" dirty="0">
              <a:solidFill>
                <a:schemeClr val="tx1"/>
              </a:solidFill>
              <a:latin typeface="Atlas AAA" panose="020B0504020202020204" pitchFamily="34" charset="-79"/>
              <a:cs typeface="Atlas AAA" panose="020B0504020202020204" pitchFamily="34" charset="-79"/>
            </a:endParaRPr>
          </a:p>
        </p:txBody>
      </p:sp>
      <p:pic>
        <p:nvPicPr>
          <p:cNvPr id="4" name="Picture 3">
            <a:extLst>
              <a:ext uri="{FF2B5EF4-FFF2-40B4-BE49-F238E27FC236}">
                <a16:creationId xmlns:a16="http://schemas.microsoft.com/office/drawing/2014/main" id="{085108FA-F5FB-0E7D-07B7-E7281E41FA36}"/>
              </a:ext>
            </a:extLst>
          </p:cNvPr>
          <p:cNvPicPr>
            <a:picLocks noChangeAspect="1"/>
          </p:cNvPicPr>
          <p:nvPr/>
        </p:nvPicPr>
        <p:blipFill>
          <a:blip r:embed="rId8"/>
          <a:stretch>
            <a:fillRect/>
          </a:stretch>
        </p:blipFill>
        <p:spPr>
          <a:xfrm>
            <a:off x="7486521" y="6259"/>
            <a:ext cx="4590288" cy="6858000"/>
          </a:xfrm>
          <a:prstGeom prst="rect">
            <a:avLst/>
          </a:prstGeom>
        </p:spPr>
      </p:pic>
      <p:sp>
        <p:nvSpPr>
          <p:cNvPr id="8" name="TextBox 7">
            <a:extLst>
              <a:ext uri="{FF2B5EF4-FFF2-40B4-BE49-F238E27FC236}">
                <a16:creationId xmlns:a16="http://schemas.microsoft.com/office/drawing/2014/main" id="{959F6746-A579-39DC-8DDC-FB9F397FB07D}"/>
              </a:ext>
            </a:extLst>
          </p:cNvPr>
          <p:cNvSpPr txBox="1"/>
          <p:nvPr/>
        </p:nvSpPr>
        <p:spPr>
          <a:xfrm>
            <a:off x="6792668" y="6225918"/>
            <a:ext cx="5238531" cy="769441"/>
          </a:xfrm>
          <a:prstGeom prst="rect">
            <a:avLst/>
          </a:prstGeom>
          <a:noFill/>
        </p:spPr>
        <p:txBody>
          <a:bodyPr wrap="square">
            <a:spAutoFit/>
          </a:bodyPr>
          <a:lstStyle/>
          <a:p>
            <a:pPr algn="r"/>
            <a:r>
              <a:rPr lang="he-IL" sz="1400" i="0" dirty="0">
                <a:effectLst/>
                <a:latin typeface="Arial" panose="020B0604020202020204" pitchFamily="34" charset="0"/>
                <a:cs typeface="Arial" panose="020B0604020202020204" pitchFamily="34" charset="0"/>
              </a:rPr>
              <a:t>יקינתון מזרחי</a:t>
            </a:r>
            <a:r>
              <a:rPr lang="he-IL" sz="1400" i="0" dirty="0">
                <a:solidFill>
                  <a:srgbClr val="222222"/>
                </a:solidFill>
                <a:effectLst/>
                <a:latin typeface="Arial" panose="020B0604020202020204" pitchFamily="34" charset="0"/>
                <a:cs typeface="Arial" panose="020B0604020202020204" pitchFamily="34" charset="0"/>
              </a:rPr>
              <a:t>, </a:t>
            </a:r>
          </a:p>
          <a:p>
            <a:pPr algn="r"/>
            <a:r>
              <a:rPr lang="en-US" sz="1400" i="0" dirty="0">
                <a:solidFill>
                  <a:srgbClr val="222222"/>
                </a:solidFill>
                <a:effectLst/>
                <a:latin typeface="Arial" panose="020B0604020202020204" pitchFamily="34" charset="0"/>
                <a:cs typeface="Arial" panose="020B0604020202020204" pitchFamily="34" charset="0"/>
                <a:hlinkClick r:id="rId9"/>
              </a:rPr>
              <a:t>www.flora.org.il</a:t>
            </a:r>
            <a:r>
              <a:rPr lang="en-US" sz="1400" i="0" dirty="0">
                <a:solidFill>
                  <a:srgbClr val="222222"/>
                </a:solidFill>
                <a:effectLst/>
                <a:latin typeface="Arial" panose="020B0604020202020204" pitchFamily="34" charset="0"/>
                <a:cs typeface="Arial" panose="020B0604020202020204" pitchFamily="34" charset="0"/>
              </a:rPr>
              <a:t> </a:t>
            </a:r>
            <a:r>
              <a:rPr lang="he-IL" sz="1400" i="0" dirty="0">
                <a:solidFill>
                  <a:srgbClr val="222222"/>
                </a:solidFill>
                <a:effectLst/>
                <a:latin typeface="Arial" panose="020B0604020202020204" pitchFamily="34" charset="0"/>
                <a:cs typeface="Arial" panose="020B0604020202020204" pitchFamily="34" charset="0"/>
              </a:rPr>
              <a:t>צילום: ד"ר אורי </a:t>
            </a:r>
            <a:r>
              <a:rPr lang="he-IL" sz="1400" dirty="0">
                <a:solidFill>
                  <a:srgbClr val="222222"/>
                </a:solidFill>
                <a:latin typeface="Arial" panose="020B0604020202020204" pitchFamily="34" charset="0"/>
              </a:rPr>
              <a:t>פרגמן -ספיר </a:t>
            </a:r>
          </a:p>
          <a:p>
            <a:pPr algn="r"/>
            <a:endParaRPr lang="he-IL" sz="1600" b="1" i="0" dirty="0">
              <a:solidFill>
                <a:srgbClr val="22222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348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1000"/>
                                        <p:tgtEl>
                                          <p:spTgt spid="27">
                                            <p:txEl>
                                              <p:pRg st="0" end="0"/>
                                            </p:txEl>
                                          </p:spTgt>
                                        </p:tgtEl>
                                      </p:cBhvr>
                                    </p:animEffect>
                                    <p:anim calcmode="lin" valueType="num">
                                      <p:cBhvr>
                                        <p:cTn id="8"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7">
                                            <p:txEl>
                                              <p:pRg st="2" end="2"/>
                                            </p:txEl>
                                          </p:spTgt>
                                        </p:tgtEl>
                                        <p:attrNameLst>
                                          <p:attrName>style.visibility</p:attrName>
                                        </p:attrNameLst>
                                      </p:cBhvr>
                                      <p:to>
                                        <p:strVal val="visible"/>
                                      </p:to>
                                    </p:set>
                                    <p:animEffect transition="in" filter="barn(inVertical)">
                                      <p:cBhvr>
                                        <p:cTn id="14" dur="500"/>
                                        <p:tgtEl>
                                          <p:spTgt spid="27">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7">
                                            <p:txEl>
                                              <p:pRg st="3" end="3"/>
                                            </p:txEl>
                                          </p:spTgt>
                                        </p:tgtEl>
                                        <p:attrNameLst>
                                          <p:attrName>style.visibility</p:attrName>
                                        </p:attrNameLst>
                                      </p:cBhvr>
                                      <p:to>
                                        <p:strVal val="visible"/>
                                      </p:to>
                                    </p:set>
                                    <p:animEffect transition="in" filter="barn(inVertical)">
                                      <p:cBhvr>
                                        <p:cTn id="19" dur="500"/>
                                        <p:tgtEl>
                                          <p:spTgt spid="27">
                                            <p:txEl>
                                              <p:pRg st="3" end="3"/>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7">
                                            <p:txEl>
                                              <p:pRg st="4" end="4"/>
                                            </p:txEl>
                                          </p:spTgt>
                                        </p:tgtEl>
                                        <p:attrNameLst>
                                          <p:attrName>style.visibility</p:attrName>
                                        </p:attrNameLst>
                                      </p:cBhvr>
                                      <p:to>
                                        <p:strVal val="visible"/>
                                      </p:to>
                                    </p:set>
                                    <p:animEffect transition="in" filter="barn(inVertical)">
                                      <p:cBhvr>
                                        <p:cTn id="22" dur="500"/>
                                        <p:tgtEl>
                                          <p:spTgt spid="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16EAE-8AD4-F004-8C5A-A7081630F231}"/>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D409E69-0DDE-608B-64CA-E8437CE5C20B}"/>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rtl="1">
              <a:buNone/>
              <a:defRPr/>
            </a:pPr>
            <a:r>
              <a:rPr lang="he-IL" b="1" dirty="0">
                <a:solidFill>
                  <a:schemeClr val="accent6"/>
                </a:solidFill>
                <a:latin typeface="Atlas AAA" panose="020B0504020202020204" pitchFamily="34" charset="-79"/>
                <a:cs typeface="Atlas AAA" panose="020B0504020202020204" pitchFamily="34" charset="-79"/>
              </a:rPr>
              <a:t>  </a:t>
            </a:r>
            <a:r>
              <a:rPr lang="he-IL" sz="2400" b="1" u="sng" dirty="0">
                <a:solidFill>
                  <a:schemeClr val="accent6"/>
                </a:solidFill>
                <a:latin typeface="Atlas AAA" panose="020B0504020202020204" pitchFamily="34" charset="-79"/>
                <a:cs typeface="Atlas AAA" panose="020B0504020202020204" pitchFamily="34" charset="-79"/>
              </a:rPr>
              <a:t>שאלת בונוס:</a:t>
            </a:r>
          </a:p>
          <a:p>
            <a:pPr marL="0" lvl="0" indent="0" algn="ctr" rtl="1">
              <a:buNone/>
              <a:defRPr/>
            </a:pPr>
            <a:r>
              <a:rPr lang="he-IL" sz="2400" b="1" dirty="0">
                <a:solidFill>
                  <a:srgbClr val="005445"/>
                </a:solidFill>
                <a:latin typeface="Atlas AAA" panose="020B0504020202020204" pitchFamily="34" charset="-79"/>
                <a:cs typeface="Atlas AAA" panose="020B0504020202020204" pitchFamily="34" charset="-79"/>
              </a:rPr>
              <a:t> </a:t>
            </a:r>
            <a:r>
              <a:rPr lang="he-IL" sz="2400" b="1" dirty="0">
                <a:solidFill>
                  <a:schemeClr val="accent6"/>
                </a:solidFill>
                <a:latin typeface="Atlas AAA" panose="020B0504020202020204" pitchFamily="34" charset="-79"/>
                <a:cs typeface="Atlas AAA" panose="020B0504020202020204" pitchFamily="34" charset="-79"/>
              </a:rPr>
              <a:t>מה תפקידו של הפרח?</a:t>
            </a:r>
            <a:r>
              <a:rPr lang="he-IL" sz="2400" b="1" dirty="0">
                <a:solidFill>
                  <a:srgbClr val="005445"/>
                </a:solidFill>
                <a:latin typeface="Atlas AAA" panose="020B0504020202020204" pitchFamily="34" charset="-79"/>
                <a:cs typeface="Atlas AAA" panose="020B0504020202020204" pitchFamily="34" charset="-79"/>
              </a:rPr>
              <a:t>רח</a:t>
            </a:r>
            <a:r>
              <a:rPr lang="he-IL" b="1" dirty="0">
                <a:solidFill>
                  <a:srgbClr val="005445"/>
                </a:solidFill>
                <a:latin typeface="Atlas AAA" panose="020B0504020202020204" pitchFamily="34" charset="-79"/>
                <a:cs typeface="Atlas AAA" panose="020B0504020202020204" pitchFamily="34" charset="-79"/>
              </a:rPr>
              <a:t>?</a:t>
            </a:r>
          </a:p>
          <a:p>
            <a:pPr marL="0" lvl="0" indent="0" algn="ctr">
              <a:buNone/>
              <a:defRPr/>
            </a:pP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marL="0" lvl="0" indent="0" algn="ctr">
              <a:buNone/>
              <a:defRPr/>
            </a:pPr>
            <a:r>
              <a:rPr lang="he-IL" dirty="0">
                <a:solidFill>
                  <a:schemeClr val="accent6">
                    <a:lumMod val="20000"/>
                    <a:lumOff val="80000"/>
                  </a:schemeClr>
                </a:solidFill>
                <a:latin typeface="Atlas AAA" panose="020B0504020202020204" pitchFamily="34" charset="-79"/>
                <a:cs typeface="Atlas AAA" panose="020B0504020202020204" pitchFamily="34" charset="-79"/>
              </a:rPr>
              <a:t>הפרח הוא חלק מהצמח ומשמש כאיבר הרבייה </a:t>
            </a:r>
          </a:p>
          <a:p>
            <a:pPr marL="0" indent="0" algn="ctr">
              <a:buNone/>
              <a:defRPr/>
            </a:pPr>
            <a:r>
              <a:rPr lang="he-IL" dirty="0">
                <a:solidFill>
                  <a:schemeClr val="accent6">
                    <a:lumMod val="20000"/>
                    <a:lumOff val="80000"/>
                  </a:schemeClr>
                </a:solidFill>
                <a:latin typeface="Atlas AAA" panose="020B0504020202020204" pitchFamily="34" charset="-79"/>
                <a:cs typeface="Atlas AAA" panose="020B0504020202020204" pitchFamily="34" charset="-79"/>
              </a:rPr>
              <a:t>של רוב הצמחים.</a:t>
            </a:r>
          </a:p>
          <a:p>
            <a:pPr marL="0" indent="0" algn="ctr">
              <a:buNone/>
              <a:defRPr/>
            </a:pPr>
            <a:r>
              <a:rPr lang="he-IL" dirty="0">
                <a:solidFill>
                  <a:schemeClr val="accent6">
                    <a:lumMod val="20000"/>
                    <a:lumOff val="80000"/>
                  </a:schemeClr>
                </a:solidFill>
                <a:latin typeface="Atlas AAA" panose="020B0504020202020204" pitchFamily="34" charset="-79"/>
                <a:cs typeface="Atlas AAA" panose="020B0504020202020204" pitchFamily="34" charset="-79"/>
              </a:rPr>
              <a:t> תפקידו של הפרח לייצר זרעים </a:t>
            </a:r>
          </a:p>
          <a:p>
            <a:pPr marL="0" indent="0" algn="ctr">
              <a:buNone/>
              <a:defRPr/>
            </a:pPr>
            <a:r>
              <a:rPr lang="he-IL" dirty="0">
                <a:solidFill>
                  <a:schemeClr val="accent6">
                    <a:lumMod val="20000"/>
                    <a:lumOff val="80000"/>
                  </a:schemeClr>
                </a:solidFill>
                <a:latin typeface="Atlas AAA" panose="020B0504020202020204" pitchFamily="34" charset="-79"/>
                <a:cs typeface="Atlas AAA" panose="020B0504020202020204" pitchFamily="34" charset="-79"/>
              </a:rPr>
              <a:t>שבאמצעותם יעמיד צאצאים וכך להפיץ את עצמו.</a:t>
            </a:r>
          </a:p>
          <a:p>
            <a:pPr marL="0" indent="0" algn="ctr">
              <a:buNone/>
              <a:defRPr/>
            </a:pPr>
            <a:endParaRPr lang="he-IL" dirty="0">
              <a:solidFill>
                <a:schemeClr val="accent6">
                  <a:lumMod val="20000"/>
                  <a:lumOff val="80000"/>
                </a:schemeClr>
              </a:solidFill>
              <a:latin typeface="Atlas AAA" panose="020B0504020202020204" pitchFamily="34" charset="-79"/>
              <a:cs typeface="Atlas AAA" panose="020B0504020202020204" pitchFamily="34" charset="-79"/>
            </a:endParaRPr>
          </a:p>
          <a:p>
            <a:pPr marL="0" indent="0" algn="ctr">
              <a:buNone/>
              <a:defRPr/>
            </a:pPr>
            <a:r>
              <a:rPr lang="he-IL" b="1" dirty="0">
                <a:solidFill>
                  <a:schemeClr val="accent6">
                    <a:lumMod val="20000"/>
                    <a:lumOff val="80000"/>
                  </a:schemeClr>
                </a:solidFill>
                <a:latin typeface="Atlas AAA" panose="020B0504020202020204" pitchFamily="34" charset="-79"/>
                <a:cs typeface="Atlas AAA" panose="020B0504020202020204" pitchFamily="34" charset="-79"/>
              </a:rPr>
              <a:t>הפרחים הכרחיים להמשך קיום הצמח!</a:t>
            </a:r>
          </a:p>
        </p:txBody>
      </p:sp>
      <p:pic>
        <p:nvPicPr>
          <p:cNvPr id="12" name="Picture 11">
            <a:extLst>
              <a:ext uri="{FF2B5EF4-FFF2-40B4-BE49-F238E27FC236}">
                <a16:creationId xmlns:a16="http://schemas.microsoft.com/office/drawing/2014/main" id="{8959FA2E-5492-8701-F243-87736F38BF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25D6508A-C5D7-BCF7-DDBC-2F3F05F07ED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33B6C53A-AE8F-8347-7ACD-4283267A7DC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418DF72-9DF4-D823-7834-46860665549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BAC0EB7-0F85-FCF5-CC4D-79ED509D7A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7" name="TextBox 6">
            <a:extLst>
              <a:ext uri="{FF2B5EF4-FFF2-40B4-BE49-F238E27FC236}">
                <a16:creationId xmlns:a16="http://schemas.microsoft.com/office/drawing/2014/main" id="{21DC273C-BB02-1114-0470-AD874D57BDBE}"/>
              </a:ext>
            </a:extLst>
          </p:cNvPr>
          <p:cNvSpPr txBox="1"/>
          <p:nvPr/>
        </p:nvSpPr>
        <p:spPr>
          <a:xfrm>
            <a:off x="11571756" y="3768083"/>
            <a:ext cx="637058" cy="430887"/>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משחקי פתיחה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17C2521F-D82F-7A2E-604D-9D9CF5F148F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8AC1038-61D2-08D0-4AEE-C4A46ED73CE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90AA498-70D8-0EC7-3FF3-F1B41A898F5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1DAB3C39-A9BD-9DC3-4BE8-C861AD28D6AB}"/>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59A395BB-23D5-353C-D02D-00E339EF34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CBDCB235-341F-6522-E3F6-B16E52BD734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C785D24F-4224-15BE-A495-9DED939D6A7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16F61582-E4EE-5ACC-3F6C-EC77BBBB2605}"/>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190AF7B7-F8EC-16E4-95F7-9B9374F5BAE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E5A5777F-BCFF-87A7-87F1-8C015851057B}"/>
              </a:ext>
            </a:extLst>
          </p:cNvPr>
          <p:cNvSpPr txBox="1"/>
          <p:nvPr/>
        </p:nvSpPr>
        <p:spPr>
          <a:xfrm>
            <a:off x="11577091" y="5239983"/>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CCDCA41A-1937-F2C0-863C-5A5EC7D39B8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1F66C5F2-093A-145F-23F2-60D00975C3E6}"/>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0" name="TextBox 9">
            <a:extLst>
              <a:ext uri="{FF2B5EF4-FFF2-40B4-BE49-F238E27FC236}">
                <a16:creationId xmlns:a16="http://schemas.microsoft.com/office/drawing/2014/main" id="{03896BD9-40E7-7BEE-ABD3-3478C39F95E6}"/>
              </a:ext>
            </a:extLst>
          </p:cNvPr>
          <p:cNvSpPr txBox="1"/>
          <p:nvPr/>
        </p:nvSpPr>
        <p:spPr>
          <a:xfrm>
            <a:off x="3060167" y="3188624"/>
            <a:ext cx="6120332" cy="369332"/>
          </a:xfrm>
          <a:prstGeom prst="rect">
            <a:avLst/>
          </a:prstGeom>
          <a:noFill/>
        </p:spPr>
        <p:txBody>
          <a:bodyPr wrap="square">
            <a:spAutoFit/>
          </a:bodyPr>
          <a:lstStyle/>
          <a:p>
            <a:pPr lvl="0" algn="ctr">
              <a:defRPr/>
            </a:pPr>
            <a:r>
              <a:rPr lang="he-IL" b="1" dirty="0">
                <a:solidFill>
                  <a:srgbClr val="005445"/>
                </a:solidFill>
                <a:highlight>
                  <a:srgbClr val="FFFF00"/>
                </a:highlight>
                <a:latin typeface="Atlas AAA" panose="020B0504020202020204" pitchFamily="34" charset="-79"/>
                <a:cs typeface="Atlas AAA" panose="020B0504020202020204" pitchFamily="34" charset="-79"/>
              </a:rPr>
              <a:t>לדים פרח איברי רבייה?</a:t>
            </a:r>
          </a:p>
        </p:txBody>
      </p:sp>
      <p:pic>
        <p:nvPicPr>
          <p:cNvPr id="27" name="Picture 26" descr="Close-up of a blue flower&#10;&#10;Description automatically generated">
            <a:extLst>
              <a:ext uri="{FF2B5EF4-FFF2-40B4-BE49-F238E27FC236}">
                <a16:creationId xmlns:a16="http://schemas.microsoft.com/office/drawing/2014/main" id="{E7180331-6C2D-ED1F-E944-CFC989C7BE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4434" y="464463"/>
            <a:ext cx="9036787" cy="6020759"/>
          </a:xfrm>
          <a:prstGeom prst="rect">
            <a:avLst/>
          </a:prstGeom>
        </p:spPr>
      </p:pic>
      <p:sp>
        <p:nvSpPr>
          <p:cNvPr id="4" name="TextBox 3">
            <a:extLst>
              <a:ext uri="{FF2B5EF4-FFF2-40B4-BE49-F238E27FC236}">
                <a16:creationId xmlns:a16="http://schemas.microsoft.com/office/drawing/2014/main" id="{FCBE30B0-2FAE-C1C3-09DB-C1DEDF4C689A}"/>
              </a:ext>
            </a:extLst>
          </p:cNvPr>
          <p:cNvSpPr txBox="1"/>
          <p:nvPr/>
        </p:nvSpPr>
        <p:spPr>
          <a:xfrm>
            <a:off x="6826020" y="5899618"/>
            <a:ext cx="5238531" cy="738664"/>
          </a:xfrm>
          <a:prstGeom prst="rect">
            <a:avLst/>
          </a:prstGeom>
          <a:noFill/>
        </p:spPr>
        <p:txBody>
          <a:bodyPr wrap="square">
            <a:spAutoFit/>
          </a:bodyPr>
          <a:lstStyle/>
          <a:p>
            <a:pPr algn="r"/>
            <a:r>
              <a:rPr lang="he-IL" sz="1400" i="0" dirty="0">
                <a:effectLst/>
                <a:latin typeface="Arial" panose="020B0604020202020204" pitchFamily="34" charset="0"/>
                <a:cs typeface="Arial" panose="020B0604020202020204" pitchFamily="34" charset="0"/>
              </a:rPr>
              <a:t>דרדר כחול,</a:t>
            </a:r>
            <a:r>
              <a:rPr lang="he-IL" sz="1400" i="0" dirty="0">
                <a:solidFill>
                  <a:srgbClr val="222222"/>
                </a:solidFill>
                <a:effectLst/>
                <a:latin typeface="Arial" panose="020B0604020202020204" pitchFamily="34" charset="0"/>
                <a:cs typeface="Arial" panose="020B0604020202020204" pitchFamily="34" charset="0"/>
              </a:rPr>
              <a:t> </a:t>
            </a:r>
          </a:p>
          <a:p>
            <a:pPr algn="r"/>
            <a:r>
              <a:rPr lang="en-US" sz="1400" i="0" dirty="0">
                <a:solidFill>
                  <a:srgbClr val="222222"/>
                </a:solidFill>
                <a:effectLst/>
                <a:latin typeface="Arial" panose="020B0604020202020204" pitchFamily="34" charset="0"/>
                <a:cs typeface="Arial" panose="020B0604020202020204" pitchFamily="34" charset="0"/>
                <a:hlinkClick r:id="rId8"/>
              </a:rPr>
              <a:t>www.flora.org.il</a:t>
            </a:r>
            <a:r>
              <a:rPr lang="en-US" sz="1400" i="0" dirty="0">
                <a:solidFill>
                  <a:srgbClr val="222222"/>
                </a:solidFill>
                <a:effectLst/>
                <a:latin typeface="Arial" panose="020B0604020202020204" pitchFamily="34" charset="0"/>
                <a:cs typeface="Arial" panose="020B0604020202020204" pitchFamily="34" charset="0"/>
              </a:rPr>
              <a:t> </a:t>
            </a:r>
            <a:r>
              <a:rPr lang="he-IL" sz="1400" i="0" dirty="0">
                <a:solidFill>
                  <a:srgbClr val="222222"/>
                </a:solidFill>
                <a:effectLst/>
                <a:latin typeface="Arial" panose="020B0604020202020204" pitchFamily="34" charset="0"/>
                <a:cs typeface="Arial" panose="020B0604020202020204" pitchFamily="34" charset="0"/>
              </a:rPr>
              <a:t>צילום: ד"ר אורי </a:t>
            </a:r>
            <a:r>
              <a:rPr lang="he-IL" sz="1400" dirty="0">
                <a:solidFill>
                  <a:srgbClr val="222222"/>
                </a:solidFill>
                <a:latin typeface="Arial" panose="020B0604020202020204" pitchFamily="34" charset="0"/>
              </a:rPr>
              <a:t>פרגמן -ספיר </a:t>
            </a:r>
          </a:p>
          <a:p>
            <a:pPr algn="r"/>
            <a:endParaRPr lang="he-IL" sz="1400" i="0" dirty="0">
              <a:solidFill>
                <a:srgbClr val="22222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185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xEl>
                                              <p:pRg st="3" end="3"/>
                                            </p:txEl>
                                          </p:spTgt>
                                        </p:tgtEl>
                                        <p:attrNameLst>
                                          <p:attrName>style.visibility</p:attrName>
                                        </p:attrNameLst>
                                      </p:cBhvr>
                                      <p:to>
                                        <p:strVal val="visible"/>
                                      </p:to>
                                    </p:set>
                                    <p:animEffect transition="in" filter="barn(inVertical)">
                                      <p:cBhvr>
                                        <p:cTn id="7" dur="500"/>
                                        <p:tgtEl>
                                          <p:spTgt spid="17">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7">
                                            <p:txEl>
                                              <p:pRg st="4" end="4"/>
                                            </p:txEl>
                                          </p:spTgt>
                                        </p:tgtEl>
                                        <p:attrNameLst>
                                          <p:attrName>style.visibility</p:attrName>
                                        </p:attrNameLst>
                                      </p:cBhvr>
                                      <p:to>
                                        <p:strVal val="visible"/>
                                      </p:to>
                                    </p:set>
                                    <p:animEffect transition="in" filter="barn(inVertical)">
                                      <p:cBhvr>
                                        <p:cTn id="10" dur="500"/>
                                        <p:tgtEl>
                                          <p:spTgt spid="17">
                                            <p:txEl>
                                              <p:pRg st="4" end="4"/>
                                            </p:txEl>
                                          </p:spTgt>
                                        </p:tgtEl>
                                      </p:cBhvr>
                                    </p:animEffect>
                                  </p:childTnLst>
                                </p:cTn>
                              </p:par>
                              <p:par>
                                <p:cTn id="11" presetID="42" presetClass="entr" presetSubtype="0" fill="hold" nodeType="withEffect">
                                  <p:stCondLst>
                                    <p:cond delay="0"/>
                                  </p:stCondLst>
                                  <p:childTnLst>
                                    <p:set>
                                      <p:cBhvr>
                                        <p:cTn id="12" dur="1" fill="hold">
                                          <p:stCondLst>
                                            <p:cond delay="0"/>
                                          </p:stCondLst>
                                        </p:cTn>
                                        <p:tgtEl>
                                          <p:spTgt spid="17">
                                            <p:txEl>
                                              <p:pRg st="5" end="5"/>
                                            </p:txEl>
                                          </p:spTgt>
                                        </p:tgtEl>
                                        <p:attrNameLst>
                                          <p:attrName>style.visibility</p:attrName>
                                        </p:attrNameLst>
                                      </p:cBhvr>
                                      <p:to>
                                        <p:strVal val="visible"/>
                                      </p:to>
                                    </p:set>
                                    <p:animEffect transition="in" filter="fade">
                                      <p:cBhvr>
                                        <p:cTn id="13" dur="1000"/>
                                        <p:tgtEl>
                                          <p:spTgt spid="17">
                                            <p:txEl>
                                              <p:pRg st="5" end="5"/>
                                            </p:txEl>
                                          </p:spTgt>
                                        </p:tgtEl>
                                      </p:cBhvr>
                                    </p:animEffect>
                                    <p:anim calcmode="lin" valueType="num">
                                      <p:cBhvr>
                                        <p:cTn id="14" dur="1000" fill="hold"/>
                                        <p:tgtEl>
                                          <p:spTgt spid="17">
                                            <p:txEl>
                                              <p:pRg st="5" end="5"/>
                                            </p:txEl>
                                          </p:spTgt>
                                        </p:tgtEl>
                                        <p:attrNameLst>
                                          <p:attrName>ppt_x</p:attrName>
                                        </p:attrNameLst>
                                      </p:cBhvr>
                                      <p:tavLst>
                                        <p:tav tm="0">
                                          <p:val>
                                            <p:strVal val="#ppt_x"/>
                                          </p:val>
                                        </p:tav>
                                        <p:tav tm="100000">
                                          <p:val>
                                            <p:strVal val="#ppt_x"/>
                                          </p:val>
                                        </p:tav>
                                      </p:tavLst>
                                    </p:anim>
                                    <p:anim calcmode="lin" valueType="num">
                                      <p:cBhvr>
                                        <p:cTn id="15" dur="1000" fill="hold"/>
                                        <p:tgtEl>
                                          <p:spTgt spid="17">
                                            <p:txEl>
                                              <p:pRg st="5" end="5"/>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7">
                                            <p:txEl>
                                              <p:pRg st="6" end="6"/>
                                            </p:txEl>
                                          </p:spTgt>
                                        </p:tgtEl>
                                        <p:attrNameLst>
                                          <p:attrName>style.visibility</p:attrName>
                                        </p:attrNameLst>
                                      </p:cBhvr>
                                      <p:to>
                                        <p:strVal val="visible"/>
                                      </p:to>
                                    </p:set>
                                    <p:animEffect transition="in" filter="fade">
                                      <p:cBhvr>
                                        <p:cTn id="18" dur="1000"/>
                                        <p:tgtEl>
                                          <p:spTgt spid="17">
                                            <p:txEl>
                                              <p:pRg st="6" end="6"/>
                                            </p:txEl>
                                          </p:spTgt>
                                        </p:tgtEl>
                                      </p:cBhvr>
                                    </p:animEffect>
                                    <p:anim calcmode="lin" valueType="num">
                                      <p:cBhvr>
                                        <p:cTn id="19" dur="1000" fill="hold"/>
                                        <p:tgtEl>
                                          <p:spTgt spid="17">
                                            <p:txEl>
                                              <p:pRg st="6" end="6"/>
                                            </p:txEl>
                                          </p:spTgt>
                                        </p:tgtEl>
                                        <p:attrNameLst>
                                          <p:attrName>ppt_x</p:attrName>
                                        </p:attrNameLst>
                                      </p:cBhvr>
                                      <p:tavLst>
                                        <p:tav tm="0">
                                          <p:val>
                                            <p:strVal val="#ppt_x"/>
                                          </p:val>
                                        </p:tav>
                                        <p:tav tm="100000">
                                          <p:val>
                                            <p:strVal val="#ppt_x"/>
                                          </p:val>
                                        </p:tav>
                                      </p:tavLst>
                                    </p:anim>
                                    <p:anim calcmode="lin" valueType="num">
                                      <p:cBhvr>
                                        <p:cTn id="20" dur="1000" fill="hold"/>
                                        <p:tgtEl>
                                          <p:spTgt spid="1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7">
                                            <p:txEl>
                                              <p:pRg st="8" end="8"/>
                                            </p:txEl>
                                          </p:spTgt>
                                        </p:tgtEl>
                                        <p:attrNameLst>
                                          <p:attrName>style.visibility</p:attrName>
                                        </p:attrNameLst>
                                      </p:cBhvr>
                                      <p:to>
                                        <p:strVal val="visible"/>
                                      </p:to>
                                    </p:set>
                                    <p:animEffect transition="in" filter="barn(inVertical)">
                                      <p:cBhvr>
                                        <p:cTn id="25" dur="500"/>
                                        <p:tgtEl>
                                          <p:spTgt spid="1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E7DD-0FE3-5690-6D6D-BB9C289820A0}"/>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A1D9DFC-32BF-B98D-1CC5-D461FAAED8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D198C160-FFB1-581E-B241-2E4D591E52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132E1262-2403-3124-D0EB-019C8DE4382E}"/>
              </a:ext>
            </a:extLst>
          </p:cNvPr>
          <p:cNvSpPr txBox="1"/>
          <p:nvPr/>
        </p:nvSpPr>
        <p:spPr>
          <a:xfrm>
            <a:off x="3265979" y="2578939"/>
            <a:ext cx="6093994" cy="1200329"/>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רוצים לשמוע סיפור?</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24054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20504-316A-0E42-641C-FB9282460A04}"/>
            </a:ext>
          </a:extLst>
        </p:cNvPr>
        <p:cNvGrpSpPr/>
        <p:nvPr/>
      </p:nvGrpSpPr>
      <p:grpSpPr>
        <a:xfrm>
          <a:off x="0" y="0"/>
          <a:ext cx="0" cy="0"/>
          <a:chOff x="0" y="0"/>
          <a:chExt cx="0" cy="0"/>
        </a:xfrm>
      </p:grpSpPr>
      <p:pic>
        <p:nvPicPr>
          <p:cNvPr id="27" name="Picture 26" descr="A poster with flowers on it&#10;&#10;Description automatically generated">
            <a:extLst>
              <a:ext uri="{FF2B5EF4-FFF2-40B4-BE49-F238E27FC236}">
                <a16:creationId xmlns:a16="http://schemas.microsoft.com/office/drawing/2014/main" id="{6A619469-5C0E-A019-6203-69A16D1E2E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535" y="910667"/>
            <a:ext cx="4024195" cy="5714832"/>
          </a:xfrm>
          <a:prstGeom prst="rect">
            <a:avLst/>
          </a:prstGeom>
        </p:spPr>
      </p:pic>
      <p:sp>
        <p:nvSpPr>
          <p:cNvPr id="17" name="Rectangle 16">
            <a:extLst>
              <a:ext uri="{FF2B5EF4-FFF2-40B4-BE49-F238E27FC236}">
                <a16:creationId xmlns:a16="http://schemas.microsoft.com/office/drawing/2014/main" id="{7CD587AE-6184-633C-775E-D6419E0E2FCF}"/>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A5A9860F-1E9C-C522-97A1-4ABEA7A7E7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A4B12288-785F-7B2C-C05A-56B5FC3199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12F8F9F1-B351-489B-FB46-1553982CD459}"/>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D9E8EA3-F1E4-3565-ECBA-49FE2E91C4D0}"/>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D1592B45-F28A-5A65-7777-8C1166B97C9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125E8CAB-C821-4C0B-537B-CC14468AE3C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B819735-5868-A97E-59F9-944536B1F6E8}"/>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AFD4075D-3802-3F2F-340C-D4382E68268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86E51EA0-1A79-F318-51C2-FEC50C6F9B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3D75B8E8-D49D-9CA7-09FD-00FA2C6EFF2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27527BF-5583-BABE-5A6C-C747976D6044}"/>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B1CB3F2-C8B3-57F0-938B-11CA1780E87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7F0EA45C-F9F7-8BA5-3893-0D40598AEF9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78AB12C5-C33A-C854-FA3D-F9EEDA46199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4" name="מציין מיקום תוכן 3">
            <a:extLst>
              <a:ext uri="{FF2B5EF4-FFF2-40B4-BE49-F238E27FC236}">
                <a16:creationId xmlns:a16="http://schemas.microsoft.com/office/drawing/2014/main" id="{5863F585-19FF-F063-B1D4-75DEB3A88B58}"/>
              </a:ext>
            </a:extLst>
          </p:cNvPr>
          <p:cNvSpPr txBox="1">
            <a:spLocks/>
          </p:cNvSpPr>
          <p:nvPr/>
        </p:nvSpPr>
        <p:spPr>
          <a:xfrm>
            <a:off x="3583372" y="375445"/>
            <a:ext cx="7988384" cy="45682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lnSpcReduction="20000"/>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3600" b="1" dirty="0">
                <a:solidFill>
                  <a:srgbClr val="005445"/>
                </a:solidFill>
                <a:latin typeface="Atlas AAA" panose="020B0504020202020204" pitchFamily="34" charset="-79"/>
                <a:cs typeface="Atlas AAA" panose="020B0504020202020204" pitchFamily="34" charset="-79"/>
              </a:rPr>
              <a:t>סיפור הצלחה – יחד הצלחנו לשנות!</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11" name="TextBox 10">
            <a:extLst>
              <a:ext uri="{FF2B5EF4-FFF2-40B4-BE49-F238E27FC236}">
                <a16:creationId xmlns:a16="http://schemas.microsoft.com/office/drawing/2014/main" id="{6BBEE6FE-F71C-DD6D-D29B-C3220F816024}"/>
              </a:ext>
            </a:extLst>
          </p:cNvPr>
          <p:cNvSpPr txBox="1"/>
          <p:nvPr/>
        </p:nvSpPr>
        <p:spPr>
          <a:xfrm>
            <a:off x="6260488" y="832268"/>
            <a:ext cx="4354287" cy="5909310"/>
          </a:xfrm>
          <a:prstGeom prst="rect">
            <a:avLst/>
          </a:prstGeom>
          <a:solidFill>
            <a:schemeClr val="bg2">
              <a:lumMod val="75000"/>
            </a:schemeClr>
          </a:solidFill>
        </p:spPr>
        <p:txBody>
          <a:bodyPr wrap="square">
            <a:spAutoFit/>
          </a:bodyPr>
          <a:lstStyle/>
          <a:p>
            <a:pPr algn="ctr"/>
            <a:endParaRPr lang="he-IL" dirty="0"/>
          </a:p>
          <a:p>
            <a:pPr algn="ctr"/>
            <a:endParaRPr lang="he-IL" dirty="0"/>
          </a:p>
          <a:p>
            <a:pPr algn="ctr"/>
            <a:endParaRPr lang="he-IL" dirty="0"/>
          </a:p>
          <a:p>
            <a:pPr algn="ctr"/>
            <a:r>
              <a:rPr lang="he-IL" b="1" dirty="0">
                <a:solidFill>
                  <a:schemeClr val="accent1"/>
                </a:solidFill>
              </a:rPr>
              <a:t>מעניין לדעת ש.....</a:t>
            </a:r>
          </a:p>
          <a:p>
            <a:pPr algn="ctr"/>
            <a:endParaRPr lang="he-IL" dirty="0"/>
          </a:p>
          <a:p>
            <a:pPr algn="ctr"/>
            <a:endParaRPr lang="he-IL" dirty="0"/>
          </a:p>
          <a:p>
            <a:pPr algn="ctr"/>
            <a:endParaRPr lang="he-IL" dirty="0"/>
          </a:p>
          <a:p>
            <a:pPr algn="ctr"/>
            <a:r>
              <a:rPr lang="he-IL" dirty="0"/>
              <a:t>קטיף פרחי בר היה תחביב מקובל לפני כ- 60 שנה.</a:t>
            </a:r>
          </a:p>
          <a:p>
            <a:pPr algn="ctr"/>
            <a:r>
              <a:rPr lang="he-IL" dirty="0"/>
              <a:t>בזכות פניה לציבור בבקשה שלא לקטוף ולשמור על הצמחים, יחד הצלחנו לשמור על פרחי הבר בעבר, נשמח לשחזר את ההצלחה בעזרתכם.</a:t>
            </a:r>
            <a:endParaRPr lang="en-US" dirty="0"/>
          </a:p>
          <a:p>
            <a:pPr algn="ctr"/>
            <a:endParaRPr lang="he-IL" dirty="0"/>
          </a:p>
          <a:p>
            <a:pPr algn="ctr"/>
            <a:r>
              <a:rPr lang="he-IL" dirty="0"/>
              <a:t>.</a:t>
            </a:r>
          </a:p>
          <a:p>
            <a:pPr algn="ctr"/>
            <a:endParaRPr lang="he-IL" dirty="0"/>
          </a:p>
          <a:p>
            <a:pPr algn="ctr"/>
            <a:endParaRPr lang="he-IL" dirty="0"/>
          </a:p>
          <a:p>
            <a:pPr algn="ctr"/>
            <a:endParaRPr lang="he-IL" dirty="0"/>
          </a:p>
          <a:p>
            <a:pPr algn="ctr"/>
            <a:endParaRPr lang="he-IL" dirty="0"/>
          </a:p>
          <a:p>
            <a:pPr algn="ctr"/>
            <a:endParaRPr lang="he-IL" dirty="0"/>
          </a:p>
          <a:p>
            <a:pPr algn="ctr"/>
            <a:endParaRPr lang="he-IL" dirty="0"/>
          </a:p>
          <a:p>
            <a:pPr algn="ctr"/>
            <a:endParaRPr lang="he-IL" dirty="0"/>
          </a:p>
        </p:txBody>
      </p:sp>
      <p:sp>
        <p:nvSpPr>
          <p:cNvPr id="29" name="Rectangle 28">
            <a:extLst>
              <a:ext uri="{FF2B5EF4-FFF2-40B4-BE49-F238E27FC236}">
                <a16:creationId xmlns:a16="http://schemas.microsoft.com/office/drawing/2014/main" id="{6DAD36C2-D2F3-58F5-AC3F-1824D485DBD6}"/>
              </a:ext>
            </a:extLst>
          </p:cNvPr>
          <p:cNvSpPr/>
          <p:nvPr/>
        </p:nvSpPr>
        <p:spPr>
          <a:xfrm>
            <a:off x="6282631" y="851426"/>
            <a:ext cx="4285660" cy="5898363"/>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b="1" dirty="0"/>
          </a:p>
          <a:p>
            <a:pPr algn="ctr"/>
            <a:r>
              <a:rPr lang="he-IL" dirty="0"/>
              <a:t>לפני כ- 60 שנה משפחות נהרו אל המרחבים בסופי שבוע כדי לקטוף פרחי בר: </a:t>
            </a:r>
          </a:p>
          <a:p>
            <a:pPr algn="ctr"/>
            <a:r>
              <a:rPr lang="he-IL" dirty="0"/>
              <a:t>נרקיסים, כלניות ועוד היו נקטפים ונשזרים כזרים. והיה גם קטיף מאורגן.</a:t>
            </a:r>
          </a:p>
          <a:p>
            <a:pPr algn="ctr"/>
            <a:endParaRPr lang="he-IL" b="1" dirty="0"/>
          </a:p>
          <a:p>
            <a:pPr algn="ctr"/>
            <a:r>
              <a:rPr lang="he-IL" b="1" dirty="0">
                <a:solidFill>
                  <a:schemeClr val="accent1">
                    <a:lumMod val="60000"/>
                    <a:lumOff val="40000"/>
                  </a:schemeClr>
                </a:solidFill>
              </a:rPr>
              <a:t>מסע הפרסום להצלת פרחי הבר היה המסע פרסום הכי מוצלח בארץ עד כה.</a:t>
            </a:r>
          </a:p>
          <a:p>
            <a:pPr algn="ctr"/>
            <a:endParaRPr lang="he-IL" b="1" dirty="0"/>
          </a:p>
          <a:p>
            <a:pPr algn="ctr"/>
            <a:r>
              <a:rPr lang="he-IL" dirty="0"/>
              <a:t>במרכז הקמפיין עמדו ציורי פרחי הארץ שצוירו, על ידי הציירות הראשיות של הגנים הבוטניים המפורסמים בלונדון, שהגיעו לישראל במיוחד לשם כך. </a:t>
            </a:r>
          </a:p>
          <a:p>
            <a:pPr algn="ctr"/>
            <a:r>
              <a:rPr lang="he-IL" dirty="0"/>
              <a:t>הציורים המקוריים המרהיבים התגלו לאחרונה, לאחר שנחשבו אבודים במשך 30 שנים, וזאת הזדמנות נהדרת להציגם מחדש.</a:t>
            </a:r>
          </a:p>
          <a:p>
            <a:pPr algn="ctr"/>
            <a:endParaRPr lang="he-IL" b="1" dirty="0"/>
          </a:p>
          <a:p>
            <a:pPr algn="ctr"/>
            <a:r>
              <a:rPr lang="he-IL" b="1" dirty="0">
                <a:solidFill>
                  <a:schemeClr val="accent1">
                    <a:lumMod val="60000"/>
                    <a:lumOff val="40000"/>
                  </a:schemeClr>
                </a:solidFill>
              </a:rPr>
              <a:t>בואו נלמד יחד על הפרחים מהכרזה.</a:t>
            </a:r>
          </a:p>
        </p:txBody>
      </p:sp>
      <p:pic>
        <p:nvPicPr>
          <p:cNvPr id="18" name="Picture 17">
            <a:extLst>
              <a:ext uri="{FF2B5EF4-FFF2-40B4-BE49-F238E27FC236}">
                <a16:creationId xmlns:a16="http://schemas.microsoft.com/office/drawing/2014/main" id="{89B91BE7-851A-EDAC-1496-B6130D9F11CF}"/>
              </a:ext>
            </a:extLst>
          </p:cNvPr>
          <p:cNvPicPr>
            <a:picLocks noChangeAspect="1"/>
          </p:cNvPicPr>
          <p:nvPr/>
        </p:nvPicPr>
        <p:blipFill>
          <a:blip r:embed="rId9"/>
          <a:srcRect l="32427" t="14589" r="32609" b="7729"/>
          <a:stretch/>
        </p:blipFill>
        <p:spPr>
          <a:xfrm>
            <a:off x="1650755" y="910667"/>
            <a:ext cx="4155300" cy="5770055"/>
          </a:xfrm>
          <a:prstGeom prst="rect">
            <a:avLst/>
          </a:prstGeom>
        </p:spPr>
      </p:pic>
    </p:spTree>
    <p:extLst>
      <p:ext uri="{BB962C8B-B14F-4D97-AF65-F5344CB8AC3E}">
        <p14:creationId xmlns:p14="http://schemas.microsoft.com/office/powerpoint/2010/main" val="3411385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xEl>
                                              <p:pRg st="1" end="1"/>
                                            </p:txEl>
                                          </p:spTgt>
                                        </p:tgtEl>
                                        <p:attrNameLst>
                                          <p:attrName>style.visibility</p:attrName>
                                        </p:attrNameLst>
                                      </p:cBhvr>
                                      <p:to>
                                        <p:strVal val="visible"/>
                                      </p:to>
                                    </p:set>
                                    <p:animEffect transition="in" filter="fade">
                                      <p:cBhvr>
                                        <p:cTn id="17" dur="1000"/>
                                        <p:tgtEl>
                                          <p:spTgt spid="29">
                                            <p:txEl>
                                              <p:pRg st="1" end="1"/>
                                            </p:txEl>
                                          </p:spTgt>
                                        </p:tgtEl>
                                      </p:cBhvr>
                                    </p:animEffect>
                                    <p:anim calcmode="lin" valueType="num">
                                      <p:cBhvr>
                                        <p:cTn id="18" dur="1000" fill="hold"/>
                                        <p:tgtEl>
                                          <p:spTgt spid="29">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2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9">
                                            <p:txEl>
                                              <p:pRg st="2" end="2"/>
                                            </p:txEl>
                                          </p:spTgt>
                                        </p:tgtEl>
                                        <p:attrNameLst>
                                          <p:attrName>style.visibility</p:attrName>
                                        </p:attrNameLst>
                                      </p:cBhvr>
                                      <p:to>
                                        <p:strVal val="visible"/>
                                      </p:to>
                                    </p:set>
                                    <p:animEffect transition="in" filter="fade">
                                      <p:cBhvr>
                                        <p:cTn id="24" dur="1000"/>
                                        <p:tgtEl>
                                          <p:spTgt spid="29">
                                            <p:txEl>
                                              <p:pRg st="2" end="2"/>
                                            </p:txEl>
                                          </p:spTgt>
                                        </p:tgtEl>
                                      </p:cBhvr>
                                    </p:animEffect>
                                    <p:anim calcmode="lin" valueType="num">
                                      <p:cBhvr>
                                        <p:cTn id="25" dur="1000" fill="hold"/>
                                        <p:tgtEl>
                                          <p:spTgt spid="29">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2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xEl>
                                              <p:pRg st="4" end="4"/>
                                            </p:txEl>
                                          </p:spTgt>
                                        </p:tgtEl>
                                        <p:attrNameLst>
                                          <p:attrName>style.visibility</p:attrName>
                                        </p:attrNameLst>
                                      </p:cBhvr>
                                      <p:to>
                                        <p:strVal val="visible"/>
                                      </p:to>
                                    </p:set>
                                    <p:anim calcmode="lin" valueType="num">
                                      <p:cBhvr additive="base">
                                        <p:cTn id="31" dur="500" fill="hold"/>
                                        <p:tgtEl>
                                          <p:spTgt spid="2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9">
                                            <p:txEl>
                                              <p:pRg st="6" end="6"/>
                                            </p:txEl>
                                          </p:spTgt>
                                        </p:tgtEl>
                                        <p:attrNameLst>
                                          <p:attrName>style.visibility</p:attrName>
                                        </p:attrNameLst>
                                      </p:cBhvr>
                                      <p:to>
                                        <p:strVal val="visible"/>
                                      </p:to>
                                    </p:set>
                                    <p:animEffect transition="in" filter="circle(in)">
                                      <p:cBhvr>
                                        <p:cTn id="37" dur="2000"/>
                                        <p:tgtEl>
                                          <p:spTgt spid="2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9">
                                            <p:txEl>
                                              <p:pRg st="7" end="7"/>
                                            </p:txEl>
                                          </p:spTgt>
                                        </p:tgtEl>
                                        <p:attrNameLst>
                                          <p:attrName>style.visibility</p:attrName>
                                        </p:attrNameLst>
                                      </p:cBhvr>
                                      <p:to>
                                        <p:strVal val="visible"/>
                                      </p:to>
                                    </p:set>
                                    <p:animEffect transition="in" filter="barn(inVertical)">
                                      <p:cBhvr>
                                        <p:cTn id="42" dur="500"/>
                                        <p:tgtEl>
                                          <p:spTgt spid="2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xEl>
                                              <p:pRg st="9" end="9"/>
                                            </p:txEl>
                                          </p:spTgt>
                                        </p:tgtEl>
                                        <p:attrNameLst>
                                          <p:attrName>style.visibility</p:attrName>
                                        </p:attrNameLst>
                                      </p:cBhvr>
                                      <p:to>
                                        <p:strVal val="visible"/>
                                      </p:to>
                                    </p:set>
                                    <p:animEffect transition="in" filter="fade">
                                      <p:cBhvr>
                                        <p:cTn id="47" dur="500"/>
                                        <p:tgtEl>
                                          <p:spTgt spid="2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337D-5484-611A-64E5-FDDA022E8283}"/>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4C9C2586-F828-CE0E-0030-6DB746470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41526F30-BBB4-B822-B9C6-2C03C94DF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1D4D83FF-0428-F42C-7B1F-6C28666645F9}"/>
              </a:ext>
            </a:extLst>
          </p:cNvPr>
          <p:cNvSpPr txBox="1"/>
          <p:nvPr/>
        </p:nvSpPr>
        <p:spPr>
          <a:xfrm>
            <a:off x="3095386" y="1981716"/>
            <a:ext cx="6093994" cy="1200329"/>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הפרחים איתנו בכל עונות השנה </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A9404752-64B0-09F6-9388-62AFAA6E2516}"/>
              </a:ext>
            </a:extLst>
          </p:cNvPr>
          <p:cNvSpPr txBox="1"/>
          <p:nvPr/>
        </p:nvSpPr>
        <p:spPr>
          <a:xfrm>
            <a:off x="3318676" y="2950038"/>
            <a:ext cx="5647414" cy="830997"/>
          </a:xfrm>
          <a:prstGeom prst="rect">
            <a:avLst/>
          </a:prstGeom>
          <a:noFill/>
        </p:spPr>
        <p:txBody>
          <a:bodyPr wrap="square" rtlCol="0">
            <a:spAutoFit/>
          </a:bodyPr>
          <a:lstStyle/>
          <a:p>
            <a:pPr algn="ctr" rtl="1"/>
            <a:r>
              <a:rPr lang="he-IL" sz="2400" b="1" dirty="0">
                <a:solidFill>
                  <a:schemeClr val="bg1"/>
                </a:solidFill>
                <a:latin typeface="Atlas AAA" panose="020B0504020202020204" pitchFamily="34" charset="-79"/>
                <a:cs typeface="Atlas AAA" panose="020B0504020202020204" pitchFamily="34" charset="-79"/>
              </a:rPr>
              <a:t>בואו נכיר יחד כמה מפרחי הבר המופלאים </a:t>
            </a:r>
          </a:p>
          <a:p>
            <a:pPr algn="ctr" rtl="1"/>
            <a:r>
              <a:rPr lang="he-IL" sz="2400" b="1" dirty="0">
                <a:solidFill>
                  <a:schemeClr val="bg1"/>
                </a:solidFill>
                <a:latin typeface="Atlas AAA" panose="020B0504020202020204" pitchFamily="34" charset="-79"/>
                <a:cs typeface="Atlas AAA" panose="020B0504020202020204" pitchFamily="34" charset="-79"/>
              </a:rPr>
              <a:t>המופיעים בכרזה</a:t>
            </a:r>
          </a:p>
        </p:txBody>
      </p:sp>
      <p:sp>
        <p:nvSpPr>
          <p:cNvPr id="5" name="Flowchart: Connector 1">
            <a:extLst>
              <a:ext uri="{FF2B5EF4-FFF2-40B4-BE49-F238E27FC236}">
                <a16:creationId xmlns:a16="http://schemas.microsoft.com/office/drawing/2014/main" id="{814E42F9-C16C-7A23-7C3C-E615806A8A6D}"/>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2</a:t>
            </a:r>
            <a:endParaRPr lang="en-IL" dirty="0">
              <a:solidFill>
                <a:sysClr val="windowText" lastClr="000000"/>
              </a:solidFill>
            </a:endParaRPr>
          </a:p>
        </p:txBody>
      </p:sp>
    </p:spTree>
    <p:extLst>
      <p:ext uri="{BB962C8B-B14F-4D97-AF65-F5344CB8AC3E}">
        <p14:creationId xmlns:p14="http://schemas.microsoft.com/office/powerpoint/2010/main" val="192223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ppt_x"/>
                                          </p:val>
                                        </p:tav>
                                        <p:tav tm="100000">
                                          <p:val>
                                            <p:strVal val="#ppt_x"/>
                                          </p:val>
                                        </p:tav>
                                      </p:tavLst>
                                    </p:anim>
                                    <p:anim calcmode="lin" valueType="num">
                                      <p:cBhvr additive="base">
                                        <p:cTn id="13"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69536-8B48-2A7D-95AB-F0C223A47DE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F5D3756A-6DC6-0F91-8DE0-320C6CA8E47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451E6980-545C-698D-D6EA-408AF5A2556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92BAE85-40D8-12D3-154C-9ECF865F2B33}"/>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480D6493-8333-F930-B699-65F4799F5205}"/>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820C6F12-83F1-E5C8-6497-372810E1D93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935D4A7-855C-A7BB-CCF0-4926C6D0B4BB}"/>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3" name="Isosceles Triangle 12">
            <a:extLst>
              <a:ext uri="{FF2B5EF4-FFF2-40B4-BE49-F238E27FC236}">
                <a16:creationId xmlns:a16="http://schemas.microsoft.com/office/drawing/2014/main" id="{3F0F56EB-C1F7-8441-4BD6-F20FF4E4C99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7999489-1138-5B17-6742-1B8D3D016BA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79EAE47A-3F60-575D-97D8-47945EAD5856}"/>
              </a:ext>
            </a:extLst>
          </p:cNvPr>
          <p:cNvSpPr/>
          <p:nvPr/>
        </p:nvSpPr>
        <p:spPr>
          <a:xfrm>
            <a:off x="11704551" y="4860311"/>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9" name="Isosceles Triangle 18">
            <a:extLst>
              <a:ext uri="{FF2B5EF4-FFF2-40B4-BE49-F238E27FC236}">
                <a16:creationId xmlns:a16="http://schemas.microsoft.com/office/drawing/2014/main" id="{94EBD41F-E4A8-F426-F667-6FF99198968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4E5CBA4-F65F-CBE9-4BAC-A15AAF19F821}"/>
              </a:ext>
            </a:extLst>
          </p:cNvPr>
          <p:cNvSpPr/>
          <p:nvPr/>
        </p:nvSpPr>
        <p:spPr>
          <a:xfrm>
            <a:off x="11662307" y="4197370"/>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73C1032-FD2E-BBD2-68C2-A6060187F38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grpSp>
        <p:nvGrpSpPr>
          <p:cNvPr id="7" name="קבוצה 6">
            <a:extLst>
              <a:ext uri="{FF2B5EF4-FFF2-40B4-BE49-F238E27FC236}">
                <a16:creationId xmlns:a16="http://schemas.microsoft.com/office/drawing/2014/main" id="{1EB92330-7209-3555-71E2-F93B55E497DC}"/>
              </a:ext>
            </a:extLst>
          </p:cNvPr>
          <p:cNvGrpSpPr/>
          <p:nvPr/>
        </p:nvGrpSpPr>
        <p:grpSpPr>
          <a:xfrm>
            <a:off x="11628938" y="3392214"/>
            <a:ext cx="560489" cy="2673647"/>
            <a:chOff x="11593894" y="3408734"/>
            <a:chExt cx="560489" cy="2673647"/>
          </a:xfrm>
        </p:grpSpPr>
        <p:pic>
          <p:nvPicPr>
            <p:cNvPr id="6" name="Picture 5">
              <a:extLst>
                <a:ext uri="{FF2B5EF4-FFF2-40B4-BE49-F238E27FC236}">
                  <a16:creationId xmlns:a16="http://schemas.microsoft.com/office/drawing/2014/main" id="{20D509C9-D67E-CB57-F708-6A92AF8C50A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pic>
          <p:nvPicPr>
            <p:cNvPr id="9" name="Picture 8">
              <a:extLst>
                <a:ext uri="{FF2B5EF4-FFF2-40B4-BE49-F238E27FC236}">
                  <a16:creationId xmlns:a16="http://schemas.microsoft.com/office/drawing/2014/main" id="{D133C13C-1F23-9328-C1B8-DD5D125DC2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57558" y="4743583"/>
              <a:ext cx="496825" cy="484633"/>
            </a:xfrm>
            <a:prstGeom prst="rect">
              <a:avLst/>
            </a:prstGeom>
          </p:spPr>
        </p:pic>
        <p:pic>
          <p:nvPicPr>
            <p:cNvPr id="23" name="Picture 22">
              <a:extLst>
                <a:ext uri="{FF2B5EF4-FFF2-40B4-BE49-F238E27FC236}">
                  <a16:creationId xmlns:a16="http://schemas.microsoft.com/office/drawing/2014/main" id="{A8513A51-5C15-399A-13F1-B18D023B90E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93894" y="4079643"/>
              <a:ext cx="496825" cy="484633"/>
            </a:xfrm>
            <a:prstGeom prst="rect">
              <a:avLst/>
            </a:prstGeom>
          </p:spPr>
        </p:pic>
        <p:pic>
          <p:nvPicPr>
            <p:cNvPr id="25" name="Picture 24">
              <a:extLst>
                <a:ext uri="{FF2B5EF4-FFF2-40B4-BE49-F238E27FC236}">
                  <a16:creationId xmlns:a16="http://schemas.microsoft.com/office/drawing/2014/main" id="{4F8A02A5-05D2-4B9A-E603-868AD42B5A7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gr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2427B22F-64A4-683F-9B21-7C6C50530E9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4B521C82-DF47-5ECE-A955-CDF144A7D665}"/>
              </a:ext>
            </a:extLst>
          </p:cNvPr>
          <p:cNvSpPr txBox="1"/>
          <p:nvPr/>
        </p:nvSpPr>
        <p:spPr>
          <a:xfrm>
            <a:off x="8731359" y="2799885"/>
            <a:ext cx="2222225" cy="1831976"/>
          </a:xfrm>
          <a:prstGeom prst="rect">
            <a:avLst/>
          </a:prstGeom>
          <a:noFill/>
        </p:spPr>
        <p:txBody>
          <a:bodyPr wrap="square">
            <a:spAutoFit/>
          </a:bodyPr>
          <a:lstStyle/>
          <a:p>
            <a:pPr algn="ct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לכל עונה יש את הפריחה המאפיינת אותה, בואו לטייל בטבע והתבוננו בפרחי הבר</a:t>
            </a:r>
          </a:p>
        </p:txBody>
      </p:sp>
      <p:sp>
        <p:nvSpPr>
          <p:cNvPr id="28" name="Flowchart: Summing Junction 27">
            <a:extLst>
              <a:ext uri="{FF2B5EF4-FFF2-40B4-BE49-F238E27FC236}">
                <a16:creationId xmlns:a16="http://schemas.microsoft.com/office/drawing/2014/main" id="{CC0F7C80-9EBC-741B-F20E-FB2AB500F11F}"/>
              </a:ext>
            </a:extLst>
          </p:cNvPr>
          <p:cNvSpPr/>
          <p:nvPr/>
        </p:nvSpPr>
        <p:spPr>
          <a:xfrm>
            <a:off x="3418356" y="1734207"/>
            <a:ext cx="4867604" cy="4517674"/>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29" name="Rectangle 28">
            <a:extLst>
              <a:ext uri="{FF2B5EF4-FFF2-40B4-BE49-F238E27FC236}">
                <a16:creationId xmlns:a16="http://schemas.microsoft.com/office/drawing/2014/main" id="{F50C5C84-C82F-0E63-0305-C94FB774DB1E}"/>
              </a:ext>
            </a:extLst>
          </p:cNvPr>
          <p:cNvSpPr/>
          <p:nvPr/>
        </p:nvSpPr>
        <p:spPr>
          <a:xfrm>
            <a:off x="5310613" y="4783136"/>
            <a:ext cx="1078663" cy="1067734"/>
          </a:xfrm>
          <a:prstGeom prst="rect">
            <a:avLst/>
          </a:prstGeom>
          <a:solidFill>
            <a:srgbClr val="E084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200" dirty="0">
                <a:solidFill>
                  <a:sysClr val="windowText" lastClr="000000"/>
                </a:solidFill>
              </a:rPr>
              <a:t>מרץ, אפריל, מאי:</a:t>
            </a:r>
          </a:p>
          <a:p>
            <a:pPr algn="ctr"/>
            <a:r>
              <a:rPr lang="he-IL" sz="2400" b="1" dirty="0">
                <a:solidFill>
                  <a:sysClr val="windowText" lastClr="000000"/>
                </a:solidFill>
              </a:rPr>
              <a:t>אביב </a:t>
            </a:r>
            <a:endParaRPr lang="en-IL" sz="2400" b="1" dirty="0">
              <a:solidFill>
                <a:sysClr val="windowText" lastClr="000000"/>
              </a:solidFill>
            </a:endParaRPr>
          </a:p>
        </p:txBody>
      </p:sp>
      <p:sp>
        <p:nvSpPr>
          <p:cNvPr id="30" name="Rectangle 29">
            <a:extLst>
              <a:ext uri="{FF2B5EF4-FFF2-40B4-BE49-F238E27FC236}">
                <a16:creationId xmlns:a16="http://schemas.microsoft.com/office/drawing/2014/main" id="{12226CED-FA7A-788E-72D7-953EA82DB1C4}"/>
              </a:ext>
            </a:extLst>
          </p:cNvPr>
          <p:cNvSpPr/>
          <p:nvPr/>
        </p:nvSpPr>
        <p:spPr>
          <a:xfrm>
            <a:off x="6722767" y="3429000"/>
            <a:ext cx="1078663" cy="1067734"/>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2400" b="1" dirty="0">
                <a:solidFill>
                  <a:sysClr val="windowText" lastClr="000000"/>
                </a:solidFill>
              </a:rPr>
              <a:t> </a:t>
            </a:r>
            <a:r>
              <a:rPr lang="he-IL" dirty="0">
                <a:solidFill>
                  <a:sysClr val="windowText" lastClr="000000"/>
                </a:solidFill>
              </a:rPr>
              <a:t>יוני, יולי,  אוגוסט: </a:t>
            </a:r>
            <a:r>
              <a:rPr lang="he-IL" b="1" dirty="0">
                <a:solidFill>
                  <a:sysClr val="windowText" lastClr="000000"/>
                </a:solidFill>
              </a:rPr>
              <a:t>קיץ </a:t>
            </a:r>
            <a:endParaRPr lang="en-IL" sz="2400" b="1" dirty="0">
              <a:solidFill>
                <a:sysClr val="windowText" lastClr="000000"/>
              </a:solidFill>
            </a:endParaRPr>
          </a:p>
        </p:txBody>
      </p:sp>
      <p:sp>
        <p:nvSpPr>
          <p:cNvPr id="31" name="Rectangle 30">
            <a:extLst>
              <a:ext uri="{FF2B5EF4-FFF2-40B4-BE49-F238E27FC236}">
                <a16:creationId xmlns:a16="http://schemas.microsoft.com/office/drawing/2014/main" id="{CFCAE3BF-33B2-BA30-5BBB-C264AA03958F}"/>
              </a:ext>
            </a:extLst>
          </p:cNvPr>
          <p:cNvSpPr/>
          <p:nvPr/>
        </p:nvSpPr>
        <p:spPr>
          <a:xfrm>
            <a:off x="5308758" y="1993356"/>
            <a:ext cx="1078663" cy="10677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ספטמבר, אוקטובר נובמבר: </a:t>
            </a:r>
            <a:r>
              <a:rPr lang="he-IL" b="1" dirty="0">
                <a:solidFill>
                  <a:sysClr val="windowText" lastClr="000000"/>
                </a:solidFill>
              </a:rPr>
              <a:t>סתיו</a:t>
            </a:r>
            <a:r>
              <a:rPr lang="he-IL" dirty="0">
                <a:solidFill>
                  <a:sysClr val="windowText" lastClr="000000"/>
                </a:solidFill>
              </a:rPr>
              <a:t> </a:t>
            </a:r>
            <a:endParaRPr lang="en-IL" sz="2400" b="1" dirty="0">
              <a:solidFill>
                <a:sysClr val="windowText" lastClr="000000"/>
              </a:solidFill>
            </a:endParaRPr>
          </a:p>
        </p:txBody>
      </p:sp>
      <p:sp>
        <p:nvSpPr>
          <p:cNvPr id="32" name="Rectangle 31">
            <a:extLst>
              <a:ext uri="{FF2B5EF4-FFF2-40B4-BE49-F238E27FC236}">
                <a16:creationId xmlns:a16="http://schemas.microsoft.com/office/drawing/2014/main" id="{48B861EF-CDBD-DF66-9279-370CF55454F2}"/>
              </a:ext>
            </a:extLst>
          </p:cNvPr>
          <p:cNvSpPr/>
          <p:nvPr/>
        </p:nvSpPr>
        <p:spPr>
          <a:xfrm>
            <a:off x="3821624" y="3406240"/>
            <a:ext cx="1078663" cy="106773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200" dirty="0">
                <a:solidFill>
                  <a:sysClr val="windowText" lastClr="000000"/>
                </a:solidFill>
              </a:rPr>
              <a:t>דצמבר, ינואר, פברואר:</a:t>
            </a:r>
          </a:p>
          <a:p>
            <a:pPr algn="ctr"/>
            <a:r>
              <a:rPr lang="he-IL" sz="2400" b="1" dirty="0">
                <a:solidFill>
                  <a:sysClr val="windowText" lastClr="000000"/>
                </a:solidFill>
              </a:rPr>
              <a:t>חורף </a:t>
            </a:r>
            <a:endParaRPr lang="en-IL" sz="2400" b="1" dirty="0">
              <a:solidFill>
                <a:sysClr val="windowText" lastClr="000000"/>
              </a:solidFill>
            </a:endParaRPr>
          </a:p>
        </p:txBody>
      </p:sp>
    </p:spTree>
    <p:extLst>
      <p:ext uri="{BB962C8B-B14F-4D97-AF65-F5344CB8AC3E}">
        <p14:creationId xmlns:p14="http://schemas.microsoft.com/office/powerpoint/2010/main" val="433910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animBg="1"/>
      <p:bldP spid="29" grpId="0" animBg="1"/>
      <p:bldP spid="30" grpId="0" animBg="1"/>
      <p:bldP spid="31" grpId="0" animBg="1"/>
      <p:bldP spid="3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87F7A-0D3D-8BF1-283B-D8CE0A7D760F}"/>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0F9CF8D-826E-7762-E1D1-B2A80416F6FE}"/>
              </a:ext>
            </a:extLst>
          </p:cNvPr>
          <p:cNvPicPr>
            <a:picLocks noChangeAspect="1"/>
          </p:cNvPicPr>
          <p:nvPr/>
        </p:nvPicPr>
        <p:blipFill>
          <a:blip r:embed="rId3"/>
          <a:srcRect l="42773" t="41661" r="43091" b="25879"/>
          <a:stretch/>
        </p:blipFill>
        <p:spPr>
          <a:xfrm rot="16200000">
            <a:off x="701578" y="4132358"/>
            <a:ext cx="1551104" cy="2209012"/>
          </a:xfrm>
          <a:prstGeom prst="rect">
            <a:avLst/>
          </a:prstGeom>
        </p:spPr>
      </p:pic>
      <p:pic>
        <p:nvPicPr>
          <p:cNvPr id="12" name="Picture 11">
            <a:extLst>
              <a:ext uri="{FF2B5EF4-FFF2-40B4-BE49-F238E27FC236}">
                <a16:creationId xmlns:a16="http://schemas.microsoft.com/office/drawing/2014/main" id="{369E66CF-A477-1C25-2677-E0B7653D6A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ABB89CFA-C6E7-2562-4244-CAB8DD1FB45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F11C0C0A-B8A6-FFF9-1282-53BFED1F4CEB}"/>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0732ADAD-5DB7-9C9B-32B7-C137588F7343}"/>
              </a:ext>
            </a:extLst>
          </p:cNvPr>
          <p:cNvSpPr txBox="1">
            <a:spLocks/>
          </p:cNvSpPr>
          <p:nvPr/>
        </p:nvSpPr>
        <p:spPr>
          <a:xfrm>
            <a:off x="566947" y="409998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F78D3831-D10E-1426-704E-0DFEC65DB19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5EB9347E-A749-DBD9-414C-4C5F92891983}"/>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BF1BBA1D-FE69-CFCC-4A2F-AFD7987B7F0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20EA1E09-612B-1D5A-7BC3-0688181BE97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9F07AA0-E189-CD0E-EFCD-D7ED944054C6}"/>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101B466-4A29-0212-6581-AECE9BEFC638}"/>
              </a:ext>
            </a:extLst>
          </p:cNvPr>
          <p:cNvSpPr/>
          <p:nvPr/>
        </p:nvSpPr>
        <p:spPr>
          <a:xfrm>
            <a:off x="11683039" y="4935185"/>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AD6E15BE-877F-52A6-0713-DA4E43BC93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36131" y="4852594"/>
            <a:ext cx="496825" cy="484633"/>
          </a:xfrm>
          <a:prstGeom prst="rect">
            <a:avLst/>
          </a:prstGeom>
        </p:spPr>
      </p:pic>
      <p:sp>
        <p:nvSpPr>
          <p:cNvPr id="19" name="Isosceles Triangle 18">
            <a:extLst>
              <a:ext uri="{FF2B5EF4-FFF2-40B4-BE49-F238E27FC236}">
                <a16:creationId xmlns:a16="http://schemas.microsoft.com/office/drawing/2014/main" id="{5B2A6DC9-4729-402A-F862-4E076024DDF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6B91375F-75A5-ECEF-221D-8E4FAF25B688}"/>
              </a:ext>
            </a:extLst>
          </p:cNvPr>
          <p:cNvSpPr/>
          <p:nvPr/>
        </p:nvSpPr>
        <p:spPr>
          <a:xfrm>
            <a:off x="11715620" y="420706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64E333CE-455C-5E6C-4506-80840FD3074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6B89F9F-845C-BA21-3606-4749E087346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15451" y="3179235"/>
            <a:ext cx="496825" cy="484633"/>
          </a:xfrm>
          <a:prstGeom prst="rect">
            <a:avLst/>
          </a:prstGeom>
        </p:spPr>
      </p:pic>
      <p:pic>
        <p:nvPicPr>
          <p:cNvPr id="25" name="Picture 24">
            <a:extLst>
              <a:ext uri="{FF2B5EF4-FFF2-40B4-BE49-F238E27FC236}">
                <a16:creationId xmlns:a16="http://schemas.microsoft.com/office/drawing/2014/main" id="{7A75752C-63E6-FC71-36DE-D0FB4791A4C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61A6B204-DE16-7CD5-AB86-138EC4B37A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28" name="Flowchart: Summing Junction 27">
            <a:extLst>
              <a:ext uri="{FF2B5EF4-FFF2-40B4-BE49-F238E27FC236}">
                <a16:creationId xmlns:a16="http://schemas.microsoft.com/office/drawing/2014/main" id="{0AB7C321-4C55-8A40-F01B-569CDEAE2D89}"/>
              </a:ext>
            </a:extLst>
          </p:cNvPr>
          <p:cNvSpPr/>
          <p:nvPr/>
        </p:nvSpPr>
        <p:spPr>
          <a:xfrm>
            <a:off x="3418352" y="1761371"/>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1" name="Rectangle 30">
            <a:extLst>
              <a:ext uri="{FF2B5EF4-FFF2-40B4-BE49-F238E27FC236}">
                <a16:creationId xmlns:a16="http://schemas.microsoft.com/office/drawing/2014/main" id="{9E16E87B-BA74-6CD5-30C3-68E18F8C709D}"/>
              </a:ext>
            </a:extLst>
          </p:cNvPr>
          <p:cNvSpPr/>
          <p:nvPr/>
        </p:nvSpPr>
        <p:spPr>
          <a:xfrm>
            <a:off x="5361558" y="2131925"/>
            <a:ext cx="1078663" cy="10677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ספטמבר, אוקטובר נובמבר: </a:t>
            </a:r>
            <a:r>
              <a:rPr lang="he-IL" b="1" dirty="0">
                <a:solidFill>
                  <a:sysClr val="windowText" lastClr="000000"/>
                </a:solidFill>
              </a:rPr>
              <a:t>סתיו</a:t>
            </a:r>
            <a:r>
              <a:rPr lang="he-IL" dirty="0">
                <a:solidFill>
                  <a:sysClr val="windowText" lastClr="000000"/>
                </a:solidFill>
              </a:rPr>
              <a:t> </a:t>
            </a:r>
            <a:endParaRPr lang="en-IL" sz="2400" b="1" dirty="0">
              <a:solidFill>
                <a:sysClr val="windowText" lastClr="000000"/>
              </a:solidFill>
            </a:endParaRPr>
          </a:p>
        </p:txBody>
      </p:sp>
      <p:sp>
        <p:nvSpPr>
          <p:cNvPr id="5" name="TextBox 4">
            <a:extLst>
              <a:ext uri="{FF2B5EF4-FFF2-40B4-BE49-F238E27FC236}">
                <a16:creationId xmlns:a16="http://schemas.microsoft.com/office/drawing/2014/main" id="{6799D8D2-C87E-77E4-3CC1-930682A768B2}"/>
              </a:ext>
            </a:extLst>
          </p:cNvPr>
          <p:cNvSpPr txBox="1"/>
          <p:nvPr/>
        </p:nvSpPr>
        <p:spPr>
          <a:xfrm>
            <a:off x="6527841" y="3569485"/>
            <a:ext cx="1551104" cy="923330"/>
          </a:xfrm>
          <a:prstGeom prst="rect">
            <a:avLst/>
          </a:prstGeom>
          <a:noFill/>
        </p:spPr>
        <p:txBody>
          <a:bodyPr wrap="square">
            <a:spAutoFit/>
          </a:bodyPr>
          <a:lstStyle/>
          <a:p>
            <a:pPr algn="ctr"/>
            <a:r>
              <a:rPr lang="he-IL" dirty="0"/>
              <a:t>קריר, מעט גשמים (גשמי היורה).</a:t>
            </a:r>
            <a:endParaRPr lang="en-IL" dirty="0"/>
          </a:p>
        </p:txBody>
      </p:sp>
      <p:sp>
        <p:nvSpPr>
          <p:cNvPr id="11" name="TextBox 10">
            <a:extLst>
              <a:ext uri="{FF2B5EF4-FFF2-40B4-BE49-F238E27FC236}">
                <a16:creationId xmlns:a16="http://schemas.microsoft.com/office/drawing/2014/main" id="{2062B368-C482-4D14-6489-E38290B4B0E8}"/>
              </a:ext>
            </a:extLst>
          </p:cNvPr>
          <p:cNvSpPr txBox="1"/>
          <p:nvPr/>
        </p:nvSpPr>
        <p:spPr>
          <a:xfrm>
            <a:off x="3511195" y="3688479"/>
            <a:ext cx="1551104" cy="646331"/>
          </a:xfrm>
          <a:prstGeom prst="rect">
            <a:avLst/>
          </a:prstGeom>
          <a:noFill/>
        </p:spPr>
        <p:txBody>
          <a:bodyPr wrap="square">
            <a:spAutoFit/>
          </a:bodyPr>
          <a:lstStyle/>
          <a:p>
            <a:pPr algn="ctr"/>
            <a:r>
              <a:rPr lang="he-IL" dirty="0"/>
              <a:t>עלים נושרים, נחליאלי. </a:t>
            </a:r>
          </a:p>
        </p:txBody>
      </p:sp>
      <p:sp>
        <p:nvSpPr>
          <p:cNvPr id="30" name="TextBox 29">
            <a:extLst>
              <a:ext uri="{FF2B5EF4-FFF2-40B4-BE49-F238E27FC236}">
                <a16:creationId xmlns:a16="http://schemas.microsoft.com/office/drawing/2014/main" id="{C6F1A740-56BC-BE44-99A6-13729DA4B91F}"/>
              </a:ext>
            </a:extLst>
          </p:cNvPr>
          <p:cNvSpPr txBox="1"/>
          <p:nvPr/>
        </p:nvSpPr>
        <p:spPr>
          <a:xfrm>
            <a:off x="1328698" y="1312705"/>
            <a:ext cx="10134606" cy="1329275"/>
          </a:xfrm>
          <a:prstGeom prst="rect">
            <a:avLst/>
          </a:prstGeom>
          <a:noFill/>
        </p:spPr>
        <p:txBody>
          <a:bodyPr wrap="square">
            <a:spAutoFit/>
          </a:bodyPr>
          <a:lstStyle/>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מי חוגג יום הולדת בסתיו? (הצביעו)</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ציינו מספר מאפיינים של הטבע </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בעונת הסתיו</a:t>
            </a:r>
          </a:p>
        </p:txBody>
      </p:sp>
      <p:pic>
        <p:nvPicPr>
          <p:cNvPr id="27" name="Picture 26">
            <a:extLst>
              <a:ext uri="{FF2B5EF4-FFF2-40B4-BE49-F238E27FC236}">
                <a16:creationId xmlns:a16="http://schemas.microsoft.com/office/drawing/2014/main" id="{505FABAA-64CD-3512-AC57-6D0B7F4427B1}"/>
              </a:ext>
            </a:extLst>
          </p:cNvPr>
          <p:cNvPicPr>
            <a:picLocks noChangeAspect="1"/>
          </p:cNvPicPr>
          <p:nvPr/>
        </p:nvPicPr>
        <p:blipFill>
          <a:blip r:embed="rId10"/>
          <a:srcRect l="28618" t="19141" r="36370" b="19141"/>
          <a:stretch/>
        </p:blipFill>
        <p:spPr>
          <a:xfrm rot="16200000">
            <a:off x="175962" y="1430090"/>
            <a:ext cx="2914494" cy="3210956"/>
          </a:xfrm>
          <a:prstGeom prst="rect">
            <a:avLst/>
          </a:prstGeom>
        </p:spPr>
      </p:pic>
      <p:pic>
        <p:nvPicPr>
          <p:cNvPr id="33" name="Picture 32">
            <a:extLst>
              <a:ext uri="{FF2B5EF4-FFF2-40B4-BE49-F238E27FC236}">
                <a16:creationId xmlns:a16="http://schemas.microsoft.com/office/drawing/2014/main" id="{2C9F4DDD-A05C-FF5E-F274-DAF8AA59FA62}"/>
              </a:ext>
            </a:extLst>
          </p:cNvPr>
          <p:cNvPicPr>
            <a:picLocks noChangeAspect="1"/>
          </p:cNvPicPr>
          <p:nvPr/>
        </p:nvPicPr>
        <p:blipFill>
          <a:blip r:embed="rId10"/>
          <a:srcRect l="40765" t="58714" r="52736" b="25365"/>
          <a:stretch/>
        </p:blipFill>
        <p:spPr>
          <a:xfrm>
            <a:off x="2452950" y="3887214"/>
            <a:ext cx="713089" cy="1091868"/>
          </a:xfrm>
          <a:prstGeom prst="rect">
            <a:avLst/>
          </a:prstGeom>
        </p:spPr>
      </p:pic>
      <p:pic>
        <p:nvPicPr>
          <p:cNvPr id="8" name="Picture 7">
            <a:extLst>
              <a:ext uri="{FF2B5EF4-FFF2-40B4-BE49-F238E27FC236}">
                <a16:creationId xmlns:a16="http://schemas.microsoft.com/office/drawing/2014/main" id="{5E7C549E-DAED-A765-B443-1E2FC1EED8D1}"/>
              </a:ext>
            </a:extLst>
          </p:cNvPr>
          <p:cNvPicPr>
            <a:picLocks noChangeAspect="1"/>
          </p:cNvPicPr>
          <p:nvPr/>
        </p:nvPicPr>
        <p:blipFill>
          <a:blip r:embed="rId11"/>
          <a:stretch>
            <a:fillRect/>
          </a:stretch>
        </p:blipFill>
        <p:spPr>
          <a:xfrm>
            <a:off x="5428374" y="4844384"/>
            <a:ext cx="831091" cy="1271498"/>
          </a:xfrm>
          <a:prstGeom prst="rect">
            <a:avLst/>
          </a:prstGeom>
        </p:spPr>
      </p:pic>
      <p:pic>
        <p:nvPicPr>
          <p:cNvPr id="7" name="Picture 6">
            <a:extLst>
              <a:ext uri="{FF2B5EF4-FFF2-40B4-BE49-F238E27FC236}">
                <a16:creationId xmlns:a16="http://schemas.microsoft.com/office/drawing/2014/main" id="{6503A7A4-E28D-8DAF-BDA9-9F530677ED9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521220" y="2271077"/>
            <a:ext cx="496825" cy="484633"/>
          </a:xfrm>
          <a:prstGeom prst="rect">
            <a:avLst/>
          </a:prstGeom>
        </p:spPr>
      </p:pic>
    </p:spTree>
    <p:extLst>
      <p:ext uri="{BB962C8B-B14F-4D97-AF65-F5344CB8AC3E}">
        <p14:creationId xmlns:p14="http://schemas.microsoft.com/office/powerpoint/2010/main" val="222981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animEffect transition="in" filter="circle(in)">
                                      <p:cBhvr>
                                        <p:cTn id="7" dur="2000"/>
                                        <p:tgtEl>
                                          <p:spTgt spid="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circle(in)">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1" grpId="0" animBg="1"/>
      <p:bldP spid="5"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EE5E5-C9F8-FF91-0131-672B2A316BC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FC983C7-3F99-1EDA-C7D7-4D0361C320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B597E4C5-493A-C52A-8540-CA76AA0F8B5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1C064201-D0C3-86B0-C583-D847DF14E0D3}"/>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7DBF11E4-84D9-5255-FF4D-A663306DE626}"/>
              </a:ext>
            </a:extLst>
          </p:cNvPr>
          <p:cNvSpPr txBox="1"/>
          <p:nvPr/>
        </p:nvSpPr>
        <p:spPr>
          <a:xfrm>
            <a:off x="4483403" y="290810"/>
            <a:ext cx="6837770" cy="424732"/>
          </a:xfrm>
          <a:prstGeom prst="rect">
            <a:avLst/>
          </a:prstGeom>
          <a:noFill/>
        </p:spPr>
        <p:txBody>
          <a:bodyPr wrap="square" rtlCol="0">
            <a:spAutoFit/>
          </a:bodyPr>
          <a:lstStyle/>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2400" b="1" dirty="0">
                <a:solidFill>
                  <a:schemeClr val="accent6">
                    <a:lumMod val="60000"/>
                    <a:lumOff val="40000"/>
                  </a:schemeClr>
                </a:solidFill>
                <a:latin typeface="Atlas AAA" panose="020B0504020202020204" pitchFamily="34" charset="-79"/>
                <a:cs typeface="Atlas AAA" panose="020B0504020202020204" pitchFamily="34" charset="-79"/>
              </a:rPr>
              <a:t>חבצלת הנגב: נעים להכיר</a:t>
            </a:r>
            <a:endParaRPr lang="he-IL" sz="2400" dirty="0">
              <a:solidFill>
                <a:schemeClr val="accent6">
                  <a:lumMod val="60000"/>
                  <a:lumOff val="40000"/>
                </a:schemeClr>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F287D963-6902-EC11-8D68-000D649D04A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B7F0C84-CB82-E6B9-0914-0AD503C6184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074EDAB-F6C9-743F-20BD-C39F404E06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41E7CDC-2786-CCBF-D26F-670BE36753C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4CEB034-66F5-F221-D67A-0181F9C656E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5E7B936-1DC4-4B1F-AEBE-0F8EDBE16B6A}"/>
              </a:ext>
            </a:extLst>
          </p:cNvPr>
          <p:cNvSpPr/>
          <p:nvPr/>
        </p:nvSpPr>
        <p:spPr>
          <a:xfrm>
            <a:off x="11758345" y="4933689"/>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9" name="Isosceles Triangle 18">
            <a:extLst>
              <a:ext uri="{FF2B5EF4-FFF2-40B4-BE49-F238E27FC236}">
                <a16:creationId xmlns:a16="http://schemas.microsoft.com/office/drawing/2014/main" id="{3A60CA26-8DC2-99BA-CB06-BB6CCCF209E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3E6155C-89A4-8C44-3C0C-BD90A532D00C}"/>
              </a:ext>
            </a:extLst>
          </p:cNvPr>
          <p:cNvSpPr/>
          <p:nvPr/>
        </p:nvSpPr>
        <p:spPr>
          <a:xfrm>
            <a:off x="11734755" y="418682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5DEF86F4-E522-1644-5B3F-5800D74678F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3DC3D6C-C15C-FFFF-E5D9-8406B3B3703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21520" y="3532927"/>
            <a:ext cx="496825" cy="484633"/>
          </a:xfrm>
          <a:prstGeom prst="rect">
            <a:avLst/>
          </a:prstGeom>
        </p:spPr>
      </p:pic>
      <p:pic>
        <p:nvPicPr>
          <p:cNvPr id="25" name="Picture 24">
            <a:extLst>
              <a:ext uri="{FF2B5EF4-FFF2-40B4-BE49-F238E27FC236}">
                <a16:creationId xmlns:a16="http://schemas.microsoft.com/office/drawing/2014/main" id="{817C349F-5968-5C9C-CD45-40B04D2BCAC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D2D6D6B5-8382-D802-08AE-B06BC5CEE2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8" name="Picture 7" descr="Close-up of a white flower&#10;&#10;Description automatically generated">
            <a:extLst>
              <a:ext uri="{FF2B5EF4-FFF2-40B4-BE49-F238E27FC236}">
                <a16:creationId xmlns:a16="http://schemas.microsoft.com/office/drawing/2014/main" id="{41BEBB1D-BC5C-8B68-DDD2-87A37AE32F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917017"/>
            <a:ext cx="9131595" cy="5940983"/>
          </a:xfrm>
          <a:prstGeom prst="rect">
            <a:avLst/>
          </a:prstGeom>
        </p:spPr>
      </p:pic>
      <p:sp>
        <p:nvSpPr>
          <p:cNvPr id="11" name="Speech Bubble: Oval 10">
            <a:extLst>
              <a:ext uri="{FF2B5EF4-FFF2-40B4-BE49-F238E27FC236}">
                <a16:creationId xmlns:a16="http://schemas.microsoft.com/office/drawing/2014/main" id="{EC78DCAF-E544-D509-71D7-302A791ACC76}"/>
              </a:ext>
            </a:extLst>
          </p:cNvPr>
          <p:cNvSpPr/>
          <p:nvPr/>
        </p:nvSpPr>
        <p:spPr>
          <a:xfrm>
            <a:off x="8079128" y="684349"/>
            <a:ext cx="3640634" cy="380188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b="1" dirty="0">
                <a:solidFill>
                  <a:sysClr val="windowText" lastClr="000000"/>
                </a:solidFill>
              </a:rPr>
              <a:t>הידעת?</a:t>
            </a:r>
            <a:endParaRPr lang="en-US" b="1" dirty="0">
              <a:solidFill>
                <a:sysClr val="windowText" lastClr="000000"/>
              </a:solidFill>
            </a:endParaRPr>
          </a:p>
          <a:p>
            <a:pPr algn="ctr"/>
            <a:endParaRPr lang="he-IL" b="1" dirty="0">
              <a:solidFill>
                <a:sysClr val="windowText" lastClr="000000"/>
              </a:solidFill>
            </a:endParaRPr>
          </a:p>
          <a:p>
            <a:pPr algn="ctr"/>
            <a:r>
              <a:rPr lang="he-IL" dirty="0">
                <a:solidFill>
                  <a:sysClr val="windowText" lastClr="000000"/>
                </a:solidFill>
              </a:rPr>
              <a:t>חבצלת הנגב מואבקת </a:t>
            </a:r>
            <a:r>
              <a:rPr lang="he-IL" b="1" dirty="0">
                <a:solidFill>
                  <a:sysClr val="windowText" lastClr="000000"/>
                </a:solidFill>
              </a:rPr>
              <a:t>בלילה</a:t>
            </a:r>
            <a:r>
              <a:rPr lang="he-IL" dirty="0">
                <a:solidFill>
                  <a:sysClr val="windowText" lastClr="000000"/>
                </a:solidFill>
              </a:rPr>
              <a:t> על ידי פרפרים פעילי לילה, כדוגמת רפררפים.</a:t>
            </a:r>
          </a:p>
          <a:p>
            <a:pPr algn="ctr"/>
            <a:endParaRPr lang="en-IL" dirty="0"/>
          </a:p>
        </p:txBody>
      </p:sp>
      <p:sp>
        <p:nvSpPr>
          <p:cNvPr id="34" name="Speech Bubble: Oval 33">
            <a:extLst>
              <a:ext uri="{FF2B5EF4-FFF2-40B4-BE49-F238E27FC236}">
                <a16:creationId xmlns:a16="http://schemas.microsoft.com/office/drawing/2014/main" id="{5758F89B-C32D-0ADA-4FBE-B6B8BDB4613D}"/>
              </a:ext>
            </a:extLst>
          </p:cNvPr>
          <p:cNvSpPr/>
          <p:nvPr/>
        </p:nvSpPr>
        <p:spPr>
          <a:xfrm>
            <a:off x="7974593" y="691425"/>
            <a:ext cx="3799472" cy="3886021"/>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dirty="0"/>
              <a:t>חבצלת הנגב מאכלסת אזור מדברי.</a:t>
            </a:r>
          </a:p>
          <a:p>
            <a:pPr algn="ctr"/>
            <a:endParaRPr lang="he-IL" dirty="0"/>
          </a:p>
          <a:p>
            <a:pPr algn="ctr"/>
            <a:r>
              <a:rPr lang="he-IL" b="1" dirty="0"/>
              <a:t>מה מאפיין את המדבר?</a:t>
            </a:r>
          </a:p>
          <a:p>
            <a:pPr algn="ctr"/>
            <a:r>
              <a:rPr lang="he-IL" dirty="0"/>
              <a:t>מיעוט גשמים ואי וודאות לגבי מועד וכמות הגשמים (יש שנים שחונות ללא משקעים). </a:t>
            </a:r>
          </a:p>
          <a:p>
            <a:pPr algn="ctr"/>
            <a:endParaRPr lang="en-IL" dirty="0"/>
          </a:p>
        </p:txBody>
      </p:sp>
      <p:sp>
        <p:nvSpPr>
          <p:cNvPr id="27" name="TextBox 26">
            <a:extLst>
              <a:ext uri="{FF2B5EF4-FFF2-40B4-BE49-F238E27FC236}">
                <a16:creationId xmlns:a16="http://schemas.microsoft.com/office/drawing/2014/main" id="{C25E528B-8E83-9DAA-3E31-C0B95F4EAF36}"/>
              </a:ext>
            </a:extLst>
          </p:cNvPr>
          <p:cNvSpPr txBox="1"/>
          <p:nvPr/>
        </p:nvSpPr>
        <p:spPr>
          <a:xfrm>
            <a:off x="3893064" y="6241630"/>
            <a:ext cx="5238531" cy="738664"/>
          </a:xfrm>
          <a:prstGeom prst="rect">
            <a:avLst/>
          </a:prstGeom>
          <a:noFill/>
        </p:spPr>
        <p:txBody>
          <a:bodyPr wrap="square">
            <a:spAutoFit/>
          </a:bodyPr>
          <a:lstStyle/>
          <a:p>
            <a:pPr algn="r"/>
            <a:r>
              <a:rPr lang="he-IL" sz="1400" i="0" dirty="0">
                <a:solidFill>
                  <a:schemeClr val="bg1"/>
                </a:solidFill>
                <a:effectLst/>
                <a:latin typeface="Arial" panose="020B0604020202020204" pitchFamily="34" charset="0"/>
              </a:rPr>
              <a:t>חבצלת הנגב, </a:t>
            </a:r>
          </a:p>
          <a:p>
            <a:pPr algn="r"/>
            <a:r>
              <a:rPr lang="en-US" sz="1400" i="0" dirty="0">
                <a:solidFill>
                  <a:schemeClr val="bg1"/>
                </a:solidFill>
                <a:effectLst/>
                <a:latin typeface="Arial" panose="020B0604020202020204" pitchFamily="34" charset="0"/>
                <a:hlinkClick r:id="rId8">
                  <a:extLst>
                    <a:ext uri="{A12FA001-AC4F-418D-AE19-62706E023703}">
                      <ahyp:hlinkClr xmlns:ahyp="http://schemas.microsoft.com/office/drawing/2018/hyperlinkcolor" val="tx"/>
                    </a:ext>
                  </a:extLst>
                </a:hlinkClick>
              </a:rPr>
              <a:t>www.flora.org.il</a:t>
            </a:r>
            <a:r>
              <a:rPr lang="en-US" sz="1400" i="0" dirty="0">
                <a:solidFill>
                  <a:schemeClr val="bg1"/>
                </a:solidFill>
                <a:effectLst/>
                <a:latin typeface="Arial" panose="020B0604020202020204" pitchFamily="34" charset="0"/>
              </a:rPr>
              <a:t> </a:t>
            </a:r>
            <a:r>
              <a:rPr lang="he-IL" sz="1400" i="0" dirty="0">
                <a:solidFill>
                  <a:schemeClr val="bg1"/>
                </a:solidFill>
                <a:effectLst/>
                <a:latin typeface="Arial" panose="020B0604020202020204" pitchFamily="34" charset="0"/>
              </a:rPr>
              <a:t>צילום: ד"ר אורי </a:t>
            </a:r>
            <a:r>
              <a:rPr lang="he-IL" sz="1400" dirty="0">
                <a:solidFill>
                  <a:schemeClr val="bg1"/>
                </a:solidFill>
                <a:latin typeface="Arial" panose="020B0604020202020204" pitchFamily="34" charset="0"/>
              </a:rPr>
              <a:t>פרגמן -ספיר </a:t>
            </a:r>
          </a:p>
          <a:p>
            <a:pPr algn="r"/>
            <a:endParaRPr lang="he-IL" sz="1400" i="0" dirty="0">
              <a:solidFill>
                <a:schemeClr val="bg1"/>
              </a:solidFill>
              <a:effectLst/>
              <a:latin typeface="Arial" panose="020B0604020202020204" pitchFamily="34" charset="0"/>
            </a:endParaRPr>
          </a:p>
        </p:txBody>
      </p:sp>
      <p:sp>
        <p:nvSpPr>
          <p:cNvPr id="32" name="Speech Bubble: Oval 31">
            <a:extLst>
              <a:ext uri="{FF2B5EF4-FFF2-40B4-BE49-F238E27FC236}">
                <a16:creationId xmlns:a16="http://schemas.microsoft.com/office/drawing/2014/main" id="{EE8630F3-AB46-C9CC-5330-2FC32A70AA09}"/>
              </a:ext>
            </a:extLst>
          </p:cNvPr>
          <p:cNvSpPr/>
          <p:nvPr/>
        </p:nvSpPr>
        <p:spPr>
          <a:xfrm>
            <a:off x="8026860" y="715542"/>
            <a:ext cx="3694937" cy="3914087"/>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dirty="0"/>
              <a:t> אז...</a:t>
            </a:r>
          </a:p>
          <a:p>
            <a:pPr algn="ctr"/>
            <a:r>
              <a:rPr lang="he-IL" sz="2800" b="1" dirty="0"/>
              <a:t>אלו התאמות יש לחבצלת לחיים במדבר </a:t>
            </a:r>
          </a:p>
          <a:p>
            <a:pPr algn="ctr"/>
            <a:r>
              <a:rPr lang="he-IL" sz="2800" b="1" dirty="0"/>
              <a:t>?</a:t>
            </a:r>
          </a:p>
          <a:p>
            <a:pPr algn="ctr"/>
            <a:r>
              <a:rPr lang="he-IL" dirty="0"/>
              <a:t> </a:t>
            </a:r>
            <a:endParaRPr lang="en-IL" dirty="0"/>
          </a:p>
        </p:txBody>
      </p:sp>
    </p:spTree>
    <p:extLst>
      <p:ext uri="{BB962C8B-B14F-4D97-AF65-F5344CB8AC3E}">
        <p14:creationId xmlns:p14="http://schemas.microsoft.com/office/powerpoint/2010/main" val="1000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Effect transition="in" filter="wipe(down)">
                                      <p:cBhvr>
                                        <p:cTn id="19" dur="500"/>
                                        <p:tgtEl>
                                          <p:spTgt spid="34">
                                            <p:txEl>
                                              <p:pRg st="0" end="0"/>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4">
                                            <p:txEl>
                                              <p:pRg st="2" end="2"/>
                                            </p:txEl>
                                          </p:spTgt>
                                        </p:tgtEl>
                                        <p:attrNameLst>
                                          <p:attrName>style.visibility</p:attrName>
                                        </p:attrNameLst>
                                      </p:cBhvr>
                                      <p:to>
                                        <p:strVal val="visible"/>
                                      </p:to>
                                    </p:set>
                                    <p:animEffect transition="in" filter="wipe(down)">
                                      <p:cBhvr>
                                        <p:cTn id="22" dur="500"/>
                                        <p:tgtEl>
                                          <p:spTgt spid="3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4">
                                            <p:txEl>
                                              <p:pRg st="3" end="3"/>
                                            </p:txEl>
                                          </p:spTgt>
                                        </p:tgtEl>
                                        <p:attrNameLst>
                                          <p:attrName>style.visibility</p:attrName>
                                        </p:attrNameLst>
                                      </p:cBhvr>
                                      <p:to>
                                        <p:strVal val="visible"/>
                                      </p:to>
                                    </p:set>
                                    <p:animEffect transition="in" filter="barn(inVertical)">
                                      <p:cBhvr>
                                        <p:cTn id="27" dur="500"/>
                                        <p:tgtEl>
                                          <p:spTgt spid="3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heel(1)">
                                      <p:cBhvr>
                                        <p:cTn id="3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4"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D32E9B-F8A6-4903-87D1-DC2C1AB3718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471C707D-3E5F-40F1-B19B-18F85D9D9DC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10" name="מציין מיקום תוכן 3">
            <a:extLst>
              <a:ext uri="{FF2B5EF4-FFF2-40B4-BE49-F238E27FC236}">
                <a16:creationId xmlns:a16="http://schemas.microsoft.com/office/drawing/2014/main" id="{BC162F52-8791-447D-916B-9C4DBDF31C20}"/>
              </a:ext>
            </a:extLst>
          </p:cNvPr>
          <p:cNvSpPr txBox="1">
            <a:spLocks/>
          </p:cNvSpPr>
          <p:nvPr/>
        </p:nvSpPr>
        <p:spPr>
          <a:xfrm>
            <a:off x="4655127" y="462744"/>
            <a:ext cx="6740018" cy="600930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dirty="0">
              <a:solidFill>
                <a:schemeClr val="tx1"/>
              </a:solidFill>
              <a:latin typeface="Atlas AAA" panose="020B0504020202020204" pitchFamily="34" charset="-79"/>
              <a:cs typeface="Atlas AAA" panose="020B0504020202020204" pitchFamily="34" charset="-79"/>
            </a:endParaRPr>
          </a:p>
          <a:p>
            <a:pPr lvl="0">
              <a:defRPr/>
            </a:pPr>
            <a:r>
              <a:rPr lang="he-IL" sz="1600" b="1" dirty="0">
                <a:solidFill>
                  <a:schemeClr val="tx1"/>
                </a:solidFill>
                <a:latin typeface="Atlas AAA" panose="020B0504020202020204" pitchFamily="34" charset="-79"/>
                <a:cs typeface="Atlas AAA" panose="020B0504020202020204" pitchFamily="34" charset="-79"/>
              </a:rPr>
              <a:t>רקע: </a:t>
            </a:r>
            <a:r>
              <a:rPr lang="he-IL" sz="1600" dirty="0">
                <a:solidFill>
                  <a:schemeClr val="tx1"/>
                </a:solidFill>
                <a:latin typeface="Atlas AAA" panose="020B0504020202020204" pitchFamily="34" charset="-79"/>
                <a:cs typeface="Atlas AAA" panose="020B0504020202020204" pitchFamily="34" charset="-79"/>
              </a:rPr>
              <a:t>רשות הטבע והגנים מציינת בכל שנה את חודש שמירת הטבע (בחודש מרץ). השנה הנושא הנבחר הוא פרחי הבר. אנחנו שמחים ונרגשים להעניק לבתי הספר כרזה המציגה כמה מפרחי הבר המופלאים בארצינו.</a:t>
            </a:r>
          </a:p>
          <a:p>
            <a:pPr lvl="0">
              <a:defRPr/>
            </a:pPr>
            <a:endParaRPr lang="he-IL" sz="1600" dirty="0">
              <a:solidFill>
                <a:schemeClr val="tx1"/>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1600" b="1" dirty="0">
                <a:solidFill>
                  <a:schemeClr val="tx1"/>
                </a:solidFill>
                <a:latin typeface="Atlas AAA" panose="020B0504020202020204" pitchFamily="34" charset="-79"/>
                <a:cs typeface="Atlas AAA" panose="020B0504020202020204" pitchFamily="34" charset="-79"/>
              </a:rPr>
              <a:t>קהל היעד: </a:t>
            </a:r>
            <a:r>
              <a:rPr lang="he-IL" sz="1600" dirty="0">
                <a:solidFill>
                  <a:schemeClr val="tx1"/>
                </a:solidFill>
                <a:latin typeface="Atlas AAA" panose="020B0504020202020204" pitchFamily="34" charset="-79"/>
                <a:cs typeface="Atlas AAA" panose="020B0504020202020204" pitchFamily="34" charset="-79"/>
              </a:rPr>
              <a:t>כיתות ג'-ו'.</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600" dirty="0">
              <a:solidFill>
                <a:schemeClr val="tx1"/>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1600" b="1" dirty="0">
                <a:solidFill>
                  <a:schemeClr val="tx1"/>
                </a:solidFill>
                <a:latin typeface="Atlas AAA" panose="020B0504020202020204" pitchFamily="34" charset="-79"/>
                <a:cs typeface="Atlas AAA" panose="020B0504020202020204" pitchFamily="34" charset="-79"/>
              </a:rPr>
              <a:t>משך השיעור: </a:t>
            </a:r>
            <a:r>
              <a:rPr lang="he-IL" sz="1600" dirty="0">
                <a:solidFill>
                  <a:schemeClr val="tx1"/>
                </a:solidFill>
                <a:latin typeface="Atlas AAA" panose="020B0504020202020204" pitchFamily="34" charset="-79"/>
                <a:cs typeface="Atlas AAA" panose="020B0504020202020204" pitchFamily="34" charset="-79"/>
              </a:rPr>
              <a:t>45 דק'.</a:t>
            </a:r>
          </a:p>
          <a:p>
            <a:pPr lvl="0">
              <a:defRPr/>
            </a:pPr>
            <a:endParaRPr lang="he-IL" sz="1600" dirty="0">
              <a:solidFill>
                <a:schemeClr val="tx1"/>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1600" b="1" dirty="0">
                <a:solidFill>
                  <a:schemeClr val="tx1"/>
                </a:solidFill>
                <a:latin typeface="Atlas AAA" panose="020B0504020202020204" pitchFamily="34" charset="-79"/>
                <a:cs typeface="Atlas AAA" panose="020B0504020202020204" pitchFamily="34" charset="-79"/>
              </a:rPr>
              <a:t>מטרות השיעור: </a:t>
            </a:r>
            <a:r>
              <a:rPr lang="he-IL" sz="1600" dirty="0">
                <a:solidFill>
                  <a:schemeClr val="tx1"/>
                </a:solidFill>
                <a:latin typeface="Atlas AAA" panose="020B0504020202020204" pitchFamily="34" charset="-79"/>
                <a:cs typeface="Atlas AAA" panose="020B0504020202020204" pitchFamily="34" charset="-79"/>
              </a:rPr>
              <a:t>חיבור ראשוני בין התלמידים</a:t>
            </a:r>
            <a:r>
              <a:rPr lang="en-US" sz="1600" dirty="0">
                <a:solidFill>
                  <a:schemeClr val="tx1"/>
                </a:solidFill>
                <a:latin typeface="Atlas AAA" panose="020B0504020202020204" pitchFamily="34" charset="-79"/>
                <a:cs typeface="Atlas AAA" panose="020B0504020202020204" pitchFamily="34" charset="-79"/>
              </a:rPr>
              <a:t>/</a:t>
            </a:r>
            <a:r>
              <a:rPr lang="he-IL" sz="1600" dirty="0">
                <a:solidFill>
                  <a:schemeClr val="tx1"/>
                </a:solidFill>
                <a:latin typeface="Atlas AAA" panose="020B0504020202020204" pitchFamily="34" charset="-79"/>
                <a:cs typeface="Atlas AAA" panose="020B0504020202020204" pitchFamily="34" charset="-79"/>
              </a:rPr>
              <a:t>ות לפרחי הבר דרך היכרות חוויתית, חשיפה לכרזה שתתלו בכיתת הלימוד, יצירת סקרנות ורצון לצאת לטייל, לראות את הפרחים ללמוד עליהם בהמשך</a:t>
            </a:r>
            <a:r>
              <a:rPr lang="en-US" sz="1600" dirty="0">
                <a:solidFill>
                  <a:schemeClr val="tx1"/>
                </a:solidFill>
                <a:latin typeface="Atlas AAA" panose="020B0504020202020204" pitchFamily="34" charset="-79"/>
                <a:cs typeface="Atlas AAA" panose="020B0504020202020204" pitchFamily="34" charset="-79"/>
              </a:rPr>
              <a:t> </a:t>
            </a:r>
            <a:r>
              <a:rPr lang="he-IL" sz="1600" dirty="0">
                <a:solidFill>
                  <a:schemeClr val="tx1"/>
                </a:solidFill>
                <a:latin typeface="Atlas AAA" panose="020B0504020202020204" pitchFamily="34" charset="-79"/>
                <a:cs typeface="Atlas AAA" panose="020B0504020202020204" pitchFamily="34" charset="-79"/>
              </a:rPr>
              <a:t>ולעודד לשמירה על פרחי הבר מפני קטיפתם.</a:t>
            </a: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600" dirty="0">
              <a:solidFill>
                <a:schemeClr val="tx1"/>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1600" b="1" dirty="0">
                <a:solidFill>
                  <a:schemeClr val="tx1"/>
                </a:solidFill>
                <a:latin typeface="Atlas AAA" panose="020B0504020202020204" pitchFamily="34" charset="-79"/>
                <a:cs typeface="Atlas AAA" panose="020B0504020202020204" pitchFamily="34" charset="-79"/>
              </a:rPr>
              <a:t>התארגנות נדרשת מהמורה: </a:t>
            </a: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b="1" dirty="0">
              <a:solidFill>
                <a:schemeClr val="tx1"/>
              </a:solidFill>
              <a:latin typeface="Atlas AAA" panose="020B0504020202020204" pitchFamily="34" charset="-79"/>
              <a:cs typeface="Atlas AAA" panose="020B0504020202020204" pitchFamily="34" charset="-79"/>
            </a:endParaRPr>
          </a:p>
          <a:p>
            <a:pPr lvl="1">
              <a:spcBef>
                <a:spcPts val="1000"/>
              </a:spcBef>
              <a:defRPr/>
            </a:pPr>
            <a:r>
              <a:rPr lang="he-IL" sz="1400" dirty="0">
                <a:solidFill>
                  <a:schemeClr val="tx1"/>
                </a:solidFill>
                <a:latin typeface="Atlas AAA" panose="020B0504020202020204" pitchFamily="34" charset="-79"/>
                <a:cs typeface="Atlas AAA" panose="020B0504020202020204" pitchFamily="34" charset="-79"/>
              </a:rPr>
              <a:t>ציוד להקרנת מצגת זו.</a:t>
            </a:r>
          </a:p>
          <a:p>
            <a:pPr lvl="1">
              <a:spcBef>
                <a:spcPts val="1000"/>
              </a:spcBef>
              <a:defRPr/>
            </a:pPr>
            <a:r>
              <a:rPr lang="he-IL" sz="1400" dirty="0">
                <a:solidFill>
                  <a:schemeClr val="tx1"/>
                </a:solidFill>
                <a:latin typeface="Atlas AAA" panose="020B0504020202020204" pitchFamily="34" charset="-79"/>
                <a:cs typeface="Atlas AAA" panose="020B0504020202020204" pitchFamily="34" charset="-79"/>
              </a:rPr>
              <a:t>הכנה מראש - המצגת כוללת הערות,  כך שתוכלו להרחיב את הידע לפני השיעור. </a:t>
            </a:r>
          </a:p>
          <a:p>
            <a:pPr lvl="1">
              <a:spcBef>
                <a:spcPts val="1000"/>
              </a:spcBef>
              <a:defRPr/>
            </a:pPr>
            <a:r>
              <a:rPr lang="he-IL" sz="1400" dirty="0">
                <a:solidFill>
                  <a:schemeClr val="tx1"/>
                </a:solidFill>
                <a:latin typeface="Atlas AAA" panose="020B0504020202020204" pitchFamily="34" charset="-79"/>
                <a:cs typeface="Atlas AAA" panose="020B0504020202020204" pitchFamily="34" charset="-79"/>
              </a:rPr>
              <a:t>המצגת כוללת חידות תמונות ומשחקים פשוטים להעברה ללא צורך בציוד נוסף. </a:t>
            </a:r>
          </a:p>
          <a:p>
            <a:pPr marL="0" indent="0">
              <a:buNone/>
              <a:defRPr/>
            </a:pPr>
            <a:endParaRPr lang="he-IL" sz="1600" b="1" dirty="0">
              <a:solidFill>
                <a:srgbClr val="005445"/>
              </a:solidFill>
              <a:latin typeface="Atlas AAA" panose="020B0504020202020204" pitchFamily="34" charset="-79"/>
              <a:cs typeface="Atlas AAA" panose="020B0504020202020204" pitchFamily="34" charset="-79"/>
            </a:endParaRPr>
          </a:p>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kumimoji="0" lang="he-IL" sz="16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AFF98E22-D821-44E8-8DB6-EEB587641847}"/>
              </a:ext>
            </a:extLst>
          </p:cNvPr>
          <p:cNvSpPr txBox="1"/>
          <p:nvPr/>
        </p:nvSpPr>
        <p:spPr>
          <a:xfrm>
            <a:off x="4557375" y="295760"/>
            <a:ext cx="6837770" cy="461665"/>
          </a:xfrm>
          <a:prstGeom prst="rect">
            <a:avLst/>
          </a:prstGeom>
          <a:noFill/>
        </p:spPr>
        <p:txBody>
          <a:bodyPr wrap="square" rtlCol="0">
            <a:spAutoFit/>
          </a:bodyPr>
          <a:lstStyle/>
          <a:p>
            <a:pPr algn="just" rtl="1"/>
            <a:r>
              <a:rPr lang="he-IL" sz="2400" b="1" dirty="0">
                <a:solidFill>
                  <a:srgbClr val="005445"/>
                </a:solidFill>
                <a:latin typeface="Atlas AAA" panose="020B0504020202020204" pitchFamily="34" charset="-79"/>
                <a:cs typeface="Atlas AAA" panose="020B0504020202020204" pitchFamily="34" charset="-79"/>
              </a:rPr>
              <a:t>הקדמה למורה</a:t>
            </a:r>
            <a:endParaRPr lang="en-150" sz="2400" dirty="0">
              <a:solidFill>
                <a:srgbClr val="005445"/>
              </a:solidFill>
              <a:latin typeface="Atlas AAA" panose="020B0504020202020204" pitchFamily="34" charset="-79"/>
              <a:cs typeface="Atlas AAA" panose="020B0504020202020204" pitchFamily="34" charset="-79"/>
            </a:endParaRPr>
          </a:p>
        </p:txBody>
      </p:sp>
      <p:pic>
        <p:nvPicPr>
          <p:cNvPr id="4" name="Picture 3">
            <a:extLst>
              <a:ext uri="{FF2B5EF4-FFF2-40B4-BE49-F238E27FC236}">
                <a16:creationId xmlns:a16="http://schemas.microsoft.com/office/drawing/2014/main" id="{AEA01BD6-B558-469E-B67F-109AFF07D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592" y="604905"/>
            <a:ext cx="6096831" cy="6587965"/>
          </a:xfrm>
          <a:prstGeom prst="rect">
            <a:avLst/>
          </a:prstGeom>
        </p:spPr>
      </p:pic>
      <p:sp>
        <p:nvSpPr>
          <p:cNvPr id="2" name="Arrow: Down 29">
            <a:extLst>
              <a:ext uri="{FF2B5EF4-FFF2-40B4-BE49-F238E27FC236}">
                <a16:creationId xmlns:a16="http://schemas.microsoft.com/office/drawing/2014/main" id="{F63D5C71-0782-BC64-8724-3F8D9A28F756}"/>
              </a:ext>
            </a:extLst>
          </p:cNvPr>
          <p:cNvSpPr/>
          <p:nvPr/>
        </p:nvSpPr>
        <p:spPr>
          <a:xfrm>
            <a:off x="10840862" y="5799663"/>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Tree>
    <p:extLst>
      <p:ext uri="{BB962C8B-B14F-4D97-AF65-F5344CB8AC3E}">
        <p14:creationId xmlns:p14="http://schemas.microsoft.com/office/powerpoint/2010/main" val="913292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707F-0ED4-DAB6-8B64-4AF07E51B4B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AB8FD7D-E382-1E75-392D-E2C9FFBE5F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93D7F8FA-0E9C-8E0A-AE25-053B2F3EF237}"/>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9E016A3A-BE95-1768-4F61-19ED0E334F69}"/>
              </a:ext>
            </a:extLst>
          </p:cNvPr>
          <p:cNvSpPr/>
          <p:nvPr/>
        </p:nvSpPr>
        <p:spPr>
          <a:xfrm>
            <a:off x="19444"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F2405A28-2BB8-FA3E-01CB-D8BAF1BE865C}"/>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C39407E9-7AC5-FF09-375C-7D1D6FD86339}"/>
              </a:ext>
            </a:extLst>
          </p:cNvPr>
          <p:cNvSpPr txBox="1"/>
          <p:nvPr/>
        </p:nvSpPr>
        <p:spPr>
          <a:xfrm>
            <a:off x="4479362" y="304045"/>
            <a:ext cx="6837770" cy="830997"/>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סתיו</a:t>
            </a:r>
          </a:p>
          <a:p>
            <a:pPr algn="just" rtl="1"/>
            <a:r>
              <a:rPr lang="he-IL" sz="2400" b="1" dirty="0">
                <a:solidFill>
                  <a:srgbClr val="98D050"/>
                </a:solidFill>
                <a:latin typeface="Atlas AAA" panose="020B0504020202020204" pitchFamily="34" charset="-79"/>
                <a:cs typeface="Atlas AAA" panose="020B0504020202020204" pitchFamily="34" charset="-79"/>
              </a:rPr>
              <a:t>חבצלת הנגב</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3DCF3A84-819C-1101-8C17-D28414E55E6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1E609C0-2F02-C79A-95BD-2D442FB6AA8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E2B6E5F5-DA48-170C-EDC5-CD83B8AAAE8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BA70D720-1261-46BD-48E8-A466DB833B7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1A555B2-ECE8-2B4D-622A-86776A757E3B}"/>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5C0DB9C3-3D83-8655-E15B-6653DFE87EFA}"/>
              </a:ext>
            </a:extLst>
          </p:cNvPr>
          <p:cNvSpPr/>
          <p:nvPr/>
        </p:nvSpPr>
        <p:spPr>
          <a:xfrm>
            <a:off x="11730721" y="494291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D9BD0191-F37F-6EDD-F877-396BC27E6F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2308" y="4148757"/>
            <a:ext cx="496826" cy="484634"/>
          </a:xfrm>
          <a:prstGeom prst="rect">
            <a:avLst/>
          </a:prstGeom>
        </p:spPr>
      </p:pic>
      <p:sp>
        <p:nvSpPr>
          <p:cNvPr id="19" name="Isosceles Triangle 18">
            <a:extLst>
              <a:ext uri="{FF2B5EF4-FFF2-40B4-BE49-F238E27FC236}">
                <a16:creationId xmlns:a16="http://schemas.microsoft.com/office/drawing/2014/main" id="{0586A2B0-5973-C7D4-54EB-A5066A70D2F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762B318-A1D8-3687-D1EE-4C660C41A572}"/>
              </a:ext>
            </a:extLst>
          </p:cNvPr>
          <p:cNvSpPr/>
          <p:nvPr/>
        </p:nvSpPr>
        <p:spPr>
          <a:xfrm>
            <a:off x="11735831" y="4245946"/>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014E06A-010F-593B-1BDC-114C044F63D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F75DB50-7F79-13B7-944C-A7916FF2454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07261" y="4822328"/>
            <a:ext cx="496825" cy="484633"/>
          </a:xfrm>
          <a:prstGeom prst="rect">
            <a:avLst/>
          </a:prstGeom>
        </p:spPr>
      </p:pic>
      <p:pic>
        <p:nvPicPr>
          <p:cNvPr id="25" name="Picture 24">
            <a:extLst>
              <a:ext uri="{FF2B5EF4-FFF2-40B4-BE49-F238E27FC236}">
                <a16:creationId xmlns:a16="http://schemas.microsoft.com/office/drawing/2014/main" id="{4D72BCAF-84A7-9EDC-CAB3-C80674DA838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7C017E41-FB01-1459-6071-80947B6B62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29" name="Picture 28">
            <a:extLst>
              <a:ext uri="{FF2B5EF4-FFF2-40B4-BE49-F238E27FC236}">
                <a16:creationId xmlns:a16="http://schemas.microsoft.com/office/drawing/2014/main" id="{159B54AE-28CF-3732-1DCD-E9ACBC50F2E9}"/>
              </a:ext>
            </a:extLst>
          </p:cNvPr>
          <p:cNvPicPr>
            <a:picLocks noChangeAspect="1"/>
          </p:cNvPicPr>
          <p:nvPr/>
        </p:nvPicPr>
        <p:blipFill>
          <a:blip r:embed="rId9"/>
          <a:srcRect l="49999" t="47387" r="31513" b="13941"/>
          <a:stretch/>
        </p:blipFill>
        <p:spPr>
          <a:xfrm>
            <a:off x="877692" y="149436"/>
            <a:ext cx="4477451" cy="5853751"/>
          </a:xfrm>
          <a:prstGeom prst="rect">
            <a:avLst/>
          </a:prstGeom>
        </p:spPr>
      </p:pic>
      <p:sp>
        <p:nvSpPr>
          <p:cNvPr id="31" name="Flowchart: Connector 30">
            <a:extLst>
              <a:ext uri="{FF2B5EF4-FFF2-40B4-BE49-F238E27FC236}">
                <a16:creationId xmlns:a16="http://schemas.microsoft.com/office/drawing/2014/main" id="{898EB713-594F-3689-3BDC-B5E5775D9746}"/>
              </a:ext>
            </a:extLst>
          </p:cNvPr>
          <p:cNvSpPr/>
          <p:nvPr/>
        </p:nvSpPr>
        <p:spPr>
          <a:xfrm>
            <a:off x="3334690" y="3014581"/>
            <a:ext cx="2378677" cy="2209131"/>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TextBox 10">
            <a:extLst>
              <a:ext uri="{FF2B5EF4-FFF2-40B4-BE49-F238E27FC236}">
                <a16:creationId xmlns:a16="http://schemas.microsoft.com/office/drawing/2014/main" id="{C87AA7C2-47A5-E385-20D6-3ECA6B6F6C07}"/>
              </a:ext>
            </a:extLst>
          </p:cNvPr>
          <p:cNvSpPr txBox="1"/>
          <p:nvPr/>
        </p:nvSpPr>
        <p:spPr>
          <a:xfrm>
            <a:off x="5556714" y="1614062"/>
            <a:ext cx="5540356" cy="5141920"/>
          </a:xfrm>
          <a:prstGeom prst="rect">
            <a:avLst/>
          </a:prstGeom>
          <a:noFill/>
        </p:spPr>
        <p:txBody>
          <a:bodyPr wrap="square">
            <a:spAutoFit/>
          </a:bodyPr>
          <a:lstStyle/>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b="1" dirty="0">
                <a:solidFill>
                  <a:schemeClr val="accent6"/>
                </a:solidFill>
                <a:latin typeface="Atlas AAA" panose="020B0504020202020204" pitchFamily="34" charset="-79"/>
                <a:cs typeface="Atlas AAA" panose="020B0504020202020204" pitchFamily="34" charset="-79"/>
              </a:rPr>
              <a:t>מהו הבצל?</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dirty="0">
                <a:solidFill>
                  <a:schemeClr val="tx1"/>
                </a:solidFill>
                <a:latin typeface="Atlas AAA" panose="020B0504020202020204" pitchFamily="34" charset="-79"/>
                <a:cs typeface="Atlas AAA" panose="020B0504020202020204" pitchFamily="34" charset="-79"/>
              </a:rPr>
              <a:t>איבר אגירה, מעין 'מחסן' של מים ומזון.</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endParaRPr lang="he-IL" b="1" dirty="0">
              <a:solidFill>
                <a:schemeClr val="accent6"/>
              </a:solidFill>
              <a:latin typeface="Atlas AAA" panose="020B0504020202020204" pitchFamily="34" charset="-79"/>
              <a:cs typeface="Atlas AAA" panose="020B0504020202020204" pitchFamily="34" charset="-79"/>
            </a:endParaRP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b="1" dirty="0">
                <a:solidFill>
                  <a:schemeClr val="accent6"/>
                </a:solidFill>
                <a:latin typeface="Atlas AAA" panose="020B0504020202020204" pitchFamily="34" charset="-79"/>
                <a:cs typeface="Atlas AAA" panose="020B0504020202020204" pitchFamily="34" charset="-79"/>
              </a:rPr>
              <a:t>מה היתרון של הבצל עבור הצמח, לדעתכם?</a:t>
            </a:r>
          </a:p>
          <a:p>
            <a:pPr marL="228600" marR="0" lvl="0" indent="-228600" algn="ct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lang="he-IL" sz="1800" dirty="0">
                <a:solidFill>
                  <a:sysClr val="windowText" lastClr="000000"/>
                </a:solidFill>
                <a:latin typeface="Atlas AAA" panose="020B0504020202020204" pitchFamily="34" charset="-79"/>
                <a:cs typeface="Atlas AAA" panose="020B0504020202020204" pitchFamily="34" charset="-79"/>
              </a:rPr>
              <a:t>מאפשר אגירת מים ומזון לתקופות יובש ארוכות </a:t>
            </a:r>
          </a:p>
          <a:p>
            <a:pPr marR="0" lvl="0" algn="ctr" defTabSz="914400" rtl="1" eaLnBrk="1" fontAlgn="auto" latinLnBrk="0" hangingPunct="1">
              <a:lnSpc>
                <a:spcPct val="90000"/>
              </a:lnSpc>
              <a:spcBef>
                <a:spcPts val="1000"/>
              </a:spcBef>
              <a:spcAft>
                <a:spcPts val="0"/>
              </a:spcAft>
              <a:buClr>
                <a:srgbClr val="84BD00"/>
              </a:buClr>
              <a:buSzTx/>
              <a:tabLst/>
              <a:defRPr/>
            </a:pPr>
            <a:r>
              <a:rPr lang="he-IL" sz="1800" dirty="0">
                <a:solidFill>
                  <a:sysClr val="windowText" lastClr="000000"/>
                </a:solidFill>
                <a:latin typeface="Atlas AAA" panose="020B0504020202020204" pitchFamily="34" charset="-79"/>
                <a:cs typeface="Atlas AAA" panose="020B0504020202020204" pitchFamily="34" charset="-79"/>
              </a:rPr>
              <a:t>(בישראל הקיץ החם והיבש).</a:t>
            </a:r>
          </a:p>
          <a:p>
            <a:pPr marL="228600" marR="0" lvl="0" indent="-228600" algn="ct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800" dirty="0">
              <a:solidFill>
                <a:sysClr val="windowText" lastClr="000000"/>
              </a:solidFill>
              <a:latin typeface="Atlas AAA" panose="020B0504020202020204" pitchFamily="34" charset="-79"/>
              <a:cs typeface="Atlas AAA" panose="020B0504020202020204" pitchFamily="34" charset="-79"/>
            </a:endParaRPr>
          </a:p>
          <a:p>
            <a:pPr marL="228600" indent="-228600" algn="ctr" defTabSz="914400" rtl="1">
              <a:lnSpc>
                <a:spcPct val="90000"/>
              </a:lnSpc>
              <a:spcBef>
                <a:spcPts val="1000"/>
              </a:spcBef>
              <a:buClr>
                <a:srgbClr val="84BD00"/>
              </a:buClr>
              <a:buFont typeface="Wingdings" panose="05000000000000000000" pitchFamily="2" charset="2"/>
              <a:buChar char="§"/>
              <a:defRPr/>
            </a:pPr>
            <a:r>
              <a:rPr lang="he-IL" dirty="0">
                <a:solidFill>
                  <a:sysClr val="windowText" lastClr="000000"/>
                </a:solidFill>
                <a:latin typeface="Atlas AAA" panose="020B0504020202020204" pitchFamily="34" charset="-79"/>
                <a:cs typeface="Atlas AAA" panose="020B0504020202020204" pitchFamily="34" charset="-79"/>
              </a:rPr>
              <a:t>מגן על הצמח בעומק האדמה מפני טמפרטורות קיצוניות.</a:t>
            </a:r>
          </a:p>
          <a:p>
            <a:pPr marL="228600" indent="-228600" algn="ctr" defTabSz="914400" rtl="1">
              <a:lnSpc>
                <a:spcPct val="90000"/>
              </a:lnSpc>
              <a:spcBef>
                <a:spcPts val="1000"/>
              </a:spcBef>
              <a:buClr>
                <a:srgbClr val="84BD00"/>
              </a:buClr>
              <a:buFont typeface="Wingdings" panose="05000000000000000000" pitchFamily="2" charset="2"/>
              <a:buChar char="§"/>
              <a:defRPr/>
            </a:pPr>
            <a:endParaRPr lang="he-IL" dirty="0">
              <a:solidFill>
                <a:sysClr val="windowText" lastClr="000000"/>
              </a:solidFill>
              <a:latin typeface="Atlas AAA" panose="020B0504020202020204" pitchFamily="34" charset="-79"/>
              <a:cs typeface="Atlas AAA" panose="020B0504020202020204" pitchFamily="34" charset="-79"/>
            </a:endParaRPr>
          </a:p>
          <a:p>
            <a:pPr marL="228600" indent="-228600" algn="ctr" defTabSz="914400" rtl="1">
              <a:lnSpc>
                <a:spcPct val="90000"/>
              </a:lnSpc>
              <a:spcBef>
                <a:spcPts val="1000"/>
              </a:spcBef>
              <a:buClr>
                <a:srgbClr val="84BD00"/>
              </a:buClr>
              <a:buFont typeface="Wingdings" panose="05000000000000000000" pitchFamily="2" charset="2"/>
              <a:buChar char="§"/>
              <a:defRPr/>
            </a:pPr>
            <a:r>
              <a:rPr lang="he-IL" dirty="0">
                <a:solidFill>
                  <a:sysClr val="windowText" lastClr="000000"/>
                </a:solidFill>
                <a:latin typeface="Atlas AAA" panose="020B0504020202020204" pitchFamily="34" charset="-79"/>
                <a:cs typeface="Atlas AAA" panose="020B0504020202020204" pitchFamily="34" charset="-79"/>
              </a:rPr>
              <a:t>מאפשר פריחה מהירה מיד כשמגיעים התנאים המתאימים.</a:t>
            </a:r>
          </a:p>
          <a:p>
            <a:pPr marL="228600" marR="0" lvl="0" indent="-228600" algn="ct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endParaRPr lang="he-IL" sz="1800" dirty="0">
              <a:solidFill>
                <a:sysClr val="windowText" lastClr="000000"/>
              </a:solidFill>
              <a:latin typeface="Atlas AAA" panose="020B0504020202020204" pitchFamily="34" charset="-79"/>
              <a:cs typeface="Atlas AAA" panose="020B0504020202020204" pitchFamily="34" charset="-79"/>
            </a:endParaRPr>
          </a:p>
          <a:p>
            <a:pPr lvl="0" algn="ctr">
              <a:defRPr/>
            </a:pPr>
            <a:endParaRPr lang="he-IL" sz="1800" dirty="0">
              <a:solidFill>
                <a:sysClr val="windowText" lastClr="000000"/>
              </a:solidFill>
              <a:latin typeface="Atlas AAA" panose="020B0504020202020204" pitchFamily="34" charset="-79"/>
              <a:cs typeface="Atlas AAA" panose="020B0504020202020204" pitchFamily="34" charset="-79"/>
            </a:endParaRPr>
          </a:p>
        </p:txBody>
      </p:sp>
      <p:sp>
        <p:nvSpPr>
          <p:cNvPr id="27" name="Arrow: Down 26">
            <a:extLst>
              <a:ext uri="{FF2B5EF4-FFF2-40B4-BE49-F238E27FC236}">
                <a16:creationId xmlns:a16="http://schemas.microsoft.com/office/drawing/2014/main" id="{DA190220-1059-2308-485A-3D3E4FE4546F}"/>
              </a:ext>
            </a:extLst>
          </p:cNvPr>
          <p:cNvSpPr/>
          <p:nvPr/>
        </p:nvSpPr>
        <p:spPr>
          <a:xfrm>
            <a:off x="10595986" y="6214250"/>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Tree>
    <p:extLst>
      <p:ext uri="{BB962C8B-B14F-4D97-AF65-F5344CB8AC3E}">
        <p14:creationId xmlns:p14="http://schemas.microsoft.com/office/powerpoint/2010/main" val="273437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barn(inVertical)">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barn(inVertical)">
                                      <p:cBhvr>
                                        <p:cTn id="19" dur="500"/>
                                        <p:tgtEl>
                                          <p:spTgt spid="1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1">
                                            <p:txEl>
                                              <p:pRg st="3" end="3"/>
                                            </p:txEl>
                                          </p:spTgt>
                                        </p:tgtEl>
                                        <p:attrNameLst>
                                          <p:attrName>style.visibility</p:attrName>
                                        </p:attrNameLst>
                                      </p:cBhvr>
                                      <p:to>
                                        <p:strVal val="visible"/>
                                      </p:to>
                                    </p:set>
                                    <p:animEffect transition="in" filter="wipe(down)">
                                      <p:cBhvr>
                                        <p:cTn id="24" dur="500"/>
                                        <p:tgtEl>
                                          <p:spTgt spid="11">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Effect transition="in" filter="barn(inVertical)">
                                      <p:cBhvr>
                                        <p:cTn id="29" dur="500"/>
                                        <p:tgtEl>
                                          <p:spTgt spid="11">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1">
                                            <p:txEl>
                                              <p:pRg st="5" end="5"/>
                                            </p:txEl>
                                          </p:spTgt>
                                        </p:tgtEl>
                                        <p:attrNameLst>
                                          <p:attrName>style.visibility</p:attrName>
                                        </p:attrNameLst>
                                      </p:cBhvr>
                                      <p:to>
                                        <p:strVal val="visible"/>
                                      </p:to>
                                    </p:set>
                                    <p:animEffect transition="in" filter="barn(inVertical)">
                                      <p:cBhvr>
                                        <p:cTn id="34" dur="500"/>
                                        <p:tgtEl>
                                          <p:spTgt spid="11">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1">
                                            <p:txEl>
                                              <p:pRg st="7" end="7"/>
                                            </p:txEl>
                                          </p:spTgt>
                                        </p:tgtEl>
                                        <p:attrNameLst>
                                          <p:attrName>style.visibility</p:attrName>
                                        </p:attrNameLst>
                                      </p:cBhvr>
                                      <p:to>
                                        <p:strVal val="visible"/>
                                      </p:to>
                                    </p:set>
                                    <p:animEffect transition="in" filter="barn(inVertical)">
                                      <p:cBhvr>
                                        <p:cTn id="39" dur="500"/>
                                        <p:tgtEl>
                                          <p:spTgt spid="11">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1">
                                            <p:txEl>
                                              <p:pRg st="9" end="9"/>
                                            </p:txEl>
                                          </p:spTgt>
                                        </p:tgtEl>
                                        <p:attrNameLst>
                                          <p:attrName>style.visibility</p:attrName>
                                        </p:attrNameLst>
                                      </p:cBhvr>
                                      <p:to>
                                        <p:strVal val="visible"/>
                                      </p:to>
                                    </p:set>
                                    <p:animEffect transition="in" filter="barn(inVertical)">
                                      <p:cBhvr>
                                        <p:cTn id="44"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E65E-33FF-C2C4-CD41-2E8DD88360C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7BBEDD5-4BCB-5778-D619-A9737A3DE9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1D34D6B7-024D-AC96-1FA6-C7FDA67873B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C7B0278A-9F0C-B725-E55D-EDEEBE672F34}"/>
              </a:ext>
            </a:extLst>
          </p:cNvPr>
          <p:cNvSpPr/>
          <p:nvPr/>
        </p:nvSpPr>
        <p:spPr>
          <a:xfrm>
            <a:off x="19444"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7C128C8A-3763-4B08-FBC5-737DC65E6C62}"/>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EDC9733D-527E-A0A5-2778-CCD2B727B791}"/>
              </a:ext>
            </a:extLst>
          </p:cNvPr>
          <p:cNvSpPr txBox="1"/>
          <p:nvPr/>
        </p:nvSpPr>
        <p:spPr>
          <a:xfrm>
            <a:off x="4479362" y="304045"/>
            <a:ext cx="6837770" cy="830997"/>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סתיו</a:t>
            </a:r>
          </a:p>
          <a:p>
            <a:pPr algn="just" rtl="1"/>
            <a:r>
              <a:rPr lang="he-IL" sz="2400" b="1" dirty="0">
                <a:solidFill>
                  <a:srgbClr val="98D050"/>
                </a:solidFill>
                <a:latin typeface="Atlas AAA" panose="020B0504020202020204" pitchFamily="34" charset="-79"/>
                <a:cs typeface="Atlas AAA" panose="020B0504020202020204" pitchFamily="34" charset="-79"/>
              </a:rPr>
              <a:t>חבצלת הנגב</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E0CC9CD2-E3C3-C5F8-94A4-E2549F53E47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F096C36-36DB-1C0B-BA65-CB520A00AB83}"/>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A9534696-DA4D-0A14-4139-6BEC4E340C9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E544330-C001-50C5-3F3C-353464A048D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9C004F1-B5A7-CE12-E46E-11820FDD327C}"/>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30B388B-D87A-18EA-94AF-94C021D74EE8}"/>
              </a:ext>
            </a:extLst>
          </p:cNvPr>
          <p:cNvSpPr/>
          <p:nvPr/>
        </p:nvSpPr>
        <p:spPr>
          <a:xfrm>
            <a:off x="11704551" y="494285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86347E85-C091-ACC8-171A-2FC523EBAC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25053" y="4801721"/>
            <a:ext cx="496825" cy="484633"/>
          </a:xfrm>
          <a:prstGeom prst="rect">
            <a:avLst/>
          </a:prstGeom>
        </p:spPr>
      </p:pic>
      <p:sp>
        <p:nvSpPr>
          <p:cNvPr id="19" name="Isosceles Triangle 18">
            <a:extLst>
              <a:ext uri="{FF2B5EF4-FFF2-40B4-BE49-F238E27FC236}">
                <a16:creationId xmlns:a16="http://schemas.microsoft.com/office/drawing/2014/main" id="{9A10FC61-058D-7E79-3D1E-E4B933C1910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04936C79-D46F-A400-D406-7E0171746364}"/>
              </a:ext>
            </a:extLst>
          </p:cNvPr>
          <p:cNvSpPr/>
          <p:nvPr/>
        </p:nvSpPr>
        <p:spPr>
          <a:xfrm>
            <a:off x="11715620" y="420883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275042A7-B728-8148-D4C6-557B91A2469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02EE8DDF-9C27-2793-B915-11099E231190}"/>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756810" y="4411362"/>
            <a:ext cx="496825" cy="484633"/>
          </a:xfrm>
          <a:prstGeom prst="rect">
            <a:avLst/>
          </a:prstGeom>
        </p:spPr>
      </p:pic>
      <p:pic>
        <p:nvPicPr>
          <p:cNvPr id="25" name="Picture 24">
            <a:extLst>
              <a:ext uri="{FF2B5EF4-FFF2-40B4-BE49-F238E27FC236}">
                <a16:creationId xmlns:a16="http://schemas.microsoft.com/office/drawing/2014/main" id="{9438403C-F525-56EB-D4E7-D8059715A87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95022E17-80C9-0EE5-3F39-D83547A87A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11" name="TextBox 10">
            <a:extLst>
              <a:ext uri="{FF2B5EF4-FFF2-40B4-BE49-F238E27FC236}">
                <a16:creationId xmlns:a16="http://schemas.microsoft.com/office/drawing/2014/main" id="{A17E80E0-244F-8E15-C474-190123CEACDC}"/>
              </a:ext>
            </a:extLst>
          </p:cNvPr>
          <p:cNvSpPr txBox="1"/>
          <p:nvPr/>
        </p:nvSpPr>
        <p:spPr>
          <a:xfrm>
            <a:off x="1716837" y="1526102"/>
            <a:ext cx="9690454" cy="3649204"/>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r>
              <a:rPr lang="he-IL" sz="2400" b="1" dirty="0">
                <a:solidFill>
                  <a:schemeClr val="accent6">
                    <a:lumMod val="75000"/>
                  </a:schemeClr>
                </a:solidFill>
                <a:latin typeface="Atlas AAA" panose="020B0504020202020204" pitchFamily="34" charset="-79"/>
                <a:cs typeface="Atlas AAA" panose="020B0504020202020204" pitchFamily="34" charset="-79"/>
              </a:rPr>
              <a:t>אילו עוד צמחים עלי בצל או פקעת אתם מכירים?</a:t>
            </a: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2400" b="1" dirty="0">
              <a:solidFill>
                <a:schemeClr val="accent6">
                  <a:lumMod val="75000"/>
                </a:schemeClr>
              </a:solidFill>
              <a:latin typeface="Atlas AAA" panose="020B0504020202020204" pitchFamily="34" charset="-79"/>
              <a:cs typeface="Atlas AAA" panose="020B0504020202020204" pitchFamily="34" charset="-79"/>
            </a:endParaRPr>
          </a:p>
        </p:txBody>
      </p:sp>
      <p:sp>
        <p:nvSpPr>
          <p:cNvPr id="27" name="Arrow: Down 26">
            <a:extLst>
              <a:ext uri="{FF2B5EF4-FFF2-40B4-BE49-F238E27FC236}">
                <a16:creationId xmlns:a16="http://schemas.microsoft.com/office/drawing/2014/main" id="{8EDA87E1-BBB5-C47A-3EA7-2954A06CEE03}"/>
              </a:ext>
            </a:extLst>
          </p:cNvPr>
          <p:cNvSpPr/>
          <p:nvPr/>
        </p:nvSpPr>
        <p:spPr>
          <a:xfrm>
            <a:off x="10595986" y="6214250"/>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pic>
        <p:nvPicPr>
          <p:cNvPr id="8" name="Picture 7" descr="A drawing of a plant&#10;&#10;Description automatically generated">
            <a:extLst>
              <a:ext uri="{FF2B5EF4-FFF2-40B4-BE49-F238E27FC236}">
                <a16:creationId xmlns:a16="http://schemas.microsoft.com/office/drawing/2014/main" id="{FBC0E4D3-5CB1-4C12-EF4B-E97E401F6AB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1598" y="1385248"/>
            <a:ext cx="4174601" cy="5292367"/>
          </a:xfrm>
          <a:prstGeom prst="rect">
            <a:avLst/>
          </a:prstGeom>
        </p:spPr>
      </p:pic>
      <p:pic>
        <p:nvPicPr>
          <p:cNvPr id="5" name="Picture 4">
            <a:extLst>
              <a:ext uri="{FF2B5EF4-FFF2-40B4-BE49-F238E27FC236}">
                <a16:creationId xmlns:a16="http://schemas.microsoft.com/office/drawing/2014/main" id="{EC9FEF11-DEE0-D554-9D98-2639D2EBA776}"/>
              </a:ext>
            </a:extLst>
          </p:cNvPr>
          <p:cNvPicPr>
            <a:picLocks noChangeAspect="1"/>
          </p:cNvPicPr>
          <p:nvPr/>
        </p:nvPicPr>
        <p:blipFill>
          <a:blip r:embed="rId10"/>
          <a:srcRect l="26730" t="45669" r="51307" b="15637"/>
          <a:stretch/>
        </p:blipFill>
        <p:spPr>
          <a:xfrm>
            <a:off x="426028" y="1379963"/>
            <a:ext cx="4591478" cy="5055687"/>
          </a:xfrm>
          <a:prstGeom prst="rect">
            <a:avLst/>
          </a:prstGeom>
        </p:spPr>
      </p:pic>
      <p:grpSp>
        <p:nvGrpSpPr>
          <p:cNvPr id="33" name="Group 32">
            <a:extLst>
              <a:ext uri="{FF2B5EF4-FFF2-40B4-BE49-F238E27FC236}">
                <a16:creationId xmlns:a16="http://schemas.microsoft.com/office/drawing/2014/main" id="{8ECA6A48-D12E-266E-B9C9-3C6E6FE8F5F3}"/>
              </a:ext>
            </a:extLst>
          </p:cNvPr>
          <p:cNvGrpSpPr/>
          <p:nvPr/>
        </p:nvGrpSpPr>
        <p:grpSpPr>
          <a:xfrm>
            <a:off x="357983" y="1317613"/>
            <a:ext cx="4605564" cy="5366118"/>
            <a:chOff x="3213361" y="227267"/>
            <a:chExt cx="5750619" cy="6257621"/>
          </a:xfrm>
        </p:grpSpPr>
        <p:pic>
          <p:nvPicPr>
            <p:cNvPr id="34" name="Picture 33">
              <a:extLst>
                <a:ext uri="{FF2B5EF4-FFF2-40B4-BE49-F238E27FC236}">
                  <a16:creationId xmlns:a16="http://schemas.microsoft.com/office/drawing/2014/main" id="{0E51F94A-5D81-0648-4669-6382FF94A2C7}"/>
                </a:ext>
              </a:extLst>
            </p:cNvPr>
            <p:cNvPicPr>
              <a:picLocks noChangeAspect="1"/>
            </p:cNvPicPr>
            <p:nvPr/>
          </p:nvPicPr>
          <p:blipFill>
            <a:blip r:embed="rId11"/>
            <a:srcRect l="50187" t="21279" r="27198" b="39347"/>
            <a:stretch/>
          </p:blipFill>
          <p:spPr>
            <a:xfrm>
              <a:off x="3213361" y="227267"/>
              <a:ext cx="5750619" cy="6257621"/>
            </a:xfrm>
            <a:prstGeom prst="rect">
              <a:avLst/>
            </a:prstGeom>
          </p:spPr>
        </p:pic>
        <p:sp>
          <p:nvSpPr>
            <p:cNvPr id="35" name="תיבת טקסט 3">
              <a:extLst>
                <a:ext uri="{FF2B5EF4-FFF2-40B4-BE49-F238E27FC236}">
                  <a16:creationId xmlns:a16="http://schemas.microsoft.com/office/drawing/2014/main" id="{28B9E906-8F5B-A045-A7C5-D3313909FFFD}"/>
                </a:ext>
              </a:extLst>
            </p:cNvPr>
            <p:cNvSpPr txBox="1"/>
            <p:nvPr/>
          </p:nvSpPr>
          <p:spPr>
            <a:xfrm>
              <a:off x="6701724" y="6001890"/>
              <a:ext cx="2016051" cy="307777"/>
            </a:xfrm>
            <a:prstGeom prst="rect">
              <a:avLst/>
            </a:prstGeom>
            <a:noFill/>
          </p:spPr>
          <p:txBody>
            <a:bodyPr wrap="square" rtlCol="1">
              <a:spAutoFit/>
            </a:bodyPr>
            <a:lstStyle/>
            <a:p>
              <a:pPr algn="r"/>
              <a:r>
                <a:rPr lang="he-IL" sz="1400" dirty="0"/>
                <a:t>איור: </a:t>
              </a:r>
              <a:r>
                <a:rPr lang="he-IL" sz="1400" dirty="0" err="1"/>
                <a:t>הת'ר</a:t>
              </a:r>
              <a:r>
                <a:rPr lang="he-IL" sz="1400" dirty="0"/>
                <a:t> ווד</a:t>
              </a:r>
            </a:p>
          </p:txBody>
        </p:sp>
      </p:grpSp>
      <p:sp>
        <p:nvSpPr>
          <p:cNvPr id="38" name="Flowchart: Connector 37">
            <a:extLst>
              <a:ext uri="{FF2B5EF4-FFF2-40B4-BE49-F238E27FC236}">
                <a16:creationId xmlns:a16="http://schemas.microsoft.com/office/drawing/2014/main" id="{3711D10F-F2DA-2A6C-535F-75AEB18AE002}"/>
              </a:ext>
            </a:extLst>
          </p:cNvPr>
          <p:cNvSpPr/>
          <p:nvPr/>
        </p:nvSpPr>
        <p:spPr>
          <a:xfrm>
            <a:off x="2906224" y="5329930"/>
            <a:ext cx="1378634" cy="1348116"/>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40" name="TextBox 39">
            <a:extLst>
              <a:ext uri="{FF2B5EF4-FFF2-40B4-BE49-F238E27FC236}">
                <a16:creationId xmlns:a16="http://schemas.microsoft.com/office/drawing/2014/main" id="{EE4BDB7F-1384-2385-A940-7F018EC2238C}"/>
              </a:ext>
            </a:extLst>
          </p:cNvPr>
          <p:cNvSpPr txBox="1"/>
          <p:nvPr/>
        </p:nvSpPr>
        <p:spPr>
          <a:xfrm>
            <a:off x="5259349" y="5901945"/>
            <a:ext cx="1822412" cy="341632"/>
          </a:xfrm>
          <a:prstGeom prst="rect">
            <a:avLst/>
          </a:prstGeom>
          <a:noFill/>
        </p:spPr>
        <p:txBody>
          <a:bodyPr wrap="square">
            <a:spAutoFit/>
          </a:body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r>
              <a:rPr lang="he-IL" sz="1800" dirty="0">
                <a:latin typeface="Atlas AAA" panose="020B0504020202020204" pitchFamily="34" charset="-79"/>
                <a:cs typeface="Atlas AAA" panose="020B0504020202020204" pitchFamily="34" charset="-79"/>
              </a:rPr>
              <a:t>לכלנית יש פקעת</a:t>
            </a:r>
            <a:endParaRPr lang="he-IL" sz="1400" dirty="0">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99432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arn(inVertical)">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randombar(horizontal)">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circle(in)">
                                      <p:cBhvr>
                                        <p:cTn id="34" dur="2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272FD-B859-E532-EC35-5FD58E8EA60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DBAA8FE-B7DE-B176-3E3A-8BA2D294FFF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0AF770F4-730A-DD6F-E6E9-94889FED54A4}"/>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E4E1538F-808E-07E8-5D83-64DB1286298E}"/>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FDB3A152-500C-9561-CBC0-3E27B14C984B}"/>
              </a:ext>
            </a:extLst>
          </p:cNvPr>
          <p:cNvSpPr txBox="1">
            <a:spLocks/>
          </p:cNvSpPr>
          <p:nvPr/>
        </p:nvSpPr>
        <p:spPr>
          <a:xfrm>
            <a:off x="412067" y="4367834"/>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8" name="TextBox 17">
            <a:extLst>
              <a:ext uri="{FF2B5EF4-FFF2-40B4-BE49-F238E27FC236}">
                <a16:creationId xmlns:a16="http://schemas.microsoft.com/office/drawing/2014/main" id="{DAA43F45-DBDD-228A-16B6-9602445ED3B6}"/>
              </a:ext>
            </a:extLst>
          </p:cNvPr>
          <p:cNvSpPr txBox="1"/>
          <p:nvPr/>
        </p:nvSpPr>
        <p:spPr>
          <a:xfrm>
            <a:off x="4479362" y="304045"/>
            <a:ext cx="6837770" cy="830997"/>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סתיו</a:t>
            </a:r>
          </a:p>
          <a:p>
            <a:pPr algn="just" rtl="1"/>
            <a:r>
              <a:rPr lang="he-IL" sz="2400" b="1" dirty="0">
                <a:solidFill>
                  <a:srgbClr val="98D050"/>
                </a:solidFill>
                <a:latin typeface="Atlas AAA" panose="020B0504020202020204" pitchFamily="34" charset="-79"/>
                <a:cs typeface="Atlas AAA" panose="020B0504020202020204" pitchFamily="34" charset="-79"/>
              </a:rPr>
              <a:t>חבצלת הנגב</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88942F19-16B4-5CA3-A3AF-FBA227FBAB7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5B449797-A0CB-EA01-A0A3-EFB5ADA299C4}"/>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26F02C3D-1C8D-A385-9E92-5C98EFC839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D949DFDC-D0BF-F85F-4BAC-B62D4949743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E756FE79-C230-191A-E81C-F9B53A10E2CD}"/>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ACE871E-C25D-F090-D3A2-CC7B8192737A}"/>
              </a:ext>
            </a:extLst>
          </p:cNvPr>
          <p:cNvSpPr/>
          <p:nvPr/>
        </p:nvSpPr>
        <p:spPr>
          <a:xfrm>
            <a:off x="11743880" y="4970633"/>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2FFD66B2-EF16-C793-EE47-A14BC8A11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92645" y="4282046"/>
            <a:ext cx="496825" cy="484633"/>
          </a:xfrm>
          <a:prstGeom prst="rect">
            <a:avLst/>
          </a:prstGeom>
        </p:spPr>
      </p:pic>
      <p:sp>
        <p:nvSpPr>
          <p:cNvPr id="19" name="Isosceles Triangle 18">
            <a:extLst>
              <a:ext uri="{FF2B5EF4-FFF2-40B4-BE49-F238E27FC236}">
                <a16:creationId xmlns:a16="http://schemas.microsoft.com/office/drawing/2014/main" id="{3FB27D4A-76BD-AEB9-FA01-483C3041902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80F1A81-F641-87E3-1DB8-A727D6AAD4B1}"/>
              </a:ext>
            </a:extLst>
          </p:cNvPr>
          <p:cNvSpPr/>
          <p:nvPr/>
        </p:nvSpPr>
        <p:spPr>
          <a:xfrm>
            <a:off x="11704543" y="4278423"/>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EDACABE-271C-B123-1C26-160017BD38AD}"/>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9C58C181-8B82-BEC2-B234-09A99CDCEFC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70267" y="4217816"/>
            <a:ext cx="496825" cy="484633"/>
          </a:xfrm>
          <a:prstGeom prst="rect">
            <a:avLst/>
          </a:prstGeom>
        </p:spPr>
      </p:pic>
      <p:pic>
        <p:nvPicPr>
          <p:cNvPr id="25" name="Picture 24">
            <a:extLst>
              <a:ext uri="{FF2B5EF4-FFF2-40B4-BE49-F238E27FC236}">
                <a16:creationId xmlns:a16="http://schemas.microsoft.com/office/drawing/2014/main" id="{29BB5409-F590-BB5E-4B8D-EC2C61848D4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581B6185-DF5C-8503-2E93-123AE8E0DF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29" name="Picture 28">
            <a:extLst>
              <a:ext uri="{FF2B5EF4-FFF2-40B4-BE49-F238E27FC236}">
                <a16:creationId xmlns:a16="http://schemas.microsoft.com/office/drawing/2014/main" id="{CDE4D7F1-26A9-8775-C53F-EF332037BC1E}"/>
              </a:ext>
            </a:extLst>
          </p:cNvPr>
          <p:cNvPicPr>
            <a:picLocks noChangeAspect="1"/>
          </p:cNvPicPr>
          <p:nvPr/>
        </p:nvPicPr>
        <p:blipFill>
          <a:blip r:embed="rId8"/>
          <a:srcRect l="49999" t="47387" r="31513" b="13941"/>
          <a:stretch/>
        </p:blipFill>
        <p:spPr>
          <a:xfrm>
            <a:off x="521733" y="62433"/>
            <a:ext cx="4477451" cy="5853751"/>
          </a:xfrm>
          <a:prstGeom prst="rect">
            <a:avLst/>
          </a:prstGeom>
        </p:spPr>
      </p:pic>
      <p:sp>
        <p:nvSpPr>
          <p:cNvPr id="31" name="Flowchart: Connector 30">
            <a:extLst>
              <a:ext uri="{FF2B5EF4-FFF2-40B4-BE49-F238E27FC236}">
                <a16:creationId xmlns:a16="http://schemas.microsoft.com/office/drawing/2014/main" id="{8414A9A5-1C5C-9A97-0308-1682145AE187}"/>
              </a:ext>
            </a:extLst>
          </p:cNvPr>
          <p:cNvSpPr/>
          <p:nvPr/>
        </p:nvSpPr>
        <p:spPr>
          <a:xfrm>
            <a:off x="566947" y="941816"/>
            <a:ext cx="3902875" cy="3194805"/>
          </a:xfrm>
          <a:prstGeom prst="flowChartConnector">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11" name="TextBox 10">
            <a:extLst>
              <a:ext uri="{FF2B5EF4-FFF2-40B4-BE49-F238E27FC236}">
                <a16:creationId xmlns:a16="http://schemas.microsoft.com/office/drawing/2014/main" id="{774B50AA-BE92-2498-50E1-0E11ACFE468B}"/>
              </a:ext>
            </a:extLst>
          </p:cNvPr>
          <p:cNvSpPr txBox="1"/>
          <p:nvPr/>
        </p:nvSpPr>
        <p:spPr>
          <a:xfrm>
            <a:off x="5756299" y="2778046"/>
            <a:ext cx="5079231" cy="2270365"/>
          </a:xfrm>
          <a:prstGeom prst="rect">
            <a:avLst/>
          </a:prstGeom>
          <a:noFill/>
        </p:spPr>
        <p:txBody>
          <a:bodyPr wrap="square">
            <a:spAutoFit/>
          </a:bodyPr>
          <a:lstStyle/>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b="1" dirty="0">
                <a:solidFill>
                  <a:schemeClr val="accent6"/>
                </a:solidFill>
                <a:latin typeface="Atlas AAA" panose="020B0504020202020204" pitchFamily="34" charset="-79"/>
                <a:cs typeface="Atlas AAA" panose="020B0504020202020204" pitchFamily="34" charset="-79"/>
              </a:rPr>
              <a:t>עלים מסולסלים</a:t>
            </a:r>
          </a:p>
          <a:p>
            <a:endParaRPr lang="he-IL" b="1" dirty="0">
              <a:solidFill>
                <a:schemeClr val="tx1"/>
              </a:solidFill>
            </a:endParaRP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b="1" dirty="0">
                <a:solidFill>
                  <a:schemeClr val="accent6"/>
                </a:solidFill>
                <a:latin typeface="Atlas AAA" panose="020B0504020202020204" pitchFamily="34" charset="-79"/>
                <a:cs typeface="Atlas AAA" panose="020B0504020202020204" pitchFamily="34" charset="-79"/>
              </a:rPr>
              <a:t>מה היתרון לדעתכם?</a:t>
            </a:r>
            <a:endParaRPr lang="he-IL" sz="2400" dirty="0">
              <a:solidFill>
                <a:sysClr val="windowText" lastClr="000000"/>
              </a:solidFill>
              <a:latin typeface="Atlas AAA" panose="020B0504020202020204" pitchFamily="34" charset="-79"/>
              <a:cs typeface="Atlas AAA" panose="020B0504020202020204" pitchFamily="34" charset="-79"/>
            </a:endParaRPr>
          </a:p>
          <a:p>
            <a:pPr lvl="0" algn="ctr">
              <a:defRPr/>
            </a:pPr>
            <a:endParaRPr lang="he-IL" sz="1800" dirty="0">
              <a:solidFill>
                <a:sysClr val="windowText" lastClr="000000"/>
              </a:solidFill>
              <a:latin typeface="Atlas AAA" panose="020B0504020202020204" pitchFamily="34" charset="-79"/>
              <a:cs typeface="Atlas AAA" panose="020B0504020202020204" pitchFamily="34" charset="-79"/>
            </a:endParaRPr>
          </a:p>
          <a:p>
            <a:pPr marL="0" indent="0" algn="ctr">
              <a:buNone/>
              <a:defRPr/>
            </a:pPr>
            <a:r>
              <a:rPr lang="he-IL" dirty="0">
                <a:solidFill>
                  <a:sysClr val="windowText" lastClr="000000"/>
                </a:solidFill>
                <a:latin typeface="Atlas AAA" panose="020B0504020202020204" pitchFamily="34" charset="-79"/>
                <a:cs typeface="Atlas AAA" panose="020B0504020202020204" pitchFamily="34" charset="-79"/>
              </a:rPr>
              <a:t>הסלסול יו</a:t>
            </a:r>
            <a:r>
              <a:rPr lang="he-IL" sz="1800" dirty="0">
                <a:solidFill>
                  <a:sysClr val="windowText" lastClr="000000"/>
                </a:solidFill>
                <a:latin typeface="Atlas AAA" panose="020B0504020202020204" pitchFamily="34" charset="-79"/>
                <a:cs typeface="Atlas AAA" panose="020B0504020202020204" pitchFamily="34" charset="-79"/>
              </a:rPr>
              <a:t>צר מבנה מיוחד שבו העלה מצל על עצמו, מתחמם פחות ומאבד פחות מים. התאמה נוספת לחיים במדבר.</a:t>
            </a:r>
            <a:endParaRPr lang="he-IL" sz="1800" dirty="0">
              <a:solidFill>
                <a:schemeClr val="tx1"/>
              </a:solidFill>
            </a:endParaRPr>
          </a:p>
        </p:txBody>
      </p:sp>
      <p:sp>
        <p:nvSpPr>
          <p:cNvPr id="27" name="Arrow: Left 26">
            <a:extLst>
              <a:ext uri="{FF2B5EF4-FFF2-40B4-BE49-F238E27FC236}">
                <a16:creationId xmlns:a16="http://schemas.microsoft.com/office/drawing/2014/main" id="{D80CF306-0FB6-C6A4-C4C6-1B54768188D3}"/>
              </a:ext>
            </a:extLst>
          </p:cNvPr>
          <p:cNvSpPr/>
          <p:nvPr/>
        </p:nvSpPr>
        <p:spPr>
          <a:xfrm>
            <a:off x="6576760" y="1602976"/>
            <a:ext cx="3274820" cy="1108272"/>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e-IL" dirty="0"/>
              <a:t>והנה עוד 'פטנט' מעניין</a:t>
            </a:r>
            <a:endParaRPr lang="en-IL" dirty="0"/>
          </a:p>
        </p:txBody>
      </p:sp>
    </p:spTree>
    <p:extLst>
      <p:ext uri="{BB962C8B-B14F-4D97-AF65-F5344CB8AC3E}">
        <p14:creationId xmlns:p14="http://schemas.microsoft.com/office/powerpoint/2010/main" val="322920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1000"/>
                                        <p:tgtEl>
                                          <p:spTgt spid="11">
                                            <p:txEl>
                                              <p:pRg st="0" end="0"/>
                                            </p:txEl>
                                          </p:spTgt>
                                        </p:tgtEl>
                                      </p:cBhvr>
                                    </p:animEffect>
                                    <p:anim calcmode="lin" valueType="num">
                                      <p:cBhvr>
                                        <p:cTn id="1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down)">
                                      <p:cBhvr>
                                        <p:cTn id="24" dur="500"/>
                                        <p:tgtEl>
                                          <p:spTgt spid="1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 calcmode="lin" valueType="num">
                                      <p:cBhvr additive="base">
                                        <p:cTn id="29"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ABE5-6498-3618-60B6-DD7C73EC10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6705BF08-053D-8B04-8E67-8B917AE3CE5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BCA061CF-B7F8-C40F-239B-833817457C4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E83F78E2-6656-8CCA-F88B-8B01610E90F1}"/>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AD701DC-02B7-144A-25A2-FC382319040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EEA61A1-3687-53AC-AF2C-8492503F444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7562A544-3825-C152-1211-D6F3C05E3E6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03268C80-D686-A408-7496-9F673552BB57}"/>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9205106-F00B-5EA5-EEC5-1DFD1CE5D18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D679F8E4-8315-775A-2F83-5A7193A2C64A}"/>
              </a:ext>
            </a:extLst>
          </p:cNvPr>
          <p:cNvSpPr/>
          <p:nvPr/>
        </p:nvSpPr>
        <p:spPr>
          <a:xfrm>
            <a:off x="11694843" y="4958685"/>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F364DB4B-BB7B-11C7-4F63-9701ACD2E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5451" y="4395965"/>
            <a:ext cx="496825" cy="484633"/>
          </a:xfrm>
          <a:prstGeom prst="rect">
            <a:avLst/>
          </a:prstGeom>
        </p:spPr>
      </p:pic>
      <p:sp>
        <p:nvSpPr>
          <p:cNvPr id="19" name="Isosceles Triangle 18">
            <a:extLst>
              <a:ext uri="{FF2B5EF4-FFF2-40B4-BE49-F238E27FC236}">
                <a16:creationId xmlns:a16="http://schemas.microsoft.com/office/drawing/2014/main" id="{EDB4F824-88F5-CBF4-0972-B1089CCE2D1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0C420A25-0E47-F96E-C043-9E65DFB36083}"/>
              </a:ext>
            </a:extLst>
          </p:cNvPr>
          <p:cNvSpPr/>
          <p:nvPr/>
        </p:nvSpPr>
        <p:spPr>
          <a:xfrm>
            <a:off x="11676169" y="4187426"/>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E36022DA-2F03-2D6D-D360-418226F9531C}"/>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48E7BCA1-C999-EF2D-C17B-58C7437CE72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551274" y="5030214"/>
            <a:ext cx="496825" cy="484633"/>
          </a:xfrm>
          <a:prstGeom prst="rect">
            <a:avLst/>
          </a:prstGeom>
        </p:spPr>
      </p:pic>
      <p:pic>
        <p:nvPicPr>
          <p:cNvPr id="25" name="Picture 24">
            <a:extLst>
              <a:ext uri="{FF2B5EF4-FFF2-40B4-BE49-F238E27FC236}">
                <a16:creationId xmlns:a16="http://schemas.microsoft.com/office/drawing/2014/main" id="{AF83690E-E39F-50C3-4864-F20927D71CC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BD958527-884E-0919-9AFA-7706DA2081C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5" name="Flowchart: Summing Junction 4">
            <a:extLst>
              <a:ext uri="{FF2B5EF4-FFF2-40B4-BE49-F238E27FC236}">
                <a16:creationId xmlns:a16="http://schemas.microsoft.com/office/drawing/2014/main" id="{E1A87D1F-C224-DFA1-0E40-B1CDE447B802}"/>
              </a:ext>
            </a:extLst>
          </p:cNvPr>
          <p:cNvSpPr/>
          <p:nvPr/>
        </p:nvSpPr>
        <p:spPr>
          <a:xfrm>
            <a:off x="3550595" y="1514297"/>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2" name="Rectangle 31">
            <a:extLst>
              <a:ext uri="{FF2B5EF4-FFF2-40B4-BE49-F238E27FC236}">
                <a16:creationId xmlns:a16="http://schemas.microsoft.com/office/drawing/2014/main" id="{4B86322C-6269-C04B-421F-133F392CE2E2}"/>
              </a:ext>
            </a:extLst>
          </p:cNvPr>
          <p:cNvSpPr/>
          <p:nvPr/>
        </p:nvSpPr>
        <p:spPr>
          <a:xfrm>
            <a:off x="5493801" y="1853169"/>
            <a:ext cx="1078663" cy="1067734"/>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200" dirty="0">
                <a:solidFill>
                  <a:sysClr val="windowText" lastClr="000000"/>
                </a:solidFill>
              </a:rPr>
              <a:t>דצמבר, ינואר, פברואר:</a:t>
            </a:r>
          </a:p>
          <a:p>
            <a:pPr algn="ctr"/>
            <a:r>
              <a:rPr lang="he-IL" sz="2400" b="1" dirty="0">
                <a:solidFill>
                  <a:sysClr val="windowText" lastClr="000000"/>
                </a:solidFill>
              </a:rPr>
              <a:t>חורף </a:t>
            </a:r>
            <a:endParaRPr lang="en-IL" sz="2400" b="1" dirty="0">
              <a:solidFill>
                <a:sysClr val="windowText" lastClr="000000"/>
              </a:solidFill>
            </a:endParaRPr>
          </a:p>
        </p:txBody>
      </p:sp>
      <p:pic>
        <p:nvPicPr>
          <p:cNvPr id="10" name="Picture 9">
            <a:extLst>
              <a:ext uri="{FF2B5EF4-FFF2-40B4-BE49-F238E27FC236}">
                <a16:creationId xmlns:a16="http://schemas.microsoft.com/office/drawing/2014/main" id="{2954E7E2-7E7E-F6E8-AE13-B7B4131389E9}"/>
              </a:ext>
            </a:extLst>
          </p:cNvPr>
          <p:cNvPicPr>
            <a:picLocks noChangeAspect="1"/>
          </p:cNvPicPr>
          <p:nvPr/>
        </p:nvPicPr>
        <p:blipFill>
          <a:blip r:embed="rId8"/>
          <a:srcRect l="33659" t="20168" r="32635" b="38975"/>
          <a:stretch/>
        </p:blipFill>
        <p:spPr>
          <a:xfrm rot="16200000">
            <a:off x="-61472" y="2553436"/>
            <a:ext cx="3698438" cy="2801980"/>
          </a:xfrm>
          <a:prstGeom prst="rect">
            <a:avLst/>
          </a:prstGeom>
        </p:spPr>
      </p:pic>
      <p:sp>
        <p:nvSpPr>
          <p:cNvPr id="27" name="TextBox 26">
            <a:extLst>
              <a:ext uri="{FF2B5EF4-FFF2-40B4-BE49-F238E27FC236}">
                <a16:creationId xmlns:a16="http://schemas.microsoft.com/office/drawing/2014/main" id="{1202DF69-8295-CF74-63E5-5509B3368004}"/>
              </a:ext>
            </a:extLst>
          </p:cNvPr>
          <p:cNvSpPr txBox="1"/>
          <p:nvPr/>
        </p:nvSpPr>
        <p:spPr>
          <a:xfrm>
            <a:off x="1294551" y="1311183"/>
            <a:ext cx="10134606" cy="1329275"/>
          </a:xfrm>
          <a:prstGeom prst="rect">
            <a:avLst/>
          </a:prstGeom>
          <a:noFill/>
        </p:spPr>
        <p:txBody>
          <a:bodyPr wrap="square">
            <a:spAutoFit/>
          </a:bodyPr>
          <a:lstStyle/>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מי חוגג יום הולדת בחורף? (הצביעו)</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ציינו מספר מאפיינים של הטבע</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בחורף.</a:t>
            </a:r>
          </a:p>
        </p:txBody>
      </p:sp>
      <p:sp>
        <p:nvSpPr>
          <p:cNvPr id="29" name="TextBox 28">
            <a:extLst>
              <a:ext uri="{FF2B5EF4-FFF2-40B4-BE49-F238E27FC236}">
                <a16:creationId xmlns:a16="http://schemas.microsoft.com/office/drawing/2014/main" id="{A3583846-3CC5-7AE6-53C9-4ED2B8EF351F}"/>
              </a:ext>
            </a:extLst>
          </p:cNvPr>
          <p:cNvSpPr txBox="1"/>
          <p:nvPr/>
        </p:nvSpPr>
        <p:spPr>
          <a:xfrm>
            <a:off x="6505832" y="3344777"/>
            <a:ext cx="1780008" cy="1200329"/>
          </a:xfrm>
          <a:prstGeom prst="rect">
            <a:avLst/>
          </a:prstGeom>
          <a:noFill/>
        </p:spPr>
        <p:txBody>
          <a:bodyPr wrap="square">
            <a:spAutoFit/>
          </a:bodyPr>
          <a:lstStyle/>
          <a:p>
            <a:pPr algn="ctr"/>
            <a:r>
              <a:rPr lang="he-IL" dirty="0"/>
              <a:t>העונה הגשומה ביותר, טמפרטורות קרירות</a:t>
            </a:r>
            <a:endParaRPr lang="en-IL" dirty="0"/>
          </a:p>
        </p:txBody>
      </p:sp>
      <p:sp>
        <p:nvSpPr>
          <p:cNvPr id="30" name="TextBox 29">
            <a:extLst>
              <a:ext uri="{FF2B5EF4-FFF2-40B4-BE49-F238E27FC236}">
                <a16:creationId xmlns:a16="http://schemas.microsoft.com/office/drawing/2014/main" id="{F6F8CC88-E337-7BAF-A2E7-A4D6E4F94BF0}"/>
              </a:ext>
            </a:extLst>
          </p:cNvPr>
          <p:cNvSpPr txBox="1"/>
          <p:nvPr/>
        </p:nvSpPr>
        <p:spPr>
          <a:xfrm>
            <a:off x="3911501" y="3532118"/>
            <a:ext cx="1364834" cy="923330"/>
          </a:xfrm>
          <a:prstGeom prst="rect">
            <a:avLst/>
          </a:prstGeom>
          <a:noFill/>
        </p:spPr>
        <p:txBody>
          <a:bodyPr wrap="square">
            <a:spAutoFit/>
          </a:bodyPr>
          <a:lstStyle/>
          <a:p>
            <a:pPr algn="ctr"/>
            <a:r>
              <a:rPr lang="he-IL" dirty="0"/>
              <a:t>לעיתים יורד שלג בהרים הגבוהים.</a:t>
            </a:r>
            <a:endParaRPr lang="en-IL" dirty="0"/>
          </a:p>
        </p:txBody>
      </p:sp>
      <p:sp>
        <p:nvSpPr>
          <p:cNvPr id="8" name="TextBox 7">
            <a:extLst>
              <a:ext uri="{FF2B5EF4-FFF2-40B4-BE49-F238E27FC236}">
                <a16:creationId xmlns:a16="http://schemas.microsoft.com/office/drawing/2014/main" id="{1499844A-3232-BE46-24C5-0A2F26C9E0AA}"/>
              </a:ext>
            </a:extLst>
          </p:cNvPr>
          <p:cNvSpPr txBox="1"/>
          <p:nvPr/>
        </p:nvSpPr>
        <p:spPr>
          <a:xfrm>
            <a:off x="5350715" y="4894954"/>
            <a:ext cx="1364834" cy="646331"/>
          </a:xfrm>
          <a:prstGeom prst="rect">
            <a:avLst/>
          </a:prstGeom>
          <a:noFill/>
        </p:spPr>
        <p:txBody>
          <a:bodyPr wrap="square">
            <a:spAutoFit/>
          </a:bodyPr>
          <a:lstStyle/>
          <a:p>
            <a:pPr algn="ctr"/>
            <a:r>
              <a:rPr lang="he-IL" dirty="0"/>
              <a:t>מעט מאביקים</a:t>
            </a:r>
            <a:endParaRPr lang="en-IL" dirty="0"/>
          </a:p>
        </p:txBody>
      </p:sp>
    </p:spTree>
    <p:extLst>
      <p:ext uri="{BB962C8B-B14F-4D97-AF65-F5344CB8AC3E}">
        <p14:creationId xmlns:p14="http://schemas.microsoft.com/office/powerpoint/2010/main" val="3594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 calcmode="lin" valueType="num">
                                      <p:cBhvr>
                                        <p:cTn id="7"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randombar(horizontal)">
                                      <p:cBhvr>
                                        <p:cTn id="19" dur="500"/>
                                        <p:tgtEl>
                                          <p:spTgt spid="3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circle(in)">
                                      <p:cBhvr>
                                        <p:cTn id="24" dur="20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0">
                                            <p:txEl>
                                              <p:pRg st="0" end="0"/>
                                            </p:txEl>
                                          </p:spTgt>
                                        </p:tgtEl>
                                        <p:attrNameLst>
                                          <p:attrName>style.visibility</p:attrName>
                                        </p:attrNameLst>
                                      </p:cBhvr>
                                      <p:to>
                                        <p:strVal val="visible"/>
                                      </p:to>
                                    </p:set>
                                    <p:animEffect transition="in" filter="fade">
                                      <p:cBhvr>
                                        <p:cTn id="29" dur="1000"/>
                                        <p:tgtEl>
                                          <p:spTgt spid="30">
                                            <p:txEl>
                                              <p:pRg st="0" end="0"/>
                                            </p:txEl>
                                          </p:spTgt>
                                        </p:tgtEl>
                                      </p:cBhvr>
                                    </p:animEffect>
                                    <p:anim calcmode="lin" valueType="num">
                                      <p:cBhvr>
                                        <p:cTn id="30"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fade">
                                      <p:cBhvr>
                                        <p:cTn id="36" dur="1000"/>
                                        <p:tgtEl>
                                          <p:spTgt spid="8">
                                            <p:txEl>
                                              <p:pRg st="0" end="0"/>
                                            </p:txEl>
                                          </p:spTgt>
                                        </p:tgtEl>
                                      </p:cBhvr>
                                    </p:animEffect>
                                    <p:anim calcmode="lin" valueType="num">
                                      <p:cBhvr>
                                        <p:cTn id="3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2" grpId="0" animBg="1"/>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4E8EF-4750-7614-E571-3D8E199143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361E358-C495-8805-82FA-13B5262B3B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F9B822FF-4B8B-CC0C-F43C-278D1247498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98A0C78-9558-CACB-49B6-8BF6FF62CFE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607B527C-4A40-6A12-4ACC-23EC8E3BE265}"/>
              </a:ext>
            </a:extLst>
          </p:cNvPr>
          <p:cNvSpPr txBox="1"/>
          <p:nvPr/>
        </p:nvSpPr>
        <p:spPr>
          <a:xfrm>
            <a:off x="4483403" y="290810"/>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חורף..... </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0A7F5984-C893-94B4-8589-E053B614B2B8}"/>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BF70DD9-E595-4742-B057-EAAA85DA09A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AEA4F9B-4A34-29E5-D0B4-401136699C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7" name="TextBox 6">
            <a:extLst>
              <a:ext uri="{FF2B5EF4-FFF2-40B4-BE49-F238E27FC236}">
                <a16:creationId xmlns:a16="http://schemas.microsoft.com/office/drawing/2014/main" id="{14BD9876-C03E-F9FE-7B6E-A841EFD724BC}"/>
              </a:ext>
            </a:extLst>
          </p:cNvPr>
          <p:cNvSpPr txBox="1"/>
          <p:nvPr/>
        </p:nvSpPr>
        <p:spPr>
          <a:xfrm>
            <a:off x="11571756" y="3768083"/>
            <a:ext cx="637058" cy="261610"/>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הקדמה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5F46102E-EE4E-EC29-9738-7D8818C363D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6019F181-4829-6635-A991-D2CA7154E05F}"/>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16B0F372-9947-A5A5-1CB7-74EA94F4F61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6" name="TextBox 15">
            <a:extLst>
              <a:ext uri="{FF2B5EF4-FFF2-40B4-BE49-F238E27FC236}">
                <a16:creationId xmlns:a16="http://schemas.microsoft.com/office/drawing/2014/main" id="{73390647-BF1E-4D9C-EF7D-6BC2E6D0E6F3}"/>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2C91D60C-B620-B544-1D57-E2A36FAC1F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501C185E-7241-A44F-1217-3FC794487D10}"/>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377A5DC-E1C6-9939-E936-8C564C74CB77}"/>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34590317-F959-E39C-C5EC-B38F98E8BB9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BD45A084-E8E6-7315-8433-31F88906AA2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sp>
        <p:nvSpPr>
          <p:cNvPr id="24" name="TextBox 23">
            <a:extLst>
              <a:ext uri="{FF2B5EF4-FFF2-40B4-BE49-F238E27FC236}">
                <a16:creationId xmlns:a16="http://schemas.microsoft.com/office/drawing/2014/main" id="{54AB3F5C-C8B0-F28E-24E6-0FA7265696A5}"/>
              </a:ext>
            </a:extLst>
          </p:cNvPr>
          <p:cNvSpPr txBox="1"/>
          <p:nvPr/>
        </p:nvSpPr>
        <p:spPr>
          <a:xfrm>
            <a:off x="11429157" y="5236864"/>
            <a:ext cx="826301" cy="400110"/>
          </a:xfrm>
          <a:prstGeom prst="rect">
            <a:avLst/>
          </a:prstGeom>
          <a:noFill/>
        </p:spPr>
        <p:txBody>
          <a:bodyPr wrap="square" rtlCol="0">
            <a:spAutoFit/>
          </a:bodyPr>
          <a:lstStyle/>
          <a:p>
            <a:pPr algn="ctr" rtl="1"/>
            <a:r>
              <a:rPr lang="he-IL" sz="1000" dirty="0">
                <a:solidFill>
                  <a:srgbClr val="005445"/>
                </a:solidFill>
                <a:latin typeface="Atlas AAA" panose="020B0504020202020204" pitchFamily="34" charset="-79"/>
                <a:cs typeface="Atlas AAA" panose="020B0504020202020204" pitchFamily="34" charset="-79"/>
              </a:rPr>
              <a:t>פרחים על פי עונות שנה</a:t>
            </a:r>
            <a:endParaRPr lang="en-150" sz="1000" dirty="0">
              <a:solidFill>
                <a:srgbClr val="005445"/>
              </a:solidFill>
              <a:latin typeface="Atlas AAA" panose="020B0504020202020204" pitchFamily="34" charset="-79"/>
              <a:cs typeface="Atlas AAA" panose="020B0504020202020204" pitchFamily="34" charset="-79"/>
            </a:endParaRPr>
          </a:p>
        </p:txBody>
      </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92E4B648-7F8E-DBB7-4CBB-E18E1AAAF1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8" name="TextBox 7">
            <a:extLst>
              <a:ext uri="{FF2B5EF4-FFF2-40B4-BE49-F238E27FC236}">
                <a16:creationId xmlns:a16="http://schemas.microsoft.com/office/drawing/2014/main" id="{9E2C6B5C-302E-C4BD-8A3A-42C54B0FCD63}"/>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Arial" panose="020B0604020202020204" pitchFamily="34" charset="0"/>
                <a:cs typeface="Arial" panose="020B0604020202020204" pitchFamily="34" charset="0"/>
              </a:rPr>
              <a:t>כלנית מצויה, צילום: אורי פרגמן-ספיר </a:t>
            </a:r>
            <a:endParaRPr lang="en-IL" sz="1400" dirty="0">
              <a:solidFill>
                <a:schemeClr val="bg1"/>
              </a:solidFill>
            </a:endParaRPr>
          </a:p>
        </p:txBody>
      </p:sp>
      <p:pic>
        <p:nvPicPr>
          <p:cNvPr id="29" name="Picture 28" descr="A close-up of a plant&#10;&#10;Description automatically generated">
            <a:extLst>
              <a:ext uri="{FF2B5EF4-FFF2-40B4-BE49-F238E27FC236}">
                <a16:creationId xmlns:a16="http://schemas.microsoft.com/office/drawing/2014/main" id="{DDB04314-55F9-EEB3-F33F-032EF81D5C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25" y="1453932"/>
            <a:ext cx="3054586" cy="4563023"/>
          </a:xfrm>
          <a:prstGeom prst="rect">
            <a:avLst/>
          </a:prstGeom>
        </p:spPr>
      </p:pic>
      <p:sp>
        <p:nvSpPr>
          <p:cNvPr id="30" name="TextBox 29">
            <a:extLst>
              <a:ext uri="{FF2B5EF4-FFF2-40B4-BE49-F238E27FC236}">
                <a16:creationId xmlns:a16="http://schemas.microsoft.com/office/drawing/2014/main" id="{4ADEA789-D93E-D65A-6123-50D268644F64}"/>
              </a:ext>
            </a:extLst>
          </p:cNvPr>
          <p:cNvSpPr txBox="1"/>
          <p:nvPr/>
        </p:nvSpPr>
        <p:spPr>
          <a:xfrm>
            <a:off x="-487617" y="5657685"/>
            <a:ext cx="3660159" cy="307777"/>
          </a:xfrm>
          <a:prstGeom prst="rect">
            <a:avLst/>
          </a:prstGeom>
          <a:noFill/>
        </p:spPr>
        <p:txBody>
          <a:bodyPr wrap="square">
            <a:spAutoFit/>
          </a:bodyPr>
          <a:lstStyle/>
          <a:p>
            <a:pPr algn="r"/>
            <a:r>
              <a:rPr lang="he-IL" sz="1400" b="1" i="0" dirty="0">
                <a:effectLst/>
                <a:latin typeface="Arial" panose="020B0604020202020204" pitchFamily="34" charset="0"/>
                <a:cs typeface="Arial" panose="020B0604020202020204" pitchFamily="34" charset="0"/>
              </a:rPr>
              <a:t>גביעונית הלבנון</a:t>
            </a:r>
            <a:endParaRPr lang="en-IL" sz="1400" dirty="0"/>
          </a:p>
        </p:txBody>
      </p:sp>
      <p:pic>
        <p:nvPicPr>
          <p:cNvPr id="38" name="Picture 37" descr="A close-up of a flower&#10;&#10;Description automatically generated">
            <a:extLst>
              <a:ext uri="{FF2B5EF4-FFF2-40B4-BE49-F238E27FC236}">
                <a16:creationId xmlns:a16="http://schemas.microsoft.com/office/drawing/2014/main" id="{474BA431-6A37-BA29-C9B5-C6F9AFE202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37354" y="1523963"/>
            <a:ext cx="3429651" cy="4492992"/>
          </a:xfrm>
          <a:prstGeom prst="rect">
            <a:avLst/>
          </a:prstGeom>
        </p:spPr>
      </p:pic>
      <p:sp>
        <p:nvSpPr>
          <p:cNvPr id="40" name="TextBox 39">
            <a:extLst>
              <a:ext uri="{FF2B5EF4-FFF2-40B4-BE49-F238E27FC236}">
                <a16:creationId xmlns:a16="http://schemas.microsoft.com/office/drawing/2014/main" id="{3C1809E7-7D96-8AB6-30F9-84667A0C59FD}"/>
              </a:ext>
            </a:extLst>
          </p:cNvPr>
          <p:cNvSpPr txBox="1"/>
          <p:nvPr/>
        </p:nvSpPr>
        <p:spPr>
          <a:xfrm>
            <a:off x="9226421" y="5609534"/>
            <a:ext cx="2862754" cy="307777"/>
          </a:xfrm>
          <a:prstGeom prst="rect">
            <a:avLst/>
          </a:prstGeom>
          <a:noFill/>
        </p:spPr>
        <p:txBody>
          <a:bodyPr wrap="square">
            <a:spAutoFit/>
          </a:bodyPr>
          <a:lstStyle/>
          <a:p>
            <a:pPr algn="r"/>
            <a:r>
              <a:rPr lang="he-IL" sz="1400" b="1" i="0" dirty="0">
                <a:effectLst/>
                <a:latin typeface="Arial" panose="020B0604020202020204" pitchFamily="34" charset="0"/>
                <a:cs typeface="Arial" panose="020B0604020202020204" pitchFamily="34" charset="0"/>
              </a:rPr>
              <a:t>נרקיס מצוי</a:t>
            </a:r>
            <a:endParaRPr lang="en-IL" sz="1400" dirty="0"/>
          </a:p>
        </p:txBody>
      </p:sp>
      <p:pic>
        <p:nvPicPr>
          <p:cNvPr id="10" name="Picture 9" descr="A field of flowers with purple flowers&#10;&#10;Description automatically generated">
            <a:extLst>
              <a:ext uri="{FF2B5EF4-FFF2-40B4-BE49-F238E27FC236}">
                <a16:creationId xmlns:a16="http://schemas.microsoft.com/office/drawing/2014/main" id="{E11CDF0B-44C3-8AE9-63BB-0D4ADE61B6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92474" y="2462156"/>
            <a:ext cx="5320517" cy="3555879"/>
          </a:xfrm>
          <a:prstGeom prst="rect">
            <a:avLst/>
          </a:prstGeom>
        </p:spPr>
      </p:pic>
      <p:sp>
        <p:nvSpPr>
          <p:cNvPr id="39" name="TextBox 38">
            <a:extLst>
              <a:ext uri="{FF2B5EF4-FFF2-40B4-BE49-F238E27FC236}">
                <a16:creationId xmlns:a16="http://schemas.microsoft.com/office/drawing/2014/main" id="{7C59E61B-8C79-AA59-3ECD-8D68D00FB5AA}"/>
              </a:ext>
            </a:extLst>
          </p:cNvPr>
          <p:cNvSpPr txBox="1"/>
          <p:nvPr/>
        </p:nvSpPr>
        <p:spPr>
          <a:xfrm>
            <a:off x="4836821" y="5696981"/>
            <a:ext cx="3660159" cy="307777"/>
          </a:xfrm>
          <a:prstGeom prst="rect">
            <a:avLst/>
          </a:prstGeom>
          <a:noFill/>
        </p:spPr>
        <p:txBody>
          <a:bodyPr wrap="square">
            <a:spAutoFit/>
          </a:bodyPr>
          <a:lstStyle/>
          <a:p>
            <a:pPr algn="r"/>
            <a:r>
              <a:rPr lang="he-IL" sz="1400" b="1" i="0" dirty="0">
                <a:solidFill>
                  <a:schemeClr val="bg1"/>
                </a:solidFill>
                <a:effectLst/>
                <a:latin typeface="Arial" panose="020B0604020202020204" pitchFamily="34" charset="0"/>
                <a:cs typeface="Arial" panose="020B0604020202020204" pitchFamily="34" charset="0"/>
              </a:rPr>
              <a:t>איריס הנגב</a:t>
            </a:r>
            <a:endParaRPr lang="en-IL" sz="1400" dirty="0">
              <a:solidFill>
                <a:schemeClr val="bg1"/>
              </a:solidFill>
            </a:endParaRPr>
          </a:p>
        </p:txBody>
      </p:sp>
      <p:sp>
        <p:nvSpPr>
          <p:cNvPr id="5" name="TextBox 4">
            <a:extLst>
              <a:ext uri="{FF2B5EF4-FFF2-40B4-BE49-F238E27FC236}">
                <a16:creationId xmlns:a16="http://schemas.microsoft.com/office/drawing/2014/main" id="{CF1D27A8-ADEB-0D79-4085-18E972990FE3}"/>
              </a:ext>
            </a:extLst>
          </p:cNvPr>
          <p:cNvSpPr txBox="1"/>
          <p:nvPr/>
        </p:nvSpPr>
        <p:spPr>
          <a:xfrm>
            <a:off x="6096000" y="6404484"/>
            <a:ext cx="6129130" cy="325923"/>
          </a:xfrm>
          <a:prstGeom prst="rect">
            <a:avLst/>
          </a:prstGeom>
          <a:noFill/>
        </p:spPr>
        <p:txBody>
          <a:bodyPr wrap="square">
            <a:spAutoFit/>
          </a:bodyPr>
          <a:lstStyle/>
          <a:p>
            <a:pPr algn="r" rtl="1">
              <a:lnSpc>
                <a:spcPct val="115000"/>
              </a:lnSpc>
              <a:spcAft>
                <a:spcPts val="800"/>
              </a:spcAft>
            </a:pPr>
            <a:r>
              <a:rPr lang="he-IL" sz="1400" kern="0" dirty="0">
                <a:solidFill>
                  <a:srgbClr val="222222"/>
                </a:solidFill>
                <a:effectLst/>
                <a:latin typeface="Aptos" panose="020B0004020202020204" pitchFamily="34" charset="0"/>
                <a:ea typeface="Times New Roman" panose="02020603050405020304" pitchFamily="18" charset="0"/>
              </a:rPr>
              <a:t>צילומים: ד"ר אורי פרגמן - ספיר </a:t>
            </a:r>
            <a:r>
              <a:rPr lang="en-US" sz="1400" u="sng" kern="0" dirty="0">
                <a:solidFill>
                  <a:srgbClr val="0000FF"/>
                </a:solidFill>
                <a:effectLst/>
                <a:latin typeface="Aptos" panose="020B0004020202020204" pitchFamily="34" charset="0"/>
                <a:ea typeface="Times New Roman" panose="02020603050405020304" pitchFamily="18" charset="0"/>
                <a:hlinkClick r:id="rId10"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Tree>
    <p:extLst>
      <p:ext uri="{BB962C8B-B14F-4D97-AF65-F5344CB8AC3E}">
        <p14:creationId xmlns:p14="http://schemas.microsoft.com/office/powerpoint/2010/main" val="7202925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D83A0-D895-E1F6-DB16-018631A1DB8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A65921E-EA86-FD49-62F5-72BCD7746A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A26C6F91-F5B3-D0AE-D6DF-B02D34377D2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1E785C72-DC55-D853-C624-946E3C99011F}"/>
              </a:ext>
            </a:extLst>
          </p:cNvPr>
          <p:cNvSpPr/>
          <p:nvPr/>
        </p:nvSpPr>
        <p:spPr>
          <a:xfrm>
            <a:off x="753185" y="34391"/>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512B7A12-28EA-6322-1BC6-852824941873}"/>
              </a:ext>
            </a:extLst>
          </p:cNvPr>
          <p:cNvSpPr txBox="1"/>
          <p:nvPr/>
        </p:nvSpPr>
        <p:spPr>
          <a:xfrm>
            <a:off x="5181560" y="259781"/>
            <a:ext cx="6837770" cy="707886"/>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חורף.....</a:t>
            </a:r>
          </a:p>
          <a:p>
            <a:pPr algn="just" rtl="1"/>
            <a:r>
              <a:rPr lang="he-IL" altLang="he-IL" sz="1600" b="1" dirty="0">
                <a:solidFill>
                  <a:srgbClr val="98D050"/>
                </a:solidFill>
                <a:latin typeface="Atlas AAA" panose="020B0504020202020204" pitchFamily="34" charset="-79"/>
                <a:cs typeface="Atlas AAA" panose="020B0504020202020204" pitchFamily="34" charset="-79"/>
              </a:rPr>
              <a:t>איריס הנגב</a:t>
            </a:r>
            <a:endParaRPr lang="en-150" sz="16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AC0678ED-89A2-89D0-5238-35802161A2B7}"/>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7B204013-F3FA-05CD-4C60-9B9C1DDC5BF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D9659AEE-6328-D5AC-9FDB-63A6A30A50D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F47FBA48-F977-E2C9-CF61-56A4C74DB84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AE5070F1-B949-6E3E-F475-F89992AAFDF0}"/>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7447C0CA-6823-E14D-2AD9-F20614471C86}"/>
              </a:ext>
            </a:extLst>
          </p:cNvPr>
          <p:cNvSpPr/>
          <p:nvPr/>
        </p:nvSpPr>
        <p:spPr>
          <a:xfrm>
            <a:off x="11744350" y="4885615"/>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C31E9FE2-7FF4-D24A-FD55-FE63857B95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76640" y="5134726"/>
            <a:ext cx="496825" cy="484633"/>
          </a:xfrm>
          <a:prstGeom prst="rect">
            <a:avLst/>
          </a:prstGeom>
        </p:spPr>
      </p:pic>
      <p:sp>
        <p:nvSpPr>
          <p:cNvPr id="19" name="Isosceles Triangle 18">
            <a:extLst>
              <a:ext uri="{FF2B5EF4-FFF2-40B4-BE49-F238E27FC236}">
                <a16:creationId xmlns:a16="http://schemas.microsoft.com/office/drawing/2014/main" id="{F7DE1E0C-9B9C-08EA-5387-F4B121F1259E}"/>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68200782-F46F-10EC-BFAB-B166ADA5B7C4}"/>
              </a:ext>
            </a:extLst>
          </p:cNvPr>
          <p:cNvSpPr/>
          <p:nvPr/>
        </p:nvSpPr>
        <p:spPr>
          <a:xfrm>
            <a:off x="11715620" y="422804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42BADD9-2C54-51FF-C55F-5CC9254CFC0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7D12303-A13E-2597-4141-CCF4291728F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4593" y="4782127"/>
            <a:ext cx="496825" cy="484633"/>
          </a:xfrm>
          <a:prstGeom prst="rect">
            <a:avLst/>
          </a:prstGeom>
        </p:spPr>
      </p:pic>
      <p:pic>
        <p:nvPicPr>
          <p:cNvPr id="25" name="Picture 24">
            <a:extLst>
              <a:ext uri="{FF2B5EF4-FFF2-40B4-BE49-F238E27FC236}">
                <a16:creationId xmlns:a16="http://schemas.microsoft.com/office/drawing/2014/main" id="{3DC0570E-7E85-733F-9E66-7DA883AEED5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8446525-E9B8-C0CB-AEC3-A1BB0E8258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28" name="Picture 27" descr="A field of flowers with purple flowers&#10;&#10;Description automatically generated">
            <a:extLst>
              <a:ext uri="{FF2B5EF4-FFF2-40B4-BE49-F238E27FC236}">
                <a16:creationId xmlns:a16="http://schemas.microsoft.com/office/drawing/2014/main" id="{6E787F75-CFCA-2B8C-45B1-ACAFACA4600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57533" y="1136039"/>
            <a:ext cx="8306665" cy="5551621"/>
          </a:xfrm>
          <a:prstGeom prst="rect">
            <a:avLst/>
          </a:prstGeom>
        </p:spPr>
      </p:pic>
      <p:sp>
        <p:nvSpPr>
          <p:cNvPr id="29" name="Speech Bubble: Rectangle 28">
            <a:extLst>
              <a:ext uri="{FF2B5EF4-FFF2-40B4-BE49-F238E27FC236}">
                <a16:creationId xmlns:a16="http://schemas.microsoft.com/office/drawing/2014/main" id="{9BA538E9-54C9-B9E6-8210-75705BD1D2B3}"/>
              </a:ext>
            </a:extLst>
          </p:cNvPr>
          <p:cNvSpPr/>
          <p:nvPr/>
        </p:nvSpPr>
        <p:spPr>
          <a:xfrm>
            <a:off x="315781" y="182512"/>
            <a:ext cx="6012000" cy="2134791"/>
          </a:xfrm>
          <a:prstGeom prst="wedgeRectCallout">
            <a:avLst>
              <a:gd name="adj1" fmla="val -20730"/>
              <a:gd name="adj2" fmla="val 88342"/>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chemeClr val="accent6">
                  <a:lumMod val="75000"/>
                </a:schemeClr>
              </a:solidFill>
            </a:endParaRPr>
          </a:p>
        </p:txBody>
      </p:sp>
      <p:sp>
        <p:nvSpPr>
          <p:cNvPr id="33" name="TextBox 32">
            <a:extLst>
              <a:ext uri="{FF2B5EF4-FFF2-40B4-BE49-F238E27FC236}">
                <a16:creationId xmlns:a16="http://schemas.microsoft.com/office/drawing/2014/main" id="{4D8DC39E-7148-6A6E-1C2D-9A0CECD87004}"/>
              </a:ext>
            </a:extLst>
          </p:cNvPr>
          <p:cNvSpPr txBox="1"/>
          <p:nvPr/>
        </p:nvSpPr>
        <p:spPr>
          <a:xfrm>
            <a:off x="586010" y="315894"/>
            <a:ext cx="5372916" cy="1754326"/>
          </a:xfrm>
          <a:prstGeom prst="rect">
            <a:avLst/>
          </a:prstGeom>
          <a:noFill/>
        </p:spPr>
        <p:txBody>
          <a:bodyPr wrap="square">
            <a:spAutoFit/>
          </a:bodyPr>
          <a:lstStyle/>
          <a:p>
            <a:pPr algn="ctr"/>
            <a:r>
              <a:rPr lang="he-IL" b="1" dirty="0">
                <a:solidFill>
                  <a:schemeClr val="accent6">
                    <a:lumMod val="75000"/>
                  </a:schemeClr>
                </a:solidFill>
              </a:rPr>
              <a:t>האם חשבתם כיצד ניתנו השמות העבריים לפרחים?</a:t>
            </a:r>
          </a:p>
          <a:p>
            <a:pPr algn="ctr"/>
            <a:r>
              <a:rPr lang="he-IL" dirty="0">
                <a:solidFill>
                  <a:schemeClr val="tx1"/>
                </a:solidFill>
              </a:rPr>
              <a:t>השמות העבריים לקוחים ממקורות רבים, כגון </a:t>
            </a:r>
          </a:p>
          <a:p>
            <a:pPr algn="ctr"/>
            <a:r>
              <a:rPr lang="he-IL" dirty="0">
                <a:solidFill>
                  <a:schemeClr val="tx1"/>
                </a:solidFill>
              </a:rPr>
              <a:t>התנ"ך, כתביהם של סופרים ומשוררים ,שמות עממיים בהשפעת הערבית, שמות שטבעו חוקרים, בוטנאים ואנשי אקדמיה אחרים, תכונות מעניינות בצמח, כגון צורת הפרח או בית הגידול שלו....</a:t>
            </a:r>
          </a:p>
        </p:txBody>
      </p:sp>
      <p:sp>
        <p:nvSpPr>
          <p:cNvPr id="30" name="Speech Bubble: Rectangle 29">
            <a:extLst>
              <a:ext uri="{FF2B5EF4-FFF2-40B4-BE49-F238E27FC236}">
                <a16:creationId xmlns:a16="http://schemas.microsoft.com/office/drawing/2014/main" id="{7939A398-F186-0631-BE7B-55CC3FE51A21}"/>
              </a:ext>
            </a:extLst>
          </p:cNvPr>
          <p:cNvSpPr/>
          <p:nvPr/>
        </p:nvSpPr>
        <p:spPr>
          <a:xfrm>
            <a:off x="315781" y="210927"/>
            <a:ext cx="6012000" cy="3651698"/>
          </a:xfrm>
          <a:prstGeom prst="wedgeRectCallout">
            <a:avLst>
              <a:gd name="adj1" fmla="val -20730"/>
              <a:gd name="adj2" fmla="val 88342"/>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r>
              <a:rPr lang="he-IL" b="1" dirty="0">
                <a:solidFill>
                  <a:schemeClr val="accent6">
                    <a:lumMod val="75000"/>
                  </a:schemeClr>
                </a:solidFill>
              </a:rPr>
              <a:t>מה משמעות המילה 'איריס'?</a:t>
            </a:r>
          </a:p>
          <a:p>
            <a:pPr algn="ctr"/>
            <a:endParaRPr lang="he-IL" b="1" dirty="0">
              <a:solidFill>
                <a:schemeClr val="accent6">
                  <a:lumMod val="75000"/>
                </a:schemeClr>
              </a:solidFill>
            </a:endParaRPr>
          </a:p>
          <a:p>
            <a:pPr algn="ctr"/>
            <a:r>
              <a:rPr lang="he-IL" b="1" dirty="0">
                <a:solidFill>
                  <a:schemeClr val="accent6">
                    <a:lumMod val="75000"/>
                  </a:schemeClr>
                </a:solidFill>
              </a:rPr>
              <a:t>רמז: </a:t>
            </a:r>
            <a:r>
              <a:rPr lang="he-IL" dirty="0">
                <a:solidFill>
                  <a:schemeClr val="tx1"/>
                </a:solidFill>
              </a:rPr>
              <a:t>מישהו דובר/ת ספרדית? </a:t>
            </a:r>
          </a:p>
          <a:p>
            <a:pPr algn="ctr"/>
            <a:endParaRPr lang="he-IL" dirty="0">
              <a:solidFill>
                <a:schemeClr val="tx1"/>
              </a:solidFill>
            </a:endParaRPr>
          </a:p>
          <a:p>
            <a:pPr algn="ctr"/>
            <a:r>
              <a:rPr lang="he-IL" b="1" dirty="0">
                <a:solidFill>
                  <a:schemeClr val="tx1"/>
                </a:solidFill>
              </a:rPr>
              <a:t>איריס: </a:t>
            </a:r>
            <a:r>
              <a:rPr lang="he-IL" dirty="0">
                <a:solidFill>
                  <a:schemeClr val="tx1"/>
                </a:solidFill>
              </a:rPr>
              <a:t>פירוש השם בלטינית הוא: קשת.</a:t>
            </a:r>
            <a:r>
              <a:rPr lang="he-IL" b="1" dirty="0">
                <a:solidFill>
                  <a:schemeClr val="tx1"/>
                </a:solidFill>
              </a:rPr>
              <a:t> </a:t>
            </a:r>
            <a:r>
              <a:rPr lang="he-IL" dirty="0">
                <a:solidFill>
                  <a:schemeClr val="tx1"/>
                </a:solidFill>
              </a:rPr>
              <a:t>במיתולוגיה היוונית איריס היא אלת הקשת בענן ואכן האיריסים בעלי פרחים בצבעים שונים ומרהיבי עין.</a:t>
            </a:r>
          </a:p>
          <a:p>
            <a:pPr algn="ctr"/>
            <a:endParaRPr lang="he-IL" dirty="0">
              <a:solidFill>
                <a:schemeClr val="tx1"/>
              </a:solidFill>
            </a:endParaRPr>
          </a:p>
          <a:p>
            <a:pPr algn="ctr"/>
            <a:r>
              <a:rPr lang="he-IL" b="1" dirty="0">
                <a:solidFill>
                  <a:schemeClr val="tx1"/>
                </a:solidFill>
              </a:rPr>
              <a:t>הנגב: </a:t>
            </a:r>
            <a:r>
              <a:rPr lang="he-IL" dirty="0">
                <a:solidFill>
                  <a:schemeClr val="tx1"/>
                </a:solidFill>
              </a:rPr>
              <a:t>על שם תפוצתו, המוגבלת לאזור מערב הנגב וצפון סיני, רק שם ניתן למצוא אותו, לכן הוא </a:t>
            </a:r>
            <a:r>
              <a:rPr lang="he-IL" b="1" dirty="0">
                <a:solidFill>
                  <a:schemeClr val="tx1"/>
                </a:solidFill>
              </a:rPr>
              <a:t>אנדמי</a:t>
            </a:r>
            <a:r>
              <a:rPr lang="he-IL" dirty="0">
                <a:solidFill>
                  <a:schemeClr val="tx1"/>
                </a:solidFill>
              </a:rPr>
              <a:t> לישראל ולצפון סיני,</a:t>
            </a:r>
          </a:p>
          <a:p>
            <a:pPr algn="ctr"/>
            <a:r>
              <a:rPr lang="he-IL" dirty="0">
                <a:solidFill>
                  <a:schemeClr val="tx1"/>
                </a:solidFill>
              </a:rPr>
              <a:t>כלומר ניתן למצואו רק באזורים הללו בעולם, ואם הוא ייכחד מישראל (ומצפון סיני) אז לא יישאר ממין זה בעולם!</a:t>
            </a:r>
          </a:p>
          <a:p>
            <a:pPr algn="ctr"/>
            <a:endParaRPr lang="he-IL" dirty="0">
              <a:solidFill>
                <a:schemeClr val="tx1"/>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p:txBody>
      </p:sp>
      <p:sp>
        <p:nvSpPr>
          <p:cNvPr id="35" name="TextBox 34">
            <a:extLst>
              <a:ext uri="{FF2B5EF4-FFF2-40B4-BE49-F238E27FC236}">
                <a16:creationId xmlns:a16="http://schemas.microsoft.com/office/drawing/2014/main" id="{378A2B37-9B15-86C3-E3D7-95F110588FDF}"/>
              </a:ext>
            </a:extLst>
          </p:cNvPr>
          <p:cNvSpPr txBox="1"/>
          <p:nvPr/>
        </p:nvSpPr>
        <p:spPr>
          <a:xfrm>
            <a:off x="4957551" y="6304597"/>
            <a:ext cx="5333431" cy="307777"/>
          </a:xfrm>
          <a:prstGeom prst="rect">
            <a:avLst/>
          </a:prstGeom>
          <a:noFill/>
        </p:spPr>
        <p:txBody>
          <a:bodyPr wrap="square">
            <a:spAutoFit/>
          </a:bodyPr>
          <a:lstStyle/>
          <a:p>
            <a:pPr algn="r"/>
            <a:r>
              <a:rPr lang="en-US" sz="140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www.flora.org.il</a:t>
            </a:r>
            <a:r>
              <a:rPr lang="he-IL" sz="140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איריס</a:t>
            </a:r>
            <a:r>
              <a:rPr lang="he-IL" sz="1400" dirty="0">
                <a:solidFill>
                  <a:schemeClr val="bg1"/>
                </a:solidFill>
                <a:latin typeface="Arial" panose="020B0604020202020204" pitchFamily="34" charset="0"/>
              </a:rPr>
              <a:t> הנגב, צילום: ד"ר אורי פרגמן - ספיר </a:t>
            </a:r>
            <a:endParaRPr lang="en-IL" sz="1400" dirty="0">
              <a:solidFill>
                <a:schemeClr val="bg1"/>
              </a:solidFill>
            </a:endParaRPr>
          </a:p>
        </p:txBody>
      </p:sp>
    </p:spTree>
    <p:extLst>
      <p:ext uri="{BB962C8B-B14F-4D97-AF65-F5344CB8AC3E}">
        <p14:creationId xmlns:p14="http://schemas.microsoft.com/office/powerpoint/2010/main" val="66409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3">
                                            <p:txEl>
                                              <p:pRg st="0" end="0"/>
                                            </p:txEl>
                                          </p:spTgt>
                                        </p:tgtEl>
                                        <p:attrNameLst>
                                          <p:attrName>style.visibility</p:attrName>
                                        </p:attrNameLst>
                                      </p:cBhvr>
                                      <p:to>
                                        <p:strVal val="visible"/>
                                      </p:to>
                                    </p:set>
                                    <p:animEffect transition="in" filter="fade">
                                      <p:cBhvr>
                                        <p:cTn id="12" dur="1000"/>
                                        <p:tgtEl>
                                          <p:spTgt spid="33">
                                            <p:txEl>
                                              <p:pRg st="0" end="0"/>
                                            </p:txEl>
                                          </p:spTgt>
                                        </p:tgtEl>
                                      </p:cBhvr>
                                    </p:animEffect>
                                    <p:anim calcmode="lin" valueType="num">
                                      <p:cBhvr>
                                        <p:cTn id="13"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3">
                                            <p:txEl>
                                              <p:pRg st="1" end="1"/>
                                            </p:txEl>
                                          </p:spTgt>
                                        </p:tgtEl>
                                        <p:attrNameLst>
                                          <p:attrName>style.visibility</p:attrName>
                                        </p:attrNameLst>
                                      </p:cBhvr>
                                      <p:to>
                                        <p:strVal val="visible"/>
                                      </p:to>
                                    </p:set>
                                    <p:anim calcmode="lin" valueType="num">
                                      <p:cBhvr additive="base">
                                        <p:cTn id="19" dur="500" fill="hold"/>
                                        <p:tgtEl>
                                          <p:spTgt spid="3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3">
                                            <p:txEl>
                                              <p:pRg st="2" end="2"/>
                                            </p:txEl>
                                          </p:spTgt>
                                        </p:tgtEl>
                                        <p:attrNameLst>
                                          <p:attrName>style.visibility</p:attrName>
                                        </p:attrNameLst>
                                      </p:cBhvr>
                                      <p:to>
                                        <p:strVal val="visible"/>
                                      </p:to>
                                    </p:set>
                                    <p:anim calcmode="lin" valueType="num">
                                      <p:cBhvr additive="base">
                                        <p:cTn id="25" dur="500" fill="hold"/>
                                        <p:tgtEl>
                                          <p:spTgt spid="3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0">
                                            <p:txEl>
                                              <p:pRg st="2" end="2"/>
                                            </p:txEl>
                                          </p:spTgt>
                                        </p:tgtEl>
                                        <p:attrNameLst>
                                          <p:attrName>style.visibility</p:attrName>
                                        </p:attrNameLst>
                                      </p:cBhvr>
                                      <p:to>
                                        <p:strVal val="visible"/>
                                      </p:to>
                                    </p:set>
                                    <p:animEffect transition="in" filter="barn(inVertical)">
                                      <p:cBhvr>
                                        <p:cTn id="37" dur="500"/>
                                        <p:tgtEl>
                                          <p:spTgt spid="30">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0">
                                            <p:txEl>
                                              <p:pRg st="4" end="4"/>
                                            </p:txEl>
                                          </p:spTgt>
                                        </p:tgtEl>
                                        <p:attrNameLst>
                                          <p:attrName>style.visibility</p:attrName>
                                        </p:attrNameLst>
                                      </p:cBhvr>
                                      <p:to>
                                        <p:strVal val="visible"/>
                                      </p:to>
                                    </p:set>
                                    <p:animEffect transition="in" filter="fade">
                                      <p:cBhvr>
                                        <p:cTn id="42" dur="1000"/>
                                        <p:tgtEl>
                                          <p:spTgt spid="30">
                                            <p:txEl>
                                              <p:pRg st="4" end="4"/>
                                            </p:txEl>
                                          </p:spTgt>
                                        </p:tgtEl>
                                      </p:cBhvr>
                                    </p:animEffect>
                                    <p:anim calcmode="lin" valueType="num">
                                      <p:cBhvr>
                                        <p:cTn id="43" dur="10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0">
                                            <p:txEl>
                                              <p:pRg st="6" end="6"/>
                                            </p:txEl>
                                          </p:spTgt>
                                        </p:tgtEl>
                                        <p:attrNameLst>
                                          <p:attrName>style.visibility</p:attrName>
                                        </p:attrNameLst>
                                      </p:cBhvr>
                                      <p:to>
                                        <p:strVal val="visible"/>
                                      </p:to>
                                    </p:set>
                                    <p:animEffect transition="in" filter="fade">
                                      <p:cBhvr>
                                        <p:cTn id="49" dur="500"/>
                                        <p:tgtEl>
                                          <p:spTgt spid="30">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nodeType="clickEffect">
                                  <p:stCondLst>
                                    <p:cond delay="0"/>
                                  </p:stCondLst>
                                  <p:childTnLst>
                                    <p:set>
                                      <p:cBhvr>
                                        <p:cTn id="53" dur="1" fill="hold">
                                          <p:stCondLst>
                                            <p:cond delay="0"/>
                                          </p:stCondLst>
                                        </p:cTn>
                                        <p:tgtEl>
                                          <p:spTgt spid="30">
                                            <p:txEl>
                                              <p:pRg st="8" end="8"/>
                                            </p:txEl>
                                          </p:spTgt>
                                        </p:tgtEl>
                                        <p:attrNameLst>
                                          <p:attrName>style.visibility</p:attrName>
                                        </p:attrNameLst>
                                      </p:cBhvr>
                                      <p:to>
                                        <p:strVal val="visible"/>
                                      </p:to>
                                    </p:set>
                                    <p:animEffect transition="in" filter="circle(in)">
                                      <p:cBhvr>
                                        <p:cTn id="54" dur="2000"/>
                                        <p:tgtEl>
                                          <p:spTgt spid="30">
                                            <p:txEl>
                                              <p:pRg st="8" end="8"/>
                                            </p:txEl>
                                          </p:spTgt>
                                        </p:tgtEl>
                                      </p:cBhvr>
                                    </p:animEffect>
                                  </p:childTnLst>
                                </p:cTn>
                              </p:par>
                              <p:par>
                                <p:cTn id="55" presetID="6" presetClass="entr" presetSubtype="16" fill="hold" nodeType="withEffect">
                                  <p:stCondLst>
                                    <p:cond delay="0"/>
                                  </p:stCondLst>
                                  <p:childTnLst>
                                    <p:set>
                                      <p:cBhvr>
                                        <p:cTn id="56" dur="1" fill="hold">
                                          <p:stCondLst>
                                            <p:cond delay="0"/>
                                          </p:stCondLst>
                                        </p:cTn>
                                        <p:tgtEl>
                                          <p:spTgt spid="30">
                                            <p:txEl>
                                              <p:pRg st="9" end="9"/>
                                            </p:txEl>
                                          </p:spTgt>
                                        </p:tgtEl>
                                        <p:attrNameLst>
                                          <p:attrName>style.visibility</p:attrName>
                                        </p:attrNameLst>
                                      </p:cBhvr>
                                      <p:to>
                                        <p:strVal val="visible"/>
                                      </p:to>
                                    </p:set>
                                    <p:animEffect transition="in" filter="circle(in)">
                                      <p:cBhvr>
                                        <p:cTn id="57" dur="2000"/>
                                        <p:tgtEl>
                                          <p:spTgt spid="3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18C1-3700-4DF4-A9FA-FD4028CC049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B8222E5-5972-6067-4218-F41CE6A941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F9749DC6-61E4-116A-6BA0-EAD25ADCE6AA}"/>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7B6141BC-6A7A-A94D-67E5-05FEBA552A21}"/>
              </a:ext>
            </a:extLst>
          </p:cNvPr>
          <p:cNvSpPr/>
          <p:nvPr/>
        </p:nvSpPr>
        <p:spPr>
          <a:xfrm>
            <a:off x="753185" y="34391"/>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F8AFE86D-0472-224F-CD82-36C216E7DDD0}"/>
              </a:ext>
            </a:extLst>
          </p:cNvPr>
          <p:cNvSpPr txBox="1"/>
          <p:nvPr/>
        </p:nvSpPr>
        <p:spPr>
          <a:xfrm>
            <a:off x="5181560" y="259781"/>
            <a:ext cx="6837770" cy="707886"/>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חורף.....</a:t>
            </a:r>
          </a:p>
          <a:p>
            <a:pPr algn="just" rtl="1"/>
            <a:r>
              <a:rPr lang="he-IL" altLang="he-IL" sz="1600" b="1" dirty="0">
                <a:solidFill>
                  <a:srgbClr val="98D050"/>
                </a:solidFill>
                <a:latin typeface="Atlas AAA" panose="020B0504020202020204" pitchFamily="34" charset="-79"/>
                <a:cs typeface="Atlas AAA" panose="020B0504020202020204" pitchFamily="34" charset="-79"/>
              </a:rPr>
              <a:t>איריס הנגב</a:t>
            </a:r>
            <a:endParaRPr lang="en-150" sz="16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6540EDF6-B9CF-BC00-682E-DB47520AA150}"/>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5D53FF3-12A2-8955-8E1E-C7CC10235E9F}"/>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BDC7554-6503-BCBC-B0E9-05B99440831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7C157A25-7C3D-FF5F-37DB-B56541D3682E}"/>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10A71BD-6FFD-18F5-FAD8-E82D608AA08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FC20248-8347-0A81-0E4B-6761BD5D6FCF}"/>
              </a:ext>
            </a:extLst>
          </p:cNvPr>
          <p:cNvSpPr/>
          <p:nvPr/>
        </p:nvSpPr>
        <p:spPr>
          <a:xfrm>
            <a:off x="11637160" y="496666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37CF8660-A826-6728-AFBD-F1A031807F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20335" y="4093705"/>
            <a:ext cx="496825" cy="484633"/>
          </a:xfrm>
          <a:prstGeom prst="rect">
            <a:avLst/>
          </a:prstGeom>
        </p:spPr>
      </p:pic>
      <p:sp>
        <p:nvSpPr>
          <p:cNvPr id="19" name="Isosceles Triangle 18">
            <a:extLst>
              <a:ext uri="{FF2B5EF4-FFF2-40B4-BE49-F238E27FC236}">
                <a16:creationId xmlns:a16="http://schemas.microsoft.com/office/drawing/2014/main" id="{ABCDD80F-AF2C-4708-1484-0000449CB4E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72FE36FE-A1D5-94FB-600D-5AF050B8DD62}"/>
              </a:ext>
            </a:extLst>
          </p:cNvPr>
          <p:cNvSpPr/>
          <p:nvPr/>
        </p:nvSpPr>
        <p:spPr>
          <a:xfrm>
            <a:off x="11668832" y="4156021"/>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20A2241-0EB3-B701-A754-E96A4166F385}"/>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C017A394-D3E9-5AE8-CEE9-60C541EDE11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78795" y="4923334"/>
            <a:ext cx="496825" cy="484633"/>
          </a:xfrm>
          <a:prstGeom prst="rect">
            <a:avLst/>
          </a:prstGeom>
        </p:spPr>
      </p:pic>
      <p:pic>
        <p:nvPicPr>
          <p:cNvPr id="25" name="Picture 24">
            <a:extLst>
              <a:ext uri="{FF2B5EF4-FFF2-40B4-BE49-F238E27FC236}">
                <a16:creationId xmlns:a16="http://schemas.microsoft.com/office/drawing/2014/main" id="{410BBB60-9DDD-8FCC-A6C2-28FCCCF7DDA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14C750C5-148F-32A5-247D-40A6590E479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28" name="Picture 27" descr="A field of flowers with purple flowers&#10;&#10;Description automatically generated">
            <a:extLst>
              <a:ext uri="{FF2B5EF4-FFF2-40B4-BE49-F238E27FC236}">
                <a16:creationId xmlns:a16="http://schemas.microsoft.com/office/drawing/2014/main" id="{426622BC-2F0A-95E9-91E1-920F555215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63375" y="120434"/>
            <a:ext cx="9465249" cy="6325941"/>
          </a:xfrm>
          <a:prstGeom prst="rect">
            <a:avLst/>
          </a:prstGeom>
        </p:spPr>
      </p:pic>
      <p:sp>
        <p:nvSpPr>
          <p:cNvPr id="31" name="Speech Bubble: Rectangle 30">
            <a:extLst>
              <a:ext uri="{FF2B5EF4-FFF2-40B4-BE49-F238E27FC236}">
                <a16:creationId xmlns:a16="http://schemas.microsoft.com/office/drawing/2014/main" id="{D7DC2D01-3802-D806-28E2-39EDA670A491}"/>
              </a:ext>
            </a:extLst>
          </p:cNvPr>
          <p:cNvSpPr/>
          <p:nvPr/>
        </p:nvSpPr>
        <p:spPr>
          <a:xfrm>
            <a:off x="-50884" y="0"/>
            <a:ext cx="5546077" cy="3181386"/>
          </a:xfrm>
          <a:prstGeom prst="wedgeRectCallout">
            <a:avLst>
              <a:gd name="adj1" fmla="val -20730"/>
              <a:gd name="adj2" fmla="val 88342"/>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r>
              <a:rPr lang="he-IL" sz="2400" b="1" dirty="0">
                <a:solidFill>
                  <a:schemeClr val="tx1"/>
                </a:solidFill>
              </a:rPr>
              <a:t>מדוע לדעתכם איריס הנגב הוכרז כצמח בסכנת הכחדה?</a:t>
            </a:r>
          </a:p>
          <a:p>
            <a:pPr algn="ctr"/>
            <a:endParaRPr lang="he-IL" b="1" dirty="0">
              <a:solidFill>
                <a:schemeClr val="tx1"/>
              </a:solidFill>
            </a:endParaRPr>
          </a:p>
          <a:p>
            <a:pPr algn="ctr"/>
            <a:r>
              <a:rPr lang="he-IL" dirty="0">
                <a:solidFill>
                  <a:schemeClr val="tx1"/>
                </a:solidFill>
              </a:rPr>
              <a:t>איריס הנגב גדל בסביבה חולית. </a:t>
            </a:r>
          </a:p>
          <a:p>
            <a:pPr algn="ctr"/>
            <a:r>
              <a:rPr lang="he-IL" dirty="0">
                <a:solidFill>
                  <a:schemeClr val="tx1"/>
                </a:solidFill>
              </a:rPr>
              <a:t>בתי הגידול החוליים הם מבתי הגידול המאויימים ביותר בישראל, בגלל בנייה ותשתיות.</a:t>
            </a:r>
          </a:p>
          <a:p>
            <a:pPr algn="ctr"/>
            <a:endParaRPr lang="he-IL" dirty="0">
              <a:solidFill>
                <a:schemeClr val="tx1"/>
              </a:solidFill>
            </a:endParaRPr>
          </a:p>
          <a:p>
            <a:pPr algn="ctr"/>
            <a:r>
              <a:rPr lang="he-IL" dirty="0">
                <a:solidFill>
                  <a:schemeClr val="tx1"/>
                </a:solidFill>
              </a:rPr>
              <a:t>ולכולנו </a:t>
            </a:r>
            <a:r>
              <a:rPr lang="he-IL" b="1" dirty="0">
                <a:solidFill>
                  <a:schemeClr val="tx1"/>
                </a:solidFill>
              </a:rPr>
              <a:t>אחריות גדולה בשמירה על בית הגידול החולי.</a:t>
            </a:r>
          </a:p>
          <a:p>
            <a:pPr algn="ctr"/>
            <a:endParaRPr lang="he-IL" dirty="0">
              <a:solidFill>
                <a:schemeClr val="tx1"/>
              </a:solidFill>
            </a:endParaRPr>
          </a:p>
          <a:p>
            <a:pPr algn="ctr"/>
            <a:endParaRPr lang="he-IL" dirty="0">
              <a:solidFill>
                <a:schemeClr val="tx1"/>
              </a:solidFill>
            </a:endParaRPr>
          </a:p>
          <a:p>
            <a:pPr algn="ctr"/>
            <a:endParaRPr lang="he-IL" dirty="0">
              <a:solidFill>
                <a:schemeClr val="tx1"/>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p:txBody>
      </p:sp>
      <p:sp>
        <p:nvSpPr>
          <p:cNvPr id="8" name="Speech Bubble: Rectangle 7">
            <a:extLst>
              <a:ext uri="{FF2B5EF4-FFF2-40B4-BE49-F238E27FC236}">
                <a16:creationId xmlns:a16="http://schemas.microsoft.com/office/drawing/2014/main" id="{BC847518-8D62-ACA3-1697-4769AC3B89C9}"/>
              </a:ext>
            </a:extLst>
          </p:cNvPr>
          <p:cNvSpPr/>
          <p:nvPr/>
        </p:nvSpPr>
        <p:spPr>
          <a:xfrm>
            <a:off x="1618358" y="3767785"/>
            <a:ext cx="3690994" cy="1588834"/>
          </a:xfrm>
          <a:prstGeom prst="wedgeRectCallout">
            <a:avLst>
              <a:gd name="adj1" fmla="val -20730"/>
              <a:gd name="adj2" fmla="val 88342"/>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dirty="0">
              <a:solidFill>
                <a:schemeClr val="tx1"/>
              </a:solidFill>
            </a:endParaRPr>
          </a:p>
          <a:p>
            <a:pPr algn="ctr"/>
            <a:r>
              <a:rPr lang="he-IL" b="1" dirty="0">
                <a:solidFill>
                  <a:schemeClr val="tx1"/>
                </a:solidFill>
              </a:rPr>
              <a:t>מי יכול להגיד 3 פעמים ברצף את המשפט:</a:t>
            </a:r>
          </a:p>
          <a:p>
            <a:pPr algn="ctr"/>
            <a:r>
              <a:rPr lang="he-IL" dirty="0">
                <a:solidFill>
                  <a:schemeClr val="tx1"/>
                </a:solidFill>
              </a:rPr>
              <a:t>'כמה חול יכול לאכול חול בימות חול, אם בכלל חול יכול לאכול חול'.</a:t>
            </a:r>
          </a:p>
          <a:p>
            <a:pPr algn="ctr"/>
            <a:endParaRPr lang="he-IL" dirty="0">
              <a:solidFill>
                <a:schemeClr val="tx1"/>
              </a:solidFill>
            </a:endParaRPr>
          </a:p>
          <a:p>
            <a:pPr algn="ctr"/>
            <a:endParaRPr lang="he-IL" dirty="0">
              <a:solidFill>
                <a:schemeClr val="tx1"/>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a:p>
            <a:pPr algn="ctr"/>
            <a:endParaRPr lang="he-IL" b="1" dirty="0">
              <a:solidFill>
                <a:schemeClr val="accent6">
                  <a:lumMod val="75000"/>
                </a:schemeClr>
              </a:solidFill>
            </a:endParaRPr>
          </a:p>
        </p:txBody>
      </p:sp>
      <p:sp>
        <p:nvSpPr>
          <p:cNvPr id="10" name="Arrow: Down 9">
            <a:extLst>
              <a:ext uri="{FF2B5EF4-FFF2-40B4-BE49-F238E27FC236}">
                <a16:creationId xmlns:a16="http://schemas.microsoft.com/office/drawing/2014/main" id="{75A2E206-5847-2B5F-D64B-B8291C4616FD}"/>
              </a:ext>
            </a:extLst>
          </p:cNvPr>
          <p:cNvSpPr/>
          <p:nvPr/>
        </p:nvSpPr>
        <p:spPr>
          <a:xfrm>
            <a:off x="10595986" y="6214250"/>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
        <p:nvSpPr>
          <p:cNvPr id="5" name="TextBox 4">
            <a:extLst>
              <a:ext uri="{FF2B5EF4-FFF2-40B4-BE49-F238E27FC236}">
                <a16:creationId xmlns:a16="http://schemas.microsoft.com/office/drawing/2014/main" id="{2C57BBAD-4D88-86FE-C377-8C79233C20E1}"/>
              </a:ext>
            </a:extLst>
          </p:cNvPr>
          <p:cNvSpPr txBox="1"/>
          <p:nvPr/>
        </p:nvSpPr>
        <p:spPr>
          <a:xfrm>
            <a:off x="5495193" y="6098546"/>
            <a:ext cx="5333431" cy="307777"/>
          </a:xfrm>
          <a:prstGeom prst="rect">
            <a:avLst/>
          </a:prstGeom>
          <a:noFill/>
        </p:spPr>
        <p:txBody>
          <a:bodyPr wrap="square">
            <a:spAutoFit/>
          </a:bodyPr>
          <a:lstStyle/>
          <a:p>
            <a:pPr algn="r"/>
            <a:r>
              <a:rPr lang="en-US" sz="1400" dirty="0">
                <a:solidFill>
                  <a:schemeClr val="bg1"/>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www.flora.org.il</a:t>
            </a:r>
            <a:r>
              <a:rPr lang="he-IL" sz="1400" dirty="0">
                <a:solidFill>
                  <a:schemeClr val="bg1"/>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איריס</a:t>
            </a:r>
            <a:r>
              <a:rPr lang="he-IL" sz="1400" dirty="0">
                <a:solidFill>
                  <a:schemeClr val="bg1"/>
                </a:solidFill>
                <a:latin typeface="Arial" panose="020B0604020202020204" pitchFamily="34" charset="0"/>
                <a:cs typeface="Arial" panose="020B0604020202020204" pitchFamily="34" charset="0"/>
              </a:rPr>
              <a:t> הנגב, </a:t>
            </a:r>
            <a:r>
              <a:rPr lang="he-IL" sz="1400" dirty="0">
                <a:solidFill>
                  <a:schemeClr val="bg1"/>
                </a:solidFill>
                <a:latin typeface="Arial" panose="020B0604020202020204" pitchFamily="34" charset="0"/>
              </a:rPr>
              <a:t>צילום: ד"ר אורי פרגמן - ספיר </a:t>
            </a:r>
            <a:endParaRPr lang="en-IL" sz="1400" dirty="0">
              <a:solidFill>
                <a:schemeClr val="bg1"/>
              </a:solidFill>
            </a:endParaRPr>
          </a:p>
        </p:txBody>
      </p:sp>
    </p:spTree>
    <p:extLst>
      <p:ext uri="{BB962C8B-B14F-4D97-AF65-F5344CB8AC3E}">
        <p14:creationId xmlns:p14="http://schemas.microsoft.com/office/powerpoint/2010/main" val="26933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31"/>
                                        </p:tgtEl>
                                      </p:cBhvr>
                                    </p:animEffect>
                                    <p:set>
                                      <p:cBhvr>
                                        <p:cTn id="7" dur="1" fill="hold">
                                          <p:stCondLst>
                                            <p:cond delay="499"/>
                                          </p:stCondLst>
                                        </p:cTn>
                                        <p:tgtEl>
                                          <p:spTgt spid="3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E54C1-2CF5-43D6-D242-13286BEB58D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232C0A4-74DD-0D5F-301A-C2D185CB469B}"/>
              </a:ext>
            </a:extLst>
          </p:cNvPr>
          <p:cNvPicPr>
            <a:picLocks noChangeAspect="1"/>
          </p:cNvPicPr>
          <p:nvPr/>
        </p:nvPicPr>
        <p:blipFill>
          <a:blip r:embed="rId2"/>
          <a:srcRect l="33353" t="22969" r="38473" b="17310"/>
          <a:stretch/>
        </p:blipFill>
        <p:spPr>
          <a:xfrm rot="16200000">
            <a:off x="646971" y="2875123"/>
            <a:ext cx="2916110" cy="3863237"/>
          </a:xfrm>
          <a:prstGeom prst="rect">
            <a:avLst/>
          </a:prstGeom>
        </p:spPr>
      </p:pic>
      <p:pic>
        <p:nvPicPr>
          <p:cNvPr id="12" name="Picture 11">
            <a:extLst>
              <a:ext uri="{FF2B5EF4-FFF2-40B4-BE49-F238E27FC236}">
                <a16:creationId xmlns:a16="http://schemas.microsoft.com/office/drawing/2014/main" id="{07A26EEA-38A5-F312-252F-399BB627DC3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4BD9E970-426A-D766-83B6-DB827C9758D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EF9E161-3EE2-2889-565A-F0DFAA0AA94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5702140E-F54A-5568-F60B-0FBC894497A2}"/>
              </a:ext>
            </a:extLst>
          </p:cNvPr>
          <p:cNvSpPr txBox="1"/>
          <p:nvPr/>
        </p:nvSpPr>
        <p:spPr>
          <a:xfrm>
            <a:off x="4483403" y="290810"/>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אביב</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C83FC721-6FAD-2D48-9416-26B391CBFAF7}"/>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E3CAE7B-A6DB-149D-A9DE-FE24B740194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89B9865-1711-D8DF-7B73-6C396F11874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15B05BAD-7091-6833-104D-03E3418D9D8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76967AD1-4E63-430E-3D4F-D9B0B5239CB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457B57D-90BA-FD4B-C06F-915334A93CA9}"/>
              </a:ext>
            </a:extLst>
          </p:cNvPr>
          <p:cNvSpPr/>
          <p:nvPr/>
        </p:nvSpPr>
        <p:spPr>
          <a:xfrm>
            <a:off x="11676776" y="496158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A944D2D5-0B27-DF5A-D9C4-87FA958064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8037" y="4158604"/>
            <a:ext cx="496825" cy="484633"/>
          </a:xfrm>
          <a:prstGeom prst="rect">
            <a:avLst/>
          </a:prstGeom>
        </p:spPr>
      </p:pic>
      <p:sp>
        <p:nvSpPr>
          <p:cNvPr id="19" name="Isosceles Triangle 18">
            <a:extLst>
              <a:ext uri="{FF2B5EF4-FFF2-40B4-BE49-F238E27FC236}">
                <a16:creationId xmlns:a16="http://schemas.microsoft.com/office/drawing/2014/main" id="{A3656F36-E5FB-3482-1352-A5CF762A829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BFFB37E-61BE-F9D9-0739-8AC9A6ACE507}"/>
              </a:ext>
            </a:extLst>
          </p:cNvPr>
          <p:cNvSpPr/>
          <p:nvPr/>
        </p:nvSpPr>
        <p:spPr>
          <a:xfrm>
            <a:off x="11634433" y="4183355"/>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A24D6C9-1B60-891D-EA8A-CB43DF2FE0B7}"/>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0A574BC-AB81-DEC1-2A79-689BAF3F047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68748" y="4871986"/>
            <a:ext cx="549212" cy="484633"/>
          </a:xfrm>
          <a:prstGeom prst="rect">
            <a:avLst/>
          </a:prstGeom>
        </p:spPr>
      </p:pic>
      <p:pic>
        <p:nvPicPr>
          <p:cNvPr id="25" name="Picture 24">
            <a:extLst>
              <a:ext uri="{FF2B5EF4-FFF2-40B4-BE49-F238E27FC236}">
                <a16:creationId xmlns:a16="http://schemas.microsoft.com/office/drawing/2014/main" id="{D16AFE5A-453D-FE8F-BF23-150ADCF4884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38B6ECF-A67C-C5A3-A60E-88FA7374A5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DF280074-5E1B-A1D4-5350-DFE7D17D1C72}"/>
              </a:ext>
            </a:extLst>
          </p:cNvPr>
          <p:cNvSpPr txBox="1"/>
          <p:nvPr/>
        </p:nvSpPr>
        <p:spPr>
          <a:xfrm>
            <a:off x="1294551" y="1297136"/>
            <a:ext cx="10134606" cy="1329275"/>
          </a:xfrm>
          <a:prstGeom prst="rect">
            <a:avLst/>
          </a:prstGeom>
          <a:noFill/>
        </p:spPr>
        <p:txBody>
          <a:bodyPr wrap="square">
            <a:spAutoFit/>
          </a:bodyPr>
          <a:lstStyle/>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מי חוגג יום הולדת באביב? (הצביעו)</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ציינו מספר מאפיינים של הטבע </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באביב</a:t>
            </a:r>
          </a:p>
        </p:txBody>
      </p:sp>
      <p:sp>
        <p:nvSpPr>
          <p:cNvPr id="28" name="Flowchart: Summing Junction 27">
            <a:extLst>
              <a:ext uri="{FF2B5EF4-FFF2-40B4-BE49-F238E27FC236}">
                <a16:creationId xmlns:a16="http://schemas.microsoft.com/office/drawing/2014/main" id="{034ECB25-E1B5-6E6A-1F3C-DA50732ED270}"/>
              </a:ext>
            </a:extLst>
          </p:cNvPr>
          <p:cNvSpPr/>
          <p:nvPr/>
        </p:nvSpPr>
        <p:spPr>
          <a:xfrm>
            <a:off x="3486981" y="1439537"/>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29" name="Rectangle 28">
            <a:extLst>
              <a:ext uri="{FF2B5EF4-FFF2-40B4-BE49-F238E27FC236}">
                <a16:creationId xmlns:a16="http://schemas.microsoft.com/office/drawing/2014/main" id="{1A0D5906-4250-C450-202F-477B525B1D3D}"/>
              </a:ext>
            </a:extLst>
          </p:cNvPr>
          <p:cNvSpPr/>
          <p:nvPr/>
        </p:nvSpPr>
        <p:spPr>
          <a:xfrm>
            <a:off x="5361559" y="1860508"/>
            <a:ext cx="1078663" cy="1067734"/>
          </a:xfrm>
          <a:prstGeom prst="rect">
            <a:avLst/>
          </a:prstGeom>
          <a:solidFill>
            <a:srgbClr val="E084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200" dirty="0">
                <a:solidFill>
                  <a:sysClr val="windowText" lastClr="000000"/>
                </a:solidFill>
              </a:rPr>
              <a:t>מרץ, אפריל, מאי:</a:t>
            </a:r>
          </a:p>
          <a:p>
            <a:pPr algn="ctr"/>
            <a:r>
              <a:rPr lang="he-IL" sz="2400" b="1" dirty="0">
                <a:solidFill>
                  <a:sysClr val="windowText" lastClr="000000"/>
                </a:solidFill>
              </a:rPr>
              <a:t>אביב </a:t>
            </a:r>
            <a:endParaRPr lang="en-IL" sz="2400" b="1" dirty="0">
              <a:solidFill>
                <a:sysClr val="windowText" lastClr="000000"/>
              </a:solidFill>
            </a:endParaRPr>
          </a:p>
        </p:txBody>
      </p:sp>
      <p:sp>
        <p:nvSpPr>
          <p:cNvPr id="33" name="TextBox 32">
            <a:extLst>
              <a:ext uri="{FF2B5EF4-FFF2-40B4-BE49-F238E27FC236}">
                <a16:creationId xmlns:a16="http://schemas.microsoft.com/office/drawing/2014/main" id="{7E3E1169-8BB8-83FD-4BDD-CB863A231071}"/>
              </a:ext>
            </a:extLst>
          </p:cNvPr>
          <p:cNvSpPr txBox="1"/>
          <p:nvPr/>
        </p:nvSpPr>
        <p:spPr>
          <a:xfrm>
            <a:off x="6526139" y="3306418"/>
            <a:ext cx="1551104" cy="923330"/>
          </a:xfrm>
          <a:prstGeom prst="rect">
            <a:avLst/>
          </a:prstGeom>
          <a:noFill/>
        </p:spPr>
        <p:txBody>
          <a:bodyPr wrap="square">
            <a:spAutoFit/>
          </a:bodyPr>
          <a:lstStyle/>
          <a:p>
            <a:pPr algn="ctr"/>
            <a:r>
              <a:rPr lang="he-IL" dirty="0"/>
              <a:t>התחממות מתונה של מזג האוויר</a:t>
            </a:r>
            <a:endParaRPr lang="en-IL" dirty="0"/>
          </a:p>
        </p:txBody>
      </p:sp>
      <p:sp>
        <p:nvSpPr>
          <p:cNvPr id="78" name="TextBox 77">
            <a:extLst>
              <a:ext uri="{FF2B5EF4-FFF2-40B4-BE49-F238E27FC236}">
                <a16:creationId xmlns:a16="http://schemas.microsoft.com/office/drawing/2014/main" id="{5D417646-8512-3FB1-7F5D-279188C2E296}"/>
              </a:ext>
            </a:extLst>
          </p:cNvPr>
          <p:cNvSpPr txBox="1"/>
          <p:nvPr/>
        </p:nvSpPr>
        <p:spPr>
          <a:xfrm>
            <a:off x="3641968" y="3390449"/>
            <a:ext cx="1551104" cy="646331"/>
          </a:xfrm>
          <a:prstGeom prst="rect">
            <a:avLst/>
          </a:prstGeom>
          <a:noFill/>
        </p:spPr>
        <p:txBody>
          <a:bodyPr wrap="square">
            <a:spAutoFit/>
          </a:bodyPr>
          <a:lstStyle/>
          <a:p>
            <a:pPr algn="ctr"/>
            <a:r>
              <a:rPr lang="he-IL" dirty="0"/>
              <a:t>פריחה, חרקים מאביקים. </a:t>
            </a:r>
          </a:p>
        </p:txBody>
      </p:sp>
      <p:sp>
        <p:nvSpPr>
          <p:cNvPr id="27" name="TextBox 26">
            <a:extLst>
              <a:ext uri="{FF2B5EF4-FFF2-40B4-BE49-F238E27FC236}">
                <a16:creationId xmlns:a16="http://schemas.microsoft.com/office/drawing/2014/main" id="{92504043-0813-10FB-496D-2C6FC5006F4E}"/>
              </a:ext>
            </a:extLst>
          </p:cNvPr>
          <p:cNvSpPr txBox="1"/>
          <p:nvPr/>
        </p:nvSpPr>
        <p:spPr>
          <a:xfrm>
            <a:off x="5399507" y="4987287"/>
            <a:ext cx="1086875" cy="369332"/>
          </a:xfrm>
          <a:prstGeom prst="rect">
            <a:avLst/>
          </a:prstGeom>
          <a:noFill/>
        </p:spPr>
        <p:txBody>
          <a:bodyPr wrap="square">
            <a:spAutoFit/>
          </a:bodyPr>
          <a:lstStyle/>
          <a:p>
            <a:pPr algn="ctr"/>
            <a:r>
              <a:rPr lang="he-IL" dirty="0"/>
              <a:t>טיולים</a:t>
            </a:r>
            <a:endParaRPr lang="en-IL" dirty="0"/>
          </a:p>
        </p:txBody>
      </p:sp>
    </p:spTree>
    <p:extLst>
      <p:ext uri="{BB962C8B-B14F-4D97-AF65-F5344CB8AC3E}">
        <p14:creationId xmlns:p14="http://schemas.microsoft.com/office/powerpoint/2010/main" val="186094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fade">
                                      <p:cBhvr>
                                        <p:cTn id="27" dur="500"/>
                                        <p:tgtEl>
                                          <p:spTgt spid="7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1000"/>
                                        <p:tgtEl>
                                          <p:spTgt spid="27"/>
                                        </p:tgtEl>
                                      </p:cBhvr>
                                    </p:animEffect>
                                    <p:anim calcmode="lin" valueType="num">
                                      <p:cBhvr>
                                        <p:cTn id="38" dur="1000" fill="hold"/>
                                        <p:tgtEl>
                                          <p:spTgt spid="27"/>
                                        </p:tgtEl>
                                        <p:attrNameLst>
                                          <p:attrName>ppt_x</p:attrName>
                                        </p:attrNameLst>
                                      </p:cBhvr>
                                      <p:tavLst>
                                        <p:tav tm="0">
                                          <p:val>
                                            <p:strVal val="#ppt_x"/>
                                          </p:val>
                                        </p:tav>
                                        <p:tav tm="100000">
                                          <p:val>
                                            <p:strVal val="#ppt_x"/>
                                          </p:val>
                                        </p:tav>
                                      </p:tavLst>
                                    </p:anim>
                                    <p:anim calcmode="lin" valueType="num">
                                      <p:cBhvr>
                                        <p:cTn id="3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animBg="1"/>
      <p:bldP spid="29" grpId="0" animBg="1"/>
      <p:bldP spid="33" grpId="0"/>
      <p:bldP spid="78" grpId="0"/>
      <p:bldP spid="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4812B-FDF8-9D57-2893-B7EDB1FF1BE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AFEE434-029E-5C45-16EB-2FFBBDDD19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1BAD579F-72DC-1F6A-D272-91C41AF2F79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5C483774-39F7-8E29-847F-DA4F2CF1052D}"/>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BCAB4FA4-ABB4-43E2-7BBE-3C2E2A3FF1F6}"/>
              </a:ext>
            </a:extLst>
          </p:cNvPr>
          <p:cNvSpPr txBox="1"/>
          <p:nvPr/>
        </p:nvSpPr>
        <p:spPr>
          <a:xfrm>
            <a:off x="4483403" y="290810"/>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אביב </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5D96850E-8D83-A7B9-C6D1-C8CD6938306D}"/>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40E95940-3850-EEEC-A614-DF44D40B8E6C}"/>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A412A03-A2E1-0C83-18F0-855CDB74CA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7D276E8-3AAB-BCBC-9894-8FD043D364F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CECC67E-139F-B4B0-2820-FCF41DBC834F}"/>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72447B1A-26EB-C416-7A64-F0D0F039B3E1}"/>
              </a:ext>
            </a:extLst>
          </p:cNvPr>
          <p:cNvSpPr/>
          <p:nvPr/>
        </p:nvSpPr>
        <p:spPr>
          <a:xfrm>
            <a:off x="11715620" y="4928809"/>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E1A11DB5-6627-D089-52D6-A568F0598C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6130" y="4413001"/>
            <a:ext cx="496825" cy="484633"/>
          </a:xfrm>
          <a:prstGeom prst="rect">
            <a:avLst/>
          </a:prstGeom>
        </p:spPr>
      </p:pic>
      <p:sp>
        <p:nvSpPr>
          <p:cNvPr id="19" name="Isosceles Triangle 18">
            <a:extLst>
              <a:ext uri="{FF2B5EF4-FFF2-40B4-BE49-F238E27FC236}">
                <a16:creationId xmlns:a16="http://schemas.microsoft.com/office/drawing/2014/main" id="{30B279DE-8079-1020-59DD-D04B13FDBD3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F3C6A369-A0E9-6F14-D035-F85586D7D7DA}"/>
              </a:ext>
            </a:extLst>
          </p:cNvPr>
          <p:cNvSpPr/>
          <p:nvPr/>
        </p:nvSpPr>
        <p:spPr>
          <a:xfrm>
            <a:off x="11704542" y="4181490"/>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774F771-2122-C780-3464-41708384494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3B22FA22-96A3-A361-5307-69013015187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88054" y="4866492"/>
            <a:ext cx="496825" cy="484633"/>
          </a:xfrm>
          <a:prstGeom prst="rect">
            <a:avLst/>
          </a:prstGeom>
        </p:spPr>
      </p:pic>
      <p:pic>
        <p:nvPicPr>
          <p:cNvPr id="25" name="Picture 24">
            <a:extLst>
              <a:ext uri="{FF2B5EF4-FFF2-40B4-BE49-F238E27FC236}">
                <a16:creationId xmlns:a16="http://schemas.microsoft.com/office/drawing/2014/main" id="{89E075B3-C66D-1188-C9CC-DAB954D5A3E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5D637AA9-CCB9-9F7A-FCA2-CC130FCEA1D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29" name="Picture 28" descr="A close-up of a plant&#10;&#10;Description automatically generated">
            <a:extLst>
              <a:ext uri="{FF2B5EF4-FFF2-40B4-BE49-F238E27FC236}">
                <a16:creationId xmlns:a16="http://schemas.microsoft.com/office/drawing/2014/main" id="{196F325D-D04D-5F4C-D99D-E66AF8C11E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00406" y="905463"/>
            <a:ext cx="3983307" cy="5311077"/>
          </a:xfrm>
          <a:prstGeom prst="rect">
            <a:avLst/>
          </a:prstGeom>
        </p:spPr>
      </p:pic>
      <p:sp>
        <p:nvSpPr>
          <p:cNvPr id="31" name="TextBox 30">
            <a:extLst>
              <a:ext uri="{FF2B5EF4-FFF2-40B4-BE49-F238E27FC236}">
                <a16:creationId xmlns:a16="http://schemas.microsoft.com/office/drawing/2014/main" id="{4F6BC1A3-8DED-0D2C-E4BB-99DF7D799D8F}"/>
              </a:ext>
            </a:extLst>
          </p:cNvPr>
          <p:cNvSpPr txBox="1"/>
          <p:nvPr/>
        </p:nvSpPr>
        <p:spPr>
          <a:xfrm>
            <a:off x="3690804" y="5795438"/>
            <a:ext cx="3983307" cy="338554"/>
          </a:xfrm>
          <a:prstGeom prst="rect">
            <a:avLst/>
          </a:prstGeom>
          <a:noFill/>
        </p:spPr>
        <p:txBody>
          <a:bodyPr wrap="square">
            <a:spAutoFit/>
          </a:bodyPr>
          <a:lstStyle/>
          <a:p>
            <a:pPr algn="r"/>
            <a:r>
              <a:rPr lang="he-IL" sz="1600" b="1" i="0" dirty="0">
                <a:solidFill>
                  <a:schemeClr val="bg1"/>
                </a:solidFill>
                <a:effectLst/>
                <a:latin typeface="Arial" panose="020B0604020202020204" pitchFamily="34" charset="0"/>
                <a:cs typeface="Arial" panose="020B0604020202020204" pitchFamily="34" charset="0"/>
              </a:rPr>
              <a:t>שום הגלגל</a:t>
            </a:r>
            <a:endParaRPr lang="en-IL" sz="1600" dirty="0">
              <a:solidFill>
                <a:schemeClr val="bg1"/>
              </a:solidFill>
            </a:endParaRPr>
          </a:p>
        </p:txBody>
      </p:sp>
      <p:pic>
        <p:nvPicPr>
          <p:cNvPr id="37" name="Picture 36" descr="A close-up of a purple flower&#10;&#10;Description automatically generated">
            <a:extLst>
              <a:ext uri="{FF2B5EF4-FFF2-40B4-BE49-F238E27FC236}">
                <a16:creationId xmlns:a16="http://schemas.microsoft.com/office/drawing/2014/main" id="{A93D38C1-1054-314C-37CB-93356C0E3B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7318" y="875973"/>
            <a:ext cx="3546865" cy="5313656"/>
          </a:xfrm>
          <a:prstGeom prst="rect">
            <a:avLst/>
          </a:prstGeom>
        </p:spPr>
      </p:pic>
      <p:sp>
        <p:nvSpPr>
          <p:cNvPr id="5" name="TextBox 4">
            <a:extLst>
              <a:ext uri="{FF2B5EF4-FFF2-40B4-BE49-F238E27FC236}">
                <a16:creationId xmlns:a16="http://schemas.microsoft.com/office/drawing/2014/main" id="{138DFDA0-F73B-EFAB-1A5D-A4B930F167DC}"/>
              </a:ext>
            </a:extLst>
          </p:cNvPr>
          <p:cNvSpPr txBox="1"/>
          <p:nvPr/>
        </p:nvSpPr>
        <p:spPr>
          <a:xfrm>
            <a:off x="71232" y="5841020"/>
            <a:ext cx="3660159" cy="307777"/>
          </a:xfrm>
          <a:prstGeom prst="rect">
            <a:avLst/>
          </a:prstGeom>
          <a:noFill/>
        </p:spPr>
        <p:txBody>
          <a:bodyPr wrap="square">
            <a:spAutoFit/>
          </a:bodyPr>
          <a:lstStyle/>
          <a:p>
            <a:pPr algn="r"/>
            <a:r>
              <a:rPr lang="he-IL" sz="1400" b="1" i="0" dirty="0">
                <a:solidFill>
                  <a:schemeClr val="bg1"/>
                </a:solidFill>
                <a:effectLst/>
                <a:latin typeface="Arial" panose="020B0604020202020204" pitchFamily="34" charset="0"/>
                <a:cs typeface="Arial" panose="020B0604020202020204" pitchFamily="34" charset="0"/>
              </a:rPr>
              <a:t>סחלב שלוש-השיניים</a:t>
            </a:r>
            <a:endParaRPr lang="en-IL" sz="1400" dirty="0">
              <a:solidFill>
                <a:schemeClr val="bg1"/>
              </a:solidFill>
            </a:endParaRPr>
          </a:p>
        </p:txBody>
      </p:sp>
      <p:pic>
        <p:nvPicPr>
          <p:cNvPr id="27" name="Picture 26" descr="A purple flower with many small flowers&#10;&#10;Description automatically generated">
            <a:extLst>
              <a:ext uri="{FF2B5EF4-FFF2-40B4-BE49-F238E27FC236}">
                <a16:creationId xmlns:a16="http://schemas.microsoft.com/office/drawing/2014/main" id="{DBBD4A9C-BFC3-2B52-C9AE-755FA2FFE7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0456" y="917971"/>
            <a:ext cx="3552973" cy="5306215"/>
          </a:xfrm>
          <a:prstGeom prst="rect">
            <a:avLst/>
          </a:prstGeom>
        </p:spPr>
      </p:pic>
      <p:sp>
        <p:nvSpPr>
          <p:cNvPr id="28" name="TextBox 27">
            <a:extLst>
              <a:ext uri="{FF2B5EF4-FFF2-40B4-BE49-F238E27FC236}">
                <a16:creationId xmlns:a16="http://schemas.microsoft.com/office/drawing/2014/main" id="{5C8316E9-4251-EF63-FDEB-5737534B4569}"/>
              </a:ext>
            </a:extLst>
          </p:cNvPr>
          <p:cNvSpPr txBox="1"/>
          <p:nvPr/>
        </p:nvSpPr>
        <p:spPr>
          <a:xfrm>
            <a:off x="7513594" y="5774130"/>
            <a:ext cx="3983307" cy="338554"/>
          </a:xfrm>
          <a:prstGeom prst="rect">
            <a:avLst/>
          </a:prstGeom>
          <a:noFill/>
        </p:spPr>
        <p:txBody>
          <a:bodyPr wrap="square">
            <a:spAutoFit/>
          </a:bodyPr>
          <a:lstStyle/>
          <a:p>
            <a:pPr algn="r"/>
            <a:r>
              <a:rPr lang="he-IL" sz="1600" b="1" i="0" dirty="0">
                <a:solidFill>
                  <a:schemeClr val="bg1"/>
                </a:solidFill>
                <a:effectLst/>
                <a:latin typeface="Arial" panose="020B0604020202020204" pitchFamily="34" charset="0"/>
                <a:cs typeface="Arial" panose="020B0604020202020204" pitchFamily="34" charset="0"/>
              </a:rPr>
              <a:t>בן-חצב יקינתוני</a:t>
            </a:r>
          </a:p>
        </p:txBody>
      </p:sp>
      <p:sp>
        <p:nvSpPr>
          <p:cNvPr id="33" name="TextBox 32">
            <a:extLst>
              <a:ext uri="{FF2B5EF4-FFF2-40B4-BE49-F238E27FC236}">
                <a16:creationId xmlns:a16="http://schemas.microsoft.com/office/drawing/2014/main" id="{455DC4B6-0261-ABEE-82A5-78AFFD0E62AA}"/>
              </a:ext>
            </a:extLst>
          </p:cNvPr>
          <p:cNvSpPr txBox="1"/>
          <p:nvPr/>
        </p:nvSpPr>
        <p:spPr>
          <a:xfrm>
            <a:off x="5367771" y="6264797"/>
            <a:ext cx="6129130" cy="325923"/>
          </a:xfrm>
          <a:prstGeom prst="rect">
            <a:avLst/>
          </a:prstGeom>
          <a:noFill/>
        </p:spPr>
        <p:txBody>
          <a:bodyPr wrap="square">
            <a:spAutoFit/>
          </a:bodyPr>
          <a:lstStyle/>
          <a:p>
            <a:pPr algn="r" rtl="1">
              <a:lnSpc>
                <a:spcPct val="115000"/>
              </a:lnSpc>
              <a:spcAft>
                <a:spcPts val="800"/>
              </a:spcAft>
            </a:pPr>
            <a:r>
              <a:rPr lang="he-IL" sz="1400" kern="0" dirty="0">
                <a:solidFill>
                  <a:srgbClr val="222222"/>
                </a:solidFill>
                <a:effectLst/>
                <a:latin typeface="Aptos" panose="020B0004020202020204" pitchFamily="34" charset="0"/>
                <a:ea typeface="Times New Roman" panose="02020603050405020304" pitchFamily="18" charset="0"/>
              </a:rPr>
              <a:t>צילומים: ד"ר אורי פרגמן - ספיר </a:t>
            </a:r>
            <a:r>
              <a:rPr lang="en-US" sz="1400" u="sng" kern="0" dirty="0">
                <a:solidFill>
                  <a:srgbClr val="0000FF"/>
                </a:solidFill>
                <a:effectLst/>
                <a:latin typeface="Aptos" panose="020B0004020202020204" pitchFamily="34" charset="0"/>
                <a:ea typeface="Times New Roman" panose="02020603050405020304" pitchFamily="18" charset="0"/>
                <a:hlinkClick r:id="rId11"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Tree>
    <p:extLst>
      <p:ext uri="{BB962C8B-B14F-4D97-AF65-F5344CB8AC3E}">
        <p14:creationId xmlns:p14="http://schemas.microsoft.com/office/powerpoint/2010/main" val="2869644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F9B5-3A29-81B8-7460-4362CC251DE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8A3B3D5-BD41-978D-3141-35E2A1F8D66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A5B16F05-0488-E21F-3C9D-619EAD379C65}"/>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769CCEC1-5551-C9B0-EC24-5E7A4EF0D30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5AA99F64-E464-2AA7-DAAA-A7D73F8DC8E8}"/>
              </a:ext>
            </a:extLst>
          </p:cNvPr>
          <p:cNvSpPr txBox="1"/>
          <p:nvPr/>
        </p:nvSpPr>
        <p:spPr>
          <a:xfrm>
            <a:off x="4470580" y="412104"/>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שום הגלגל: נעים להכיר</a:t>
            </a:r>
          </a:p>
        </p:txBody>
      </p:sp>
      <p:sp>
        <p:nvSpPr>
          <p:cNvPr id="2" name="Isosceles Triangle 1">
            <a:extLst>
              <a:ext uri="{FF2B5EF4-FFF2-40B4-BE49-F238E27FC236}">
                <a16:creationId xmlns:a16="http://schemas.microsoft.com/office/drawing/2014/main" id="{A7879160-1466-6548-E6EF-6E14ECF25E1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8BBA96D-2CC7-8B5B-37CA-1A77860594F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626299D0-0E47-4CB9-CEE5-A848805587C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E7F3CD05-F986-DEBD-35D4-D1C6DC6E782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EF597200-AF33-5A0D-D752-677674806EC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6BAE02BF-1E35-3961-81C5-E75E95E1BE97}"/>
              </a:ext>
            </a:extLst>
          </p:cNvPr>
          <p:cNvSpPr/>
          <p:nvPr/>
        </p:nvSpPr>
        <p:spPr>
          <a:xfrm>
            <a:off x="11690586" y="496377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73733BAC-6CEC-D02C-46EC-3DF53577BF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7" y="4895723"/>
            <a:ext cx="496825" cy="484633"/>
          </a:xfrm>
          <a:prstGeom prst="rect">
            <a:avLst/>
          </a:prstGeom>
        </p:spPr>
      </p:pic>
      <p:sp>
        <p:nvSpPr>
          <p:cNvPr id="19" name="Isosceles Triangle 18">
            <a:extLst>
              <a:ext uri="{FF2B5EF4-FFF2-40B4-BE49-F238E27FC236}">
                <a16:creationId xmlns:a16="http://schemas.microsoft.com/office/drawing/2014/main" id="{66533FF8-76AE-4B9C-72BD-194ABC1D14FA}"/>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9F366F0B-92ED-8AAE-0D35-DFB1B5E155BE}"/>
              </a:ext>
            </a:extLst>
          </p:cNvPr>
          <p:cNvSpPr/>
          <p:nvPr/>
        </p:nvSpPr>
        <p:spPr>
          <a:xfrm>
            <a:off x="11670838" y="4208748"/>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4641049-DF70-094B-A398-C76A32F19E0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6B0A3B7E-8272-1AE2-AA58-161BAC3C3D6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795699" y="5004419"/>
            <a:ext cx="496825" cy="484633"/>
          </a:xfrm>
          <a:prstGeom prst="rect">
            <a:avLst/>
          </a:prstGeom>
        </p:spPr>
      </p:pic>
      <p:pic>
        <p:nvPicPr>
          <p:cNvPr id="25" name="Picture 24">
            <a:extLst>
              <a:ext uri="{FF2B5EF4-FFF2-40B4-BE49-F238E27FC236}">
                <a16:creationId xmlns:a16="http://schemas.microsoft.com/office/drawing/2014/main" id="{11FDBE7B-ED34-B987-8C78-7D38FBA3C75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FF0CBDA0-3B74-C8FA-1729-73A527CB35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8" name="TextBox 7">
            <a:extLst>
              <a:ext uri="{FF2B5EF4-FFF2-40B4-BE49-F238E27FC236}">
                <a16:creationId xmlns:a16="http://schemas.microsoft.com/office/drawing/2014/main" id="{66BD9D51-4E2A-4E0B-9AE6-2DA06DD4D349}"/>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Arial" panose="020B0604020202020204" pitchFamily="34" charset="0"/>
                <a:cs typeface="Arial" panose="020B0604020202020204" pitchFamily="34" charset="0"/>
              </a:rPr>
              <a:t>כלנית מצויה, צילום: אורי פרגמן-ספיר </a:t>
            </a:r>
            <a:endParaRPr lang="en-IL" sz="1400" dirty="0">
              <a:solidFill>
                <a:schemeClr val="bg1"/>
              </a:solidFill>
            </a:endParaRPr>
          </a:p>
        </p:txBody>
      </p:sp>
      <p:pic>
        <p:nvPicPr>
          <p:cNvPr id="10" name="Picture 9">
            <a:extLst>
              <a:ext uri="{FF2B5EF4-FFF2-40B4-BE49-F238E27FC236}">
                <a16:creationId xmlns:a16="http://schemas.microsoft.com/office/drawing/2014/main" id="{CB876606-EF16-7381-DA00-B187C61E420C}"/>
              </a:ext>
            </a:extLst>
          </p:cNvPr>
          <p:cNvPicPr>
            <a:picLocks noChangeAspect="1"/>
          </p:cNvPicPr>
          <p:nvPr/>
        </p:nvPicPr>
        <p:blipFill>
          <a:blip r:embed="rId9"/>
          <a:srcRect l="24881" t="29709" r="47211" b="21893"/>
          <a:stretch/>
        </p:blipFill>
        <p:spPr>
          <a:xfrm>
            <a:off x="740397" y="395467"/>
            <a:ext cx="5474220" cy="5933496"/>
          </a:xfrm>
          <a:prstGeom prst="rect">
            <a:avLst/>
          </a:prstGeom>
        </p:spPr>
      </p:pic>
      <p:sp>
        <p:nvSpPr>
          <p:cNvPr id="11" name="Speech Bubble: Oval 10">
            <a:extLst>
              <a:ext uri="{FF2B5EF4-FFF2-40B4-BE49-F238E27FC236}">
                <a16:creationId xmlns:a16="http://schemas.microsoft.com/office/drawing/2014/main" id="{B7B4A8D0-BB0C-9966-5912-FB64D178BD8A}"/>
              </a:ext>
            </a:extLst>
          </p:cNvPr>
          <p:cNvSpPr/>
          <p:nvPr/>
        </p:nvSpPr>
        <p:spPr>
          <a:xfrm>
            <a:off x="6527405" y="1505870"/>
            <a:ext cx="4086175" cy="3618526"/>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b="1" dirty="0">
                <a:solidFill>
                  <a:srgbClr val="005445"/>
                </a:solidFill>
              </a:rPr>
              <a:t>בואו ננסה להבין מדוע קוראים לשום הגלגל כך.</a:t>
            </a:r>
          </a:p>
          <a:p>
            <a:pPr algn="ctr"/>
            <a:endParaRPr lang="he-IL" b="1" dirty="0">
              <a:solidFill>
                <a:sysClr val="windowText" lastClr="000000"/>
              </a:solidFill>
            </a:endParaRPr>
          </a:p>
          <a:p>
            <a:pPr algn="ctr"/>
            <a:r>
              <a:rPr lang="he-IL" b="1" dirty="0">
                <a:solidFill>
                  <a:sysClr val="windowText" lastClr="000000"/>
                </a:solidFill>
              </a:rPr>
              <a:t>שום: </a:t>
            </a:r>
            <a:r>
              <a:rPr lang="he-IL" dirty="0">
                <a:solidFill>
                  <a:sysClr val="windowText" lastClr="000000"/>
                </a:solidFill>
              </a:rPr>
              <a:t>הצמח שייך לסוג שום, לקבוצה זאת גם שייך, בין היתר, השום המתורבת. מבנה הבצל שונה מעט ממבנה השום שאנחנו מכירים (לעיתים יש חלוקה לבצלצלים כמו בשום המתורבת)</a:t>
            </a:r>
            <a:endParaRPr lang="en-IL" dirty="0">
              <a:highlight>
                <a:srgbClr val="FFFF00"/>
              </a:highlight>
            </a:endParaRPr>
          </a:p>
        </p:txBody>
      </p:sp>
      <p:sp>
        <p:nvSpPr>
          <p:cNvPr id="28" name="Speech Bubble: Oval 27">
            <a:extLst>
              <a:ext uri="{FF2B5EF4-FFF2-40B4-BE49-F238E27FC236}">
                <a16:creationId xmlns:a16="http://schemas.microsoft.com/office/drawing/2014/main" id="{9CE3DEA9-676E-59AF-9C3A-644A5ABD8482}"/>
              </a:ext>
            </a:extLst>
          </p:cNvPr>
          <p:cNvSpPr/>
          <p:nvPr/>
        </p:nvSpPr>
        <p:spPr>
          <a:xfrm>
            <a:off x="6517865" y="1515815"/>
            <a:ext cx="4086175" cy="3618526"/>
          </a:xfrm>
          <a:prstGeom prst="wedgeEllipseCallout">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b="1" dirty="0">
                <a:solidFill>
                  <a:srgbClr val="005445"/>
                </a:solidFill>
              </a:rPr>
              <a:t>הגלגל:</a:t>
            </a:r>
          </a:p>
          <a:p>
            <a:pPr algn="ctr"/>
            <a:r>
              <a:rPr lang="he-IL" sz="1800" kern="100" dirty="0">
                <a:effectLst/>
                <a:latin typeface="Aptos" panose="020B0004020202020204" pitchFamily="34" charset="0"/>
                <a:ea typeface="Aptos" panose="020B0004020202020204" pitchFamily="34" charset="0"/>
                <a:cs typeface="Arial" panose="020B0604020202020204" pitchFamily="34" charset="0"/>
              </a:rPr>
              <a:t>צורת ההפצה הייחודית של הזרעים: </a:t>
            </a:r>
            <a:r>
              <a:rPr lang="he-IL" sz="2000" b="1" kern="100" dirty="0">
                <a:effectLst/>
                <a:latin typeface="Aptos" panose="020B0004020202020204" pitchFamily="34" charset="0"/>
                <a:ea typeface="Aptos" panose="020B0004020202020204" pitchFamily="34" charset="0"/>
                <a:cs typeface="Arial" panose="020B0604020202020204" pitchFamily="34" charset="0"/>
              </a:rPr>
              <a:t>בגילגול.</a:t>
            </a:r>
          </a:p>
          <a:p>
            <a:pPr algn="ctr"/>
            <a:r>
              <a:rPr lang="he-IL" sz="1800" dirty="0">
                <a:effectLst/>
                <a:ea typeface="Aptos" panose="020B0004020202020204" pitchFamily="34" charset="0"/>
                <a:cs typeface="Arial" panose="020B0604020202020204" pitchFamily="34" charset="0"/>
              </a:rPr>
              <a:t>כאשר הצמח מתייבש, הגבעול נשבר מבסיסו והתפרחת העגולה מתגלגלת ברוח </a:t>
            </a:r>
            <a:r>
              <a:rPr lang="he-IL" sz="1800" u="sng" dirty="0">
                <a:effectLst/>
                <a:ea typeface="Aptos" panose="020B0004020202020204" pitchFamily="34" charset="0"/>
                <a:cs typeface="Arial" panose="020B0604020202020204" pitchFamily="34" charset="0"/>
              </a:rPr>
              <a:t>למרחקים גדולים </a:t>
            </a:r>
            <a:r>
              <a:rPr lang="he-IL" sz="1800" dirty="0">
                <a:effectLst/>
                <a:ea typeface="Aptos" panose="020B0004020202020204" pitchFamily="34" charset="0"/>
                <a:cs typeface="Arial" panose="020B0604020202020204" pitchFamily="34" charset="0"/>
              </a:rPr>
              <a:t>ומפיצה את זרעיה.</a:t>
            </a:r>
            <a:endParaRPr lang="en-US" sz="1800" dirty="0">
              <a:effectLst/>
              <a:ea typeface="Aptos" panose="020B0004020202020204" pitchFamily="34" charset="0"/>
              <a:cs typeface="Arial" panose="020B0604020202020204" pitchFamily="34" charset="0"/>
            </a:endParaRPr>
          </a:p>
          <a:p>
            <a:pPr algn="ctr"/>
            <a:endParaRPr lang="en-IL" dirty="0">
              <a:solidFill>
                <a:schemeClr val="tx1"/>
              </a:solidFill>
            </a:endParaRPr>
          </a:p>
        </p:txBody>
      </p:sp>
      <p:sp>
        <p:nvSpPr>
          <p:cNvPr id="29" name="Speech Bubble: Oval 28">
            <a:extLst>
              <a:ext uri="{FF2B5EF4-FFF2-40B4-BE49-F238E27FC236}">
                <a16:creationId xmlns:a16="http://schemas.microsoft.com/office/drawing/2014/main" id="{941C7651-779A-8497-3544-A487BA76450A}"/>
              </a:ext>
            </a:extLst>
          </p:cNvPr>
          <p:cNvSpPr/>
          <p:nvPr/>
        </p:nvSpPr>
        <p:spPr>
          <a:xfrm>
            <a:off x="6509811" y="1485176"/>
            <a:ext cx="4086175" cy="3618526"/>
          </a:xfrm>
          <a:prstGeom prst="wedgeEllipseCallout">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dirty="0">
                <a:solidFill>
                  <a:schemeClr val="tx1"/>
                </a:solidFill>
              </a:rPr>
              <a:t>לתפרחת של שום הגלגל יש בין 50-200 פרחים!!</a:t>
            </a:r>
          </a:p>
          <a:p>
            <a:pPr algn="ctr"/>
            <a:r>
              <a:rPr lang="he-IL" dirty="0">
                <a:solidFill>
                  <a:schemeClr val="tx1"/>
                </a:solidFill>
              </a:rPr>
              <a:t>התפרחת הגדולה והמרשימה בין כל מיני השום בארץ ואחת המרשימות בעולם.</a:t>
            </a:r>
          </a:p>
          <a:p>
            <a:pPr algn="ctr"/>
            <a:endParaRPr lang="en-IL" dirty="0">
              <a:solidFill>
                <a:schemeClr val="tx1"/>
              </a:solidFill>
            </a:endParaRPr>
          </a:p>
        </p:txBody>
      </p:sp>
      <p:sp>
        <p:nvSpPr>
          <p:cNvPr id="30" name="Arrow: Down 29">
            <a:extLst>
              <a:ext uri="{FF2B5EF4-FFF2-40B4-BE49-F238E27FC236}">
                <a16:creationId xmlns:a16="http://schemas.microsoft.com/office/drawing/2014/main" id="{6768D6EA-8D3A-F321-7FE3-B0225A0551CD}"/>
              </a:ext>
            </a:extLst>
          </p:cNvPr>
          <p:cNvSpPr/>
          <p:nvPr/>
        </p:nvSpPr>
        <p:spPr>
          <a:xfrm>
            <a:off x="10595986" y="6214250"/>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Tree>
    <p:extLst>
      <p:ext uri="{BB962C8B-B14F-4D97-AF65-F5344CB8AC3E}">
        <p14:creationId xmlns:p14="http://schemas.microsoft.com/office/powerpoint/2010/main" val="2284055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barn(inVertical)">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Effect transition="in" filter="wheel(1)">
                                      <p:cBhvr>
                                        <p:cTn id="23" dur="2000"/>
                                        <p:tgtEl>
                                          <p:spTgt spid="2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8">
                                            <p:txEl>
                                              <p:pRg st="1" end="1"/>
                                            </p:txEl>
                                          </p:spTgt>
                                        </p:tgtEl>
                                        <p:attrNameLst>
                                          <p:attrName>style.visibility</p:attrName>
                                        </p:attrNameLst>
                                      </p:cBhvr>
                                      <p:to>
                                        <p:strVal val="visible"/>
                                      </p:to>
                                    </p:set>
                                    <p:animEffect transition="in" filter="wipe(down)">
                                      <p:cBhvr>
                                        <p:cTn id="28" dur="500"/>
                                        <p:tgtEl>
                                          <p:spTgt spid="28">
                                            <p:txEl>
                                              <p:pRg st="1" end="1"/>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28">
                                            <p:txEl>
                                              <p:pRg st="2" end="2"/>
                                            </p:txEl>
                                          </p:spTgt>
                                        </p:tgtEl>
                                        <p:attrNameLst>
                                          <p:attrName>style.visibility</p:attrName>
                                        </p:attrNameLst>
                                      </p:cBhvr>
                                      <p:to>
                                        <p:strVal val="visible"/>
                                      </p:to>
                                    </p:set>
                                    <p:animEffect transition="in" filter="wipe(down)">
                                      <p:cBhvr>
                                        <p:cTn id="31" dur="500"/>
                                        <p:tgtEl>
                                          <p:spTgt spid="28">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randombar(horizontal)">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2AD6C-033D-424A-6D03-75F50DC9648B}"/>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417C747-0091-79B6-11DD-3173A323CCD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923C0D74-8C04-C13C-AAF9-58AE4CDB62C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18" name="TextBox 17">
            <a:extLst>
              <a:ext uri="{FF2B5EF4-FFF2-40B4-BE49-F238E27FC236}">
                <a16:creationId xmlns:a16="http://schemas.microsoft.com/office/drawing/2014/main" id="{8D4B7E93-7665-6754-600C-78691359CCD8}"/>
              </a:ext>
            </a:extLst>
          </p:cNvPr>
          <p:cNvSpPr txBox="1"/>
          <p:nvPr/>
        </p:nvSpPr>
        <p:spPr>
          <a:xfrm>
            <a:off x="4557375" y="295760"/>
            <a:ext cx="6837770" cy="461665"/>
          </a:xfrm>
          <a:prstGeom prst="rect">
            <a:avLst/>
          </a:prstGeom>
          <a:noFill/>
        </p:spPr>
        <p:txBody>
          <a:bodyPr wrap="square" rtlCol="0">
            <a:spAutoFit/>
          </a:bodyPr>
          <a:lstStyle/>
          <a:p>
            <a:pPr algn="just" rtl="1"/>
            <a:r>
              <a:rPr lang="he-IL" sz="2400" b="1" dirty="0">
                <a:solidFill>
                  <a:srgbClr val="005445"/>
                </a:solidFill>
                <a:latin typeface="Atlas AAA" panose="020B0504020202020204" pitchFamily="34" charset="-79"/>
                <a:cs typeface="Atlas AAA" panose="020B0504020202020204" pitchFamily="34" charset="-79"/>
              </a:rPr>
              <a:t>תוכן השיעור:</a:t>
            </a:r>
            <a:endParaRPr lang="en-150" sz="2400" dirty="0">
              <a:solidFill>
                <a:srgbClr val="005445"/>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160040BC-35ED-D354-A942-6A8A26EC7A9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3949F81A-53CE-3D4A-783C-C17602F08AE5}"/>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E6297AA8-B0B8-1803-9807-EC3FBD26DC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7" name="TextBox 6">
            <a:extLst>
              <a:ext uri="{FF2B5EF4-FFF2-40B4-BE49-F238E27FC236}">
                <a16:creationId xmlns:a16="http://schemas.microsoft.com/office/drawing/2014/main" id="{CBB951E6-E83F-B07F-CE18-C728809C95F7}"/>
              </a:ext>
            </a:extLst>
          </p:cNvPr>
          <p:cNvSpPr txBox="1"/>
          <p:nvPr/>
        </p:nvSpPr>
        <p:spPr>
          <a:xfrm>
            <a:off x="11571756" y="3768083"/>
            <a:ext cx="637058" cy="261610"/>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הקדמה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4A48CC19-C4A1-7CD8-485E-2296B728E5E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CFBAB06-20D6-4F8A-3BC6-3ECC54D17A57}"/>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D08DEEB-227A-C397-0CD2-172FD41193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6" name="TextBox 15">
            <a:extLst>
              <a:ext uri="{FF2B5EF4-FFF2-40B4-BE49-F238E27FC236}">
                <a16:creationId xmlns:a16="http://schemas.microsoft.com/office/drawing/2014/main" id="{D5192E37-64E5-C18C-66D7-C1A3550D6753}"/>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4B195236-2E43-AB14-76CA-E2272830CB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5A0A7519-FD6A-F828-6CF2-4981F1F00AD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99CC818F-2A43-C4D9-26A3-D4B7478E7D09}"/>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FCBB1DA-FA40-5D59-99C2-AE811D0DE19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928D6351-1E34-2651-A9C9-3CBB5307748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sp>
        <p:nvSpPr>
          <p:cNvPr id="24" name="TextBox 23">
            <a:extLst>
              <a:ext uri="{FF2B5EF4-FFF2-40B4-BE49-F238E27FC236}">
                <a16:creationId xmlns:a16="http://schemas.microsoft.com/office/drawing/2014/main" id="{741B3EF7-D0DF-ED35-B963-F7E639A1EF8C}"/>
              </a:ext>
            </a:extLst>
          </p:cNvPr>
          <p:cNvSpPr txBox="1"/>
          <p:nvPr/>
        </p:nvSpPr>
        <p:spPr>
          <a:xfrm>
            <a:off x="11577091" y="5239983"/>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74612A1C-11FE-48E1-8405-EA8BA8B8B2C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2D3E9E44-8733-02F0-1E54-93162F409703}"/>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graphicFrame>
        <p:nvGraphicFramePr>
          <p:cNvPr id="8" name="Table 7">
            <a:extLst>
              <a:ext uri="{FF2B5EF4-FFF2-40B4-BE49-F238E27FC236}">
                <a16:creationId xmlns:a16="http://schemas.microsoft.com/office/drawing/2014/main" id="{72350D47-B75F-66FC-9764-873F4A9EB357}"/>
              </a:ext>
            </a:extLst>
          </p:cNvPr>
          <p:cNvGraphicFramePr>
            <a:graphicFrameLocks noGrp="1"/>
          </p:cNvGraphicFramePr>
          <p:nvPr>
            <p:extLst>
              <p:ext uri="{D42A27DB-BD31-4B8C-83A1-F6EECF244321}">
                <p14:modId xmlns:p14="http://schemas.microsoft.com/office/powerpoint/2010/main" val="828263735"/>
              </p:ext>
            </p:extLst>
          </p:nvPr>
        </p:nvGraphicFramePr>
        <p:xfrm>
          <a:off x="3291107" y="2262138"/>
          <a:ext cx="8841849" cy="4205934"/>
        </p:xfrm>
        <a:graphic>
          <a:graphicData uri="http://schemas.openxmlformats.org/drawingml/2006/table">
            <a:tbl>
              <a:tblPr rtl="1" firstRow="1" bandRow="1">
                <a:tableStyleId>{93296810-A885-4BE3-A3E7-6D5BEEA58F35}</a:tableStyleId>
              </a:tblPr>
              <a:tblGrid>
                <a:gridCol w="665368">
                  <a:extLst>
                    <a:ext uri="{9D8B030D-6E8A-4147-A177-3AD203B41FA5}">
                      <a16:colId xmlns:a16="http://schemas.microsoft.com/office/drawing/2014/main" val="3472499939"/>
                    </a:ext>
                  </a:extLst>
                </a:gridCol>
                <a:gridCol w="1521576">
                  <a:extLst>
                    <a:ext uri="{9D8B030D-6E8A-4147-A177-3AD203B41FA5}">
                      <a16:colId xmlns:a16="http://schemas.microsoft.com/office/drawing/2014/main" val="3367701963"/>
                    </a:ext>
                  </a:extLst>
                </a:gridCol>
                <a:gridCol w="3149506">
                  <a:extLst>
                    <a:ext uri="{9D8B030D-6E8A-4147-A177-3AD203B41FA5}">
                      <a16:colId xmlns:a16="http://schemas.microsoft.com/office/drawing/2014/main" val="1446576587"/>
                    </a:ext>
                  </a:extLst>
                </a:gridCol>
                <a:gridCol w="2573752">
                  <a:extLst>
                    <a:ext uri="{9D8B030D-6E8A-4147-A177-3AD203B41FA5}">
                      <a16:colId xmlns:a16="http://schemas.microsoft.com/office/drawing/2014/main" val="3169712823"/>
                    </a:ext>
                  </a:extLst>
                </a:gridCol>
                <a:gridCol w="931647">
                  <a:extLst>
                    <a:ext uri="{9D8B030D-6E8A-4147-A177-3AD203B41FA5}">
                      <a16:colId xmlns:a16="http://schemas.microsoft.com/office/drawing/2014/main" val="3937137466"/>
                    </a:ext>
                  </a:extLst>
                </a:gridCol>
              </a:tblGrid>
              <a:tr h="610338">
                <a:tc>
                  <a:txBody>
                    <a:bodyPr/>
                    <a:lstStyle/>
                    <a:p>
                      <a:pPr algn="ctr" rtl="0">
                        <a:lnSpc>
                          <a:spcPct val="115000"/>
                        </a:lnSpc>
                        <a:spcAft>
                          <a:spcPts val="800"/>
                        </a:spcAft>
                      </a:pP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he-IL" sz="1600" kern="100" dirty="0">
                          <a:effectLst/>
                        </a:rPr>
                        <a:t>נושא</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a:effectLst/>
                        </a:rPr>
                        <a:t>הרחבה</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מה עושים</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a:effectLst/>
                        </a:rPr>
                        <a:t>הערכת זמן (דק)</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754528561"/>
                  </a:ext>
                </a:extLst>
              </a:tr>
              <a:tr h="372765">
                <a:tc>
                  <a:txBody>
                    <a:bodyPr/>
                    <a:lstStyle/>
                    <a:p>
                      <a:pPr algn="ctr" rtl="1">
                        <a:lnSpc>
                          <a:spcPct val="115000"/>
                        </a:lnSpc>
                        <a:spcAft>
                          <a:spcPts val="800"/>
                        </a:spcAft>
                      </a:pPr>
                      <a:r>
                        <a:rPr lang="he-IL" sz="1600" kern="100" dirty="0">
                          <a:effectLst/>
                        </a:rPr>
                        <a:t>1</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he-IL" sz="1600" kern="100" dirty="0">
                          <a:effectLst/>
                        </a:rPr>
                        <a:t>פתיחה</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a:effectLst/>
                        </a:rPr>
                        <a:t>בואו נגלה יחד מהו נושא השיעור</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1">
                        <a:lnSpc>
                          <a:spcPct val="115000"/>
                        </a:lnSpc>
                        <a:spcAft>
                          <a:spcPts val="800"/>
                        </a:spcAft>
                      </a:pPr>
                      <a:r>
                        <a:rPr lang="he-IL" sz="1600" kern="100">
                          <a:effectLst/>
                        </a:rPr>
                        <a:t>חידון פרחים בציורים</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1">
                        <a:lnSpc>
                          <a:spcPct val="115000"/>
                        </a:lnSpc>
                        <a:spcAft>
                          <a:spcPts val="800"/>
                        </a:spcAft>
                      </a:pPr>
                      <a:r>
                        <a:rPr lang="he-IL" sz="1600" kern="100">
                          <a:effectLst/>
                        </a:rPr>
                        <a:t>5</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87134347"/>
                  </a:ext>
                </a:extLst>
              </a:tr>
              <a:tr h="372765">
                <a:tc>
                  <a:txBody>
                    <a:bodyPr/>
                    <a:lstStyle/>
                    <a:p>
                      <a:pPr algn="ctr" rtl="1">
                        <a:lnSpc>
                          <a:spcPct val="115000"/>
                        </a:lnSpc>
                        <a:spcAft>
                          <a:spcPts val="800"/>
                        </a:spcAft>
                      </a:pP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1">
                        <a:lnSpc>
                          <a:spcPct val="115000"/>
                        </a:lnSpc>
                      </a:pPr>
                      <a:endParaRPr lang="en-IL" sz="1600" kern="100" dirty="0">
                        <a:effectLst/>
                        <a:latin typeface="Aptos" panose="020B0004020202020204" pitchFamily="34" charset="0"/>
                      </a:endParaRPr>
                    </a:p>
                  </a:txBody>
                  <a:tcPr/>
                </a:tc>
                <a:tc>
                  <a:txBody>
                    <a:bodyPr/>
                    <a:lstStyle/>
                    <a:p>
                      <a:pPr algn="ctr" rtl="0">
                        <a:lnSpc>
                          <a:spcPct val="115000"/>
                        </a:lnSpc>
                        <a:spcAft>
                          <a:spcPts val="800"/>
                        </a:spcAft>
                      </a:pPr>
                      <a:r>
                        <a:rPr lang="he-IL" sz="1600" kern="100" dirty="0">
                          <a:effectLst/>
                        </a:rPr>
                        <a:t>מה אתם יודעים על פרחי בר?</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a:effectLst/>
                        </a:rPr>
                        <a:t>שאלות ותשובות</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1">
                        <a:lnSpc>
                          <a:spcPct val="115000"/>
                        </a:lnSpc>
                        <a:spcAft>
                          <a:spcPts val="800"/>
                        </a:spcAft>
                      </a:pPr>
                      <a:r>
                        <a:rPr lang="he-IL" sz="1600" kern="100">
                          <a:effectLst/>
                        </a:rPr>
                        <a:t>5</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418404304"/>
                  </a:ext>
                </a:extLst>
              </a:tr>
              <a:tr h="610338">
                <a:tc>
                  <a:txBody>
                    <a:bodyPr/>
                    <a:lstStyle/>
                    <a:p>
                      <a:pPr algn="ctr" rtl="1">
                        <a:lnSpc>
                          <a:spcPct val="115000"/>
                        </a:lnSpc>
                        <a:spcAft>
                          <a:spcPts val="800"/>
                        </a:spcAft>
                      </a:pPr>
                      <a:r>
                        <a:rPr lang="he-IL" sz="1600" kern="100" dirty="0">
                          <a:effectLst/>
                        </a:rPr>
                        <a:t>2</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he-IL" sz="1600" kern="100" dirty="0">
                          <a:effectLst/>
                        </a:rPr>
                        <a:t>הפרחים איתנו כל השנה</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4 עונות השנה: מאפיינים, פרחים מתוך הכרזה, הרחבת ידע על פרח אחד בכל עונה.</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marL="0" lvl="0" indent="0" algn="ctr" rtl="1">
                        <a:lnSpc>
                          <a:spcPct val="115000"/>
                        </a:lnSpc>
                        <a:spcAft>
                          <a:spcPts val="800"/>
                        </a:spcAft>
                        <a:buFont typeface="Symbol" panose="05050102010706020507" pitchFamily="18" charset="2"/>
                        <a:buNone/>
                      </a:pPr>
                      <a:r>
                        <a:rPr lang="he-IL" sz="1600" kern="100" dirty="0">
                          <a:effectLst/>
                        </a:rPr>
                        <a:t>חיבור בין הפרחים לעונות השנה</a:t>
                      </a:r>
                      <a:endParaRPr lang="en-IL" sz="1600" kern="100" dirty="0">
                        <a:effectLst/>
                      </a:endParaRPr>
                    </a:p>
                  </a:txBody>
                  <a:tcPr/>
                </a:tc>
                <a:tc>
                  <a:txBody>
                    <a:bodyPr/>
                    <a:lstStyle/>
                    <a:p>
                      <a:pPr algn="ctr" rtl="1">
                        <a:lnSpc>
                          <a:spcPct val="115000"/>
                        </a:lnSpc>
                        <a:spcAft>
                          <a:spcPts val="800"/>
                        </a:spcAft>
                      </a:pPr>
                      <a:r>
                        <a:rPr lang="he-IL" sz="1600" kern="100">
                          <a:effectLst/>
                        </a:rPr>
                        <a:t>15</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416282735"/>
                  </a:ext>
                </a:extLst>
              </a:tr>
              <a:tr h="610338">
                <a:tc>
                  <a:txBody>
                    <a:bodyPr/>
                    <a:lstStyle/>
                    <a:p>
                      <a:pPr algn="ctr" rtl="1">
                        <a:lnSpc>
                          <a:spcPct val="115000"/>
                        </a:lnSpc>
                        <a:spcAft>
                          <a:spcPts val="800"/>
                        </a:spcAft>
                      </a:pPr>
                      <a:r>
                        <a:rPr lang="he-IL" sz="1600" kern="100" dirty="0">
                          <a:effectLst/>
                        </a:rPr>
                        <a:t>3</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he-IL" sz="1600" kern="100" dirty="0">
                          <a:effectLst/>
                        </a:rPr>
                        <a:t>תארו לכם עולם ללא פרחים</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הפרחים מוספים : צבע, יופי, שמחה, בריאות, תפקיד במערכת האקולוגית, השראה לאומנות, תיירות ועוד.</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שאלה שמזמינה לדמיון ולשיח.</a:t>
                      </a:r>
                    </a:p>
                  </a:txBody>
                  <a:tcPr/>
                </a:tc>
                <a:tc>
                  <a:txBody>
                    <a:bodyPr/>
                    <a:lstStyle/>
                    <a:p>
                      <a:pPr algn="ctr" rtl="1">
                        <a:lnSpc>
                          <a:spcPct val="115000"/>
                        </a:lnSpc>
                        <a:spcAft>
                          <a:spcPts val="800"/>
                        </a:spcAft>
                      </a:pPr>
                      <a:r>
                        <a:rPr lang="he-IL" sz="1600" kern="100">
                          <a:effectLst/>
                        </a:rPr>
                        <a:t>10</a:t>
                      </a:r>
                      <a:endParaRPr lang="en-IL" sz="1600" kern="10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4078169331"/>
                  </a:ext>
                </a:extLst>
              </a:tr>
              <a:tr h="990762">
                <a:tc>
                  <a:txBody>
                    <a:bodyPr/>
                    <a:lstStyle/>
                    <a:p>
                      <a:pPr algn="ctr" rtl="1">
                        <a:lnSpc>
                          <a:spcPct val="115000"/>
                        </a:lnSpc>
                        <a:spcAft>
                          <a:spcPts val="800"/>
                        </a:spcAft>
                      </a:pPr>
                      <a:r>
                        <a:rPr lang="he-IL" sz="1600" kern="100" dirty="0">
                          <a:effectLst/>
                        </a:rPr>
                        <a:t>4</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marL="0" marR="0" marT="0" marB="0"/>
                </a:tc>
                <a:tc>
                  <a:txBody>
                    <a:bodyPr/>
                    <a:lstStyle/>
                    <a:p>
                      <a:pPr algn="ctr" rtl="0">
                        <a:lnSpc>
                          <a:spcPct val="115000"/>
                        </a:lnSpc>
                        <a:spcAft>
                          <a:spcPts val="800"/>
                        </a:spcAft>
                      </a:pPr>
                      <a:r>
                        <a:rPr lang="he-IL" sz="1600" kern="100" dirty="0">
                          <a:effectLst/>
                        </a:rPr>
                        <a:t>סיכום</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 משחק מסכם</a:t>
                      </a:r>
                      <a:endParaRPr lang="en-US" sz="1600" kern="100" dirty="0">
                        <a:effectLst/>
                      </a:endParaRPr>
                    </a:p>
                    <a:p>
                      <a:pPr algn="ctr" rtl="0">
                        <a:lnSpc>
                          <a:spcPct val="115000"/>
                        </a:lnSpc>
                        <a:spcAft>
                          <a:spcPts val="800"/>
                        </a:spcAft>
                      </a:pPr>
                      <a:r>
                        <a:rPr lang="he-IL" sz="1600" kern="100" dirty="0">
                          <a:effectLst/>
                          <a:latin typeface="Aptos" panose="020B0004020202020204" pitchFamily="34" charset="0"/>
                          <a:ea typeface="Aptos" panose="020B0004020202020204" pitchFamily="34" charset="0"/>
                          <a:cs typeface="Arial" panose="020B0604020202020204" pitchFamily="34" charset="0"/>
                        </a:rPr>
                        <a:t>מה כל אחד מאיתנו יכול לעשות?</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marL="0" lvl="0" indent="0" algn="ctr" rtl="1">
                        <a:lnSpc>
                          <a:spcPct val="115000"/>
                        </a:lnSpc>
                        <a:spcAft>
                          <a:spcPts val="800"/>
                        </a:spcAft>
                        <a:buFont typeface="Symbol" panose="05050102010706020507" pitchFamily="18" charset="2"/>
                        <a:buNone/>
                      </a:pPr>
                      <a:r>
                        <a:rPr lang="he-IL" sz="1600" kern="100" dirty="0">
                          <a:effectLst/>
                        </a:rPr>
                        <a:t>איקס עיגול</a:t>
                      </a:r>
                      <a:endParaRPr lang="en-IL" sz="1600" kern="100" dirty="0">
                        <a:effectLst/>
                      </a:endParaRPr>
                    </a:p>
                    <a:p>
                      <a:pPr marL="0" lvl="0" indent="0" algn="ctr" rtl="1">
                        <a:lnSpc>
                          <a:spcPct val="115000"/>
                        </a:lnSpc>
                        <a:spcAft>
                          <a:spcPts val="800"/>
                        </a:spcAft>
                        <a:buFont typeface="Symbol" panose="05050102010706020507" pitchFamily="18" charset="2"/>
                        <a:buNone/>
                      </a:pPr>
                      <a:r>
                        <a:rPr lang="he-IL" sz="1600" kern="100" dirty="0">
                          <a:effectLst/>
                        </a:rPr>
                        <a:t>תליית הכרזה בכיתה</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tc>
                  <a:txBody>
                    <a:bodyPr/>
                    <a:lstStyle/>
                    <a:p>
                      <a:pPr algn="ctr" rtl="0">
                        <a:lnSpc>
                          <a:spcPct val="115000"/>
                        </a:lnSpc>
                        <a:spcAft>
                          <a:spcPts val="800"/>
                        </a:spcAft>
                      </a:pPr>
                      <a:r>
                        <a:rPr lang="he-IL" sz="1600" kern="100" dirty="0">
                          <a:effectLst/>
                        </a:rPr>
                        <a:t>10</a:t>
                      </a:r>
                      <a:endParaRPr lang="en-IL" sz="1600" kern="100" dirty="0">
                        <a:effectLst/>
                        <a:latin typeface="Aptos" panose="020B0004020202020204" pitchFamily="34" charset="0"/>
                        <a:ea typeface="Aptos" panose="020B0004020202020204" pitchFamily="34" charset="0"/>
                        <a:cs typeface="Arial" panose="020B0604020202020204" pitchFamily="34" charset="0"/>
                      </a:endParaRPr>
                    </a:p>
                  </a:txBody>
                  <a:tcPr/>
                </a:tc>
                <a:extLst>
                  <a:ext uri="{0D108BD9-81ED-4DB2-BD59-A6C34878D82A}">
                    <a16:rowId xmlns:a16="http://schemas.microsoft.com/office/drawing/2014/main" val="2657802326"/>
                  </a:ext>
                </a:extLst>
              </a:tr>
            </a:tbl>
          </a:graphicData>
        </a:graphic>
      </p:graphicFrame>
      <p:pic>
        <p:nvPicPr>
          <p:cNvPr id="5" name="Picture 4">
            <a:extLst>
              <a:ext uri="{FF2B5EF4-FFF2-40B4-BE49-F238E27FC236}">
                <a16:creationId xmlns:a16="http://schemas.microsoft.com/office/drawing/2014/main" id="{6860E487-873E-D126-7EB5-EAD826AEEAC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61257" y="4764157"/>
            <a:ext cx="2870654" cy="2311926"/>
          </a:xfrm>
          <a:prstGeom prst="rect">
            <a:avLst/>
          </a:prstGeom>
        </p:spPr>
      </p:pic>
    </p:spTree>
    <p:extLst>
      <p:ext uri="{BB962C8B-B14F-4D97-AF65-F5344CB8AC3E}">
        <p14:creationId xmlns:p14="http://schemas.microsoft.com/office/powerpoint/2010/main" val="908173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69915-9EC8-86B9-B107-20479B21D3E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CCBD5C6E-8ABC-C461-E406-2A0F489AF4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E0E6D811-60D4-D790-E067-ED66808CB54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F209F4F6-AA34-D5C7-C59C-D2A21C3D76D9}"/>
              </a:ext>
            </a:extLst>
          </p:cNvPr>
          <p:cNvSpPr/>
          <p:nvPr/>
        </p:nvSpPr>
        <p:spPr>
          <a:xfrm>
            <a:off x="0" y="14123"/>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91A58BCC-B4FA-E367-4BA8-5B60853DF200}"/>
              </a:ext>
            </a:extLst>
          </p:cNvPr>
          <p:cNvSpPr txBox="1"/>
          <p:nvPr/>
        </p:nvSpPr>
        <p:spPr>
          <a:xfrm>
            <a:off x="4527243" y="150155"/>
            <a:ext cx="6837770" cy="707886"/>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אביב</a:t>
            </a:r>
          </a:p>
          <a:p>
            <a:pPr algn="just" rtl="1"/>
            <a:r>
              <a:rPr lang="he-IL" sz="1600" b="1" dirty="0">
                <a:solidFill>
                  <a:srgbClr val="98D050"/>
                </a:solidFill>
                <a:latin typeface="Atlas AAA" panose="020B0504020202020204" pitchFamily="34" charset="-79"/>
                <a:cs typeface="Atlas AAA" panose="020B0504020202020204" pitchFamily="34" charset="-79"/>
              </a:rPr>
              <a:t>שום הגלגל</a:t>
            </a:r>
            <a:endParaRPr lang="en-150" sz="16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81A297FC-5D49-9EF8-840A-C6F00FC0F066}"/>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BF59DEA0-E807-5977-96BF-54FD7C53494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A02560A-47C6-93FF-EF08-21471408B20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C53265A-5B9D-E196-B933-F8962FE8025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2C2654D-F72C-3C7E-5DCC-826CC23EC56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9D8535EB-26D7-2D5A-95D3-979B5503A4C8}"/>
              </a:ext>
            </a:extLst>
          </p:cNvPr>
          <p:cNvSpPr/>
          <p:nvPr/>
        </p:nvSpPr>
        <p:spPr>
          <a:xfrm>
            <a:off x="11742259" y="495621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F35F7004-03D3-B745-3ABA-A186A99218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73846" y="4831579"/>
            <a:ext cx="496825" cy="484633"/>
          </a:xfrm>
          <a:prstGeom prst="rect">
            <a:avLst/>
          </a:prstGeom>
        </p:spPr>
      </p:pic>
      <p:sp>
        <p:nvSpPr>
          <p:cNvPr id="19" name="Isosceles Triangle 18">
            <a:extLst>
              <a:ext uri="{FF2B5EF4-FFF2-40B4-BE49-F238E27FC236}">
                <a16:creationId xmlns:a16="http://schemas.microsoft.com/office/drawing/2014/main" id="{14EBBFB4-BAAE-2C0A-2858-BCF485C27C16}"/>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01568790-969D-F37E-7935-CBDAABF4A310}"/>
              </a:ext>
            </a:extLst>
          </p:cNvPr>
          <p:cNvSpPr/>
          <p:nvPr/>
        </p:nvSpPr>
        <p:spPr>
          <a:xfrm>
            <a:off x="11738666" y="4209459"/>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12C7F2B-40B2-FD85-F9D8-B7A55DC1BB6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5BA23899-6647-AEAD-4875-C3572BB9E0A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flipV="1">
            <a:off x="11690317" y="4632412"/>
            <a:ext cx="224082" cy="218583"/>
          </a:xfrm>
          <a:prstGeom prst="rect">
            <a:avLst/>
          </a:prstGeom>
        </p:spPr>
      </p:pic>
      <p:pic>
        <p:nvPicPr>
          <p:cNvPr id="25" name="Picture 24">
            <a:extLst>
              <a:ext uri="{FF2B5EF4-FFF2-40B4-BE49-F238E27FC236}">
                <a16:creationId xmlns:a16="http://schemas.microsoft.com/office/drawing/2014/main" id="{53ABAA5C-CC8A-A954-C183-0DFA1598AD3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3DA4E420-6B5A-E947-BA54-2DD33A5241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8" name="TextBox 7">
            <a:extLst>
              <a:ext uri="{FF2B5EF4-FFF2-40B4-BE49-F238E27FC236}">
                <a16:creationId xmlns:a16="http://schemas.microsoft.com/office/drawing/2014/main" id="{D58980B8-635F-FAC5-73B1-DC8F01F87568}"/>
              </a:ext>
            </a:extLst>
          </p:cNvPr>
          <p:cNvSpPr txBox="1"/>
          <p:nvPr/>
        </p:nvSpPr>
        <p:spPr>
          <a:xfrm>
            <a:off x="0" y="5979631"/>
            <a:ext cx="3660159" cy="307777"/>
          </a:xfrm>
          <a:prstGeom prst="rect">
            <a:avLst/>
          </a:prstGeom>
          <a:noFill/>
        </p:spPr>
        <p:txBody>
          <a:bodyPr wrap="square">
            <a:spAutoFit/>
          </a:bodyPr>
          <a:lstStyle/>
          <a:p>
            <a:pPr algn="ctr"/>
            <a:r>
              <a:rPr lang="he-IL" sz="1400" b="1" i="0" dirty="0">
                <a:solidFill>
                  <a:schemeClr val="bg1"/>
                </a:solidFill>
                <a:effectLst/>
                <a:latin typeface="Arial" panose="020B0604020202020204" pitchFamily="34" charset="0"/>
                <a:cs typeface="Arial" panose="020B0604020202020204" pitchFamily="34" charset="0"/>
              </a:rPr>
              <a:t>כלנית מצויה, צילום: אורי פרגמן-ספיר </a:t>
            </a:r>
            <a:endParaRPr lang="en-IL" sz="1400" dirty="0">
              <a:solidFill>
                <a:schemeClr val="bg1"/>
              </a:solidFill>
            </a:endParaRPr>
          </a:p>
        </p:txBody>
      </p:sp>
      <p:sp>
        <p:nvSpPr>
          <p:cNvPr id="11" name="Speech Bubble: Oval 10">
            <a:extLst>
              <a:ext uri="{FF2B5EF4-FFF2-40B4-BE49-F238E27FC236}">
                <a16:creationId xmlns:a16="http://schemas.microsoft.com/office/drawing/2014/main" id="{8B46F8AD-9222-A10A-024C-C9FF0344DB7A}"/>
              </a:ext>
            </a:extLst>
          </p:cNvPr>
          <p:cNvSpPr/>
          <p:nvPr/>
        </p:nvSpPr>
        <p:spPr>
          <a:xfrm>
            <a:off x="624753" y="903894"/>
            <a:ext cx="4729711" cy="4533367"/>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sz="2400" b="1" dirty="0">
              <a:solidFill>
                <a:srgbClr val="005445"/>
              </a:solidFill>
              <a:highlight>
                <a:srgbClr val="FFFF00"/>
              </a:highlight>
            </a:endParaRPr>
          </a:p>
          <a:p>
            <a:pPr algn="ctr"/>
            <a:r>
              <a:rPr lang="he-IL" sz="2400" b="1" dirty="0">
                <a:solidFill>
                  <a:srgbClr val="005445"/>
                </a:solidFill>
              </a:rPr>
              <a:t>מדוע הצמח בסכנת הכחדה לדעתכם?</a:t>
            </a:r>
            <a:endParaRPr lang="en-US" sz="2400" b="1" dirty="0">
              <a:solidFill>
                <a:srgbClr val="005445"/>
              </a:solidFill>
            </a:endParaRPr>
          </a:p>
          <a:p>
            <a:pPr algn="ctr"/>
            <a:endParaRPr lang="he-IL" sz="2400" b="1" dirty="0">
              <a:solidFill>
                <a:srgbClr val="005445"/>
              </a:solidFill>
            </a:endParaRPr>
          </a:p>
          <a:p>
            <a:pPr algn="ctr"/>
            <a:r>
              <a:rPr lang="he-IL" sz="2000" b="1" dirty="0">
                <a:solidFill>
                  <a:schemeClr val="tx1"/>
                </a:solidFill>
              </a:rPr>
              <a:t>שום הגלגל זקוק לאזורים פתוחים וגדולים בהם התפרחות </a:t>
            </a:r>
            <a:r>
              <a:rPr lang="he-IL" sz="2000" dirty="0">
                <a:solidFill>
                  <a:schemeClr val="tx1"/>
                </a:solidFill>
              </a:rPr>
              <a:t>יכולות להתגלגל. שטחים אלו הצטמצמו.</a:t>
            </a:r>
          </a:p>
        </p:txBody>
      </p:sp>
      <p:pic>
        <p:nvPicPr>
          <p:cNvPr id="32" name="Picture 31" descr="A close-up of a plant&#10;&#10;Description automatically generated">
            <a:extLst>
              <a:ext uri="{FF2B5EF4-FFF2-40B4-BE49-F238E27FC236}">
                <a16:creationId xmlns:a16="http://schemas.microsoft.com/office/drawing/2014/main" id="{F213C6B2-5BD7-8467-FC33-8B945271D7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25015" y="871701"/>
            <a:ext cx="4711402" cy="5981388"/>
          </a:xfrm>
          <a:prstGeom prst="rect">
            <a:avLst/>
          </a:prstGeom>
        </p:spPr>
      </p:pic>
      <p:sp>
        <p:nvSpPr>
          <p:cNvPr id="34" name="TextBox 33">
            <a:extLst>
              <a:ext uri="{FF2B5EF4-FFF2-40B4-BE49-F238E27FC236}">
                <a16:creationId xmlns:a16="http://schemas.microsoft.com/office/drawing/2014/main" id="{E2B48755-3B87-8C1D-616D-6E72E38B6613}"/>
              </a:ext>
            </a:extLst>
          </p:cNvPr>
          <p:cNvSpPr txBox="1"/>
          <p:nvPr/>
        </p:nvSpPr>
        <p:spPr>
          <a:xfrm>
            <a:off x="407026" y="198105"/>
            <a:ext cx="5122635" cy="646331"/>
          </a:xfrm>
          <a:prstGeom prst="rect">
            <a:avLst/>
          </a:prstGeom>
          <a:solidFill>
            <a:schemeClr val="bg1"/>
          </a:solidFill>
        </p:spPr>
        <p:txBody>
          <a:bodyPr wrap="square">
            <a:spAutoFit/>
          </a:bodyPr>
          <a:lstStyle/>
          <a:p>
            <a:pPr algn="ctr"/>
            <a:r>
              <a:rPr lang="he-IL" dirty="0"/>
              <a:t>שום הגלגל הוא צמח מוגן וגם מוגדר</a:t>
            </a:r>
          </a:p>
          <a:p>
            <a:pPr algn="ctr"/>
            <a:r>
              <a:rPr lang="he-IL" dirty="0"/>
              <a:t>כמין </a:t>
            </a:r>
            <a:r>
              <a:rPr lang="he-IL" b="1" dirty="0"/>
              <a:t>בסכנת הכחדה.</a:t>
            </a:r>
          </a:p>
        </p:txBody>
      </p:sp>
      <p:sp>
        <p:nvSpPr>
          <p:cNvPr id="35" name="Speech Bubble: Oval 34">
            <a:extLst>
              <a:ext uri="{FF2B5EF4-FFF2-40B4-BE49-F238E27FC236}">
                <a16:creationId xmlns:a16="http://schemas.microsoft.com/office/drawing/2014/main" id="{028FA627-EF3A-EBBD-7AAF-E88324B4D83C}"/>
              </a:ext>
            </a:extLst>
          </p:cNvPr>
          <p:cNvSpPr/>
          <p:nvPr/>
        </p:nvSpPr>
        <p:spPr>
          <a:xfrm>
            <a:off x="928398" y="1181902"/>
            <a:ext cx="4262487" cy="3932400"/>
          </a:xfrm>
          <a:prstGeom prst="wedgeEllipseCallout">
            <a:avLst>
              <a:gd name="adj1" fmla="val -21557"/>
              <a:gd name="adj2" fmla="val 64532"/>
            </a:avLst>
          </a:prstGeom>
          <a:solidFill>
            <a:srgbClr val="FFCCFF"/>
          </a:solidFill>
          <a:ln w="76200">
            <a:no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he-IL" b="1" dirty="0">
              <a:solidFill>
                <a:srgbClr val="005445"/>
              </a:solidFill>
            </a:endParaRPr>
          </a:p>
          <a:p>
            <a:pPr algn="ctr"/>
            <a:endParaRPr lang="he-IL" b="1" dirty="0">
              <a:solidFill>
                <a:srgbClr val="005445"/>
              </a:solidFill>
            </a:endParaRPr>
          </a:p>
          <a:p>
            <a:pPr algn="ctr"/>
            <a:r>
              <a:rPr lang="he-IL" dirty="0">
                <a:solidFill>
                  <a:schemeClr val="tx1"/>
                </a:solidFill>
              </a:rPr>
              <a:t>בית הגידול שלו הוא קרקעות 'כבדות', כלומר אדמות סחף הנמצאות בעמקים ובמישורים והן מאוד פוריות. בעבר היו אלה  שטחים פתוחים, או שטחי חקלאות שעובדו  בשיטה מסורתית.</a:t>
            </a:r>
          </a:p>
          <a:p>
            <a:pPr algn="ctr"/>
            <a:r>
              <a:rPr lang="he-IL" b="1" dirty="0">
                <a:solidFill>
                  <a:schemeClr val="tx1"/>
                </a:solidFill>
              </a:rPr>
              <a:t>שטחים אלה הצטמצמו לטובת חקלאות אינטנסיבית</a:t>
            </a:r>
            <a:r>
              <a:rPr lang="he-IL" dirty="0">
                <a:solidFill>
                  <a:schemeClr val="tx1"/>
                </a:solidFill>
              </a:rPr>
              <a:t>.</a:t>
            </a:r>
          </a:p>
          <a:p>
            <a:pPr algn="ctr"/>
            <a:endParaRPr lang="he-IL" b="1" dirty="0">
              <a:solidFill>
                <a:srgbClr val="005445"/>
              </a:solidFill>
            </a:endParaRPr>
          </a:p>
          <a:p>
            <a:pPr algn="ctr"/>
            <a:endParaRPr lang="he-IL" b="1" dirty="0">
              <a:solidFill>
                <a:srgbClr val="005445"/>
              </a:solidFill>
            </a:endParaRPr>
          </a:p>
        </p:txBody>
      </p:sp>
      <p:sp>
        <p:nvSpPr>
          <p:cNvPr id="29" name="Speech Bubble: Oval 28">
            <a:extLst>
              <a:ext uri="{FF2B5EF4-FFF2-40B4-BE49-F238E27FC236}">
                <a16:creationId xmlns:a16="http://schemas.microsoft.com/office/drawing/2014/main" id="{004BB9E7-EC6C-7F91-DD38-059BE47E982E}"/>
              </a:ext>
            </a:extLst>
          </p:cNvPr>
          <p:cNvSpPr/>
          <p:nvPr/>
        </p:nvSpPr>
        <p:spPr>
          <a:xfrm>
            <a:off x="5767529" y="1252189"/>
            <a:ext cx="4729711" cy="4533367"/>
          </a:xfrm>
          <a:prstGeom prst="wedgeEllipseCallout">
            <a:avLst/>
          </a:prstGeom>
          <a:noFill/>
          <a:ln w="76200">
            <a:solidFill>
              <a:srgbClr val="FFCCFF"/>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sz="2800" b="1" dirty="0">
                <a:solidFill>
                  <a:schemeClr val="bg1"/>
                </a:solidFill>
              </a:rPr>
              <a:t>זו אחת הסיבות שחשוב שנשמור על שמורות טבע גדולות!</a:t>
            </a:r>
          </a:p>
        </p:txBody>
      </p:sp>
      <p:sp>
        <p:nvSpPr>
          <p:cNvPr id="37" name="TextBox 36">
            <a:extLst>
              <a:ext uri="{FF2B5EF4-FFF2-40B4-BE49-F238E27FC236}">
                <a16:creationId xmlns:a16="http://schemas.microsoft.com/office/drawing/2014/main" id="{7DEA0E86-96B2-EF43-1D65-AB0483E3075D}"/>
              </a:ext>
            </a:extLst>
          </p:cNvPr>
          <p:cNvSpPr txBox="1"/>
          <p:nvPr/>
        </p:nvSpPr>
        <p:spPr>
          <a:xfrm>
            <a:off x="6096000" y="6030870"/>
            <a:ext cx="4466002" cy="738664"/>
          </a:xfrm>
          <a:prstGeom prst="rect">
            <a:avLst/>
          </a:prstGeom>
          <a:noFill/>
        </p:spPr>
        <p:txBody>
          <a:bodyPr wrap="square">
            <a:spAutoFit/>
          </a:bodyPr>
          <a:lstStyle/>
          <a:p>
            <a:pPr algn="r"/>
            <a:endParaRPr lang="he-IL" sz="1400" kern="0" dirty="0">
              <a:solidFill>
                <a:schemeClr val="bg1"/>
              </a:solidFill>
              <a:latin typeface="Aptos" panose="020B0004020202020204" pitchFamily="34" charset="0"/>
              <a:ea typeface="Times New Roman" panose="02020603050405020304" pitchFamily="18" charset="0"/>
            </a:endParaRPr>
          </a:p>
          <a:p>
            <a:pPr algn="r"/>
            <a:r>
              <a:rPr lang="he-IL" sz="1400" kern="0" dirty="0">
                <a:solidFill>
                  <a:schemeClr val="bg1"/>
                </a:solidFill>
                <a:effectLst/>
                <a:latin typeface="Aptos" panose="020B0004020202020204" pitchFamily="34" charset="0"/>
                <a:ea typeface="Times New Roman" panose="02020603050405020304" pitchFamily="18" charset="0"/>
              </a:rPr>
              <a:t>שום הגלגל</a:t>
            </a:r>
          </a:p>
          <a:p>
            <a:pPr algn="r"/>
            <a:r>
              <a:rPr lang="en-US" sz="1400" u="sng" kern="0" dirty="0">
                <a:solidFill>
                  <a:schemeClr val="bg1"/>
                </a:solidFill>
                <a:effectLst/>
                <a:latin typeface="Aptos" panose="020B0004020202020204" pitchFamily="34" charset="0"/>
                <a:ea typeface="Times New Roman" panose="02020603050405020304" pitchFamily="18" charset="0"/>
                <a:hlinkClick r:id="rId10"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Aptos" panose="020B0004020202020204" pitchFamily="34" charset="0"/>
                <a:ea typeface="Times New Roman" panose="02020603050405020304" pitchFamily="18" charset="0"/>
                <a:hlinkClick r:id="rId10" tooltip="Protected by Check Point: http://www.flora.org.il/">
                  <a:extLst>
                    <a:ext uri="{A12FA001-AC4F-418D-AE19-62706E023703}">
                      <ahyp:hlinkClr xmlns:ahyp="http://schemas.microsoft.com/office/drawing/2018/hyperlinkcolor" val="tx"/>
                    </a:ext>
                  </a:extLst>
                </a:hlinkClick>
              </a:rPr>
              <a:t>צילום</a:t>
            </a:r>
            <a:r>
              <a:rPr lang="he-IL" sz="1400" kern="0" dirty="0">
                <a:solidFill>
                  <a:schemeClr val="bg1"/>
                </a:solidFill>
                <a:effectLst/>
                <a:latin typeface="Aptos" panose="020B0004020202020204" pitchFamily="34" charset="0"/>
                <a:ea typeface="Times New Roman" panose="02020603050405020304" pitchFamily="18" charset="0"/>
              </a:rPr>
              <a:t>: </a:t>
            </a:r>
            <a:r>
              <a:rPr lang="he-IL" sz="1400" kern="0" dirty="0">
                <a:solidFill>
                  <a:schemeClr val="bg1"/>
                </a:solidFill>
                <a:latin typeface="Aptos" panose="020B0004020202020204" pitchFamily="34" charset="0"/>
                <a:ea typeface="Times New Roman" panose="02020603050405020304" pitchFamily="18" charset="0"/>
              </a:rPr>
              <a:t>ד"ר אורי פרגמן - ספיר </a:t>
            </a:r>
            <a:endParaRPr lang="en-IL" sz="1400" dirty="0">
              <a:solidFill>
                <a:schemeClr val="bg1"/>
              </a:solidFill>
            </a:endParaRPr>
          </a:p>
        </p:txBody>
      </p:sp>
      <p:sp>
        <p:nvSpPr>
          <p:cNvPr id="38" name="Arrow: Down 37">
            <a:extLst>
              <a:ext uri="{FF2B5EF4-FFF2-40B4-BE49-F238E27FC236}">
                <a16:creationId xmlns:a16="http://schemas.microsoft.com/office/drawing/2014/main" id="{37B1A1D2-CBA1-9922-D15D-91900D144627}"/>
              </a:ext>
            </a:extLst>
          </p:cNvPr>
          <p:cNvSpPr/>
          <p:nvPr/>
        </p:nvSpPr>
        <p:spPr>
          <a:xfrm>
            <a:off x="10833565" y="6352407"/>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Tree>
    <p:extLst>
      <p:ext uri="{BB962C8B-B14F-4D97-AF65-F5344CB8AC3E}">
        <p14:creationId xmlns:p14="http://schemas.microsoft.com/office/powerpoint/2010/main" val="304978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1000"/>
                                        <p:tgtEl>
                                          <p:spTgt spid="11">
                                            <p:txEl>
                                              <p:pRg st="3" end="3"/>
                                            </p:txEl>
                                          </p:spTgt>
                                        </p:tgtEl>
                                      </p:cBhvr>
                                    </p:animEffect>
                                    <p:anim calcmode="lin" valueType="num">
                                      <p:cBhvr>
                                        <p:cTn id="20"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inVertical)">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5"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850AE-5D24-DE63-A1B4-81BA125563EE}"/>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3A0FDE44-B3BE-D7BF-EC93-7A1DE4D754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368E7DFD-3053-647E-5F91-7D14C8E6E27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F85323EE-DCA6-762A-A88F-4FD01190FD18}"/>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6D3EDD0D-AD4B-91C0-E091-3820ECE18B25}"/>
              </a:ext>
            </a:extLst>
          </p:cNvPr>
          <p:cNvSpPr txBox="1"/>
          <p:nvPr/>
        </p:nvSpPr>
        <p:spPr>
          <a:xfrm>
            <a:off x="4483403" y="290810"/>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פרחים מתוך הכרזה- נעים להכיר....</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B63E268D-C89C-61B0-FF5B-07F8C7F6092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6BA4F79-39A8-2022-3D1B-860AAA91FC9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07289070-D9C7-E62F-2EE7-19BB7D64D11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57FA4DAD-05C2-7185-9291-B94E211609CF}"/>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73230BF9-DE39-4D37-3C7B-419107724F72}"/>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F2A8E06-CC81-B3DC-4C77-3157A4141FC7}"/>
              </a:ext>
            </a:extLst>
          </p:cNvPr>
          <p:cNvSpPr/>
          <p:nvPr/>
        </p:nvSpPr>
        <p:spPr>
          <a:xfrm>
            <a:off x="11686350" y="488783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6D05C8FE-C607-C275-EEE3-1605C7833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36130" y="4727338"/>
            <a:ext cx="496825" cy="484633"/>
          </a:xfrm>
          <a:prstGeom prst="rect">
            <a:avLst/>
          </a:prstGeom>
        </p:spPr>
      </p:pic>
      <p:sp>
        <p:nvSpPr>
          <p:cNvPr id="19" name="Isosceles Triangle 18">
            <a:extLst>
              <a:ext uri="{FF2B5EF4-FFF2-40B4-BE49-F238E27FC236}">
                <a16:creationId xmlns:a16="http://schemas.microsoft.com/office/drawing/2014/main" id="{49B710DB-129A-B5B7-8271-1A18C73B1F7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875AA20-B504-C5EB-4B33-228FE7FC640C}"/>
              </a:ext>
            </a:extLst>
          </p:cNvPr>
          <p:cNvSpPr/>
          <p:nvPr/>
        </p:nvSpPr>
        <p:spPr>
          <a:xfrm>
            <a:off x="11714135" y="4197426"/>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B4AAC58-8B8C-C0F7-29E5-8D3AFC6B1AB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F1187B1E-AA43-BC8B-8CFC-E32C9C62952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421924" y="5041385"/>
            <a:ext cx="496825" cy="484633"/>
          </a:xfrm>
          <a:prstGeom prst="rect">
            <a:avLst/>
          </a:prstGeom>
        </p:spPr>
      </p:pic>
      <p:pic>
        <p:nvPicPr>
          <p:cNvPr id="25" name="Picture 24">
            <a:extLst>
              <a:ext uri="{FF2B5EF4-FFF2-40B4-BE49-F238E27FC236}">
                <a16:creationId xmlns:a16="http://schemas.microsoft.com/office/drawing/2014/main" id="{67A28D54-8902-0B8C-62F5-94563455CF6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2FF5A8C8-FF19-3928-2C86-4A075CAADF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28" name="Flowchart: Summing Junction 27">
            <a:extLst>
              <a:ext uri="{FF2B5EF4-FFF2-40B4-BE49-F238E27FC236}">
                <a16:creationId xmlns:a16="http://schemas.microsoft.com/office/drawing/2014/main" id="{394D44B6-0FB8-9E57-5FC0-2C0FC91C5697}"/>
              </a:ext>
            </a:extLst>
          </p:cNvPr>
          <p:cNvSpPr/>
          <p:nvPr/>
        </p:nvSpPr>
        <p:spPr>
          <a:xfrm>
            <a:off x="3418356" y="1654443"/>
            <a:ext cx="4965077" cy="4750500"/>
          </a:xfrm>
          <a:prstGeom prst="flowChartSummingJuncti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dirty="0"/>
          </a:p>
        </p:txBody>
      </p:sp>
      <p:sp>
        <p:nvSpPr>
          <p:cNvPr id="33" name="TextBox 32">
            <a:extLst>
              <a:ext uri="{FF2B5EF4-FFF2-40B4-BE49-F238E27FC236}">
                <a16:creationId xmlns:a16="http://schemas.microsoft.com/office/drawing/2014/main" id="{1A1DF3A2-DC84-531A-BC92-6528B66B862E}"/>
              </a:ext>
            </a:extLst>
          </p:cNvPr>
          <p:cNvSpPr txBox="1"/>
          <p:nvPr/>
        </p:nvSpPr>
        <p:spPr>
          <a:xfrm>
            <a:off x="6599017" y="3525005"/>
            <a:ext cx="1551104" cy="646331"/>
          </a:xfrm>
          <a:prstGeom prst="rect">
            <a:avLst/>
          </a:prstGeom>
          <a:noFill/>
        </p:spPr>
        <p:txBody>
          <a:bodyPr wrap="square">
            <a:spAutoFit/>
          </a:bodyPr>
          <a:lstStyle/>
          <a:p>
            <a:pPr algn="ctr"/>
            <a:r>
              <a:rPr lang="he-IL" dirty="0"/>
              <a:t>התחממות,</a:t>
            </a:r>
          </a:p>
          <a:p>
            <a:pPr algn="ctr"/>
            <a:r>
              <a:rPr lang="he-IL" dirty="0"/>
              <a:t>אין גשמים,</a:t>
            </a:r>
          </a:p>
        </p:txBody>
      </p:sp>
      <p:sp>
        <p:nvSpPr>
          <p:cNvPr id="78" name="TextBox 77">
            <a:extLst>
              <a:ext uri="{FF2B5EF4-FFF2-40B4-BE49-F238E27FC236}">
                <a16:creationId xmlns:a16="http://schemas.microsoft.com/office/drawing/2014/main" id="{AC077C5A-7972-3B8C-83CD-924BE904E2E2}"/>
              </a:ext>
            </a:extLst>
          </p:cNvPr>
          <p:cNvSpPr txBox="1"/>
          <p:nvPr/>
        </p:nvSpPr>
        <p:spPr>
          <a:xfrm>
            <a:off x="3707851" y="3487535"/>
            <a:ext cx="1551104" cy="369332"/>
          </a:xfrm>
          <a:prstGeom prst="rect">
            <a:avLst/>
          </a:prstGeom>
          <a:noFill/>
        </p:spPr>
        <p:txBody>
          <a:bodyPr wrap="square">
            <a:spAutoFit/>
          </a:bodyPr>
          <a:lstStyle/>
          <a:p>
            <a:pPr algn="ctr"/>
            <a:r>
              <a:rPr lang="he-IL" dirty="0"/>
              <a:t>יובש, </a:t>
            </a:r>
          </a:p>
        </p:txBody>
      </p:sp>
      <p:sp>
        <p:nvSpPr>
          <p:cNvPr id="8" name="Rectangle 7">
            <a:extLst>
              <a:ext uri="{FF2B5EF4-FFF2-40B4-BE49-F238E27FC236}">
                <a16:creationId xmlns:a16="http://schemas.microsoft.com/office/drawing/2014/main" id="{B88275A3-E36C-3063-B498-C9BA5DE4DECB}"/>
              </a:ext>
            </a:extLst>
          </p:cNvPr>
          <p:cNvSpPr/>
          <p:nvPr/>
        </p:nvSpPr>
        <p:spPr>
          <a:xfrm>
            <a:off x="5301141" y="1936161"/>
            <a:ext cx="1078663" cy="1067734"/>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2400" b="1" dirty="0">
                <a:solidFill>
                  <a:sysClr val="windowText" lastClr="000000"/>
                </a:solidFill>
              </a:rPr>
              <a:t> </a:t>
            </a:r>
            <a:r>
              <a:rPr lang="he-IL" dirty="0">
                <a:solidFill>
                  <a:sysClr val="windowText" lastClr="000000"/>
                </a:solidFill>
              </a:rPr>
              <a:t>יוני, יולי,  אוגוסט: </a:t>
            </a:r>
            <a:r>
              <a:rPr lang="he-IL" b="1" dirty="0">
                <a:solidFill>
                  <a:sysClr val="windowText" lastClr="000000"/>
                </a:solidFill>
              </a:rPr>
              <a:t>קיץ </a:t>
            </a:r>
            <a:endParaRPr lang="en-IL" sz="2400" b="1" dirty="0">
              <a:solidFill>
                <a:sysClr val="windowText" lastClr="000000"/>
              </a:solidFill>
            </a:endParaRPr>
          </a:p>
        </p:txBody>
      </p:sp>
      <p:sp>
        <p:nvSpPr>
          <p:cNvPr id="29" name="TextBox 28">
            <a:extLst>
              <a:ext uri="{FF2B5EF4-FFF2-40B4-BE49-F238E27FC236}">
                <a16:creationId xmlns:a16="http://schemas.microsoft.com/office/drawing/2014/main" id="{06A6D82C-3739-2AA8-8884-B80236EAB5F9}"/>
              </a:ext>
            </a:extLst>
          </p:cNvPr>
          <p:cNvSpPr txBox="1"/>
          <p:nvPr/>
        </p:nvSpPr>
        <p:spPr>
          <a:xfrm>
            <a:off x="5301141" y="1348073"/>
            <a:ext cx="6128016" cy="1329275"/>
          </a:xfrm>
          <a:prstGeom prst="rect">
            <a:avLst/>
          </a:prstGeom>
          <a:noFill/>
        </p:spPr>
        <p:txBody>
          <a:bodyPr wrap="square">
            <a:spAutoFit/>
          </a:bodyPr>
          <a:lstStyle/>
          <a:p>
            <a:pPr marL="0" marR="0" lvl="0" indent="0" algn="r" defTabSz="457200" rtl="1" eaLnBrk="1" fontAlgn="auto" latinLnBrk="0" hangingPunct="1">
              <a:lnSpc>
                <a:spcPct val="115000"/>
              </a:lnSpc>
              <a:spcBef>
                <a:spcPts val="0"/>
              </a:spcBef>
              <a:spcAft>
                <a:spcPts val="800"/>
              </a:spcAft>
              <a:buClrTx/>
              <a:buSzTx/>
              <a:buFontTx/>
              <a:buNone/>
              <a:tabLst/>
              <a:defRPr/>
            </a:pPr>
            <a:r>
              <a:rPr kumimoji="0" lang="he-IL" sz="2000" b="1" i="0" u="none" strike="noStrike" kern="100" cap="none" spc="0" normalizeH="0" baseline="0" noProof="0" dirty="0">
                <a:ln>
                  <a:noFill/>
                </a:ln>
                <a:solidFill>
                  <a:srgbClr val="70AD47">
                    <a:lumMod val="75000"/>
                  </a:srgbClr>
                </a:solidFill>
                <a:effectLst/>
                <a:uLnTx/>
                <a:uFillTx/>
                <a:latin typeface="Aptos" panose="020B0004020202020204" pitchFamily="34" charset="0"/>
                <a:ea typeface="Aptos" panose="020B0004020202020204" pitchFamily="34" charset="0"/>
                <a:cs typeface="Arial" panose="020B0604020202020204" pitchFamily="34" charset="0"/>
              </a:rPr>
              <a:t>מי חוגג יום הולדת בקיץ? (הצביעו)</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ציינו מספר מאפיינים של הטבע </a:t>
            </a:r>
          </a:p>
          <a:p>
            <a:pPr algn="r" rtl="1">
              <a:lnSpc>
                <a:spcPct val="115000"/>
              </a:lnSpc>
              <a:spcAft>
                <a:spcPts val="800"/>
              </a:spcAft>
            </a:pPr>
            <a:r>
              <a:rPr lang="he-IL" sz="2000" b="1" kern="100" dirty="0">
                <a:solidFill>
                  <a:schemeClr val="accent6">
                    <a:lumMod val="75000"/>
                  </a:schemeClr>
                </a:solidFill>
                <a:latin typeface="Aptos" panose="020B0004020202020204" pitchFamily="34" charset="0"/>
                <a:ea typeface="Aptos" panose="020B0004020202020204" pitchFamily="34" charset="0"/>
              </a:rPr>
              <a:t>בקיץ</a:t>
            </a:r>
          </a:p>
        </p:txBody>
      </p:sp>
      <p:pic>
        <p:nvPicPr>
          <p:cNvPr id="11" name="Picture 10">
            <a:extLst>
              <a:ext uri="{FF2B5EF4-FFF2-40B4-BE49-F238E27FC236}">
                <a16:creationId xmlns:a16="http://schemas.microsoft.com/office/drawing/2014/main" id="{CD50E9DF-BDFB-A0D4-8F61-30D8AA6E1620}"/>
              </a:ext>
            </a:extLst>
          </p:cNvPr>
          <p:cNvPicPr>
            <a:picLocks noChangeAspect="1"/>
          </p:cNvPicPr>
          <p:nvPr/>
        </p:nvPicPr>
        <p:blipFill>
          <a:blip r:embed="rId8"/>
          <a:srcRect l="39443" t="47895" r="40822" b="15638"/>
          <a:stretch/>
        </p:blipFill>
        <p:spPr>
          <a:xfrm rot="16200000">
            <a:off x="986959" y="1447745"/>
            <a:ext cx="1429526" cy="1650950"/>
          </a:xfrm>
          <a:prstGeom prst="rect">
            <a:avLst/>
          </a:prstGeom>
        </p:spPr>
      </p:pic>
      <p:pic>
        <p:nvPicPr>
          <p:cNvPr id="27" name="Picture 26">
            <a:extLst>
              <a:ext uri="{FF2B5EF4-FFF2-40B4-BE49-F238E27FC236}">
                <a16:creationId xmlns:a16="http://schemas.microsoft.com/office/drawing/2014/main" id="{D262CCDB-801C-0B36-529B-DA65E6CC84EF}"/>
              </a:ext>
            </a:extLst>
          </p:cNvPr>
          <p:cNvPicPr>
            <a:picLocks noChangeAspect="1"/>
          </p:cNvPicPr>
          <p:nvPr/>
        </p:nvPicPr>
        <p:blipFill>
          <a:blip r:embed="rId8"/>
          <a:srcRect l="28077" t="20444" r="53310" b="47477"/>
          <a:stretch/>
        </p:blipFill>
        <p:spPr>
          <a:xfrm rot="16200000">
            <a:off x="1404169" y="3092547"/>
            <a:ext cx="1348252" cy="1452283"/>
          </a:xfrm>
          <a:prstGeom prst="rect">
            <a:avLst/>
          </a:prstGeom>
        </p:spPr>
      </p:pic>
      <p:pic>
        <p:nvPicPr>
          <p:cNvPr id="30" name="Picture 29">
            <a:extLst>
              <a:ext uri="{FF2B5EF4-FFF2-40B4-BE49-F238E27FC236}">
                <a16:creationId xmlns:a16="http://schemas.microsoft.com/office/drawing/2014/main" id="{5D544762-3C6D-E564-7794-00D6D0047FE5}"/>
              </a:ext>
            </a:extLst>
          </p:cNvPr>
          <p:cNvPicPr>
            <a:picLocks noChangeAspect="1"/>
          </p:cNvPicPr>
          <p:nvPr/>
        </p:nvPicPr>
        <p:blipFill>
          <a:blip r:embed="rId8"/>
          <a:srcRect l="45617" t="25183" r="31279" b="48456"/>
          <a:stretch/>
        </p:blipFill>
        <p:spPr>
          <a:xfrm rot="14140955">
            <a:off x="586102" y="4447318"/>
            <a:ext cx="1673602" cy="1193441"/>
          </a:xfrm>
          <a:prstGeom prst="rect">
            <a:avLst/>
          </a:prstGeom>
        </p:spPr>
      </p:pic>
      <p:sp>
        <p:nvSpPr>
          <p:cNvPr id="10" name="TextBox 9">
            <a:extLst>
              <a:ext uri="{FF2B5EF4-FFF2-40B4-BE49-F238E27FC236}">
                <a16:creationId xmlns:a16="http://schemas.microsoft.com/office/drawing/2014/main" id="{BF030411-E839-679B-3BB1-E10A7760D5AA}"/>
              </a:ext>
            </a:extLst>
          </p:cNvPr>
          <p:cNvSpPr txBox="1"/>
          <p:nvPr/>
        </p:nvSpPr>
        <p:spPr>
          <a:xfrm>
            <a:off x="5433244" y="5140595"/>
            <a:ext cx="1079934" cy="369332"/>
          </a:xfrm>
          <a:prstGeom prst="rect">
            <a:avLst/>
          </a:prstGeom>
          <a:noFill/>
        </p:spPr>
        <p:txBody>
          <a:bodyPr wrap="square">
            <a:spAutoFit/>
          </a:bodyPr>
          <a:lstStyle/>
          <a:p>
            <a:pPr algn="ctr"/>
            <a:r>
              <a:rPr lang="he-IL" dirty="0"/>
              <a:t>קוצים</a:t>
            </a:r>
            <a:endParaRPr lang="en-IL" dirty="0"/>
          </a:p>
        </p:txBody>
      </p:sp>
      <p:sp>
        <p:nvSpPr>
          <p:cNvPr id="32" name="TextBox 31">
            <a:extLst>
              <a:ext uri="{FF2B5EF4-FFF2-40B4-BE49-F238E27FC236}">
                <a16:creationId xmlns:a16="http://schemas.microsoft.com/office/drawing/2014/main" id="{C36099D6-0C32-F3F4-C375-19C4F72B3E37}"/>
              </a:ext>
            </a:extLst>
          </p:cNvPr>
          <p:cNvSpPr txBox="1"/>
          <p:nvPr/>
        </p:nvSpPr>
        <p:spPr>
          <a:xfrm>
            <a:off x="3617042" y="3816016"/>
            <a:ext cx="1732722" cy="369332"/>
          </a:xfrm>
          <a:prstGeom prst="rect">
            <a:avLst/>
          </a:prstGeom>
          <a:noFill/>
        </p:spPr>
        <p:txBody>
          <a:bodyPr wrap="square">
            <a:spAutoFit/>
          </a:bodyPr>
          <a:lstStyle/>
          <a:p>
            <a:pPr algn="ctr"/>
            <a:r>
              <a:rPr lang="he-IL" dirty="0"/>
              <a:t>קרינה חזקה</a:t>
            </a:r>
            <a:endParaRPr lang="en-IL" dirty="0"/>
          </a:p>
        </p:txBody>
      </p:sp>
    </p:spTree>
    <p:extLst>
      <p:ext uri="{BB962C8B-B14F-4D97-AF65-F5344CB8AC3E}">
        <p14:creationId xmlns:p14="http://schemas.microsoft.com/office/powerpoint/2010/main" val="102898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circle(in)">
                                      <p:cBhvr>
                                        <p:cTn id="7" dur="2000"/>
                                        <p:tgtEl>
                                          <p:spTgt spid="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fade">
                                      <p:cBhvr>
                                        <p:cTn id="17" dur="1000"/>
                                        <p:tgtEl>
                                          <p:spTgt spid="78"/>
                                        </p:tgtEl>
                                      </p:cBhvr>
                                    </p:animEffect>
                                    <p:anim calcmode="lin" valueType="num">
                                      <p:cBhvr>
                                        <p:cTn id="18" dur="1000" fill="hold"/>
                                        <p:tgtEl>
                                          <p:spTgt spid="78"/>
                                        </p:tgtEl>
                                        <p:attrNameLst>
                                          <p:attrName>ppt_x</p:attrName>
                                        </p:attrNameLst>
                                      </p:cBhvr>
                                      <p:tavLst>
                                        <p:tav tm="0">
                                          <p:val>
                                            <p:strVal val="#ppt_x"/>
                                          </p:val>
                                        </p:tav>
                                        <p:tav tm="100000">
                                          <p:val>
                                            <p:strVal val="#ppt_x"/>
                                          </p:val>
                                        </p:tav>
                                      </p:tavLst>
                                    </p:anim>
                                    <p:anim calcmode="lin" valueType="num">
                                      <p:cBhvr>
                                        <p:cTn id="1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1000"/>
                                        <p:tgtEl>
                                          <p:spTgt spid="32"/>
                                        </p:tgtEl>
                                      </p:cBhvr>
                                    </p:animEffect>
                                    <p:anim calcmode="lin" valueType="num">
                                      <p:cBhvr>
                                        <p:cTn id="25" dur="1000" fill="hold"/>
                                        <p:tgtEl>
                                          <p:spTgt spid="32"/>
                                        </p:tgtEl>
                                        <p:attrNameLst>
                                          <p:attrName>ppt_x</p:attrName>
                                        </p:attrNameLst>
                                      </p:cBhvr>
                                      <p:tavLst>
                                        <p:tav tm="0">
                                          <p:val>
                                            <p:strVal val="#ppt_x"/>
                                          </p:val>
                                        </p:tav>
                                        <p:tav tm="100000">
                                          <p:val>
                                            <p:strVal val="#ppt_x"/>
                                          </p:val>
                                        </p:tav>
                                      </p:tavLst>
                                    </p:anim>
                                    <p:anim calcmode="lin" valueType="num">
                                      <p:cBhvr>
                                        <p:cTn id="2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xEl>
                                              <p:pRg st="0" end="0"/>
                                            </p:txEl>
                                          </p:spTgt>
                                        </p:tgtEl>
                                        <p:attrNameLst>
                                          <p:attrName>style.visibility</p:attrName>
                                        </p:attrNameLst>
                                      </p:cBhvr>
                                      <p:to>
                                        <p:strVal val="visible"/>
                                      </p:to>
                                    </p:set>
                                    <p:anim calcmode="lin" valueType="num">
                                      <p:cBhvr additive="base">
                                        <p:cTn id="31"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78" grpId="0"/>
      <p:bldP spid="3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8730-8376-2D03-2A49-9961731B3577}"/>
            </a:ext>
          </a:extLst>
        </p:cNvPr>
        <p:cNvGrpSpPr/>
        <p:nvPr/>
      </p:nvGrpSpPr>
      <p:grpSpPr>
        <a:xfrm>
          <a:off x="0" y="0"/>
          <a:ext cx="0" cy="0"/>
          <a:chOff x="0" y="0"/>
          <a:chExt cx="0" cy="0"/>
        </a:xfrm>
      </p:grpSpPr>
      <p:sp>
        <p:nvSpPr>
          <p:cNvPr id="11" name="Rectangle 16">
            <a:extLst>
              <a:ext uri="{FF2B5EF4-FFF2-40B4-BE49-F238E27FC236}">
                <a16:creationId xmlns:a16="http://schemas.microsoft.com/office/drawing/2014/main" id="{3CF1C580-4DE2-F17B-6AA9-388E1BF71EF9}"/>
              </a:ext>
            </a:extLst>
          </p:cNvPr>
          <p:cNvSpPr/>
          <p:nvPr/>
        </p:nvSpPr>
        <p:spPr>
          <a:xfrm>
            <a:off x="-29669" y="7658"/>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D16B837B-34BF-9C54-F456-C05CC1CFC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85BAD8E3-816E-E5C4-953A-A58A0AADECCA}"/>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54F718E0-B605-F1C3-28CE-987550BA82D4}"/>
              </a:ext>
            </a:extLst>
          </p:cNvPr>
          <p:cNvSpPr txBox="1">
            <a:spLocks/>
          </p:cNvSpPr>
          <p:nvPr/>
        </p:nvSpPr>
        <p:spPr>
          <a:xfrm>
            <a:off x="349692" y="4387972"/>
            <a:ext cx="10688464" cy="96864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256BD472-A267-9D3C-C148-08BA550B00C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74FF3254-B06D-5EB1-DD34-FDE05D25371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4149AA5A-F5CF-486D-B58E-9FB8E74500D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7" name="TextBox 6">
            <a:extLst>
              <a:ext uri="{FF2B5EF4-FFF2-40B4-BE49-F238E27FC236}">
                <a16:creationId xmlns:a16="http://schemas.microsoft.com/office/drawing/2014/main" id="{990B3BC0-9AC5-0A50-3BE5-03ED941F6A91}"/>
              </a:ext>
            </a:extLst>
          </p:cNvPr>
          <p:cNvSpPr txBox="1"/>
          <p:nvPr/>
        </p:nvSpPr>
        <p:spPr>
          <a:xfrm>
            <a:off x="11571756" y="3768083"/>
            <a:ext cx="637058" cy="261610"/>
          </a:xfrm>
          <a:prstGeom prst="rect">
            <a:avLst/>
          </a:prstGeom>
          <a:noFill/>
        </p:spPr>
        <p:txBody>
          <a:bodyPr wrap="square" rtlCol="0">
            <a:spAutoFit/>
          </a:bodyPr>
          <a:lstStyle/>
          <a:p>
            <a:pPr algn="ctr"/>
            <a:r>
              <a:rPr lang="he-IL" sz="1100" dirty="0">
                <a:solidFill>
                  <a:srgbClr val="005445"/>
                </a:solidFill>
                <a:latin typeface="Atlas AAA" panose="020B0504020202020204" pitchFamily="34" charset="-79"/>
                <a:cs typeface="Atlas AAA" panose="020B0504020202020204" pitchFamily="34" charset="-79"/>
              </a:rPr>
              <a:t>הקדמה</a:t>
            </a:r>
            <a:endParaRPr lang="en-150" sz="1100" dirty="0">
              <a:solidFill>
                <a:srgbClr val="005445"/>
              </a:solidFill>
              <a:latin typeface="Atlas AAA" panose="020B0504020202020204" pitchFamily="34" charset="-79"/>
              <a:cs typeface="Atlas AAA" panose="020B0504020202020204" pitchFamily="34" charset="-79"/>
            </a:endParaRPr>
          </a:p>
        </p:txBody>
      </p:sp>
      <p:sp>
        <p:nvSpPr>
          <p:cNvPr id="13" name="Isosceles Triangle 12">
            <a:extLst>
              <a:ext uri="{FF2B5EF4-FFF2-40B4-BE49-F238E27FC236}">
                <a16:creationId xmlns:a16="http://schemas.microsoft.com/office/drawing/2014/main" id="{A90BD904-3974-4C7A-2018-109C3468140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B132BD6-BE41-9898-896D-F0F9CB0D83C3}"/>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8C60B846-19B4-46D6-008D-E7735F793C8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sp>
        <p:nvSpPr>
          <p:cNvPr id="16" name="TextBox 15">
            <a:extLst>
              <a:ext uri="{FF2B5EF4-FFF2-40B4-BE49-F238E27FC236}">
                <a16:creationId xmlns:a16="http://schemas.microsoft.com/office/drawing/2014/main" id="{FFDF9202-62BA-9667-5EF8-B6975B380B3A}"/>
              </a:ext>
            </a:extLst>
          </p:cNvPr>
          <p:cNvSpPr txBox="1"/>
          <p:nvPr/>
        </p:nvSpPr>
        <p:spPr>
          <a:xfrm>
            <a:off x="11571756" y="4492815"/>
            <a:ext cx="637058" cy="430887"/>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תוכן עיניינים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9" name="Picture 8">
            <a:extLst>
              <a:ext uri="{FF2B5EF4-FFF2-40B4-BE49-F238E27FC236}">
                <a16:creationId xmlns:a16="http://schemas.microsoft.com/office/drawing/2014/main" id="{24143CD8-2C30-BEEB-45E5-19073F7753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DEDFA693-9835-9BBC-94DF-257DC5D072F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E86D41C-57EC-8FB2-453C-2500482BD072}"/>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9BBBC00-51CB-4AB4-531D-49C072D9AFA8}"/>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A35B5C9D-CF8E-E8D1-AB95-BDCD79F0B22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sp>
        <p:nvSpPr>
          <p:cNvPr id="24" name="TextBox 23">
            <a:extLst>
              <a:ext uri="{FF2B5EF4-FFF2-40B4-BE49-F238E27FC236}">
                <a16:creationId xmlns:a16="http://schemas.microsoft.com/office/drawing/2014/main" id="{B8D76D5C-CBC1-34B0-42F1-E218BF250711}"/>
              </a:ext>
            </a:extLst>
          </p:cNvPr>
          <p:cNvSpPr txBox="1"/>
          <p:nvPr/>
        </p:nvSpPr>
        <p:spPr>
          <a:xfrm>
            <a:off x="11429157" y="5236864"/>
            <a:ext cx="826301" cy="400110"/>
          </a:xfrm>
          <a:prstGeom prst="rect">
            <a:avLst/>
          </a:prstGeom>
          <a:noFill/>
        </p:spPr>
        <p:txBody>
          <a:bodyPr wrap="square" rtlCol="0">
            <a:spAutoFit/>
          </a:bodyPr>
          <a:lstStyle/>
          <a:p>
            <a:pPr algn="ctr" rtl="1"/>
            <a:r>
              <a:rPr lang="he-IL" sz="1000" dirty="0">
                <a:solidFill>
                  <a:srgbClr val="005445"/>
                </a:solidFill>
                <a:latin typeface="Atlas AAA" panose="020B0504020202020204" pitchFamily="34" charset="-79"/>
                <a:cs typeface="Atlas AAA" panose="020B0504020202020204" pitchFamily="34" charset="-79"/>
              </a:rPr>
              <a:t>פרחים על פי עונות שנה</a:t>
            </a:r>
            <a:endParaRPr lang="en-150" sz="1000" dirty="0">
              <a:solidFill>
                <a:srgbClr val="005445"/>
              </a:solidFill>
              <a:latin typeface="Atlas AAA" panose="020B0504020202020204" pitchFamily="34" charset="-79"/>
              <a:cs typeface="Atlas AAA" panose="020B0504020202020204" pitchFamily="34" charset="-79"/>
            </a:endParaRPr>
          </a:p>
        </p:txBody>
      </p:sp>
      <p:pic>
        <p:nvPicPr>
          <p:cNvPr id="25" name="Picture 24">
            <a:extLst>
              <a:ext uri="{FF2B5EF4-FFF2-40B4-BE49-F238E27FC236}">
                <a16:creationId xmlns:a16="http://schemas.microsoft.com/office/drawing/2014/main" id="{072A41ED-F759-E653-E45E-80927D5EEB5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26" name="TextBox 25">
            <a:extLst>
              <a:ext uri="{FF2B5EF4-FFF2-40B4-BE49-F238E27FC236}">
                <a16:creationId xmlns:a16="http://schemas.microsoft.com/office/drawing/2014/main" id="{C1FE808B-82CA-372F-06B5-37DEEBA4B364}"/>
              </a:ext>
            </a:extLst>
          </p:cNvPr>
          <p:cNvSpPr txBox="1"/>
          <p:nvPr/>
        </p:nvSpPr>
        <p:spPr>
          <a:xfrm>
            <a:off x="11577091" y="6003187"/>
            <a:ext cx="637058" cy="261610"/>
          </a:xfrm>
          <a:prstGeom prst="rect">
            <a:avLst/>
          </a:prstGeom>
          <a:noFill/>
        </p:spPr>
        <p:txBody>
          <a:bodyPr wrap="square" rtlCol="0">
            <a:spAutoFit/>
          </a:bodyPr>
          <a:lstStyle/>
          <a:p>
            <a:pPr algn="ctr" rtl="1"/>
            <a:r>
              <a:rPr lang="he-IL" sz="1100" dirty="0">
                <a:solidFill>
                  <a:srgbClr val="005445"/>
                </a:solidFill>
                <a:latin typeface="Atlas AAA" panose="020B0504020202020204" pitchFamily="34" charset="-79"/>
                <a:cs typeface="Atlas AAA" panose="020B0504020202020204" pitchFamily="34" charset="-79"/>
              </a:rPr>
              <a:t>סיכום</a:t>
            </a:r>
            <a:endParaRPr lang="en-150" sz="1100" dirty="0">
              <a:solidFill>
                <a:srgbClr val="005445"/>
              </a:solidFill>
              <a:latin typeface="Atlas AAA" panose="020B0504020202020204" pitchFamily="34" charset="-79"/>
              <a:cs typeface="Atlas AAA" panose="020B0504020202020204" pitchFamily="34" charset="-79"/>
            </a:endParaRPr>
          </a:p>
        </p:txBody>
      </p:sp>
      <p:pic>
        <p:nvPicPr>
          <p:cNvPr id="8" name="Picture 7" descr="A white flower with long stems&#10;&#10;Description automatically generated">
            <a:extLst>
              <a:ext uri="{FF2B5EF4-FFF2-40B4-BE49-F238E27FC236}">
                <a16:creationId xmlns:a16="http://schemas.microsoft.com/office/drawing/2014/main" id="{15EC1C26-C69C-3319-153D-433CC3107A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77233" y="168969"/>
            <a:ext cx="4424157" cy="6636236"/>
          </a:xfrm>
          <a:prstGeom prst="rect">
            <a:avLst/>
          </a:prstGeom>
        </p:spPr>
      </p:pic>
      <p:pic>
        <p:nvPicPr>
          <p:cNvPr id="27" name="Picture 26" descr="Close-up of a dry plant&#10;&#10;Description automatically generated">
            <a:extLst>
              <a:ext uri="{FF2B5EF4-FFF2-40B4-BE49-F238E27FC236}">
                <a16:creationId xmlns:a16="http://schemas.microsoft.com/office/drawing/2014/main" id="{E2CDD09F-4D20-F52C-E72E-95276F391B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2281" y="3460745"/>
            <a:ext cx="4577519" cy="3055494"/>
          </a:xfrm>
          <a:prstGeom prst="rect">
            <a:avLst/>
          </a:prstGeom>
        </p:spPr>
      </p:pic>
      <p:pic>
        <p:nvPicPr>
          <p:cNvPr id="28" name="Picture 27" descr="A close-up of a flower&#10;&#10;Description automatically generated">
            <a:extLst>
              <a:ext uri="{FF2B5EF4-FFF2-40B4-BE49-F238E27FC236}">
                <a16:creationId xmlns:a16="http://schemas.microsoft.com/office/drawing/2014/main" id="{E5C3FF17-A7B1-FDF9-25CB-4B0D58FD80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12568" y="168969"/>
            <a:ext cx="4577518" cy="3055494"/>
          </a:xfrm>
          <a:prstGeom prst="rect">
            <a:avLst/>
          </a:prstGeom>
        </p:spPr>
      </p:pic>
      <p:sp>
        <p:nvSpPr>
          <p:cNvPr id="31" name="TextBox 30">
            <a:extLst>
              <a:ext uri="{FF2B5EF4-FFF2-40B4-BE49-F238E27FC236}">
                <a16:creationId xmlns:a16="http://schemas.microsoft.com/office/drawing/2014/main" id="{F525C0CC-60CB-45AF-6EE3-B1F979CAD1BB}"/>
              </a:ext>
            </a:extLst>
          </p:cNvPr>
          <p:cNvSpPr txBox="1"/>
          <p:nvPr/>
        </p:nvSpPr>
        <p:spPr>
          <a:xfrm>
            <a:off x="190794" y="1970800"/>
            <a:ext cx="2190230" cy="4293996"/>
          </a:xfrm>
          <a:prstGeom prst="rect">
            <a:avLst/>
          </a:prstGeom>
          <a:noFill/>
        </p:spPr>
        <p:txBody>
          <a:bodyPr wrap="square">
            <a:spAutoFit/>
          </a:bodyPr>
          <a:lstStyle/>
          <a:p>
            <a:pPr algn="ctr" rtl="1">
              <a:lnSpc>
                <a:spcPct val="115000"/>
              </a:lnSpc>
              <a:spcAft>
                <a:spcPts val="800"/>
              </a:spcAft>
            </a:pPr>
            <a:r>
              <a:rPr lang="he-IL" sz="2400" b="1" kern="100" dirty="0">
                <a:solidFill>
                  <a:schemeClr val="bg1"/>
                </a:solidFill>
                <a:latin typeface="Aptos" panose="020B0004020202020204" pitchFamily="34" charset="0"/>
                <a:ea typeface="Aptos" panose="020B0004020202020204" pitchFamily="34" charset="0"/>
              </a:rPr>
              <a:t>האם תצליחו להתאים בין התמונה לשם הפרח?</a:t>
            </a:r>
          </a:p>
          <a:p>
            <a:pPr algn="r" rtl="1">
              <a:lnSpc>
                <a:spcPct val="115000"/>
              </a:lnSpc>
              <a:spcAft>
                <a:spcPts val="800"/>
              </a:spcAft>
            </a:pPr>
            <a:endParaRPr lang="he-IL" sz="1600" kern="100" dirty="0">
              <a:solidFill>
                <a:schemeClr val="bg1"/>
              </a:solidFill>
              <a:latin typeface="Aptos" panose="020B0004020202020204" pitchFamily="34" charset="0"/>
              <a:ea typeface="Aptos" panose="020B0004020202020204" pitchFamily="34" charset="0"/>
            </a:endParaRPr>
          </a:p>
          <a:p>
            <a:pPr algn="r" rtl="1">
              <a:lnSpc>
                <a:spcPct val="115000"/>
              </a:lnSpc>
              <a:spcAft>
                <a:spcPts val="800"/>
              </a:spcAft>
            </a:pPr>
            <a:r>
              <a:rPr lang="he-IL" sz="1600" kern="100" dirty="0">
                <a:solidFill>
                  <a:schemeClr val="bg1"/>
                </a:solidFill>
                <a:latin typeface="Aptos" panose="020B0004020202020204" pitchFamily="34" charset="0"/>
                <a:ea typeface="Aptos" panose="020B0004020202020204" pitchFamily="34" charset="0"/>
              </a:rPr>
              <a:t>1. </a:t>
            </a:r>
            <a:r>
              <a:rPr lang="he-IL" sz="2000" kern="100" dirty="0">
                <a:solidFill>
                  <a:schemeClr val="bg1"/>
                </a:solidFill>
                <a:latin typeface="Aptos" panose="020B0004020202020204" pitchFamily="34" charset="0"/>
                <a:ea typeface="Aptos" panose="020B0004020202020204" pitchFamily="34" charset="0"/>
              </a:rPr>
              <a:t>חצב מצוי.</a:t>
            </a:r>
          </a:p>
          <a:p>
            <a:pPr algn="r" rtl="1">
              <a:lnSpc>
                <a:spcPct val="115000"/>
              </a:lnSpc>
              <a:spcAft>
                <a:spcPts val="800"/>
              </a:spcAft>
            </a:pPr>
            <a:r>
              <a:rPr lang="he-IL" sz="2000" kern="100" dirty="0">
                <a:solidFill>
                  <a:schemeClr val="bg1"/>
                </a:solidFill>
                <a:latin typeface="Aptos" panose="020B0004020202020204" pitchFamily="34" charset="0"/>
                <a:ea typeface="Aptos" panose="020B0004020202020204" pitchFamily="34" charset="0"/>
              </a:rPr>
              <a:t>2. מישויה </a:t>
            </a:r>
            <a:r>
              <a:rPr lang="he-IL" sz="2000" b="1" kern="100" dirty="0">
                <a:solidFill>
                  <a:schemeClr val="bg1"/>
                </a:solidFill>
                <a:latin typeface="Aptos" panose="020B0004020202020204" pitchFamily="34" charset="0"/>
                <a:ea typeface="Aptos" panose="020B0004020202020204" pitchFamily="34" charset="0"/>
              </a:rPr>
              <a:t>פעמונית</a:t>
            </a:r>
            <a:r>
              <a:rPr lang="he-IL" sz="2000" kern="100" dirty="0">
                <a:solidFill>
                  <a:schemeClr val="bg1"/>
                </a:solidFill>
                <a:latin typeface="Aptos" panose="020B0004020202020204" pitchFamily="34" charset="0"/>
                <a:ea typeface="Aptos" panose="020B0004020202020204" pitchFamily="34" charset="0"/>
              </a:rPr>
              <a:t>.</a:t>
            </a:r>
          </a:p>
          <a:p>
            <a:pPr algn="r" rtl="1">
              <a:lnSpc>
                <a:spcPct val="115000"/>
              </a:lnSpc>
              <a:spcAft>
                <a:spcPts val="800"/>
              </a:spcAft>
            </a:pPr>
            <a:r>
              <a:rPr lang="he-IL" sz="2000" kern="100" dirty="0">
                <a:solidFill>
                  <a:schemeClr val="bg1"/>
                </a:solidFill>
                <a:latin typeface="Aptos" panose="020B0004020202020204" pitchFamily="34" charset="0"/>
                <a:ea typeface="Aptos" panose="020B0004020202020204" pitchFamily="34" charset="0"/>
              </a:rPr>
              <a:t>3.בוציץ סוככני.</a:t>
            </a:r>
          </a:p>
          <a:p>
            <a:pPr algn="r" rtl="1">
              <a:lnSpc>
                <a:spcPct val="115000"/>
              </a:lnSpc>
              <a:spcAft>
                <a:spcPts val="800"/>
              </a:spcAft>
            </a:pPr>
            <a:endParaRPr lang="he-IL" sz="1600" b="1" kern="100" dirty="0">
              <a:solidFill>
                <a:schemeClr val="accent6">
                  <a:lumMod val="75000"/>
                </a:schemeClr>
              </a:solidFill>
              <a:latin typeface="Aptos" panose="020B0004020202020204" pitchFamily="34" charset="0"/>
              <a:ea typeface="Aptos" panose="020B0004020202020204" pitchFamily="34" charset="0"/>
            </a:endParaRPr>
          </a:p>
          <a:p>
            <a:pPr algn="r" rtl="1">
              <a:lnSpc>
                <a:spcPct val="115000"/>
              </a:lnSpc>
              <a:spcAft>
                <a:spcPts val="800"/>
              </a:spcAft>
            </a:pPr>
            <a:endParaRPr lang="he-IL" sz="1600" b="1" kern="100" dirty="0">
              <a:solidFill>
                <a:schemeClr val="accent6">
                  <a:lumMod val="75000"/>
                </a:schemeClr>
              </a:solidFill>
              <a:latin typeface="Aptos" panose="020B0004020202020204" pitchFamily="34" charset="0"/>
              <a:ea typeface="Aptos" panose="020B0004020202020204" pitchFamily="34" charset="0"/>
            </a:endParaRPr>
          </a:p>
        </p:txBody>
      </p:sp>
      <p:sp>
        <p:nvSpPr>
          <p:cNvPr id="32" name="Flowchart: Connector 31">
            <a:extLst>
              <a:ext uri="{FF2B5EF4-FFF2-40B4-BE49-F238E27FC236}">
                <a16:creationId xmlns:a16="http://schemas.microsoft.com/office/drawing/2014/main" id="{898700E8-446F-A795-A772-2200F177C232}"/>
              </a:ext>
            </a:extLst>
          </p:cNvPr>
          <p:cNvSpPr/>
          <p:nvPr/>
        </p:nvSpPr>
        <p:spPr>
          <a:xfrm>
            <a:off x="5931967" y="3831218"/>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1</a:t>
            </a:r>
            <a:endParaRPr lang="en-IL" dirty="0">
              <a:solidFill>
                <a:sysClr val="windowText" lastClr="000000"/>
              </a:solidFill>
            </a:endParaRPr>
          </a:p>
        </p:txBody>
      </p:sp>
      <p:sp>
        <p:nvSpPr>
          <p:cNvPr id="34" name="Flowchart: Connector 33">
            <a:extLst>
              <a:ext uri="{FF2B5EF4-FFF2-40B4-BE49-F238E27FC236}">
                <a16:creationId xmlns:a16="http://schemas.microsoft.com/office/drawing/2014/main" id="{4EE85C98-E3F5-1587-1E8C-FB6F056FCB7E}"/>
              </a:ext>
            </a:extLst>
          </p:cNvPr>
          <p:cNvSpPr/>
          <p:nvPr/>
        </p:nvSpPr>
        <p:spPr>
          <a:xfrm>
            <a:off x="10011266" y="635516"/>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2</a:t>
            </a:r>
            <a:endParaRPr lang="en-IL" dirty="0">
              <a:solidFill>
                <a:sysClr val="windowText" lastClr="000000"/>
              </a:solidFill>
            </a:endParaRPr>
          </a:p>
        </p:txBody>
      </p:sp>
      <p:sp>
        <p:nvSpPr>
          <p:cNvPr id="35" name="Flowchart: Connector 34">
            <a:extLst>
              <a:ext uri="{FF2B5EF4-FFF2-40B4-BE49-F238E27FC236}">
                <a16:creationId xmlns:a16="http://schemas.microsoft.com/office/drawing/2014/main" id="{1A6372E9-D68B-A8A2-31AD-EFB018C47D8B}"/>
              </a:ext>
            </a:extLst>
          </p:cNvPr>
          <p:cNvSpPr/>
          <p:nvPr/>
        </p:nvSpPr>
        <p:spPr>
          <a:xfrm>
            <a:off x="5820838" y="414337"/>
            <a:ext cx="457200" cy="457200"/>
          </a:xfrm>
          <a:prstGeom prst="flowChartConnector">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3</a:t>
            </a:r>
            <a:endParaRPr lang="en-IL" dirty="0">
              <a:solidFill>
                <a:sysClr val="windowText" lastClr="000000"/>
              </a:solidFill>
            </a:endParaRPr>
          </a:p>
        </p:txBody>
      </p:sp>
      <p:pic>
        <p:nvPicPr>
          <p:cNvPr id="30" name="Picture 11">
            <a:extLst>
              <a:ext uri="{FF2B5EF4-FFF2-40B4-BE49-F238E27FC236}">
                <a16:creationId xmlns:a16="http://schemas.microsoft.com/office/drawing/2014/main" id="{D005900E-5A7C-5838-3D8B-D9BCD8F4985F}"/>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4" name="TextBox 3">
            <a:extLst>
              <a:ext uri="{FF2B5EF4-FFF2-40B4-BE49-F238E27FC236}">
                <a16:creationId xmlns:a16="http://schemas.microsoft.com/office/drawing/2014/main" id="{CDE1CC96-A2C3-16F6-D085-946B61223584}"/>
              </a:ext>
            </a:extLst>
          </p:cNvPr>
          <p:cNvSpPr txBox="1"/>
          <p:nvPr/>
        </p:nvSpPr>
        <p:spPr>
          <a:xfrm>
            <a:off x="1554530" y="6476102"/>
            <a:ext cx="6129130" cy="325923"/>
          </a:xfrm>
          <a:prstGeom prst="rect">
            <a:avLst/>
          </a:prstGeom>
          <a:noFill/>
        </p:spPr>
        <p:txBody>
          <a:bodyPr wrap="square">
            <a:spAutoFit/>
          </a:bodyPr>
          <a:lstStyle/>
          <a:p>
            <a:pPr algn="r" rtl="1">
              <a:lnSpc>
                <a:spcPct val="115000"/>
              </a:lnSpc>
              <a:spcAft>
                <a:spcPts val="800"/>
              </a:spcAft>
            </a:pPr>
            <a:r>
              <a:rPr lang="he-IL" sz="1400" kern="0" dirty="0">
                <a:solidFill>
                  <a:srgbClr val="222222"/>
                </a:solidFill>
                <a:effectLst/>
                <a:latin typeface="Aptos" panose="020B0004020202020204" pitchFamily="34" charset="0"/>
                <a:ea typeface="Times New Roman" panose="02020603050405020304" pitchFamily="18" charset="0"/>
              </a:rPr>
              <a:t>צילומים: ד"ר אורי פרגמן - ספיר </a:t>
            </a:r>
            <a:r>
              <a:rPr lang="en-US" sz="1400" u="sng" kern="0" dirty="0">
                <a:solidFill>
                  <a:srgbClr val="0000FF"/>
                </a:solidFill>
                <a:effectLst/>
                <a:latin typeface="Aptos" panose="020B0004020202020204" pitchFamily="34" charset="0"/>
                <a:ea typeface="Times New Roman" panose="02020603050405020304" pitchFamily="18" charset="0"/>
                <a:hlinkClick r:id="rId11"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Tree>
    <p:extLst>
      <p:ext uri="{BB962C8B-B14F-4D97-AF65-F5344CB8AC3E}">
        <p14:creationId xmlns:p14="http://schemas.microsoft.com/office/powerpoint/2010/main" val="403558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P spid="3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BA245-632D-3737-14A8-3010C27AEEB2}"/>
            </a:ext>
          </a:extLst>
        </p:cNvPr>
        <p:cNvGrpSpPr/>
        <p:nvPr/>
      </p:nvGrpSpPr>
      <p:grpSpPr>
        <a:xfrm>
          <a:off x="0" y="0"/>
          <a:ext cx="0" cy="0"/>
          <a:chOff x="0" y="0"/>
          <a:chExt cx="0" cy="0"/>
        </a:xfrm>
      </p:grpSpPr>
      <p:grpSp>
        <p:nvGrpSpPr>
          <p:cNvPr id="29" name="Group 28">
            <a:extLst>
              <a:ext uri="{FF2B5EF4-FFF2-40B4-BE49-F238E27FC236}">
                <a16:creationId xmlns:a16="http://schemas.microsoft.com/office/drawing/2014/main" id="{B95BE81E-626A-B8D1-0BEE-5D033568FBE8}"/>
              </a:ext>
            </a:extLst>
          </p:cNvPr>
          <p:cNvGrpSpPr/>
          <p:nvPr/>
        </p:nvGrpSpPr>
        <p:grpSpPr>
          <a:xfrm>
            <a:off x="4888838" y="2654606"/>
            <a:ext cx="6129130" cy="3494103"/>
            <a:chOff x="4888838" y="2654606"/>
            <a:chExt cx="6129130" cy="3494103"/>
          </a:xfrm>
        </p:grpSpPr>
        <p:pic>
          <p:nvPicPr>
            <p:cNvPr id="31" name="Picture 30" descr="A close-up of a flower&#10;&#10;Description automatically generated">
              <a:extLst>
                <a:ext uri="{FF2B5EF4-FFF2-40B4-BE49-F238E27FC236}">
                  <a16:creationId xmlns:a16="http://schemas.microsoft.com/office/drawing/2014/main" id="{DAE4887A-5A46-71B9-9D6B-23ACFB2BD0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31" y="2654606"/>
              <a:ext cx="5234609" cy="3494103"/>
            </a:xfrm>
            <a:prstGeom prst="rect">
              <a:avLst/>
            </a:prstGeom>
          </p:spPr>
        </p:pic>
        <p:sp>
          <p:nvSpPr>
            <p:cNvPr id="10" name="TextBox 9">
              <a:extLst>
                <a:ext uri="{FF2B5EF4-FFF2-40B4-BE49-F238E27FC236}">
                  <a16:creationId xmlns:a16="http://schemas.microsoft.com/office/drawing/2014/main" id="{5F5E6352-4872-830E-BF04-4E29ABF84CA5}"/>
                </a:ext>
              </a:extLst>
            </p:cNvPr>
            <p:cNvSpPr txBox="1"/>
            <p:nvPr/>
          </p:nvSpPr>
          <p:spPr>
            <a:xfrm>
              <a:off x="4888838" y="5784959"/>
              <a:ext cx="6129130" cy="325923"/>
            </a:xfrm>
            <a:prstGeom prst="rect">
              <a:avLst/>
            </a:prstGeom>
            <a:noFill/>
          </p:spPr>
          <p:txBody>
            <a:bodyPr wrap="square">
              <a:spAutoFit/>
            </a:bodyPr>
            <a:lstStyle/>
            <a:p>
              <a:pPr algn="r" rtl="1">
                <a:lnSpc>
                  <a:spcPct val="115000"/>
                </a:lnSpc>
                <a:spcAft>
                  <a:spcPts val="800"/>
                </a:spcAft>
              </a:pPr>
              <a:r>
                <a:rPr lang="he-IL" sz="1400" kern="0" dirty="0">
                  <a:solidFill>
                    <a:schemeClr val="bg1"/>
                  </a:solidFill>
                  <a:effectLst/>
                  <a:latin typeface="Aptos" panose="020B0004020202020204" pitchFamily="34" charset="0"/>
                  <a:ea typeface="Times New Roman" panose="02020603050405020304" pitchFamily="18" charset="0"/>
                </a:rPr>
                <a:t>צילום: ד"ר אורי פרגמן - ספיר </a:t>
              </a:r>
              <a:r>
                <a:rPr lang="en-US" sz="1400" u="sng" kern="0" dirty="0">
                  <a:solidFill>
                    <a:schemeClr val="bg1"/>
                  </a:solidFill>
                  <a:effectLst/>
                  <a:latin typeface="Aptos" panose="020B0004020202020204" pitchFamily="34" charset="0"/>
                  <a:ea typeface="Times New Roman" panose="02020603050405020304" pitchFamily="18" charset="0"/>
                  <a:hlinkClick r:id="rId4" tooltip="Protected by Check Point: http://www.flora.org.il/">
                    <a:extLst>
                      <a:ext uri="{A12FA001-AC4F-418D-AE19-62706E023703}">
                        <ahyp:hlinkClr xmlns:ahyp="http://schemas.microsoft.com/office/drawing/2018/hyperlinkcolor" val="tx"/>
                      </a:ext>
                    </a:extLst>
                  </a:hlinkClick>
                </a:rPr>
                <a:t>www.flora.org.il</a:t>
              </a:r>
              <a:r>
                <a:rPr lang="he-IL" sz="1400" kern="0" dirty="0">
                  <a:solidFill>
                    <a:schemeClr val="bg1"/>
                  </a:solidFill>
                  <a:effectLst/>
                  <a:latin typeface="Aptos" panose="020B0004020202020204" pitchFamily="34" charset="0"/>
                  <a:ea typeface="Times New Roman" panose="02020603050405020304" pitchFamily="18" charset="0"/>
                </a:rPr>
                <a:t>.</a:t>
              </a:r>
              <a:endParaRPr lang="en-IL" sz="1400" kern="100" dirty="0">
                <a:solidFill>
                  <a:schemeClr val="bg1"/>
                </a:solidFill>
                <a:effectLst/>
                <a:latin typeface="Aptos" panose="020B0004020202020204" pitchFamily="34" charset="0"/>
                <a:ea typeface="Aptos" panose="020B0004020202020204" pitchFamily="34" charset="0"/>
              </a:endParaRPr>
            </a:p>
          </p:txBody>
        </p:sp>
      </p:grpSp>
      <p:pic>
        <p:nvPicPr>
          <p:cNvPr id="12" name="Picture 11">
            <a:extLst>
              <a:ext uri="{FF2B5EF4-FFF2-40B4-BE49-F238E27FC236}">
                <a16:creationId xmlns:a16="http://schemas.microsoft.com/office/drawing/2014/main" id="{6E31E6EA-47C0-1F4F-5D05-5D58D36450D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88241FDA-65C0-38E9-5492-081757E8D0EE}"/>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1783F79D-9CE9-B50D-B914-56F2F2E0E826}"/>
              </a:ext>
            </a:extLst>
          </p:cNvPr>
          <p:cNvSpPr/>
          <p:nvPr/>
        </p:nvSpPr>
        <p:spPr>
          <a:xfrm>
            <a:off x="150580" y="148064"/>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dirty="0"/>
          </a:p>
        </p:txBody>
      </p:sp>
      <p:sp>
        <p:nvSpPr>
          <p:cNvPr id="18" name="TextBox 17">
            <a:extLst>
              <a:ext uri="{FF2B5EF4-FFF2-40B4-BE49-F238E27FC236}">
                <a16:creationId xmlns:a16="http://schemas.microsoft.com/office/drawing/2014/main" id="{0BDD642B-5407-FB8C-BF21-43B153813DA3}"/>
              </a:ext>
            </a:extLst>
          </p:cNvPr>
          <p:cNvSpPr txBox="1"/>
          <p:nvPr/>
        </p:nvSpPr>
        <p:spPr>
          <a:xfrm>
            <a:off x="4483403" y="290810"/>
            <a:ext cx="6837770" cy="461665"/>
          </a:xfrm>
          <a:prstGeom prst="rect">
            <a:avLst/>
          </a:prstGeom>
          <a:noFill/>
        </p:spPr>
        <p:txBody>
          <a:bodyPr wrap="square" rtlCol="0">
            <a:spAutoFit/>
          </a:bodyPr>
          <a:lstStyle/>
          <a:p>
            <a:pPr algn="just" rtl="1"/>
            <a:r>
              <a:rPr lang="he-IL" altLang="he-IL" sz="2400" b="1" dirty="0" err="1">
                <a:solidFill>
                  <a:srgbClr val="98D050"/>
                </a:solidFill>
                <a:latin typeface="Atlas AAA" panose="020B0504020202020204" pitchFamily="34" charset="-79"/>
                <a:cs typeface="Atlas AAA" panose="020B0504020202020204" pitchFamily="34" charset="-79"/>
              </a:rPr>
              <a:t>בוציץ</a:t>
            </a:r>
            <a:r>
              <a:rPr lang="he-IL" altLang="he-IL" sz="2400" b="1" dirty="0">
                <a:solidFill>
                  <a:srgbClr val="98D050"/>
                </a:solidFill>
                <a:latin typeface="Atlas AAA" panose="020B0504020202020204" pitchFamily="34" charset="-79"/>
                <a:cs typeface="Atlas AAA" panose="020B0504020202020204" pitchFamily="34" charset="-79"/>
              </a:rPr>
              <a:t> סוככני: נעים להכיר</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EE97007D-F262-F421-06CC-9C6C7272C11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9D7A633-29DE-2E57-4D1E-658B38C8EDAE}"/>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EF2CAD4A-CD64-C151-9B7E-253BAE59FCA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A3F5276A-ACB2-5C44-FFF3-04074209CD54}"/>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83CBC25-3EDA-F9FA-109F-91662B45EC8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7D39CD5-219C-87B2-734B-7D319D120A5C}"/>
              </a:ext>
            </a:extLst>
          </p:cNvPr>
          <p:cNvSpPr/>
          <p:nvPr/>
        </p:nvSpPr>
        <p:spPr>
          <a:xfrm>
            <a:off x="11691728" y="4987129"/>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420E0E76-1096-C294-D8CA-35EFF572FF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21173" y="4327343"/>
            <a:ext cx="496825" cy="484633"/>
          </a:xfrm>
          <a:prstGeom prst="rect">
            <a:avLst/>
          </a:prstGeom>
        </p:spPr>
      </p:pic>
      <p:sp>
        <p:nvSpPr>
          <p:cNvPr id="19" name="Isosceles Triangle 18">
            <a:extLst>
              <a:ext uri="{FF2B5EF4-FFF2-40B4-BE49-F238E27FC236}">
                <a16:creationId xmlns:a16="http://schemas.microsoft.com/office/drawing/2014/main" id="{6243E3B6-E551-BD58-EC1D-4EEA1C11F79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77E1BC4-F180-C0C2-E89F-CE55663534F1}"/>
              </a:ext>
            </a:extLst>
          </p:cNvPr>
          <p:cNvSpPr/>
          <p:nvPr/>
        </p:nvSpPr>
        <p:spPr>
          <a:xfrm>
            <a:off x="11691728" y="4192284"/>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9A94D7C-1B91-547A-C8CE-F1AE44BE471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A4B20DC0-A9F5-CB69-94A2-78F320C9BCA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578795" y="4848187"/>
            <a:ext cx="496825" cy="484633"/>
          </a:xfrm>
          <a:prstGeom prst="rect">
            <a:avLst/>
          </a:prstGeom>
        </p:spPr>
      </p:pic>
      <p:pic>
        <p:nvPicPr>
          <p:cNvPr id="25" name="Picture 24">
            <a:extLst>
              <a:ext uri="{FF2B5EF4-FFF2-40B4-BE49-F238E27FC236}">
                <a16:creationId xmlns:a16="http://schemas.microsoft.com/office/drawing/2014/main" id="{D1830574-2932-CB34-CF37-2A227E463D6A}"/>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DEE20846-35B8-FFFF-9CCE-BE0EC03D7A8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8" name="Picture 7">
            <a:extLst>
              <a:ext uri="{FF2B5EF4-FFF2-40B4-BE49-F238E27FC236}">
                <a16:creationId xmlns:a16="http://schemas.microsoft.com/office/drawing/2014/main" id="{E629023E-D3D5-726B-2112-F72282D45ECD}"/>
              </a:ext>
            </a:extLst>
          </p:cNvPr>
          <p:cNvPicPr>
            <a:picLocks noChangeAspect="1"/>
          </p:cNvPicPr>
          <p:nvPr/>
        </p:nvPicPr>
        <p:blipFill>
          <a:blip r:embed="rId11"/>
          <a:srcRect l="4409" t="34488" r="62303" b="6398"/>
          <a:stretch/>
        </p:blipFill>
        <p:spPr>
          <a:xfrm>
            <a:off x="378761" y="1073041"/>
            <a:ext cx="5075172" cy="5632913"/>
          </a:xfrm>
          <a:prstGeom prst="rect">
            <a:avLst/>
          </a:prstGeom>
        </p:spPr>
      </p:pic>
      <p:sp>
        <p:nvSpPr>
          <p:cNvPr id="27" name="Arrow: Right 26">
            <a:extLst>
              <a:ext uri="{FF2B5EF4-FFF2-40B4-BE49-F238E27FC236}">
                <a16:creationId xmlns:a16="http://schemas.microsoft.com/office/drawing/2014/main" id="{5C9FB261-B098-6631-A89F-1E60B073C250}"/>
              </a:ext>
            </a:extLst>
          </p:cNvPr>
          <p:cNvSpPr/>
          <p:nvPr/>
        </p:nvSpPr>
        <p:spPr>
          <a:xfrm rot="2845295">
            <a:off x="168378" y="1290243"/>
            <a:ext cx="2965169" cy="172116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he-IL" sz="2000" dirty="0">
                <a:effectLst/>
                <a:ea typeface="Aptos" panose="020B0004020202020204" pitchFamily="34" charset="0"/>
                <a:cs typeface="Arial" panose="020B0604020202020204" pitchFamily="34" charset="0"/>
              </a:rPr>
              <a:t>לבוציץ יש חללי אוויר בגבעול המונעים את שקיעתו</a:t>
            </a:r>
            <a:endParaRPr lang="en-IL" sz="2000" dirty="0">
              <a:solidFill>
                <a:sysClr val="windowText" lastClr="000000"/>
              </a:solidFill>
            </a:endParaRPr>
          </a:p>
        </p:txBody>
      </p:sp>
      <p:sp>
        <p:nvSpPr>
          <p:cNvPr id="32" name="TextBox 31">
            <a:extLst>
              <a:ext uri="{FF2B5EF4-FFF2-40B4-BE49-F238E27FC236}">
                <a16:creationId xmlns:a16="http://schemas.microsoft.com/office/drawing/2014/main" id="{B81BB01C-167C-D852-85C1-B0CECD34A491}"/>
              </a:ext>
            </a:extLst>
          </p:cNvPr>
          <p:cNvSpPr txBox="1"/>
          <p:nvPr/>
        </p:nvSpPr>
        <p:spPr>
          <a:xfrm>
            <a:off x="5720209" y="6027793"/>
            <a:ext cx="5238531" cy="738664"/>
          </a:xfrm>
          <a:prstGeom prst="rect">
            <a:avLst/>
          </a:prstGeom>
          <a:noFill/>
        </p:spPr>
        <p:txBody>
          <a:bodyPr wrap="square">
            <a:spAutoFit/>
          </a:bodyPr>
          <a:lstStyle/>
          <a:p>
            <a:pPr algn="r"/>
            <a:r>
              <a:rPr lang="he-IL" sz="1400" b="1" i="0" dirty="0">
                <a:solidFill>
                  <a:schemeClr val="bg1"/>
                </a:solidFill>
                <a:effectLst/>
                <a:latin typeface="Arial" panose="020B0604020202020204" pitchFamily="34" charset="0"/>
                <a:cs typeface="Arial" panose="020B0604020202020204" pitchFamily="34" charset="0"/>
              </a:rPr>
              <a:t>בוציץ סוככני,</a:t>
            </a:r>
          </a:p>
          <a:p>
            <a:pPr algn="r"/>
            <a:r>
              <a:rPr lang="en-US" sz="1400" b="1" i="0" dirty="0">
                <a:solidFill>
                  <a:schemeClr val="bg1"/>
                </a:solidFill>
                <a:effectLst/>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www.flora.org.il</a:t>
            </a:r>
            <a:r>
              <a:rPr lang="en-US" sz="1400" b="1" i="0" dirty="0">
                <a:solidFill>
                  <a:schemeClr val="bg1"/>
                </a:solidFill>
                <a:effectLst/>
                <a:latin typeface="Arial" panose="020B0604020202020204" pitchFamily="34" charset="0"/>
                <a:cs typeface="Arial" panose="020B0604020202020204" pitchFamily="34" charset="0"/>
              </a:rPr>
              <a:t> </a:t>
            </a:r>
            <a:r>
              <a:rPr lang="he-IL" sz="1400" b="1" i="0" dirty="0">
                <a:solidFill>
                  <a:schemeClr val="bg1"/>
                </a:solidFill>
                <a:effectLst/>
                <a:latin typeface="Arial" panose="020B0604020202020204" pitchFamily="34" charset="0"/>
                <a:cs typeface="Arial" panose="020B0604020202020204" pitchFamily="34" charset="0"/>
              </a:rPr>
              <a:t>צילום: ד"ר אורי </a:t>
            </a:r>
            <a:r>
              <a:rPr lang="he-IL" sz="1400" b="1" dirty="0">
                <a:solidFill>
                  <a:schemeClr val="bg1"/>
                </a:solidFill>
                <a:latin typeface="Arial" panose="020B0604020202020204" pitchFamily="34" charset="0"/>
              </a:rPr>
              <a:t>פרגמן -ספיר </a:t>
            </a:r>
          </a:p>
          <a:p>
            <a:pPr algn="r"/>
            <a:endParaRPr lang="he-IL" sz="1400" b="1" i="0" dirty="0">
              <a:solidFill>
                <a:schemeClr val="bg1"/>
              </a:solidFill>
              <a:effectLst/>
              <a:latin typeface="Arial" panose="020B0604020202020204" pitchFamily="34" charset="0"/>
              <a:cs typeface="Arial" panose="020B0604020202020204" pitchFamily="34" charset="0"/>
            </a:endParaRPr>
          </a:p>
        </p:txBody>
      </p:sp>
      <p:sp>
        <p:nvSpPr>
          <p:cNvPr id="33" name="Arrow: Down 32">
            <a:extLst>
              <a:ext uri="{FF2B5EF4-FFF2-40B4-BE49-F238E27FC236}">
                <a16:creationId xmlns:a16="http://schemas.microsoft.com/office/drawing/2014/main" id="{FA08CBC5-0679-CD5E-E2EC-1D737855B654}"/>
              </a:ext>
            </a:extLst>
          </p:cNvPr>
          <p:cNvSpPr/>
          <p:nvPr/>
        </p:nvSpPr>
        <p:spPr>
          <a:xfrm>
            <a:off x="11230351" y="6328174"/>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
        <p:nvSpPr>
          <p:cNvPr id="11" name="Speech Bubble: Oval 27">
            <a:extLst>
              <a:ext uri="{FF2B5EF4-FFF2-40B4-BE49-F238E27FC236}">
                <a16:creationId xmlns:a16="http://schemas.microsoft.com/office/drawing/2014/main" id="{476D1E98-3E47-1E19-7B20-773A09849CB9}"/>
              </a:ext>
            </a:extLst>
          </p:cNvPr>
          <p:cNvSpPr/>
          <p:nvPr/>
        </p:nvSpPr>
        <p:spPr>
          <a:xfrm>
            <a:off x="7625456" y="167818"/>
            <a:ext cx="3646695" cy="383495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sz="2400" b="1" dirty="0">
                <a:solidFill>
                  <a:sysClr val="windowText" lastClr="000000"/>
                </a:solidFill>
              </a:rPr>
              <a:t>מהו מקור השם </a:t>
            </a:r>
            <a:r>
              <a:rPr lang="he-IL" sz="2400" b="1" dirty="0" err="1">
                <a:solidFill>
                  <a:sysClr val="windowText" lastClr="000000"/>
                </a:solidFill>
              </a:rPr>
              <a:t>בוציץ</a:t>
            </a:r>
            <a:r>
              <a:rPr lang="he-IL" sz="2400" b="1" dirty="0">
                <a:solidFill>
                  <a:sysClr val="windowText" lastClr="000000"/>
                </a:solidFill>
              </a:rPr>
              <a:t> סוככני?</a:t>
            </a:r>
          </a:p>
          <a:p>
            <a:pPr marL="228600" lvl="0" indent="-228600" algn="r" defTabSz="914400" rtl="1">
              <a:lnSpc>
                <a:spcPct val="90000"/>
              </a:lnSpc>
              <a:spcBef>
                <a:spcPts val="1000"/>
              </a:spcBef>
              <a:buClr>
                <a:srgbClr val="84BD00"/>
              </a:buClr>
              <a:buFont typeface="Wingdings" panose="05000000000000000000" pitchFamily="2" charset="2"/>
              <a:buChar char="§"/>
              <a:defRPr/>
            </a:pPr>
            <a:r>
              <a:rPr lang="he-IL" b="1" dirty="0" err="1">
                <a:solidFill>
                  <a:sysClr val="windowText" lastClr="000000"/>
                </a:solidFill>
                <a:latin typeface="Atlas AAA" panose="020B0504020202020204" pitchFamily="34" charset="-79"/>
                <a:cs typeface="Atlas AAA" panose="020B0504020202020204" pitchFamily="34" charset="-79"/>
              </a:rPr>
              <a:t>בוצ</a:t>
            </a:r>
            <a:r>
              <a:rPr lang="he-IL" dirty="0" err="1">
                <a:solidFill>
                  <a:sysClr val="windowText" lastClr="000000"/>
                </a:solidFill>
                <a:latin typeface="Atlas AAA" panose="020B0504020202020204" pitchFamily="34" charset="-79"/>
                <a:cs typeface="Atlas AAA" panose="020B0504020202020204" pitchFamily="34" charset="-79"/>
              </a:rPr>
              <a:t>יץ</a:t>
            </a:r>
            <a:r>
              <a:rPr lang="he-IL" dirty="0">
                <a:solidFill>
                  <a:sysClr val="windowText" lastClr="000000"/>
                </a:solidFill>
                <a:latin typeface="Atlas AAA" panose="020B0504020202020204" pitchFamily="34" charset="-79"/>
                <a:cs typeface="Atlas AAA" panose="020B0504020202020204" pitchFamily="34" charset="-79"/>
              </a:rPr>
              <a:t>– מכיוון שהצמח גדל בסביבה </a:t>
            </a:r>
            <a:r>
              <a:rPr lang="he-IL" b="1" dirty="0">
                <a:solidFill>
                  <a:sysClr val="windowText" lastClr="000000"/>
                </a:solidFill>
                <a:latin typeface="Atlas AAA" panose="020B0504020202020204" pitchFamily="34" charset="-79"/>
                <a:cs typeface="Atlas AAA" panose="020B0504020202020204" pitchFamily="34" charset="-79"/>
              </a:rPr>
              <a:t>בוצ</a:t>
            </a:r>
            <a:r>
              <a:rPr lang="he-IL" dirty="0">
                <a:solidFill>
                  <a:sysClr val="windowText" lastClr="000000"/>
                </a:solidFill>
                <a:latin typeface="Atlas AAA" panose="020B0504020202020204" pitchFamily="34" charset="-79"/>
                <a:cs typeface="Atlas AAA" panose="020B0504020202020204" pitchFamily="34" charset="-79"/>
              </a:rPr>
              <a:t>ית.</a:t>
            </a:r>
          </a:p>
          <a:p>
            <a:pPr marL="228600" lvl="0" indent="-228600" algn="r" defTabSz="914400" rtl="1">
              <a:lnSpc>
                <a:spcPct val="90000"/>
              </a:lnSpc>
              <a:spcBef>
                <a:spcPts val="1000"/>
              </a:spcBef>
              <a:buClr>
                <a:srgbClr val="84BD00"/>
              </a:buClr>
              <a:buFont typeface="Wingdings" panose="05000000000000000000" pitchFamily="2" charset="2"/>
              <a:buChar char="§"/>
              <a:defRPr/>
            </a:pPr>
            <a:r>
              <a:rPr lang="he-IL" b="1" dirty="0">
                <a:solidFill>
                  <a:sysClr val="windowText" lastClr="000000"/>
                </a:solidFill>
                <a:latin typeface="Atlas AAA" panose="020B0504020202020204" pitchFamily="34" charset="-79"/>
                <a:cs typeface="Atlas AAA" panose="020B0504020202020204" pitchFamily="34" charset="-79"/>
              </a:rPr>
              <a:t>ס</a:t>
            </a:r>
            <a:r>
              <a:rPr lang="he-IL" dirty="0">
                <a:solidFill>
                  <a:sysClr val="windowText" lastClr="000000"/>
                </a:solidFill>
                <a:latin typeface="Atlas AAA" panose="020B0504020202020204" pitchFamily="34" charset="-79"/>
                <a:cs typeface="Atlas AAA" panose="020B0504020202020204" pitchFamily="34" charset="-79"/>
              </a:rPr>
              <a:t>ו</a:t>
            </a:r>
            <a:r>
              <a:rPr lang="he-IL" b="1" dirty="0">
                <a:solidFill>
                  <a:sysClr val="windowText" lastClr="000000"/>
                </a:solidFill>
                <a:latin typeface="Atlas AAA" panose="020B0504020202020204" pitchFamily="34" charset="-79"/>
                <a:cs typeface="Atlas AAA" panose="020B0504020202020204" pitchFamily="34" charset="-79"/>
              </a:rPr>
              <a:t>ככ</a:t>
            </a:r>
            <a:r>
              <a:rPr lang="he-IL" dirty="0">
                <a:solidFill>
                  <a:sysClr val="windowText" lastClr="000000"/>
                </a:solidFill>
                <a:latin typeface="Atlas AAA" panose="020B0504020202020204" pitchFamily="34" charset="-79"/>
                <a:cs typeface="Atlas AAA" panose="020B0504020202020204" pitchFamily="34" charset="-79"/>
              </a:rPr>
              <a:t>ני – מכיוון שהתפרחת דומה ל</a:t>
            </a:r>
            <a:r>
              <a:rPr lang="he-IL" b="1" dirty="0">
                <a:solidFill>
                  <a:sysClr val="windowText" lastClr="000000"/>
                </a:solidFill>
                <a:latin typeface="Atlas AAA" panose="020B0504020202020204" pitchFamily="34" charset="-79"/>
                <a:cs typeface="Atlas AAA" panose="020B0504020202020204" pitchFamily="34" charset="-79"/>
              </a:rPr>
              <a:t>סככ</a:t>
            </a:r>
            <a:r>
              <a:rPr lang="he-IL" dirty="0">
                <a:solidFill>
                  <a:sysClr val="windowText" lastClr="000000"/>
                </a:solidFill>
                <a:latin typeface="Atlas AAA" panose="020B0504020202020204" pitchFamily="34" charset="-79"/>
                <a:cs typeface="Atlas AAA" panose="020B0504020202020204" pitchFamily="34" charset="-79"/>
              </a:rPr>
              <a:t>ה.</a:t>
            </a:r>
          </a:p>
          <a:p>
            <a:pPr algn="ctr"/>
            <a:endParaRPr lang="en-IL" dirty="0"/>
          </a:p>
        </p:txBody>
      </p:sp>
      <p:sp>
        <p:nvSpPr>
          <p:cNvPr id="28" name="Speech Bubble: Oval 27">
            <a:extLst>
              <a:ext uri="{FF2B5EF4-FFF2-40B4-BE49-F238E27FC236}">
                <a16:creationId xmlns:a16="http://schemas.microsoft.com/office/drawing/2014/main" id="{21AEC636-8F17-94EE-0272-87B1CEA84429}"/>
              </a:ext>
            </a:extLst>
          </p:cNvPr>
          <p:cNvSpPr/>
          <p:nvPr/>
        </p:nvSpPr>
        <p:spPr>
          <a:xfrm>
            <a:off x="7953403" y="700615"/>
            <a:ext cx="2904080" cy="2880902"/>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sz="2400" b="1" dirty="0">
                <a:solidFill>
                  <a:sysClr val="windowText" lastClr="000000"/>
                </a:solidFill>
              </a:rPr>
              <a:t>כיצד הצמח לא שוקע במים? </a:t>
            </a:r>
          </a:p>
          <a:p>
            <a:pPr algn="ctr">
              <a:defRPr/>
            </a:pPr>
            <a:r>
              <a:rPr lang="he-IL" dirty="0">
                <a:solidFill>
                  <a:sysClr val="windowText" lastClr="000000"/>
                </a:solidFill>
                <a:latin typeface="Atlas AAA" panose="020B0504020202020204" pitchFamily="34" charset="-79"/>
                <a:cs typeface="Atlas AAA" panose="020B0504020202020204" pitchFamily="34" charset="-79"/>
              </a:rPr>
              <a:t>רמז: כיצד ספינה לא שוקעת בים....</a:t>
            </a:r>
            <a:endParaRPr lang="en-IL" dirty="0">
              <a:solidFill>
                <a:sysClr val="windowText" lastClr="000000"/>
              </a:solidFill>
              <a:latin typeface="Atlas AAA" panose="020B0504020202020204" pitchFamily="34" charset="-79"/>
              <a:cs typeface="Atlas AAA" panose="020B0504020202020204" pitchFamily="34" charset="-79"/>
            </a:endParaRPr>
          </a:p>
          <a:p>
            <a:pPr algn="ctr"/>
            <a:endParaRPr lang="en-IL" dirty="0"/>
          </a:p>
        </p:txBody>
      </p:sp>
      <p:sp>
        <p:nvSpPr>
          <p:cNvPr id="24" name="Speech Bubble: Oval 27">
            <a:extLst>
              <a:ext uri="{FF2B5EF4-FFF2-40B4-BE49-F238E27FC236}">
                <a16:creationId xmlns:a16="http://schemas.microsoft.com/office/drawing/2014/main" id="{A01E42DB-A5F6-DAA5-1741-2DF823332288}"/>
              </a:ext>
            </a:extLst>
          </p:cNvPr>
          <p:cNvSpPr/>
          <p:nvPr/>
        </p:nvSpPr>
        <p:spPr>
          <a:xfrm>
            <a:off x="7582243" y="220503"/>
            <a:ext cx="3646695" cy="3834959"/>
          </a:xfrm>
          <a:prstGeom prst="wedgeEllipseCallout">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he-IL" sz="2400" b="1" dirty="0">
                <a:solidFill>
                  <a:sysClr val="windowText" lastClr="000000"/>
                </a:solidFill>
              </a:rPr>
              <a:t>מדוע </a:t>
            </a:r>
            <a:r>
              <a:rPr lang="he-IL" sz="2400" b="1" dirty="0" err="1">
                <a:solidFill>
                  <a:sysClr val="windowText" lastClr="000000"/>
                </a:solidFill>
              </a:rPr>
              <a:t>הבוציץ</a:t>
            </a:r>
            <a:r>
              <a:rPr lang="he-IL" sz="2400" b="1" dirty="0">
                <a:solidFill>
                  <a:sysClr val="windowText" lastClr="000000"/>
                </a:solidFill>
              </a:rPr>
              <a:t> הסוככני בסכנת הכחדה?</a:t>
            </a:r>
          </a:p>
          <a:p>
            <a:pPr lvl="0" algn="ctr" defTabSz="914400" rtl="1">
              <a:lnSpc>
                <a:spcPct val="90000"/>
              </a:lnSpc>
              <a:spcBef>
                <a:spcPts val="1000"/>
              </a:spcBef>
              <a:buClr>
                <a:srgbClr val="84BD00"/>
              </a:buClr>
              <a:defRPr/>
            </a:pPr>
            <a:r>
              <a:rPr lang="he-IL" dirty="0">
                <a:solidFill>
                  <a:sysClr val="windowText" lastClr="000000"/>
                </a:solidFill>
                <a:latin typeface="Atlas AAA" panose="020B0504020202020204" pitchFamily="34" charset="-79"/>
                <a:cs typeface="Atlas AAA" panose="020B0504020202020204" pitchFamily="34" charset="-79"/>
              </a:rPr>
              <a:t>בגלל פגיעה והיעלמות של </a:t>
            </a:r>
          </a:p>
          <a:p>
            <a:pPr lvl="0" algn="ctr">
              <a:defRPr/>
            </a:pPr>
            <a:r>
              <a:rPr lang="he-IL" dirty="0">
                <a:solidFill>
                  <a:sysClr val="windowText" lastClr="000000"/>
                </a:solidFill>
                <a:latin typeface="Atlas AAA" panose="020B0504020202020204" pitchFamily="34" charset="-79"/>
                <a:cs typeface="Atlas AAA" panose="020B0504020202020204" pitchFamily="34" charset="-79"/>
              </a:rPr>
              <a:t>בתי הגידול הלחים: אגמים, ביצות, נחלים ושלוליות חורף.</a:t>
            </a:r>
          </a:p>
          <a:p>
            <a:pPr algn="ctr"/>
            <a:endParaRPr lang="en-IL" dirty="0"/>
          </a:p>
        </p:txBody>
      </p:sp>
    </p:spTree>
    <p:extLst>
      <p:ext uri="{BB962C8B-B14F-4D97-AF65-F5344CB8AC3E}">
        <p14:creationId xmlns:p14="http://schemas.microsoft.com/office/powerpoint/2010/main" val="318953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barn(inVertical)">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barn(inVertical)">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heel(1)">
                                      <p:cBhvr>
                                        <p:cTn id="27" dur="20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8">
                                            <p:txEl>
                                              <p:pRg st="0" end="0"/>
                                            </p:txEl>
                                          </p:spTgt>
                                        </p:tgtEl>
                                        <p:attrNameLst>
                                          <p:attrName>style.visibility</p:attrName>
                                        </p:attrNameLst>
                                      </p:cBhvr>
                                      <p:to>
                                        <p:strVal val="visible"/>
                                      </p:to>
                                    </p:set>
                                    <p:animEffect transition="in" filter="wipe(down)">
                                      <p:cBhvr>
                                        <p:cTn id="32" dur="500"/>
                                        <p:tgtEl>
                                          <p:spTgt spid="2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8">
                                            <p:txEl>
                                              <p:pRg st="1" end="1"/>
                                            </p:txEl>
                                          </p:spTgt>
                                        </p:tgtEl>
                                        <p:attrNameLst>
                                          <p:attrName>style.visibility</p:attrName>
                                        </p:attrNameLst>
                                      </p:cBhvr>
                                      <p:to>
                                        <p:strVal val="visible"/>
                                      </p:to>
                                    </p:set>
                                    <p:animEffect transition="in" filter="barn(inVertical)">
                                      <p:cBhvr>
                                        <p:cTn id="37" dur="500"/>
                                        <p:tgtEl>
                                          <p:spTgt spid="2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4">
                                            <p:txEl>
                                              <p:pRg st="0" end="0"/>
                                            </p:txEl>
                                          </p:spTgt>
                                        </p:tgtEl>
                                        <p:attrNameLst>
                                          <p:attrName>style.visibility</p:attrName>
                                        </p:attrNameLst>
                                      </p:cBhvr>
                                      <p:to>
                                        <p:strVal val="visible"/>
                                      </p:to>
                                    </p:set>
                                    <p:animEffect transition="in" filter="fade">
                                      <p:cBhvr>
                                        <p:cTn id="51" dur="1000"/>
                                        <p:tgtEl>
                                          <p:spTgt spid="24">
                                            <p:txEl>
                                              <p:pRg st="0" end="0"/>
                                            </p:txEl>
                                          </p:spTgt>
                                        </p:tgtEl>
                                      </p:cBhvr>
                                    </p:animEffect>
                                    <p:anim calcmode="lin" valueType="num">
                                      <p:cBhvr>
                                        <p:cTn id="52" dur="1000" fill="hold"/>
                                        <p:tgtEl>
                                          <p:spTgt spid="24">
                                            <p:txEl>
                                              <p:pRg st="0" end="0"/>
                                            </p:txEl>
                                          </p:spTgt>
                                        </p:tgtEl>
                                        <p:attrNameLst>
                                          <p:attrName>ppt_x</p:attrName>
                                        </p:attrNameLst>
                                      </p:cBhvr>
                                      <p:tavLst>
                                        <p:tav tm="0">
                                          <p:val>
                                            <p:strVal val="#ppt_x"/>
                                          </p:val>
                                        </p:tav>
                                        <p:tav tm="100000">
                                          <p:val>
                                            <p:strVal val="#ppt_x"/>
                                          </p:val>
                                        </p:tav>
                                      </p:tavLst>
                                    </p:anim>
                                    <p:anim calcmode="lin" valueType="num">
                                      <p:cBhvr>
                                        <p:cTn id="53" dur="1000" fill="hold"/>
                                        <p:tgtEl>
                                          <p:spTgt spid="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4">
                                            <p:txEl>
                                              <p:pRg st="1" end="1"/>
                                            </p:txEl>
                                          </p:spTgt>
                                        </p:tgtEl>
                                        <p:attrNameLst>
                                          <p:attrName>style.visibility</p:attrName>
                                        </p:attrNameLst>
                                      </p:cBhvr>
                                      <p:to>
                                        <p:strVal val="visible"/>
                                      </p:to>
                                    </p:set>
                                    <p:animEffect transition="in" filter="barn(inVertical)">
                                      <p:cBhvr>
                                        <p:cTn id="58" dur="500"/>
                                        <p:tgtEl>
                                          <p:spTgt spid="24">
                                            <p:txEl>
                                              <p:pRg st="1" end="1"/>
                                            </p:txEl>
                                          </p:spTgt>
                                        </p:tgtEl>
                                      </p:cBhvr>
                                    </p:animEffect>
                                  </p:childTnLst>
                                </p:cTn>
                              </p:par>
                              <p:par>
                                <p:cTn id="59" presetID="16" presetClass="entr" presetSubtype="21" fill="hold" nodeType="withEffect">
                                  <p:stCondLst>
                                    <p:cond delay="0"/>
                                  </p:stCondLst>
                                  <p:childTnLst>
                                    <p:set>
                                      <p:cBhvr>
                                        <p:cTn id="60" dur="1" fill="hold">
                                          <p:stCondLst>
                                            <p:cond delay="0"/>
                                          </p:stCondLst>
                                        </p:cTn>
                                        <p:tgtEl>
                                          <p:spTgt spid="24">
                                            <p:txEl>
                                              <p:pRg st="2" end="2"/>
                                            </p:txEl>
                                          </p:spTgt>
                                        </p:tgtEl>
                                        <p:attrNameLst>
                                          <p:attrName>style.visibility</p:attrName>
                                        </p:attrNameLst>
                                      </p:cBhvr>
                                      <p:to>
                                        <p:strVal val="visible"/>
                                      </p:to>
                                    </p:set>
                                    <p:animEffect transition="in" filter="barn(inVertical)">
                                      <p:cBhvr>
                                        <p:cTn id="61"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1" grpId="0" animBg="1"/>
      <p:bldP spid="28" grpId="0" animBg="1"/>
      <p:bldP spid="2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7ED1A-6D79-DD61-289E-2B03A24C906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69F6D62-7A1A-8A94-0BD9-C5129BD83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55BF0BC1-F4F8-24D9-2EB0-8D08777DD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3" name="תיבת טקסט 2">
            <a:extLst>
              <a:ext uri="{FF2B5EF4-FFF2-40B4-BE49-F238E27FC236}">
                <a16:creationId xmlns:a16="http://schemas.microsoft.com/office/drawing/2014/main" id="{3EF88682-8ACF-8EC7-D91D-DBA81771AD8B}"/>
              </a:ext>
            </a:extLst>
          </p:cNvPr>
          <p:cNvSpPr txBox="1"/>
          <p:nvPr/>
        </p:nvSpPr>
        <p:spPr>
          <a:xfrm>
            <a:off x="3046709" y="2551837"/>
            <a:ext cx="6098582" cy="1754326"/>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תארו לכם עולם ללא פרחים</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2" name="Flowchart: Connector 4">
            <a:extLst>
              <a:ext uri="{FF2B5EF4-FFF2-40B4-BE49-F238E27FC236}">
                <a16:creationId xmlns:a16="http://schemas.microsoft.com/office/drawing/2014/main" id="{B33C61B8-2E6D-D9DA-275B-5EE30F4872E0}"/>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3</a:t>
            </a:r>
            <a:endParaRPr lang="en-IL" dirty="0">
              <a:solidFill>
                <a:sysClr val="windowText" lastClr="000000"/>
              </a:solidFill>
            </a:endParaRPr>
          </a:p>
        </p:txBody>
      </p:sp>
    </p:spTree>
    <p:extLst>
      <p:ext uri="{BB962C8B-B14F-4D97-AF65-F5344CB8AC3E}">
        <p14:creationId xmlns:p14="http://schemas.microsoft.com/office/powerpoint/2010/main" val="3308793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A2489-9157-B98C-3FC3-71D0DE58DDB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9F649F0-31C4-A786-64F9-5C2F7DE34A6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554CF53E-E660-682F-8EF8-91DD6B6DC6D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9451A3A6-0A39-1759-278E-D71EA68E81AD}"/>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36A687E1-713B-1EBB-5D4E-3D080DA5229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C1DE8DE-1E61-4B11-657E-550C03CC171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C6CADDB2-AD2A-085D-430E-B7A95B84D51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9ACC8B51-72C5-6F37-7FE9-4253CA74DA75}"/>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1C61E41-4C71-9FCB-0D93-FE23FE4AD174}"/>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C4ADD695-B682-A1DF-E94A-6AEB6CA8CC92}"/>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81C47874-B3A0-6324-AC0C-1746A87F38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30A02C86-675A-35A1-E211-233E59559CA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A5735108-2959-0B52-101B-3EAC7F92D0B6}"/>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2EFF6909-9896-B732-4D28-3D0916E868E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A850E08C-0B5A-B3D6-7B03-0E4DB389587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F202FB3C-EE8F-AB3C-B4D9-C5132460784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021210F0-471C-E77B-E3C9-51FEBCED34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41" name="Arrow: Down 40">
            <a:extLst>
              <a:ext uri="{FF2B5EF4-FFF2-40B4-BE49-F238E27FC236}">
                <a16:creationId xmlns:a16="http://schemas.microsoft.com/office/drawing/2014/main" id="{BE0AF44A-928A-E432-0549-B985DE0960C0}"/>
              </a:ext>
            </a:extLst>
          </p:cNvPr>
          <p:cNvSpPr/>
          <p:nvPr/>
        </p:nvSpPr>
        <p:spPr>
          <a:xfrm>
            <a:off x="11046853" y="6215652"/>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sp>
        <p:nvSpPr>
          <p:cNvPr id="10" name="TextBox 9">
            <a:extLst>
              <a:ext uri="{FF2B5EF4-FFF2-40B4-BE49-F238E27FC236}">
                <a16:creationId xmlns:a16="http://schemas.microsoft.com/office/drawing/2014/main" id="{856D3D05-8A2A-E010-28A4-6DBF7ECAB794}"/>
              </a:ext>
            </a:extLst>
          </p:cNvPr>
          <p:cNvSpPr txBox="1"/>
          <p:nvPr/>
        </p:nvSpPr>
        <p:spPr>
          <a:xfrm>
            <a:off x="4483403" y="290810"/>
            <a:ext cx="6837770" cy="461665"/>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האיומים על פרחי הבר</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30" name="TextBox 29">
            <a:extLst>
              <a:ext uri="{FF2B5EF4-FFF2-40B4-BE49-F238E27FC236}">
                <a16:creationId xmlns:a16="http://schemas.microsoft.com/office/drawing/2014/main" id="{B46E0BCC-4CF4-BC1B-501E-203D57FC4E29}"/>
              </a:ext>
            </a:extLst>
          </p:cNvPr>
          <p:cNvSpPr txBox="1"/>
          <p:nvPr/>
        </p:nvSpPr>
        <p:spPr>
          <a:xfrm>
            <a:off x="2105025" y="1911079"/>
            <a:ext cx="7943939" cy="1200329"/>
          </a:xfrm>
          <a:prstGeom prst="rect">
            <a:avLst/>
          </a:prstGeom>
          <a:noFill/>
        </p:spPr>
        <p:txBody>
          <a:bodyPr wrap="square" rtlCol="0">
            <a:spAutoFit/>
          </a:bodyPr>
          <a:lstStyle/>
          <a:p>
            <a:pPr algn="ctr" rtl="1"/>
            <a:r>
              <a:rPr lang="he-IL" altLang="he-IL" sz="2400" b="1" dirty="0">
                <a:solidFill>
                  <a:schemeClr val="accent6">
                    <a:lumMod val="75000"/>
                  </a:schemeClr>
                </a:solidFill>
                <a:latin typeface="Atlas AAA" panose="020B0504020202020204" pitchFamily="34" charset="-79"/>
                <a:cs typeface="Atlas AAA" panose="020B0504020202020204" pitchFamily="34" charset="-79"/>
              </a:rPr>
              <a:t>על אף שצמחים ופרחים הם דבר מופלא וחשוב הם נתונים תחת סכנות ולחצים שונים.</a:t>
            </a:r>
          </a:p>
          <a:p>
            <a:pPr algn="ctr" rtl="1"/>
            <a:endParaRPr lang="en-150" sz="2400" dirty="0">
              <a:solidFill>
                <a:schemeClr val="accent6">
                  <a:lumMod val="75000"/>
                </a:schemeClr>
              </a:solidFill>
              <a:latin typeface="Atlas AAA" panose="020B0504020202020204" pitchFamily="34" charset="-79"/>
              <a:cs typeface="Atlas AAA" panose="020B0504020202020204" pitchFamily="34" charset="-79"/>
            </a:endParaRPr>
          </a:p>
        </p:txBody>
      </p:sp>
      <p:sp>
        <p:nvSpPr>
          <p:cNvPr id="32" name="TextBox 31">
            <a:extLst>
              <a:ext uri="{FF2B5EF4-FFF2-40B4-BE49-F238E27FC236}">
                <a16:creationId xmlns:a16="http://schemas.microsoft.com/office/drawing/2014/main" id="{CB6C79B6-7635-4944-3C8F-50CCA39237DC}"/>
              </a:ext>
            </a:extLst>
          </p:cNvPr>
          <p:cNvSpPr txBox="1"/>
          <p:nvPr/>
        </p:nvSpPr>
        <p:spPr>
          <a:xfrm>
            <a:off x="2449194" y="3392214"/>
            <a:ext cx="6837770" cy="1569660"/>
          </a:xfrm>
          <a:prstGeom prst="rect">
            <a:avLst/>
          </a:prstGeom>
          <a:noFill/>
        </p:spPr>
        <p:txBody>
          <a:bodyPr wrap="square" rtlCol="0">
            <a:spAutoFit/>
          </a:bodyPr>
          <a:lstStyle/>
          <a:p>
            <a:pPr algn="ctr" rtl="1"/>
            <a:r>
              <a:rPr lang="he-IL" altLang="he-IL" sz="2400" b="1" dirty="0">
                <a:solidFill>
                  <a:srgbClr val="98D050"/>
                </a:solidFill>
                <a:latin typeface="Atlas AAA" panose="020B0504020202020204" pitchFamily="34" charset="-79"/>
                <a:cs typeface="Atlas AAA" panose="020B0504020202020204" pitchFamily="34" charset="-79"/>
              </a:rPr>
              <a:t>מדוע צמחי הבר נתונים לסכנה לדעתכם? </a:t>
            </a:r>
          </a:p>
          <a:p>
            <a:pPr algn="ctr" rtl="1"/>
            <a:r>
              <a:rPr lang="he-IL" altLang="he-IL" sz="2400" b="1" dirty="0">
                <a:solidFill>
                  <a:srgbClr val="98D050"/>
                </a:solidFill>
                <a:latin typeface="Atlas AAA" panose="020B0504020202020204" pitchFamily="34" charset="-79"/>
                <a:cs typeface="Atlas AAA" panose="020B0504020202020204" pitchFamily="34" charset="-79"/>
              </a:rPr>
              <a:t>מול אילו איומים ניצבים צמחיית הארץ ופרחי הבר בפרט? </a:t>
            </a:r>
          </a:p>
          <a:p>
            <a:pPr algn="ctr" rtl="1"/>
            <a:endParaRPr lang="en-150" sz="2400" dirty="0">
              <a:solidFill>
                <a:srgbClr val="98D050"/>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187592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30"/>
                                        </p:tgtEl>
                                      </p:cBhvr>
                                    </p:animEffect>
                                    <p:set>
                                      <p:cBhvr>
                                        <p:cTn id="7" dur="1" fill="hold">
                                          <p:stCondLst>
                                            <p:cond delay="499"/>
                                          </p:stCondLst>
                                        </p:cTn>
                                        <p:tgtEl>
                                          <p:spTgt spid="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5C657-5604-5B3C-9007-3D8925CAB8D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145F62E4-0280-A651-2154-309A3EF694B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2FE05767-B2BC-A109-7339-C4B5DAB07621}"/>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E9A6DB1-1890-8046-417B-0B4A56454DD7}"/>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549B8908-A077-3B76-7356-F8A6EDA3FF8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91CBA4D-9235-5005-E6BB-FCE5C012C06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1B8188C-7CF3-E4C6-07F8-6EC26452754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656B7F7D-5C43-6671-342A-A5065468A06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D98C01B-11BB-50A3-5853-4E7913C138CD}"/>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44003F35-497D-1216-9217-28A8EA1FDE2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27BBE714-9262-024C-BBF1-77C7B93682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98C0DA2-A959-B35F-F3A0-6497CBD59EF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79F29D8-A446-5BE1-617D-62A8F578CEEF}"/>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B7F9BAE-178D-51AF-84F0-448D6D6DD23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6419974B-78E0-6D69-142D-83B2879ADA4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1FD284D8-748C-8227-80A5-49E1772968D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BA2EF0AB-7A1C-ADA2-4557-F6EB3C8CF4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10" name="TextBox 9">
            <a:extLst>
              <a:ext uri="{FF2B5EF4-FFF2-40B4-BE49-F238E27FC236}">
                <a16:creationId xmlns:a16="http://schemas.microsoft.com/office/drawing/2014/main" id="{B33966B0-2FAB-3D8F-6E8C-B0F7C5196075}"/>
              </a:ext>
            </a:extLst>
          </p:cNvPr>
          <p:cNvSpPr txBox="1"/>
          <p:nvPr/>
        </p:nvSpPr>
        <p:spPr>
          <a:xfrm>
            <a:off x="4483403" y="290810"/>
            <a:ext cx="6837770" cy="461665"/>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האיומים על פרחי הבר</a:t>
            </a:r>
            <a:endParaRPr lang="en-150" sz="2400" dirty="0">
              <a:solidFill>
                <a:srgbClr val="98D050"/>
              </a:solidFill>
              <a:latin typeface="Atlas AAA" panose="020B0504020202020204" pitchFamily="34" charset="-79"/>
              <a:cs typeface="Atlas AAA" panose="020B0504020202020204" pitchFamily="34" charset="-79"/>
            </a:endParaRPr>
          </a:p>
        </p:txBody>
      </p:sp>
      <p:pic>
        <p:nvPicPr>
          <p:cNvPr id="5" name="תמונה 3">
            <a:extLst>
              <a:ext uri="{FF2B5EF4-FFF2-40B4-BE49-F238E27FC236}">
                <a16:creationId xmlns:a16="http://schemas.microsoft.com/office/drawing/2014/main" id="{475FF0AC-084D-95F8-F999-C389D7DE68E8}"/>
              </a:ext>
            </a:extLst>
          </p:cNvPr>
          <p:cNvPicPr>
            <a:picLocks noChangeAspect="1"/>
          </p:cNvPicPr>
          <p:nvPr/>
        </p:nvPicPr>
        <p:blipFill>
          <a:blip r:embed="rId9">
            <a:extLst>
              <a:ext uri="{28A0092B-C50C-407E-A947-70E740481C1C}">
                <a14:useLocalDpi xmlns:a14="http://schemas.microsoft.com/office/drawing/2010/main" val="0"/>
              </a:ext>
            </a:extLst>
          </a:blip>
          <a:srcRect l="32642" t="19794" r="27583" b="2374"/>
          <a:stretch>
            <a:fillRect/>
          </a:stretch>
        </p:blipFill>
        <p:spPr bwMode="auto">
          <a:xfrm>
            <a:off x="2941640" y="1314145"/>
            <a:ext cx="5237896" cy="5443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תמונה 17">
            <a:extLst>
              <a:ext uri="{FF2B5EF4-FFF2-40B4-BE49-F238E27FC236}">
                <a16:creationId xmlns:a16="http://schemas.microsoft.com/office/drawing/2014/main" id="{5E9A699A-48DA-A71A-E2AC-DA95213DC36F}"/>
              </a:ext>
            </a:extLst>
          </p:cNvPr>
          <p:cNvPicPr>
            <a:picLocks noChangeAspect="1"/>
          </p:cNvPicPr>
          <p:nvPr/>
        </p:nvPicPr>
        <p:blipFill>
          <a:blip r:embed="rId10">
            <a:extLst>
              <a:ext uri="{28A0092B-C50C-407E-A947-70E740481C1C}">
                <a14:useLocalDpi xmlns:a14="http://schemas.microsoft.com/office/drawing/2010/main" val="0"/>
              </a:ext>
            </a:extLst>
          </a:blip>
          <a:srcRect l="23889" t="8182" r="19305" b="6647"/>
          <a:stretch>
            <a:fillRect/>
          </a:stretch>
        </p:blipFill>
        <p:spPr bwMode="auto">
          <a:xfrm>
            <a:off x="4070350" y="865774"/>
            <a:ext cx="1724025"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תמונה 10">
            <a:extLst>
              <a:ext uri="{FF2B5EF4-FFF2-40B4-BE49-F238E27FC236}">
                <a16:creationId xmlns:a16="http://schemas.microsoft.com/office/drawing/2014/main" id="{B413B612-D07C-5CF2-1104-6B488EF6D0D1}"/>
              </a:ext>
            </a:extLst>
          </p:cNvPr>
          <p:cNvPicPr>
            <a:picLocks noChangeAspect="1"/>
          </p:cNvPicPr>
          <p:nvPr/>
        </p:nvPicPr>
        <p:blipFill>
          <a:blip r:embed="rId11">
            <a:extLst>
              <a:ext uri="{28A0092B-C50C-407E-A947-70E740481C1C}">
                <a14:useLocalDpi xmlns:a14="http://schemas.microsoft.com/office/drawing/2010/main" val="0"/>
              </a:ext>
            </a:extLst>
          </a:blip>
          <a:srcRect l="24973" t="13554" r="10535" b="19167"/>
          <a:stretch>
            <a:fillRect/>
          </a:stretch>
        </p:blipFill>
        <p:spPr bwMode="auto">
          <a:xfrm>
            <a:off x="3779090" y="2460920"/>
            <a:ext cx="1981200"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תמונה 11">
            <a:extLst>
              <a:ext uri="{FF2B5EF4-FFF2-40B4-BE49-F238E27FC236}">
                <a16:creationId xmlns:a16="http://schemas.microsoft.com/office/drawing/2014/main" id="{3A0D8D9B-41D2-78CE-DE47-AF3411FC7B03}"/>
              </a:ext>
            </a:extLst>
          </p:cNvPr>
          <p:cNvPicPr>
            <a:picLocks noChangeAspect="1"/>
          </p:cNvPicPr>
          <p:nvPr/>
        </p:nvPicPr>
        <p:blipFill>
          <a:blip r:embed="rId12">
            <a:extLst>
              <a:ext uri="{28A0092B-C50C-407E-A947-70E740481C1C}">
                <a14:useLocalDpi xmlns:a14="http://schemas.microsoft.com/office/drawing/2010/main" val="0"/>
              </a:ext>
            </a:extLst>
          </a:blip>
          <a:srcRect l="18443" t="4138" r="29396"/>
          <a:stretch>
            <a:fillRect/>
          </a:stretch>
        </p:blipFill>
        <p:spPr bwMode="auto">
          <a:xfrm>
            <a:off x="4738067" y="3264458"/>
            <a:ext cx="1231495" cy="3026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תמונה 15">
            <a:extLst>
              <a:ext uri="{FF2B5EF4-FFF2-40B4-BE49-F238E27FC236}">
                <a16:creationId xmlns:a16="http://schemas.microsoft.com/office/drawing/2014/main" id="{2C9A8850-47F1-02F8-4FF0-E520E0896A15}"/>
              </a:ext>
            </a:extLst>
          </p:cNvPr>
          <p:cNvPicPr>
            <a:picLocks noChangeAspect="1"/>
          </p:cNvPicPr>
          <p:nvPr/>
        </p:nvPicPr>
        <p:blipFill>
          <a:blip r:embed="rId13">
            <a:extLst>
              <a:ext uri="{28A0092B-C50C-407E-A947-70E740481C1C}">
                <a14:useLocalDpi xmlns:a14="http://schemas.microsoft.com/office/drawing/2010/main" val="0"/>
              </a:ext>
            </a:extLst>
          </a:blip>
          <a:srcRect l="11806" t="23853" r="20529"/>
          <a:stretch>
            <a:fillRect/>
          </a:stretch>
        </p:blipFill>
        <p:spPr bwMode="auto">
          <a:xfrm>
            <a:off x="3946281" y="3962814"/>
            <a:ext cx="1408112"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תמונה 5">
            <a:extLst>
              <a:ext uri="{FF2B5EF4-FFF2-40B4-BE49-F238E27FC236}">
                <a16:creationId xmlns:a16="http://schemas.microsoft.com/office/drawing/2014/main" id="{644E78AA-9149-055C-7491-EDA77DDDA296}"/>
              </a:ext>
            </a:extLst>
          </p:cNvPr>
          <p:cNvPicPr>
            <a:picLocks noChangeAspect="1"/>
          </p:cNvPicPr>
          <p:nvPr/>
        </p:nvPicPr>
        <p:blipFill>
          <a:blip r:embed="rId14">
            <a:extLst>
              <a:ext uri="{28A0092B-C50C-407E-A947-70E740481C1C}">
                <a14:useLocalDpi xmlns:a14="http://schemas.microsoft.com/office/drawing/2010/main" val="0"/>
              </a:ext>
            </a:extLst>
          </a:blip>
          <a:srcRect l="37137" t="23318" r="7719" b="1759"/>
          <a:stretch>
            <a:fillRect/>
          </a:stretch>
        </p:blipFill>
        <p:spPr bwMode="auto">
          <a:xfrm rot="5222720">
            <a:off x="5582440" y="1113482"/>
            <a:ext cx="1169988"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TextBox 32">
            <a:extLst>
              <a:ext uri="{FF2B5EF4-FFF2-40B4-BE49-F238E27FC236}">
                <a16:creationId xmlns:a16="http://schemas.microsoft.com/office/drawing/2014/main" id="{C9EADCC3-05BD-8EB0-6B5F-8E5AAC355BEC}"/>
              </a:ext>
            </a:extLst>
          </p:cNvPr>
          <p:cNvSpPr txBox="1"/>
          <p:nvPr/>
        </p:nvSpPr>
        <p:spPr>
          <a:xfrm>
            <a:off x="109197" y="2377661"/>
            <a:ext cx="2784024" cy="2862322"/>
          </a:xfrm>
          <a:prstGeom prst="rect">
            <a:avLst/>
          </a:prstGeom>
          <a:noFill/>
        </p:spPr>
        <p:txBody>
          <a:bodyPr wrap="square">
            <a:spAutoFit/>
          </a:bodyPr>
          <a:lstStyle/>
          <a:p>
            <a:pPr algn="ctr"/>
            <a:r>
              <a:rPr lang="he-IL" b="1" dirty="0"/>
              <a:t>בין האיומים:</a:t>
            </a:r>
          </a:p>
          <a:p>
            <a:pPr algn="ctr"/>
            <a:endParaRPr lang="he-IL" dirty="0"/>
          </a:p>
          <a:p>
            <a:pPr algn="ctr"/>
            <a:r>
              <a:rPr lang="he-IL" dirty="0"/>
              <a:t>בנייה ופיתוח על חשבון השטחים הפתוחים.</a:t>
            </a:r>
          </a:p>
          <a:p>
            <a:pPr algn="ctr"/>
            <a:endParaRPr lang="he-IL" dirty="0"/>
          </a:p>
          <a:p>
            <a:pPr algn="ctr"/>
            <a:r>
              <a:rPr lang="he-IL" dirty="0"/>
              <a:t>כניסת מיני צומח פולשים.</a:t>
            </a:r>
          </a:p>
          <a:p>
            <a:pPr algn="ctr"/>
            <a:endParaRPr lang="he-IL" dirty="0"/>
          </a:p>
          <a:p>
            <a:pPr algn="ctr"/>
            <a:r>
              <a:rPr lang="he-IL" dirty="0"/>
              <a:t> ייבוש וזיהום מקורות מים.</a:t>
            </a:r>
          </a:p>
          <a:p>
            <a:pPr algn="ctr"/>
            <a:endParaRPr lang="he-IL" dirty="0"/>
          </a:p>
          <a:p>
            <a:pPr algn="ctr"/>
            <a:r>
              <a:rPr lang="he-IL" dirty="0"/>
              <a:t>מחסור במאביקים.</a:t>
            </a:r>
            <a:endParaRPr lang="en-IL" dirty="0"/>
          </a:p>
        </p:txBody>
      </p:sp>
    </p:spTree>
    <p:extLst>
      <p:ext uri="{BB962C8B-B14F-4D97-AF65-F5344CB8AC3E}">
        <p14:creationId xmlns:p14="http://schemas.microsoft.com/office/powerpoint/2010/main" val="233218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80">
                                          <p:stCondLst>
                                            <p:cond delay="0"/>
                                          </p:stCondLst>
                                        </p:cTn>
                                        <p:tgtEl>
                                          <p:spTgt spid="8"/>
                                        </p:tgtEl>
                                      </p:cBhvr>
                                    </p:animEffect>
                                    <p:anim calcmode="lin" valueType="num">
                                      <p:cBhvr>
                                        <p:cTn id="1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7" dur="26">
                                          <p:stCondLst>
                                            <p:cond delay="650"/>
                                          </p:stCondLst>
                                        </p:cTn>
                                        <p:tgtEl>
                                          <p:spTgt spid="8"/>
                                        </p:tgtEl>
                                      </p:cBhvr>
                                      <p:to x="100000" y="60000"/>
                                    </p:animScale>
                                    <p:animScale>
                                      <p:cBhvr>
                                        <p:cTn id="18" dur="166" decel="50000">
                                          <p:stCondLst>
                                            <p:cond delay="676"/>
                                          </p:stCondLst>
                                        </p:cTn>
                                        <p:tgtEl>
                                          <p:spTgt spid="8"/>
                                        </p:tgtEl>
                                      </p:cBhvr>
                                      <p:to x="100000" y="100000"/>
                                    </p:animScale>
                                    <p:animScale>
                                      <p:cBhvr>
                                        <p:cTn id="19" dur="26">
                                          <p:stCondLst>
                                            <p:cond delay="1312"/>
                                          </p:stCondLst>
                                        </p:cTn>
                                        <p:tgtEl>
                                          <p:spTgt spid="8"/>
                                        </p:tgtEl>
                                      </p:cBhvr>
                                      <p:to x="100000" y="80000"/>
                                    </p:animScale>
                                    <p:animScale>
                                      <p:cBhvr>
                                        <p:cTn id="20" dur="166" decel="50000">
                                          <p:stCondLst>
                                            <p:cond delay="1338"/>
                                          </p:stCondLst>
                                        </p:cTn>
                                        <p:tgtEl>
                                          <p:spTgt spid="8"/>
                                        </p:tgtEl>
                                      </p:cBhvr>
                                      <p:to x="100000" y="100000"/>
                                    </p:animScale>
                                    <p:animScale>
                                      <p:cBhvr>
                                        <p:cTn id="21" dur="26">
                                          <p:stCondLst>
                                            <p:cond delay="1642"/>
                                          </p:stCondLst>
                                        </p:cTn>
                                        <p:tgtEl>
                                          <p:spTgt spid="8"/>
                                        </p:tgtEl>
                                      </p:cBhvr>
                                      <p:to x="100000" y="90000"/>
                                    </p:animScale>
                                    <p:animScale>
                                      <p:cBhvr>
                                        <p:cTn id="22" dur="166" decel="50000">
                                          <p:stCondLst>
                                            <p:cond delay="1668"/>
                                          </p:stCondLst>
                                        </p:cTn>
                                        <p:tgtEl>
                                          <p:spTgt spid="8"/>
                                        </p:tgtEl>
                                      </p:cBhvr>
                                      <p:to x="100000" y="100000"/>
                                    </p:animScale>
                                    <p:animScale>
                                      <p:cBhvr>
                                        <p:cTn id="23" dur="26">
                                          <p:stCondLst>
                                            <p:cond delay="1808"/>
                                          </p:stCondLst>
                                        </p:cTn>
                                        <p:tgtEl>
                                          <p:spTgt spid="8"/>
                                        </p:tgtEl>
                                      </p:cBhvr>
                                      <p:to x="100000" y="95000"/>
                                    </p:animScale>
                                    <p:animScale>
                                      <p:cBhvr>
                                        <p:cTn id="24" dur="166" decel="50000">
                                          <p:stCondLst>
                                            <p:cond delay="1834"/>
                                          </p:stCondLst>
                                        </p:cTn>
                                        <p:tgtEl>
                                          <p:spTgt spid="8"/>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3">
                                            <p:txEl>
                                              <p:pRg st="0" end="0"/>
                                            </p:txEl>
                                          </p:spTgt>
                                        </p:tgtEl>
                                        <p:attrNameLst>
                                          <p:attrName>style.visibility</p:attrName>
                                        </p:attrNameLst>
                                      </p:cBhvr>
                                      <p:to>
                                        <p:strVal val="visible"/>
                                      </p:to>
                                    </p:set>
                                    <p:animEffect transition="in" filter="fade">
                                      <p:cBhvr>
                                        <p:cTn id="41" dur="1000"/>
                                        <p:tgtEl>
                                          <p:spTgt spid="33">
                                            <p:txEl>
                                              <p:pRg st="0" end="0"/>
                                            </p:txEl>
                                          </p:spTgt>
                                        </p:tgtEl>
                                      </p:cBhvr>
                                    </p:animEffect>
                                    <p:anim calcmode="lin" valueType="num">
                                      <p:cBhvr>
                                        <p:cTn id="42"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3">
                                            <p:txEl>
                                              <p:pRg st="2" end="2"/>
                                            </p:txEl>
                                          </p:spTgt>
                                        </p:tgtEl>
                                        <p:attrNameLst>
                                          <p:attrName>style.visibility</p:attrName>
                                        </p:attrNameLst>
                                      </p:cBhvr>
                                      <p:to>
                                        <p:strVal val="visible"/>
                                      </p:to>
                                    </p:set>
                                    <p:animEffect transition="in" filter="barn(inVertical)">
                                      <p:cBhvr>
                                        <p:cTn id="48" dur="500"/>
                                        <p:tgtEl>
                                          <p:spTgt spid="33">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3">
                                            <p:txEl>
                                              <p:pRg st="4" end="4"/>
                                            </p:txEl>
                                          </p:spTgt>
                                        </p:tgtEl>
                                        <p:attrNameLst>
                                          <p:attrName>style.visibility</p:attrName>
                                        </p:attrNameLst>
                                      </p:cBhvr>
                                      <p:to>
                                        <p:strVal val="visible"/>
                                      </p:to>
                                    </p:set>
                                    <p:animEffect transition="in" filter="barn(inVertical)">
                                      <p:cBhvr>
                                        <p:cTn id="53" dur="500"/>
                                        <p:tgtEl>
                                          <p:spTgt spid="33">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33">
                                            <p:txEl>
                                              <p:pRg st="6" end="6"/>
                                            </p:txEl>
                                          </p:spTgt>
                                        </p:tgtEl>
                                        <p:attrNameLst>
                                          <p:attrName>style.visibility</p:attrName>
                                        </p:attrNameLst>
                                      </p:cBhvr>
                                      <p:to>
                                        <p:strVal val="visible"/>
                                      </p:to>
                                    </p:set>
                                    <p:animEffect transition="in" filter="barn(inVertical)">
                                      <p:cBhvr>
                                        <p:cTn id="58" dur="500"/>
                                        <p:tgtEl>
                                          <p:spTgt spid="3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33">
                                            <p:txEl>
                                              <p:pRg st="8" end="8"/>
                                            </p:txEl>
                                          </p:spTgt>
                                        </p:tgtEl>
                                        <p:attrNameLst>
                                          <p:attrName>style.visibility</p:attrName>
                                        </p:attrNameLst>
                                      </p:cBhvr>
                                      <p:to>
                                        <p:strVal val="visible"/>
                                      </p:to>
                                    </p:set>
                                    <p:animEffect transition="in" filter="fade">
                                      <p:cBhvr>
                                        <p:cTn id="63" dur="500"/>
                                        <p:tgtEl>
                                          <p:spTgt spid="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71C707D-3E5F-40F1-B19B-18F85D9D9DC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0870B570-78D4-4129-BD39-9407137744E9}"/>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8FB1B6DD-9D37-4771-A010-10BB6D8256E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45BECEEA-E901-44E2-B71F-329F3E4AC918}"/>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CE2A41B-BE81-4186-B051-BA9F8C64069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8FA77C26-4DEA-4154-8CCD-DB7A0326277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26676D6A-8585-48B2-89B7-ADB0ED91365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C1DBEE2F-BF9B-4154-B0F9-A0A0E7892180}"/>
              </a:ext>
            </a:extLst>
          </p:cNvPr>
          <p:cNvSpPr/>
          <p:nvPr/>
        </p:nvSpPr>
        <p:spPr>
          <a:xfrm>
            <a:off x="11677454" y="4928408"/>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54D093DA-96F0-47EC-9281-90530685BF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92804">
            <a:off x="11587582" y="4696152"/>
            <a:ext cx="496825" cy="715417"/>
          </a:xfrm>
          <a:prstGeom prst="rect">
            <a:avLst/>
          </a:prstGeom>
        </p:spPr>
      </p:pic>
      <p:sp>
        <p:nvSpPr>
          <p:cNvPr id="19" name="Isosceles Triangle 18">
            <a:extLst>
              <a:ext uri="{FF2B5EF4-FFF2-40B4-BE49-F238E27FC236}">
                <a16:creationId xmlns:a16="http://schemas.microsoft.com/office/drawing/2014/main" id="{265B0C64-F8CC-4A24-86BE-00DE6AC278D5}"/>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ECDF36ED-D0DE-4490-9912-2EC8C427AA98}"/>
              </a:ext>
            </a:extLst>
          </p:cNvPr>
          <p:cNvSpPr/>
          <p:nvPr/>
        </p:nvSpPr>
        <p:spPr>
          <a:xfrm>
            <a:off x="11683334" y="4201171"/>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5E4D1FD-CA63-43F7-B68F-EFF7044BCE74}"/>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B0E8FEE6-0365-461B-A706-1CA1A16EEE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4593" y="3440618"/>
            <a:ext cx="496825" cy="484633"/>
          </a:xfrm>
          <a:prstGeom prst="rect">
            <a:avLst/>
          </a:prstGeom>
        </p:spPr>
      </p:pic>
      <p:pic>
        <p:nvPicPr>
          <p:cNvPr id="25" name="Picture 24">
            <a:extLst>
              <a:ext uri="{FF2B5EF4-FFF2-40B4-BE49-F238E27FC236}">
                <a16:creationId xmlns:a16="http://schemas.microsoft.com/office/drawing/2014/main" id="{D494DC62-4739-44AA-BC40-F49EDF29C99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5" name="תמונה 4" descr="תמונה שמכילה טקסט, גרפיקה, גופן, לוגו&#10;&#10;התיאור נוצר באופן אוטומטי">
            <a:extLst>
              <a:ext uri="{FF2B5EF4-FFF2-40B4-BE49-F238E27FC236}">
                <a16:creationId xmlns:a16="http://schemas.microsoft.com/office/drawing/2014/main" id="{E0D53915-E512-0E57-01EF-51236A2CC5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30" name="TextBox 29">
            <a:extLst>
              <a:ext uri="{FF2B5EF4-FFF2-40B4-BE49-F238E27FC236}">
                <a16:creationId xmlns:a16="http://schemas.microsoft.com/office/drawing/2014/main" id="{3548AE17-55EA-5270-A0C7-0DA8E6C25AA8}"/>
              </a:ext>
            </a:extLst>
          </p:cNvPr>
          <p:cNvSpPr txBox="1"/>
          <p:nvPr/>
        </p:nvSpPr>
        <p:spPr>
          <a:xfrm>
            <a:off x="4285650" y="4173084"/>
            <a:ext cx="6162618" cy="369332"/>
          </a:xfrm>
          <a:prstGeom prst="rect">
            <a:avLst/>
          </a:prstGeom>
          <a:noFill/>
        </p:spPr>
        <p:txBody>
          <a:bodyPr wrap="square">
            <a:spAutoFit/>
          </a:bodyPr>
          <a:lstStyle/>
          <a:p>
            <a:endParaRPr lang="en-IL" dirty="0"/>
          </a:p>
        </p:txBody>
      </p:sp>
      <p:sp>
        <p:nvSpPr>
          <p:cNvPr id="10" name="TextBox 9">
            <a:extLst>
              <a:ext uri="{FF2B5EF4-FFF2-40B4-BE49-F238E27FC236}">
                <a16:creationId xmlns:a16="http://schemas.microsoft.com/office/drawing/2014/main" id="{3204289A-11BD-7E82-9224-F5BF8D7BAB18}"/>
              </a:ext>
            </a:extLst>
          </p:cNvPr>
          <p:cNvSpPr txBox="1"/>
          <p:nvPr/>
        </p:nvSpPr>
        <p:spPr>
          <a:xfrm>
            <a:off x="5256207" y="379737"/>
            <a:ext cx="6108806" cy="1015663"/>
          </a:xfrm>
          <a:prstGeom prst="rect">
            <a:avLst/>
          </a:prstGeom>
          <a:noFill/>
        </p:spPr>
        <p:txBody>
          <a:bodyPr wrap="square">
            <a:spAutoFit/>
          </a:bodyPr>
          <a:lstStyle/>
          <a:p>
            <a:pPr algn="just" rtl="1"/>
            <a:r>
              <a:rPr lang="he-IL" sz="2000" b="1" dirty="0">
                <a:solidFill>
                  <a:srgbClr val="005445"/>
                </a:solidFill>
                <a:latin typeface="Atlas AAA" panose="020B0504020202020204" pitchFamily="34" charset="-79"/>
                <a:cs typeface="Atlas AAA" panose="020B0504020202020204" pitchFamily="34" charset="-79"/>
              </a:rPr>
              <a:t>עצמו עיניים..</a:t>
            </a:r>
          </a:p>
          <a:p>
            <a:pPr algn="just" rtl="1"/>
            <a:r>
              <a:rPr lang="he-IL" sz="2000" b="1" dirty="0">
                <a:solidFill>
                  <a:srgbClr val="005445"/>
                </a:solidFill>
                <a:latin typeface="Atlas AAA" panose="020B0504020202020204" pitchFamily="34" charset="-79"/>
                <a:cs typeface="Atlas AAA" panose="020B0504020202020204" pitchFamily="34" charset="-79"/>
              </a:rPr>
              <a:t>חשבו על המילה "פרח"</a:t>
            </a:r>
          </a:p>
          <a:p>
            <a:pPr algn="just" rtl="1"/>
            <a:r>
              <a:rPr lang="he-IL" sz="2000" b="1" dirty="0">
                <a:solidFill>
                  <a:srgbClr val="005445"/>
                </a:solidFill>
                <a:latin typeface="Atlas AAA" panose="020B0504020202020204" pitchFamily="34" charset="-79"/>
                <a:cs typeface="Atlas AAA" panose="020B0504020202020204" pitchFamily="34" charset="-79"/>
              </a:rPr>
              <a:t>שתפו במחשבות ובדמיון שלכם.</a:t>
            </a:r>
          </a:p>
        </p:txBody>
      </p:sp>
      <p:pic>
        <p:nvPicPr>
          <p:cNvPr id="8" name="Picture 7">
            <a:extLst>
              <a:ext uri="{FF2B5EF4-FFF2-40B4-BE49-F238E27FC236}">
                <a16:creationId xmlns:a16="http://schemas.microsoft.com/office/drawing/2014/main" id="{6638C173-F06E-5B5C-66D2-6BE9487420B2}"/>
              </a:ext>
            </a:extLst>
          </p:cNvPr>
          <p:cNvPicPr>
            <a:picLocks noChangeAspect="1"/>
          </p:cNvPicPr>
          <p:nvPr/>
        </p:nvPicPr>
        <p:blipFill>
          <a:blip r:embed="rId8"/>
          <a:srcRect l="34667" t="23643" r="33008" b="14845"/>
          <a:stretch/>
        </p:blipFill>
        <p:spPr>
          <a:xfrm rot="16200000">
            <a:off x="1828980" y="-117320"/>
            <a:ext cx="5250509" cy="6244624"/>
          </a:xfrm>
          <a:prstGeom prst="rect">
            <a:avLst/>
          </a:prstGeom>
        </p:spPr>
      </p:pic>
      <p:sp>
        <p:nvSpPr>
          <p:cNvPr id="17" name="TextBox 16">
            <a:extLst>
              <a:ext uri="{FF2B5EF4-FFF2-40B4-BE49-F238E27FC236}">
                <a16:creationId xmlns:a16="http://schemas.microsoft.com/office/drawing/2014/main" id="{7242E2F7-FD61-EEC4-C4CE-322D213EC759}"/>
              </a:ext>
            </a:extLst>
          </p:cNvPr>
          <p:cNvSpPr txBox="1"/>
          <p:nvPr/>
        </p:nvSpPr>
        <p:spPr>
          <a:xfrm>
            <a:off x="2105025" y="935365"/>
            <a:ext cx="998925" cy="584775"/>
          </a:xfrm>
          <a:prstGeom prst="rect">
            <a:avLst/>
          </a:prstGeom>
          <a:noFill/>
        </p:spPr>
        <p:txBody>
          <a:bodyPr wrap="square">
            <a:spAutoFit/>
          </a:bodyPr>
          <a:lstStyle/>
          <a:p>
            <a:pPr algn="ctr"/>
            <a:r>
              <a:rPr lang="he-IL" sz="3200" b="1" dirty="0">
                <a:solidFill>
                  <a:srgbClr val="005445"/>
                </a:solidFill>
                <a:latin typeface="Atlas AAA" panose="020B0504020202020204" pitchFamily="34" charset="-79"/>
                <a:cs typeface="Atlas AAA" panose="020B0504020202020204" pitchFamily="34" charset="-79"/>
              </a:rPr>
              <a:t>פרח</a:t>
            </a:r>
            <a:endParaRPr lang="en-IL" sz="3200" dirty="0"/>
          </a:p>
        </p:txBody>
      </p:sp>
    </p:spTree>
    <p:extLst>
      <p:ext uri="{BB962C8B-B14F-4D97-AF65-F5344CB8AC3E}">
        <p14:creationId xmlns:p14="http://schemas.microsoft.com/office/powerpoint/2010/main" val="365263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70CAD-0869-2A3A-A807-A8C0A6E64127}"/>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BBCA1B37-4A88-92A4-1026-8B0C88F436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82381"/>
            <a:ext cx="2045981" cy="706659"/>
          </a:xfrm>
          <a:prstGeom prst="rect">
            <a:avLst/>
          </a:prstGeom>
          <a:effectLst/>
        </p:spPr>
      </p:pic>
      <p:sp>
        <p:nvSpPr>
          <p:cNvPr id="20" name="Rectangle 19">
            <a:extLst>
              <a:ext uri="{FF2B5EF4-FFF2-40B4-BE49-F238E27FC236}">
                <a16:creationId xmlns:a16="http://schemas.microsoft.com/office/drawing/2014/main" id="{2138F6A0-C803-51C8-CF6B-B9A87470B7EA}"/>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470E4586-53D1-7B5B-3A15-C49EDEF4CC2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272C02C2-D589-53DF-F7A7-B441E49285CB}"/>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2CB73E47-3F74-0AB4-B04E-3C0E6956A7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FF9959BA-763B-D5F7-9A04-28AF8A629FC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274788F8-E77E-7F53-488F-DEBEE95966E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816F59D2-E58B-9BC6-F387-73F3FE6AD987}"/>
              </a:ext>
            </a:extLst>
          </p:cNvPr>
          <p:cNvSpPr/>
          <p:nvPr/>
        </p:nvSpPr>
        <p:spPr>
          <a:xfrm>
            <a:off x="11704551" y="4931955"/>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E395F4A5-42FA-1AA2-A585-48C25303C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718071">
            <a:off x="11667307" y="4855520"/>
            <a:ext cx="496825" cy="484633"/>
          </a:xfrm>
          <a:prstGeom prst="rect">
            <a:avLst/>
          </a:prstGeom>
        </p:spPr>
      </p:pic>
      <p:sp>
        <p:nvSpPr>
          <p:cNvPr id="19" name="Isosceles Triangle 18">
            <a:extLst>
              <a:ext uri="{FF2B5EF4-FFF2-40B4-BE49-F238E27FC236}">
                <a16:creationId xmlns:a16="http://schemas.microsoft.com/office/drawing/2014/main" id="{533D02AD-833E-72B6-F814-5ABF681DB7C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8966B9D-14F1-3886-0C15-5309FDE6B80D}"/>
              </a:ext>
            </a:extLst>
          </p:cNvPr>
          <p:cNvSpPr/>
          <p:nvPr/>
        </p:nvSpPr>
        <p:spPr>
          <a:xfrm>
            <a:off x="11721244" y="4187834"/>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6C1A2077-B4AA-C502-FADA-55A3DA5B5867}"/>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C2500867-4EBD-6A77-415F-8EA523C9E7D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825015" y="4931955"/>
            <a:ext cx="496825" cy="484633"/>
          </a:xfrm>
          <a:prstGeom prst="rect">
            <a:avLst/>
          </a:prstGeom>
        </p:spPr>
      </p:pic>
      <p:pic>
        <p:nvPicPr>
          <p:cNvPr id="25" name="Picture 24">
            <a:extLst>
              <a:ext uri="{FF2B5EF4-FFF2-40B4-BE49-F238E27FC236}">
                <a16:creationId xmlns:a16="http://schemas.microsoft.com/office/drawing/2014/main" id="{F03BC254-0D0F-CB85-3169-D128E905778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5" name="תמונה 4" descr="תמונה שמכילה טקסט, גרפיקה, גופן, לוגו&#10;&#10;התיאור נוצר באופן אוטומטי">
            <a:extLst>
              <a:ext uri="{FF2B5EF4-FFF2-40B4-BE49-F238E27FC236}">
                <a16:creationId xmlns:a16="http://schemas.microsoft.com/office/drawing/2014/main" id="{BA26E583-15F9-E325-7327-E1252F6528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17" name="Picture 16">
            <a:extLst>
              <a:ext uri="{FF2B5EF4-FFF2-40B4-BE49-F238E27FC236}">
                <a16:creationId xmlns:a16="http://schemas.microsoft.com/office/drawing/2014/main" id="{94DD8D6F-DA20-45EB-64BB-6B2DB949ACEE}"/>
              </a:ext>
            </a:extLst>
          </p:cNvPr>
          <p:cNvPicPr>
            <a:picLocks noChangeAspect="1"/>
          </p:cNvPicPr>
          <p:nvPr/>
        </p:nvPicPr>
        <p:blipFill>
          <a:blip r:embed="rId8"/>
          <a:srcRect l="35376" t="18824" r="48618" b="56190"/>
          <a:stretch/>
        </p:blipFill>
        <p:spPr>
          <a:xfrm rot="15594567">
            <a:off x="3714892" y="704028"/>
            <a:ext cx="5168409" cy="5042427"/>
          </a:xfrm>
          <a:prstGeom prst="rect">
            <a:avLst/>
          </a:prstGeom>
        </p:spPr>
      </p:pic>
      <p:pic>
        <p:nvPicPr>
          <p:cNvPr id="28" name="Picture 27">
            <a:extLst>
              <a:ext uri="{FF2B5EF4-FFF2-40B4-BE49-F238E27FC236}">
                <a16:creationId xmlns:a16="http://schemas.microsoft.com/office/drawing/2014/main" id="{D6FD2A53-69D4-89B1-DAAA-EC90BED74D61}"/>
              </a:ext>
            </a:extLst>
          </p:cNvPr>
          <p:cNvPicPr>
            <a:picLocks noChangeAspect="1"/>
          </p:cNvPicPr>
          <p:nvPr/>
        </p:nvPicPr>
        <p:blipFill>
          <a:blip r:embed="rId8"/>
          <a:srcRect l="37654" t="42939" r="37768" b="24545"/>
          <a:stretch/>
        </p:blipFill>
        <p:spPr>
          <a:xfrm rot="16565533">
            <a:off x="2909127" y="820492"/>
            <a:ext cx="6309415" cy="5217015"/>
          </a:xfrm>
          <a:prstGeom prst="rect">
            <a:avLst/>
          </a:prstGeom>
        </p:spPr>
      </p:pic>
      <p:pic>
        <p:nvPicPr>
          <p:cNvPr id="33" name="Picture 32">
            <a:extLst>
              <a:ext uri="{FF2B5EF4-FFF2-40B4-BE49-F238E27FC236}">
                <a16:creationId xmlns:a16="http://schemas.microsoft.com/office/drawing/2014/main" id="{6524D604-51A3-4C30-734E-C2EC939814C4}"/>
              </a:ext>
            </a:extLst>
          </p:cNvPr>
          <p:cNvPicPr>
            <a:picLocks noChangeAspect="1"/>
          </p:cNvPicPr>
          <p:nvPr/>
        </p:nvPicPr>
        <p:blipFill>
          <a:blip r:embed="rId9"/>
          <a:srcRect l="39503" t="46113" r="33101" b="15637"/>
          <a:stretch/>
        </p:blipFill>
        <p:spPr>
          <a:xfrm rot="16200000">
            <a:off x="3011312" y="740297"/>
            <a:ext cx="6221643" cy="5428979"/>
          </a:xfrm>
          <a:prstGeom prst="rect">
            <a:avLst/>
          </a:prstGeom>
        </p:spPr>
      </p:pic>
      <p:pic>
        <p:nvPicPr>
          <p:cNvPr id="10" name="Picture 9">
            <a:extLst>
              <a:ext uri="{FF2B5EF4-FFF2-40B4-BE49-F238E27FC236}">
                <a16:creationId xmlns:a16="http://schemas.microsoft.com/office/drawing/2014/main" id="{145FCE03-773B-347A-8825-02CE97750A4A}"/>
              </a:ext>
            </a:extLst>
          </p:cNvPr>
          <p:cNvPicPr>
            <a:picLocks noChangeAspect="1"/>
          </p:cNvPicPr>
          <p:nvPr/>
        </p:nvPicPr>
        <p:blipFill>
          <a:blip r:embed="rId8"/>
          <a:srcRect l="51383" t="20529" r="35671" b="58768"/>
          <a:stretch/>
        </p:blipFill>
        <p:spPr>
          <a:xfrm rot="16200000">
            <a:off x="3663906" y="769005"/>
            <a:ext cx="5174097" cy="5171341"/>
          </a:xfrm>
          <a:prstGeom prst="rect">
            <a:avLst/>
          </a:prstGeom>
        </p:spPr>
      </p:pic>
      <p:pic>
        <p:nvPicPr>
          <p:cNvPr id="37" name="Picture 36">
            <a:extLst>
              <a:ext uri="{FF2B5EF4-FFF2-40B4-BE49-F238E27FC236}">
                <a16:creationId xmlns:a16="http://schemas.microsoft.com/office/drawing/2014/main" id="{79B389CC-D04D-0BCC-BE5F-E0E1E162C9CF}"/>
              </a:ext>
            </a:extLst>
          </p:cNvPr>
          <p:cNvPicPr>
            <a:picLocks noChangeAspect="1"/>
          </p:cNvPicPr>
          <p:nvPr/>
        </p:nvPicPr>
        <p:blipFill>
          <a:blip r:embed="rId10"/>
          <a:srcRect l="33353" t="22969" r="38473" b="17310"/>
          <a:stretch/>
        </p:blipFill>
        <p:spPr>
          <a:xfrm rot="16200000">
            <a:off x="3044369" y="-366117"/>
            <a:ext cx="6155527" cy="8154786"/>
          </a:xfrm>
          <a:prstGeom prst="rect">
            <a:avLst/>
          </a:prstGeom>
        </p:spPr>
      </p:pic>
      <p:sp>
        <p:nvSpPr>
          <p:cNvPr id="29" name="TextBox 28">
            <a:extLst>
              <a:ext uri="{FF2B5EF4-FFF2-40B4-BE49-F238E27FC236}">
                <a16:creationId xmlns:a16="http://schemas.microsoft.com/office/drawing/2014/main" id="{B8F44E34-EE0C-DAA6-D481-A9555D311D39}"/>
              </a:ext>
            </a:extLst>
          </p:cNvPr>
          <p:cNvSpPr txBox="1"/>
          <p:nvPr/>
        </p:nvSpPr>
        <p:spPr>
          <a:xfrm>
            <a:off x="10485584" y="356401"/>
            <a:ext cx="891186" cy="523220"/>
          </a:xfrm>
          <a:prstGeom prst="rect">
            <a:avLst/>
          </a:prstGeom>
          <a:noFill/>
        </p:spPr>
        <p:txBody>
          <a:bodyPr wrap="square">
            <a:spAutoFit/>
          </a:bodyPr>
          <a:lstStyle/>
          <a:p>
            <a:pPr algn="ctr"/>
            <a:r>
              <a:rPr kumimoji="0" lang="he-IL" sz="2800" b="1" i="0" u="none" strike="noStrike" kern="1200" cap="none" spc="0" normalizeH="0" baseline="0" noProof="0" dirty="0">
                <a:ln>
                  <a:noFill/>
                </a:ln>
                <a:solidFill>
                  <a:srgbClr val="005445"/>
                </a:solidFill>
                <a:effectLst/>
                <a:uLnTx/>
                <a:uFillTx/>
                <a:latin typeface="Atlas AAA" panose="020B0504020202020204" pitchFamily="34" charset="-79"/>
                <a:ea typeface="+mn-ea"/>
                <a:cs typeface="Atlas AAA" panose="020B0504020202020204" pitchFamily="34" charset="-79"/>
              </a:rPr>
              <a:t>פרח</a:t>
            </a:r>
            <a:endParaRPr lang="en-IL" sz="2800" dirty="0"/>
          </a:p>
        </p:txBody>
      </p:sp>
    </p:spTree>
    <p:extLst>
      <p:ext uri="{BB962C8B-B14F-4D97-AF65-F5344CB8AC3E}">
        <p14:creationId xmlns:p14="http://schemas.microsoft.com/office/powerpoint/2010/main" val="18898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ircle(in)">
                                      <p:cBhvr>
                                        <p:cTn id="17" dur="20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heel(1)">
                                      <p:cBhvr>
                                        <p:cTn id="27"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35B62-E0E6-A6D1-01FF-4FDD6F77DD7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953626A-B7A3-E988-568B-D9153E86F5A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33BE5C8B-EC16-66DA-1F86-A807F2FAA0E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CE490A77-6C80-CC7A-7E57-1263E5524A71}"/>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E1748DC0-6312-EC14-72B2-B2530ECF2312}"/>
              </a:ext>
            </a:extLst>
          </p:cNvPr>
          <p:cNvSpPr txBox="1">
            <a:spLocks/>
          </p:cNvSpPr>
          <p:nvPr/>
        </p:nvSpPr>
        <p:spPr>
          <a:xfrm>
            <a:off x="8387089" y="1906085"/>
            <a:ext cx="2989681" cy="3017617"/>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b="1" dirty="0">
                <a:solidFill>
                  <a:schemeClr val="accent6"/>
                </a:solidFill>
                <a:effectLst/>
                <a:ea typeface="Aptos" panose="020B0004020202020204" pitchFamily="34" charset="0"/>
                <a:cs typeface="Arial" panose="020B0604020202020204" pitchFamily="34" charset="0"/>
              </a:rPr>
              <a:t>פרחים משמחים אותנו. הם גורמים לנו להרגיש טוב יותר, ומעוררים בנו השראה ויצירתיות.</a:t>
            </a:r>
            <a:r>
              <a:rPr lang="he-IL" b="1" dirty="0">
                <a:solidFill>
                  <a:schemeClr val="accent6"/>
                </a:solidFill>
                <a:latin typeface="Atlas AAA" panose="020B0504020202020204" pitchFamily="34" charset="-79"/>
                <a:cs typeface="Atlas AAA" panose="020B0504020202020204" pitchFamily="34" charset="-79"/>
              </a:rPr>
              <a:t> </a:t>
            </a:r>
            <a:endParaRPr kumimoji="0" lang="he-IL" b="1" i="0" u="none" strike="noStrike" kern="1200" cap="none" spc="0" normalizeH="0" baseline="0" noProof="0" dirty="0">
              <a:ln>
                <a:noFill/>
              </a:ln>
              <a:solidFill>
                <a:schemeClr val="accent6"/>
              </a:solidFill>
              <a:effectLst/>
              <a:uLnTx/>
              <a:uFillTx/>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D2A69EB8-6992-1057-3302-4C4ECC08FF48}"/>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FE026060-E16D-EEAA-2A30-22936BDFFB6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08AAA0C-04FA-1BF7-EC76-5F3C61C154B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411C42CE-C2E2-D015-28F2-EB037C1B514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EF3CAD3F-4069-19F2-80A5-7627113B38C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BE9CC955-4B1D-557A-5231-710AAB78934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4530ED97-CE21-54E5-EDBC-1526C4FD6F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693D2A28-B54E-4826-04C3-265E35AB932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006817F-7BE1-B6C4-7B12-F61A850DF45E}"/>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8EBB3439-8959-F5FA-83BE-EBC01D56153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806899F6-F7E7-6EA9-F4CB-41FE2C54EEC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360F045E-FFEF-C65B-74B6-A1E5669C261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7A186687-A245-1BFB-4DAE-ACFEF879DFB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pic>
        <p:nvPicPr>
          <p:cNvPr id="8" name="Picture 2" descr="undefined">
            <a:hlinkClick r:id="rId8"/>
            <a:extLst>
              <a:ext uri="{FF2B5EF4-FFF2-40B4-BE49-F238E27FC236}">
                <a16:creationId xmlns:a16="http://schemas.microsoft.com/office/drawing/2014/main" id="{F911116B-79AA-C63A-793D-786170CACF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1547" y="767625"/>
            <a:ext cx="7439526" cy="56842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7E1DE15F-5A3F-B480-A2EF-7EAD61DB9455}"/>
              </a:ext>
            </a:extLst>
          </p:cNvPr>
          <p:cNvSpPr txBox="1"/>
          <p:nvPr/>
        </p:nvSpPr>
        <p:spPr>
          <a:xfrm>
            <a:off x="4333161" y="3560561"/>
            <a:ext cx="6837770" cy="461665"/>
          </a:xfrm>
          <a:prstGeom prst="rect">
            <a:avLst/>
          </a:prstGeom>
          <a:noFill/>
        </p:spPr>
        <p:txBody>
          <a:bodyPr wrap="square" rtlCol="0">
            <a:spAutoFit/>
          </a:bodyPr>
          <a:lstStyle/>
          <a:p>
            <a:pPr algn="just" rtl="1"/>
            <a:r>
              <a:rPr lang="he-IL" altLang="he-IL" sz="2400" b="1" dirty="0">
                <a:solidFill>
                  <a:srgbClr val="005445"/>
                </a:solidFill>
                <a:latin typeface="Atlas AAA" panose="020B0504020202020204" pitchFamily="34" charset="-79"/>
                <a:cs typeface="Atlas AAA" panose="020B0504020202020204" pitchFamily="34" charset="-79"/>
              </a:rPr>
              <a:t>אירוסים</a:t>
            </a:r>
            <a:endParaRPr lang="en-150" sz="2400" dirty="0">
              <a:solidFill>
                <a:srgbClr val="005445"/>
              </a:solidFill>
              <a:latin typeface="Atlas AAA" panose="020B0504020202020204" pitchFamily="34" charset="-79"/>
              <a:cs typeface="Atlas AAA" panose="020B0504020202020204" pitchFamily="34" charset="-79"/>
            </a:endParaRPr>
          </a:p>
        </p:txBody>
      </p:sp>
      <p:sp>
        <p:nvSpPr>
          <p:cNvPr id="28" name="מציין מיקום תוכן 3">
            <a:extLst>
              <a:ext uri="{FF2B5EF4-FFF2-40B4-BE49-F238E27FC236}">
                <a16:creationId xmlns:a16="http://schemas.microsoft.com/office/drawing/2014/main" id="{DF0E2904-7487-BE27-FF34-2650047A95A3}"/>
              </a:ext>
            </a:extLst>
          </p:cNvPr>
          <p:cNvSpPr txBox="1">
            <a:spLocks/>
          </p:cNvSpPr>
          <p:nvPr/>
        </p:nvSpPr>
        <p:spPr>
          <a:xfrm>
            <a:off x="9214413" y="4014597"/>
            <a:ext cx="1967596" cy="95418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rPr>
              <a:t>וינסט </a:t>
            </a:r>
          </a:p>
          <a:p>
            <a:pPr marL="0" marR="0" lvl="0" indent="0" algn="r" defTabSz="914400" rtl="1" eaLnBrk="1" fontAlgn="auto" latinLnBrk="0" hangingPunct="1">
              <a:lnSpc>
                <a:spcPct val="90000"/>
              </a:lnSpc>
              <a:spcBef>
                <a:spcPts val="1000"/>
              </a:spcBef>
              <a:spcAft>
                <a:spcPts val="0"/>
              </a:spcAft>
              <a:buClr>
                <a:srgbClr val="84BD00"/>
              </a:buClr>
              <a:buSzTx/>
              <a:buNone/>
              <a:tabLst/>
              <a:defRPr/>
            </a:pPr>
            <a:r>
              <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rPr>
              <a:t>ואן גוך (1889)</a:t>
            </a:r>
          </a:p>
        </p:txBody>
      </p:sp>
      <p:sp>
        <p:nvSpPr>
          <p:cNvPr id="18" name="Arrow: Right 17">
            <a:extLst>
              <a:ext uri="{FF2B5EF4-FFF2-40B4-BE49-F238E27FC236}">
                <a16:creationId xmlns:a16="http://schemas.microsoft.com/office/drawing/2014/main" id="{69A018E2-DC69-B42B-C1A8-4B85023732F8}"/>
              </a:ext>
            </a:extLst>
          </p:cNvPr>
          <p:cNvSpPr/>
          <p:nvPr/>
        </p:nvSpPr>
        <p:spPr>
          <a:xfrm rot="1556387">
            <a:off x="1134740" y="637749"/>
            <a:ext cx="2394905" cy="1083935"/>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t>מי מזהה את הפרחים?</a:t>
            </a:r>
            <a:endParaRPr lang="en-IL" dirty="0"/>
          </a:p>
        </p:txBody>
      </p:sp>
    </p:spTree>
    <p:extLst>
      <p:ext uri="{BB962C8B-B14F-4D97-AF65-F5344CB8AC3E}">
        <p14:creationId xmlns:p14="http://schemas.microsoft.com/office/powerpoint/2010/main" val="371346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wheel(1)">
                                      <p:cBhvr>
                                        <p:cTn id="12" dur="2000"/>
                                        <p:tgtEl>
                                          <p:spTgt spid="2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811A69F-6D03-4A4C-9588-7AB4DA1EBD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ED15614D-6953-4233-A1C8-201164EEA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210FAFEE-64DF-E126-4365-CC7B6364EB47}"/>
              </a:ext>
            </a:extLst>
          </p:cNvPr>
          <p:cNvSpPr txBox="1"/>
          <p:nvPr/>
        </p:nvSpPr>
        <p:spPr>
          <a:xfrm>
            <a:off x="3223752" y="1644909"/>
            <a:ext cx="6093994" cy="2308324"/>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נתחיל?</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a:p>
            <a:pPr algn="ctr" rtl="1"/>
            <a:r>
              <a:rPr lang="he-IL" altLang="he-IL" sz="3600" b="1" dirty="0">
                <a:solidFill>
                  <a:schemeClr val="bg1"/>
                </a:solidFill>
                <a:latin typeface="Atlas AAA" panose="020B0504020202020204" pitchFamily="34" charset="-79"/>
                <a:cs typeface="Atlas AAA" panose="020B0504020202020204" pitchFamily="34" charset="-79"/>
              </a:rPr>
              <a:t>בואו נגלה יחד מהו נושא השיעור</a:t>
            </a:r>
          </a:p>
        </p:txBody>
      </p:sp>
      <p:sp>
        <p:nvSpPr>
          <p:cNvPr id="2" name="Flowchart: Connector 1">
            <a:extLst>
              <a:ext uri="{FF2B5EF4-FFF2-40B4-BE49-F238E27FC236}">
                <a16:creationId xmlns:a16="http://schemas.microsoft.com/office/drawing/2014/main" id="{4304E923-14F3-E35A-C376-A0003A8015D2}"/>
              </a:ext>
            </a:extLst>
          </p:cNvPr>
          <p:cNvSpPr/>
          <p:nvPr/>
        </p:nvSpPr>
        <p:spPr>
          <a:xfrm>
            <a:off x="10788888" y="4320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1</a:t>
            </a:r>
            <a:endParaRPr lang="en-IL" dirty="0">
              <a:solidFill>
                <a:sysClr val="windowText" lastClr="000000"/>
              </a:solidFill>
            </a:endParaRPr>
          </a:p>
        </p:txBody>
      </p:sp>
    </p:spTree>
    <p:extLst>
      <p:ext uri="{BB962C8B-B14F-4D97-AF65-F5344CB8AC3E}">
        <p14:creationId xmlns:p14="http://schemas.microsoft.com/office/powerpoint/2010/main" val="9809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709B4-D2B4-1D5D-10D2-78AE6AA9DB9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9324728-0E8E-24BD-8A16-9CEF59BBF1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EF39A538-6AFE-869A-39A1-D153AEEB835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5B6696D6-6876-3584-81EC-81F3355429FC}"/>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46FBACD6-8437-F599-864B-FA02C127E63D}"/>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F11A0EC-A137-EFF9-4DDF-DFDF6DF523D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13220C8D-2A3A-E73E-869E-F1D58C255D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F585CF3F-D117-A7B7-EA4A-E5D506212EF3}"/>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8610405C-9B71-0FDC-DF75-E20222F776C5}"/>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FCD930A4-AB80-B731-2817-AF5FC1DE2EE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3E342647-9051-C48E-DB81-28F16D14B7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8DF9851-16BD-F416-3BD5-32C2FC1CDE54}"/>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63F6818A-A197-4F6F-3DBE-BF4BDC97AB29}"/>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99ABFDB-7526-3782-C32E-D6F0771D16C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D89BFCDC-0C01-9962-0E02-1D6C3B2BAFA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34E0F3F2-4F24-5A1F-F909-7D10F30171C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5330E48-D71A-06A2-5D6F-32224616F4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27" name="TextBox 26">
            <a:extLst>
              <a:ext uri="{FF2B5EF4-FFF2-40B4-BE49-F238E27FC236}">
                <a16:creationId xmlns:a16="http://schemas.microsoft.com/office/drawing/2014/main" id="{3FE8EE04-2752-637E-8178-3A48FBC9ED77}"/>
              </a:ext>
            </a:extLst>
          </p:cNvPr>
          <p:cNvSpPr txBox="1"/>
          <p:nvPr/>
        </p:nvSpPr>
        <p:spPr>
          <a:xfrm>
            <a:off x="8742404" y="1386553"/>
            <a:ext cx="2634365" cy="461665"/>
          </a:xfrm>
          <a:prstGeom prst="rect">
            <a:avLst/>
          </a:prstGeom>
          <a:noFill/>
        </p:spPr>
        <p:txBody>
          <a:bodyPr wrap="square" rtlCol="0">
            <a:spAutoFit/>
          </a:bodyPr>
          <a:lstStyle/>
          <a:p>
            <a:pPr algn="just" rtl="1"/>
            <a:r>
              <a:rPr lang="he-IL" sz="2400" b="1" dirty="0">
                <a:solidFill>
                  <a:srgbClr val="005445"/>
                </a:solidFill>
                <a:latin typeface="Atlas AAA" panose="020B0504020202020204" pitchFamily="34" charset="-79"/>
                <a:cs typeface="Atlas AAA" panose="020B0504020202020204" pitchFamily="34" charset="-79"/>
              </a:rPr>
              <a:t>גן הפרחים</a:t>
            </a:r>
            <a:endParaRPr lang="en-150" sz="2400" b="1" dirty="0">
              <a:solidFill>
                <a:srgbClr val="005445"/>
              </a:solidFill>
              <a:latin typeface="Atlas AAA" panose="020B0504020202020204" pitchFamily="34" charset="-79"/>
              <a:cs typeface="Atlas AAA" panose="020B0504020202020204" pitchFamily="34" charset="-79"/>
            </a:endParaRPr>
          </a:p>
        </p:txBody>
      </p:sp>
      <p:sp>
        <p:nvSpPr>
          <p:cNvPr id="28" name="מציין מיקום תוכן 3">
            <a:extLst>
              <a:ext uri="{FF2B5EF4-FFF2-40B4-BE49-F238E27FC236}">
                <a16:creationId xmlns:a16="http://schemas.microsoft.com/office/drawing/2014/main" id="{2103CA91-8AA7-938C-F304-8510C665D265}"/>
              </a:ext>
            </a:extLst>
          </p:cNvPr>
          <p:cNvSpPr txBox="1">
            <a:spLocks/>
          </p:cNvSpPr>
          <p:nvPr/>
        </p:nvSpPr>
        <p:spPr>
          <a:xfrm>
            <a:off x="9425284" y="1868189"/>
            <a:ext cx="1967596" cy="954188"/>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he-IL" dirty="0">
                <a:solidFill>
                  <a:srgbClr val="005445"/>
                </a:solidFill>
                <a:latin typeface="Atlas AAA" panose="020B0504020202020204" pitchFamily="34" charset="-79"/>
                <a:cs typeface="Atlas AAA" panose="020B0504020202020204" pitchFamily="34" charset="-79"/>
              </a:rPr>
              <a:t>גוסטאב קלימט</a:t>
            </a:r>
            <a:r>
              <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rPr>
              <a:t> (1907)</a:t>
            </a:r>
          </a:p>
        </p:txBody>
      </p:sp>
      <p:pic>
        <p:nvPicPr>
          <p:cNvPr id="1026" name="Picture 2">
            <a:hlinkClick r:id="rId9"/>
            <a:extLst>
              <a:ext uri="{FF2B5EF4-FFF2-40B4-BE49-F238E27FC236}">
                <a16:creationId xmlns:a16="http://schemas.microsoft.com/office/drawing/2014/main" id="{8C6A1DCE-EFE5-96BE-5090-8C2B5E71CBF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549" y="-6178"/>
            <a:ext cx="6732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0" name="Arrow: Right 29">
            <a:extLst>
              <a:ext uri="{FF2B5EF4-FFF2-40B4-BE49-F238E27FC236}">
                <a16:creationId xmlns:a16="http://schemas.microsoft.com/office/drawing/2014/main" id="{1D40EFB8-1AF1-ED31-3B90-EB639EF5EEC1}"/>
              </a:ext>
            </a:extLst>
          </p:cNvPr>
          <p:cNvSpPr/>
          <p:nvPr/>
        </p:nvSpPr>
        <p:spPr>
          <a:xfrm rot="1433643">
            <a:off x="1134740" y="637749"/>
            <a:ext cx="2394905" cy="1083935"/>
          </a:xfrm>
          <a:prstGeom prst="rightArrow">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מי מזהה את הפרחים?</a:t>
            </a:r>
            <a:endParaRPr lang="en-IL" dirty="0">
              <a:solidFill>
                <a:sysClr val="windowText" lastClr="000000"/>
              </a:solidFill>
            </a:endParaRPr>
          </a:p>
        </p:txBody>
      </p:sp>
      <p:sp>
        <p:nvSpPr>
          <p:cNvPr id="31" name="Flowchart: Connector 30">
            <a:extLst>
              <a:ext uri="{FF2B5EF4-FFF2-40B4-BE49-F238E27FC236}">
                <a16:creationId xmlns:a16="http://schemas.microsoft.com/office/drawing/2014/main" id="{878E382A-EC0C-C04F-4D0C-5DDB4FA7BF44}"/>
              </a:ext>
            </a:extLst>
          </p:cNvPr>
          <p:cNvSpPr/>
          <p:nvPr/>
        </p:nvSpPr>
        <p:spPr>
          <a:xfrm>
            <a:off x="3524266" y="179173"/>
            <a:ext cx="3395518" cy="3588909"/>
          </a:xfrm>
          <a:prstGeom prst="flowChartConnector">
            <a:avLst/>
          </a:prstGeom>
          <a:noFill/>
          <a:ln w="381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8" name="TextBox 7">
            <a:extLst>
              <a:ext uri="{FF2B5EF4-FFF2-40B4-BE49-F238E27FC236}">
                <a16:creationId xmlns:a16="http://schemas.microsoft.com/office/drawing/2014/main" id="{D74717F3-6DD7-6A2E-6F09-BC7A0C03309B}"/>
              </a:ext>
            </a:extLst>
          </p:cNvPr>
          <p:cNvSpPr txBox="1"/>
          <p:nvPr/>
        </p:nvSpPr>
        <p:spPr>
          <a:xfrm>
            <a:off x="3751111" y="1742794"/>
            <a:ext cx="2915479" cy="461665"/>
          </a:xfrm>
          <a:prstGeom prst="rect">
            <a:avLst/>
          </a:prstGeom>
          <a:noFill/>
        </p:spPr>
        <p:txBody>
          <a:bodyPr wrap="square">
            <a:spAutoFit/>
          </a:bodyPr>
          <a:lstStyle/>
          <a:p>
            <a:pPr algn="ctr"/>
            <a:r>
              <a:rPr lang="he-IL" sz="2400" b="1" dirty="0">
                <a:solidFill>
                  <a:srgbClr val="FFFF00"/>
                </a:solidFill>
              </a:rPr>
              <a:t>חמניות</a:t>
            </a:r>
            <a:endParaRPr lang="en-IL" sz="2400" b="1" dirty="0">
              <a:solidFill>
                <a:srgbClr val="FFFF00"/>
              </a:solidFill>
            </a:endParaRPr>
          </a:p>
        </p:txBody>
      </p:sp>
    </p:spTree>
    <p:extLst>
      <p:ext uri="{BB962C8B-B14F-4D97-AF65-F5344CB8AC3E}">
        <p14:creationId xmlns:p14="http://schemas.microsoft.com/office/powerpoint/2010/main" val="184467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heel(1)">
                                      <p:cBhvr>
                                        <p:cTn id="22" dur="20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arn(inVertical)">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30" grpId="0" animBg="1"/>
      <p:bldP spid="31"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78756-8B91-6E27-315F-F8F1D0046169}"/>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DC0640B2-4A93-7918-44BE-CF918D6650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C0F2B869-4BDC-9F2D-597B-E56F02BBA160}"/>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8D788740-FF66-A855-56C0-D56345A053AB}"/>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0" name="מציין מיקום תוכן 3">
            <a:extLst>
              <a:ext uri="{FF2B5EF4-FFF2-40B4-BE49-F238E27FC236}">
                <a16:creationId xmlns:a16="http://schemas.microsoft.com/office/drawing/2014/main" id="{21786210-452C-E5F6-AC02-B8BA747CD786}"/>
              </a:ext>
            </a:extLst>
          </p:cNvPr>
          <p:cNvSpPr txBox="1">
            <a:spLocks/>
          </p:cNvSpPr>
          <p:nvPr/>
        </p:nvSpPr>
        <p:spPr>
          <a:xfrm>
            <a:off x="427751" y="2156735"/>
            <a:ext cx="10688464" cy="321181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dirty="0">
                <a:solidFill>
                  <a:srgbClr val="005445"/>
                </a:solidFill>
                <a:latin typeface="Atlas AAA" panose="020B0504020202020204" pitchFamily="34" charset="-79"/>
                <a:cs typeface="Atlas AAA" panose="020B0504020202020204" pitchFamily="34" charset="-79"/>
              </a:rPr>
              <a:t>נכון,</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dirty="0">
                <a:solidFill>
                  <a:srgbClr val="005445"/>
                </a:solidFill>
                <a:latin typeface="Atlas AAA" panose="020B0504020202020204" pitchFamily="34" charset="-79"/>
                <a:cs typeface="Atlas AAA" panose="020B0504020202020204" pitchFamily="34" charset="-79"/>
              </a:rPr>
              <a:t>עולם ללא פרחים יהיה עולם שונה מאוד מהעולם שאנחנו מכירים. </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dirty="0">
                <a:solidFill>
                  <a:srgbClr val="005445"/>
                </a:solidFill>
                <a:latin typeface="Atlas AAA" panose="020B0504020202020204" pitchFamily="34" charset="-79"/>
                <a:cs typeface="Atlas AAA" panose="020B0504020202020204" pitchFamily="34" charset="-79"/>
              </a:rPr>
              <a:t>לא רק שהנוף יהיה פחות צבעוני ומרשים, </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dirty="0">
                <a:solidFill>
                  <a:srgbClr val="005445"/>
                </a:solidFill>
                <a:latin typeface="Atlas AAA" panose="020B0504020202020204" pitchFamily="34" charset="-79"/>
                <a:cs typeface="Atlas AAA" panose="020B0504020202020204" pitchFamily="34" charset="-79"/>
              </a:rPr>
              <a:t>אלא שההיעדרות של פרחים</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dirty="0">
                <a:solidFill>
                  <a:srgbClr val="005445"/>
                </a:solidFill>
                <a:latin typeface="Atlas AAA" panose="020B0504020202020204" pitchFamily="34" charset="-79"/>
                <a:cs typeface="Atlas AAA" panose="020B0504020202020204" pitchFamily="34" charset="-79"/>
              </a:rPr>
              <a:t>תשפיע רבות על הטבע ועל החוויה האנושית.</a:t>
            </a: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3200" b="1" dirty="0">
                <a:solidFill>
                  <a:srgbClr val="005445"/>
                </a:solidFill>
                <a:latin typeface="Atlas AAA" panose="020B0504020202020204" pitchFamily="34" charset="-79"/>
                <a:cs typeface="Atlas AAA" panose="020B0504020202020204" pitchFamily="34" charset="-79"/>
              </a:rPr>
              <a:t>הפרח הכרחי להמשך קיום הצמח</a:t>
            </a:r>
          </a:p>
        </p:txBody>
      </p:sp>
      <p:sp>
        <p:nvSpPr>
          <p:cNvPr id="2" name="Isosceles Triangle 1">
            <a:extLst>
              <a:ext uri="{FF2B5EF4-FFF2-40B4-BE49-F238E27FC236}">
                <a16:creationId xmlns:a16="http://schemas.microsoft.com/office/drawing/2014/main" id="{6F08B9C4-8E46-DE92-3EF5-1D336099A0D4}"/>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993AE4B6-E3D1-7A3F-14B9-D10FFC2CBBCE}"/>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AA95EFDD-B3B2-DAF1-B4FB-DF39B9341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5B54EDA5-4690-8D41-A4AD-E873FBEB621F}"/>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B727A678-2B99-4799-2DB7-5B7F61A1B137}"/>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18F2A809-BA05-5368-C4BA-0006B4D0D8AB}"/>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DAD7ADE5-C585-F148-6029-828F000BE9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BBDF4B06-FB21-175B-26F4-EBF0171E10EA}"/>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C6DD36D1-3BCF-A58E-86CB-3465DB86AB35}"/>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FB0BAFAA-7EB1-AB22-0C4C-54F2CA5B6D7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F882067B-F7CE-1334-A022-1AF3EF9DD62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7601F0B0-680C-FBAF-B8A2-A3C1B2A0886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4519241E-045F-EEB4-4E8E-FC3ECFDCCE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5" name="TextBox 4">
            <a:extLst>
              <a:ext uri="{FF2B5EF4-FFF2-40B4-BE49-F238E27FC236}">
                <a16:creationId xmlns:a16="http://schemas.microsoft.com/office/drawing/2014/main" id="{5488F5D7-7054-23E6-5551-A83152B97193}"/>
              </a:ext>
            </a:extLst>
          </p:cNvPr>
          <p:cNvSpPr txBox="1"/>
          <p:nvPr/>
        </p:nvSpPr>
        <p:spPr>
          <a:xfrm>
            <a:off x="4483403" y="290810"/>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תארו לכם עולם ללא פרחים</a:t>
            </a:r>
            <a:endParaRPr lang="en-150" sz="2400" b="1" dirty="0">
              <a:solidFill>
                <a:srgbClr val="98D050"/>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267468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xEl>
                                              <p:pRg st="5" end="5"/>
                                            </p:txEl>
                                          </p:spTgt>
                                        </p:tgtEl>
                                        <p:attrNameLst>
                                          <p:attrName>style.visibility</p:attrName>
                                        </p:attrNameLst>
                                      </p:cBhvr>
                                      <p:to>
                                        <p:strVal val="visible"/>
                                      </p:to>
                                    </p:set>
                                    <p:anim calcmode="lin" valueType="num">
                                      <p:cBhvr additive="base">
                                        <p:cTn id="12"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36AF0-275E-D941-BC74-F5C1EB5ED644}"/>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A341731-9A3F-F1B5-67C4-857BDCA99D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490C93AB-7818-AC9C-5218-3788ED60D07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B2528F76-ECEB-8244-6A2F-270416715FFA}"/>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C65A69DA-130C-4003-403D-9A0021216F5F}"/>
              </a:ext>
            </a:extLst>
          </p:cNvPr>
          <p:cNvSpPr txBox="1"/>
          <p:nvPr/>
        </p:nvSpPr>
        <p:spPr>
          <a:xfrm>
            <a:off x="4483403" y="290810"/>
            <a:ext cx="6837770" cy="461665"/>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חשיבות הצמחים</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0AA1F816-4ED8-AF1D-E5B2-03E8B14EA96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5642035-93DB-6A73-A8F9-039110C5CC2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10983A6-6E70-7397-806C-7584E8B016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3E9C0961-2F94-06C5-5E06-CBE4DE1A654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107D9C11-1788-F3AE-6BEF-9B95D54FCAF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81870834-CEA1-3546-4981-2FBBEC5BD592}"/>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8ADF882C-89BB-09F7-F0C7-A9C1927005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85F2C506-910C-B69E-D6EF-56BD8CD1FEA2}"/>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48F4B410-FB19-89F5-A001-093FB3F96244}"/>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524FC789-2218-9A26-D875-890EE221E548}"/>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D0F45295-110A-E5F2-B07A-3C5918F5FCA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AEC10667-F683-AAD6-D212-69A4822F02D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27" name="TextBox 26">
            <a:extLst>
              <a:ext uri="{FF2B5EF4-FFF2-40B4-BE49-F238E27FC236}">
                <a16:creationId xmlns:a16="http://schemas.microsoft.com/office/drawing/2014/main" id="{2418C82E-F575-91FF-1B2C-DE3F3829BEB8}"/>
              </a:ext>
            </a:extLst>
          </p:cNvPr>
          <p:cNvSpPr txBox="1"/>
          <p:nvPr/>
        </p:nvSpPr>
        <p:spPr>
          <a:xfrm>
            <a:off x="2601896" y="4699931"/>
            <a:ext cx="6837770" cy="1217769"/>
          </a:xfrm>
          <a:prstGeom prst="rect">
            <a:avLst/>
          </a:prstGeom>
          <a:noFill/>
        </p:spPr>
        <p:txBody>
          <a:bodyPr wrap="square" rtlCol="0">
            <a:spAutoFit/>
          </a:bodyPr>
          <a:lstStyle/>
          <a:p>
            <a:pPr algn="ctr" defTabSz="914400" rtl="1">
              <a:lnSpc>
                <a:spcPct val="90000"/>
              </a:lnSpc>
              <a:spcBef>
                <a:spcPts val="1000"/>
              </a:spcBef>
              <a:buClr>
                <a:srgbClr val="84BD00"/>
              </a:buClr>
              <a:defRPr/>
            </a:pPr>
            <a:r>
              <a:rPr lang="he-IL" sz="2400" dirty="0">
                <a:solidFill>
                  <a:srgbClr val="005445"/>
                </a:solidFill>
                <a:latin typeface="Atlas AAA" panose="020B0504020202020204" pitchFamily="34" charset="-79"/>
                <a:cs typeface="Atlas AAA" panose="020B0504020202020204" pitchFamily="34" charset="-79"/>
              </a:rPr>
              <a:t>הצמחים מספקים חמצן לאטמוספירה.</a:t>
            </a:r>
          </a:p>
          <a:p>
            <a:pPr algn="ctr" defTabSz="914400" rtl="1">
              <a:lnSpc>
                <a:spcPct val="90000"/>
              </a:lnSpc>
              <a:spcBef>
                <a:spcPts val="1000"/>
              </a:spcBef>
              <a:buClr>
                <a:srgbClr val="84BD00"/>
              </a:buClr>
              <a:defRPr/>
            </a:pPr>
            <a:r>
              <a:rPr lang="he-IL" sz="2400" dirty="0">
                <a:solidFill>
                  <a:srgbClr val="005445"/>
                </a:solidFill>
                <a:latin typeface="Atlas AAA" panose="020B0504020202020204" pitchFamily="34" charset="-79"/>
                <a:cs typeface="Atlas AAA" panose="020B0504020202020204" pitchFamily="34" charset="-79"/>
              </a:rPr>
              <a:t>בני האדם וגם בעלי החיים צורכים את החמצן בתהליך הנשימה</a:t>
            </a:r>
            <a:endParaRPr lang="en-150" sz="2400" dirty="0">
              <a:solidFill>
                <a:srgbClr val="005445"/>
              </a:solidFill>
              <a:latin typeface="Atlas AAA" panose="020B0504020202020204" pitchFamily="34" charset="-79"/>
              <a:cs typeface="Atlas AAA" panose="020B0504020202020204" pitchFamily="34" charset="-79"/>
            </a:endParaRPr>
          </a:p>
        </p:txBody>
      </p:sp>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19AE3507-F2A6-9DC8-28DF-1AB39D4FE9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8" name="מציין מיקום תוכן 3">
            <a:extLst>
              <a:ext uri="{FF2B5EF4-FFF2-40B4-BE49-F238E27FC236}">
                <a16:creationId xmlns:a16="http://schemas.microsoft.com/office/drawing/2014/main" id="{23E698EF-84D9-94AA-0348-FE81AAC71DD8}"/>
              </a:ext>
            </a:extLst>
          </p:cNvPr>
          <p:cNvSpPr txBox="1">
            <a:spLocks/>
          </p:cNvSpPr>
          <p:nvPr/>
        </p:nvSpPr>
        <p:spPr>
          <a:xfrm>
            <a:off x="676549" y="1900150"/>
            <a:ext cx="10688464" cy="2430569"/>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he-IL" sz="2400" dirty="0">
                <a:solidFill>
                  <a:srgbClr val="005445"/>
                </a:solidFill>
                <a:latin typeface="Atlas AAA" panose="020B0504020202020204" pitchFamily="34" charset="-79"/>
                <a:cs typeface="Atlas AAA" panose="020B0504020202020204" pitchFamily="34" charset="-79"/>
              </a:rPr>
              <a:t>כל החיים מתבססים על צמחים.</a:t>
            </a:r>
          </a:p>
          <a:p>
            <a:pPr marL="0" indent="0" algn="ctr">
              <a:buNone/>
              <a:defRPr/>
            </a:pPr>
            <a:r>
              <a:rPr lang="he-IL" sz="2400" dirty="0">
                <a:solidFill>
                  <a:srgbClr val="005445"/>
                </a:solidFill>
                <a:latin typeface="Atlas AAA" panose="020B0504020202020204" pitchFamily="34" charset="-79"/>
                <a:cs typeface="Atlas AAA" panose="020B0504020202020204" pitchFamily="34" charset="-79"/>
              </a:rPr>
              <a:t> ללא צמחים לא יתקיימו החיים כפי שאנחנו רגילים, </a:t>
            </a:r>
          </a:p>
          <a:p>
            <a:pPr marL="0" indent="0" algn="ctr">
              <a:buNone/>
              <a:defRPr/>
            </a:pPr>
            <a:r>
              <a:rPr lang="he-IL" sz="2400" dirty="0">
                <a:solidFill>
                  <a:srgbClr val="005445"/>
                </a:solidFill>
                <a:latin typeface="Atlas AAA" panose="020B0504020202020204" pitchFamily="34" charset="-79"/>
                <a:cs typeface="Atlas AAA" panose="020B0504020202020204" pitchFamily="34" charset="-79"/>
              </a:rPr>
              <a:t>גם בעלי החיים, כולל האדם, לא יוכלו להתקיים. </a:t>
            </a:r>
          </a:p>
          <a:p>
            <a:pPr marL="0" indent="0" algn="ctr">
              <a:buNone/>
              <a:defRPr/>
            </a:pPr>
            <a:endParaRPr lang="he-IL" sz="2400" dirty="0">
              <a:solidFill>
                <a:srgbClr val="005445"/>
              </a:solidFill>
              <a:latin typeface="Atlas AAA" panose="020B0504020202020204" pitchFamily="34" charset="-79"/>
              <a:cs typeface="Atlas AAA" panose="020B0504020202020204" pitchFamily="34" charset="-79"/>
            </a:endParaRPr>
          </a:p>
          <a:p>
            <a:pPr marL="0" indent="0" algn="ctr">
              <a:buNone/>
              <a:defRPr/>
            </a:pPr>
            <a:r>
              <a:rPr lang="he-IL" sz="2400" b="1" dirty="0">
                <a:solidFill>
                  <a:srgbClr val="005445"/>
                </a:solidFill>
                <a:latin typeface="Atlas AAA" panose="020B0504020202020204" pitchFamily="34" charset="-79"/>
                <a:cs typeface="Atlas AAA" panose="020B0504020202020204" pitchFamily="34" charset="-79"/>
              </a:rPr>
              <a:t>יודעים מדוע?</a:t>
            </a:r>
            <a:endParaRPr lang="en-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25242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circle(in)">
                                      <p:cBhvr>
                                        <p:cTn id="15"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C985C-8D21-A83D-1D6A-36B59B2FB615}"/>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527CBB8-C04A-3527-2688-975E935DB9B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044" y="6098546"/>
            <a:ext cx="2045981" cy="706659"/>
          </a:xfrm>
          <a:prstGeom prst="rect">
            <a:avLst/>
          </a:prstGeom>
          <a:effectLst/>
        </p:spPr>
      </p:pic>
      <p:sp>
        <p:nvSpPr>
          <p:cNvPr id="20" name="Rectangle 19">
            <a:extLst>
              <a:ext uri="{FF2B5EF4-FFF2-40B4-BE49-F238E27FC236}">
                <a16:creationId xmlns:a16="http://schemas.microsoft.com/office/drawing/2014/main" id="{941ED31E-AAD7-100F-FA1C-FB9B46909637}"/>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7" name="Rectangle 16">
            <a:extLst>
              <a:ext uri="{FF2B5EF4-FFF2-40B4-BE49-F238E27FC236}">
                <a16:creationId xmlns:a16="http://schemas.microsoft.com/office/drawing/2014/main" id="{00E6F98F-0D5C-52F0-6119-639F016ABCA2}"/>
              </a:ext>
            </a:extLst>
          </p:cNvPr>
          <p:cNvSpPr/>
          <p:nvPr/>
        </p:nvSpPr>
        <p:spPr>
          <a:xfrm>
            <a:off x="1" y="0"/>
            <a:ext cx="11387847" cy="1285875"/>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he-IL" dirty="0"/>
          </a:p>
        </p:txBody>
      </p:sp>
      <p:sp>
        <p:nvSpPr>
          <p:cNvPr id="18" name="TextBox 17">
            <a:extLst>
              <a:ext uri="{FF2B5EF4-FFF2-40B4-BE49-F238E27FC236}">
                <a16:creationId xmlns:a16="http://schemas.microsoft.com/office/drawing/2014/main" id="{FA78AA34-2FF5-E8F8-34A9-FE4FE50D034F}"/>
              </a:ext>
            </a:extLst>
          </p:cNvPr>
          <p:cNvSpPr txBox="1"/>
          <p:nvPr/>
        </p:nvSpPr>
        <p:spPr>
          <a:xfrm>
            <a:off x="4578231" y="33149"/>
            <a:ext cx="6837770" cy="461665"/>
          </a:xfrm>
          <a:prstGeom prst="rect">
            <a:avLst/>
          </a:prstGeom>
          <a:noFill/>
        </p:spPr>
        <p:txBody>
          <a:bodyPr wrap="square" rtlCol="0">
            <a:spAutoFit/>
          </a:bodyPr>
          <a:lstStyle/>
          <a:p>
            <a:pPr algn="just" rtl="1"/>
            <a:r>
              <a:rPr lang="he-IL" altLang="he-IL" sz="2400" b="1" dirty="0">
                <a:solidFill>
                  <a:srgbClr val="98D050"/>
                </a:solidFill>
                <a:latin typeface="Atlas AAA" panose="020B0504020202020204" pitchFamily="34" charset="-79"/>
                <a:cs typeface="Atlas AAA" panose="020B0504020202020204" pitchFamily="34" charset="-79"/>
              </a:rPr>
              <a:t>חשיבות הצמחים</a:t>
            </a:r>
            <a:endParaRPr lang="en-150" sz="2400" dirty="0">
              <a:solidFill>
                <a:srgbClr val="98D050"/>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3FE29F64-FC4A-9DB5-50D6-EFC8A351F40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710C619E-DEFF-F00A-6FF7-C6AF81D6475B}"/>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004D242B-2D9B-62AD-FFE6-292B638C5AE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8734"/>
            <a:ext cx="499915" cy="487647"/>
          </a:xfrm>
          <a:prstGeom prst="rect">
            <a:avLst/>
          </a:prstGeom>
        </p:spPr>
      </p:pic>
      <p:sp>
        <p:nvSpPr>
          <p:cNvPr id="13" name="Isosceles Triangle 12">
            <a:extLst>
              <a:ext uri="{FF2B5EF4-FFF2-40B4-BE49-F238E27FC236}">
                <a16:creationId xmlns:a16="http://schemas.microsoft.com/office/drawing/2014/main" id="{0B56E3B9-F5C2-5396-E5DA-9C1AAD79CB3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DE7B9A6-D210-F55E-82F2-7112A532C4A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D35892B-79CF-A67F-650B-6E4BB7CEAF4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solidFill>
                <a:srgbClr val="005445"/>
              </a:solidFill>
            </a:endParaRPr>
          </a:p>
        </p:txBody>
      </p:sp>
      <p:pic>
        <p:nvPicPr>
          <p:cNvPr id="9" name="Picture 8">
            <a:extLst>
              <a:ext uri="{FF2B5EF4-FFF2-40B4-BE49-F238E27FC236}">
                <a16:creationId xmlns:a16="http://schemas.microsoft.com/office/drawing/2014/main" id="{E97F2FAC-DAAE-FDEA-D968-A27D9BE95A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36621"/>
            <a:ext cx="496825" cy="484633"/>
          </a:xfrm>
          <a:prstGeom prst="rect">
            <a:avLst/>
          </a:prstGeom>
        </p:spPr>
      </p:pic>
      <p:sp>
        <p:nvSpPr>
          <p:cNvPr id="19" name="Isosceles Triangle 18">
            <a:extLst>
              <a:ext uri="{FF2B5EF4-FFF2-40B4-BE49-F238E27FC236}">
                <a16:creationId xmlns:a16="http://schemas.microsoft.com/office/drawing/2014/main" id="{C2F9AF3C-EBB3-B483-B3A4-2BC48CCB40A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394C6F8B-C5DA-94ED-B27F-97907F82DFF4}"/>
              </a:ext>
            </a:extLst>
          </p:cNvPr>
          <p:cNvSpPr/>
          <p:nvPr/>
        </p:nvSpPr>
        <p:spPr>
          <a:xfrm>
            <a:off x="11715620" y="4923702"/>
            <a:ext cx="360000" cy="360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909A229-0BA9-7C29-DA92-1B475F77BE17}"/>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9A4E1544-C259-2D98-1D21-AB8FCA2B7B3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71986"/>
            <a:ext cx="496825" cy="484633"/>
          </a:xfrm>
          <a:prstGeom prst="rect">
            <a:avLst/>
          </a:prstGeom>
        </p:spPr>
      </p:pic>
      <p:pic>
        <p:nvPicPr>
          <p:cNvPr id="25" name="Picture 24">
            <a:extLst>
              <a:ext uri="{FF2B5EF4-FFF2-40B4-BE49-F238E27FC236}">
                <a16:creationId xmlns:a16="http://schemas.microsoft.com/office/drawing/2014/main" id="{9B37C603-2C33-2110-6A31-EEB5F876F4E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pic>
        <p:nvPicPr>
          <p:cNvPr id="4" name="תמונה 3" descr="תמונה שמכילה טקסט, גרפיקה, גופן, לוגו&#10;&#10;התיאור נוצר באופן אוטומטי">
            <a:extLst>
              <a:ext uri="{FF2B5EF4-FFF2-40B4-BE49-F238E27FC236}">
                <a16:creationId xmlns:a16="http://schemas.microsoft.com/office/drawing/2014/main" id="{A23B07D6-A9A6-E32D-BF66-E880B096F7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05025" y="5901945"/>
            <a:ext cx="854037" cy="854037"/>
          </a:xfrm>
          <a:prstGeom prst="rect">
            <a:avLst/>
          </a:prstGeom>
        </p:spPr>
      </p:pic>
      <p:sp>
        <p:nvSpPr>
          <p:cNvPr id="36" name="מציין מיקום תוכן 3">
            <a:extLst>
              <a:ext uri="{FF2B5EF4-FFF2-40B4-BE49-F238E27FC236}">
                <a16:creationId xmlns:a16="http://schemas.microsoft.com/office/drawing/2014/main" id="{A0714A7A-3806-D9BA-CB56-322271F4CB22}"/>
              </a:ext>
            </a:extLst>
          </p:cNvPr>
          <p:cNvSpPr txBox="1">
            <a:spLocks/>
          </p:cNvSpPr>
          <p:nvPr/>
        </p:nvSpPr>
        <p:spPr>
          <a:xfrm>
            <a:off x="1093039" y="1510787"/>
            <a:ext cx="10113697" cy="460800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defRPr/>
            </a:pPr>
            <a:endParaRPr lang="he-IL" sz="2400" dirty="0">
              <a:solidFill>
                <a:srgbClr val="005445"/>
              </a:solidFill>
              <a:latin typeface="Atlas AAA" panose="020B0504020202020204" pitchFamily="34" charset="-79"/>
              <a:cs typeface="Atlas AAA" panose="020B0504020202020204" pitchFamily="34" charset="-79"/>
            </a:endParaRPr>
          </a:p>
          <a:p>
            <a:pPr lvl="0" algn="ctr">
              <a:defRPr/>
            </a:pPr>
            <a:r>
              <a:rPr lang="he-IL" sz="2400" dirty="0">
                <a:solidFill>
                  <a:srgbClr val="005445"/>
                </a:solidFill>
                <a:latin typeface="Atlas AAA" panose="020B0504020202020204" pitchFamily="34" charset="-79"/>
                <a:cs typeface="Atlas AAA" panose="020B0504020202020204" pitchFamily="34" charset="-79"/>
              </a:rPr>
              <a:t>פרחי הבר מושכים מאביקים כדבורים ופרפרים, שמקבלים בתמורה מהפרח מזון (אבקה וצוף) ולעתים גם מקום מסתור. </a:t>
            </a:r>
          </a:p>
          <a:p>
            <a:pPr lvl="0" algn="ctr">
              <a:defRPr/>
            </a:pPr>
            <a:endParaRPr lang="he-IL" sz="2400" dirty="0">
              <a:solidFill>
                <a:srgbClr val="005445"/>
              </a:solidFill>
              <a:latin typeface="Atlas AAA" panose="020B0504020202020204" pitchFamily="34" charset="-79"/>
              <a:cs typeface="Atlas AAA" panose="020B0504020202020204" pitchFamily="34" charset="-79"/>
            </a:endParaRPr>
          </a:p>
          <a:p>
            <a:pPr marL="0" marR="0" lvl="0" indent="0" algn="ctr" defTabSz="914400" rtl="1" eaLnBrk="1" fontAlgn="auto" latinLnBrk="0" hangingPunct="1">
              <a:lnSpc>
                <a:spcPct val="90000"/>
              </a:lnSpc>
              <a:spcBef>
                <a:spcPts val="1000"/>
              </a:spcBef>
              <a:spcAft>
                <a:spcPts val="0"/>
              </a:spcAft>
              <a:buClr>
                <a:srgbClr val="84BD00"/>
              </a:buClr>
              <a:buSzTx/>
              <a:buNone/>
              <a:tabLst/>
              <a:defRPr/>
            </a:pPr>
            <a:r>
              <a:rPr lang="he-IL" sz="2400" dirty="0">
                <a:noFill/>
                <a:latin typeface="Atlas AAA" panose="020B0504020202020204" pitchFamily="34" charset="-79"/>
                <a:cs typeface="Atlas AAA" panose="020B0504020202020204" pitchFamily="34" charset="-79"/>
              </a:rPr>
              <a:t>....</a:t>
            </a:r>
            <a:endParaRPr kumimoji="0" lang="he-IL" sz="2400" b="0" i="0" u="none" strike="noStrike" kern="1200" cap="none" spc="0" normalizeH="0" baseline="0" noProof="0" dirty="0">
              <a:ln>
                <a:noFill/>
              </a:ln>
              <a:noFill/>
              <a:effectLst/>
              <a:uLnTx/>
              <a:uFillTx/>
              <a:latin typeface="Atlas AAA" panose="020B0504020202020204" pitchFamily="34" charset="-79"/>
              <a:cs typeface="Atlas AAA" panose="020B0504020202020204" pitchFamily="34" charset="-79"/>
            </a:endParaRPr>
          </a:p>
        </p:txBody>
      </p:sp>
      <p:sp>
        <p:nvSpPr>
          <p:cNvPr id="10" name="Arrow: Down 9">
            <a:extLst>
              <a:ext uri="{FF2B5EF4-FFF2-40B4-BE49-F238E27FC236}">
                <a16:creationId xmlns:a16="http://schemas.microsoft.com/office/drawing/2014/main" id="{AB882B6F-D414-CECD-E63C-DE8A07AC0260}"/>
              </a:ext>
            </a:extLst>
          </p:cNvPr>
          <p:cNvSpPr/>
          <p:nvPr/>
        </p:nvSpPr>
        <p:spPr>
          <a:xfrm>
            <a:off x="11161337" y="6391614"/>
            <a:ext cx="1108565" cy="50131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sz="1000" dirty="0">
                <a:solidFill>
                  <a:sysClr val="windowText" lastClr="000000"/>
                </a:solidFill>
              </a:rPr>
              <a:t>הרחבה מטה</a:t>
            </a:r>
            <a:endParaRPr lang="en-IL" sz="1000" dirty="0">
              <a:solidFill>
                <a:sysClr val="windowText" lastClr="000000"/>
              </a:solidFill>
            </a:endParaRPr>
          </a:p>
        </p:txBody>
      </p:sp>
      <p:pic>
        <p:nvPicPr>
          <p:cNvPr id="1026" name="Picture 2">
            <a:hlinkClick r:id="rId9"/>
            <a:extLst>
              <a:ext uri="{FF2B5EF4-FFF2-40B4-BE49-F238E27FC236}">
                <a16:creationId xmlns:a16="http://schemas.microsoft.com/office/drawing/2014/main" id="{46DC2866-D8CA-328E-7782-A1291A3132D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12014" y="2884788"/>
            <a:ext cx="4439743" cy="30967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33B17A4-DE06-AB5E-CEFE-D11087C2DB17}"/>
              </a:ext>
            </a:extLst>
          </p:cNvPr>
          <p:cNvSpPr txBox="1"/>
          <p:nvPr/>
        </p:nvSpPr>
        <p:spPr>
          <a:xfrm>
            <a:off x="3929498" y="5971588"/>
            <a:ext cx="4501748" cy="307777"/>
          </a:xfrm>
          <a:prstGeom prst="rect">
            <a:avLst/>
          </a:prstGeom>
          <a:noFill/>
        </p:spPr>
        <p:txBody>
          <a:bodyPr wrap="square">
            <a:spAutoFit/>
          </a:bodyPr>
          <a:lstStyle/>
          <a:p>
            <a:pPr algn="r" rtl="0" fontAlgn="base"/>
            <a:r>
              <a:rPr lang="he-IL" sz="1400" i="0" dirty="0">
                <a:solidFill>
                  <a:srgbClr val="444444"/>
                </a:solidFill>
                <a:effectLst/>
                <a:latin typeface="Helvetica" panose="020B0604020202020204" pitchFamily="34" charset="0"/>
              </a:rPr>
              <a:t>גלפירית ארצישראלית</a:t>
            </a:r>
            <a:r>
              <a:rPr lang="he-IL" sz="1400" dirty="0">
                <a:solidFill>
                  <a:srgbClr val="444444"/>
                </a:solidFill>
                <a:latin typeface="Helvetica" panose="020B0604020202020204" pitchFamily="34" charset="0"/>
              </a:rPr>
              <a:t>, צילום: עוז ריטנר</a:t>
            </a:r>
            <a:endParaRPr lang="en-IL" sz="1400" dirty="0"/>
          </a:p>
        </p:txBody>
      </p:sp>
    </p:spTree>
    <p:extLst>
      <p:ext uri="{BB962C8B-B14F-4D97-AF65-F5344CB8AC3E}">
        <p14:creationId xmlns:p14="http://schemas.microsoft.com/office/powerpoint/2010/main" val="317415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nodeType="clickEffect">
                                  <p:stCondLst>
                                    <p:cond delay="0"/>
                                  </p:stCondLst>
                                  <p:childTnLst>
                                    <p:animEffect transition="out" filter="randombar(horizontal)">
                                      <p:cBhvr>
                                        <p:cTn id="6" dur="500"/>
                                        <p:tgtEl>
                                          <p:spTgt spid="36">
                                            <p:txEl>
                                              <p:pRg st="1" end="1"/>
                                            </p:txEl>
                                          </p:spTgt>
                                        </p:tgtEl>
                                      </p:cBhvr>
                                    </p:animEffect>
                                    <p:set>
                                      <p:cBhvr>
                                        <p:cTn id="7" dur="1" fill="hold">
                                          <p:stCondLst>
                                            <p:cond delay="499"/>
                                          </p:stCondLst>
                                        </p:cTn>
                                        <p:tgtEl>
                                          <p:spTgt spid="36">
                                            <p:txEl>
                                              <p:pRg st="1" end="1"/>
                                            </p:txEl>
                                          </p:spTgt>
                                        </p:tgtEl>
                                        <p:attrNameLst>
                                          <p:attrName>style.visibility</p:attrName>
                                        </p:attrNameLst>
                                      </p:cBhvr>
                                      <p:to>
                                        <p:strVal val="hidden"/>
                                      </p:to>
                                    </p:set>
                                  </p:childTnLst>
                                </p:cTn>
                              </p:par>
                              <p:par>
                                <p:cTn id="8" presetID="16" presetClass="exit" presetSubtype="21" fill="hold" nodeType="withEffect">
                                  <p:stCondLst>
                                    <p:cond delay="0"/>
                                  </p:stCondLst>
                                  <p:childTnLst>
                                    <p:animEffect transition="out" filter="barn(inVertical)">
                                      <p:cBhvr>
                                        <p:cTn id="9" dur="500"/>
                                        <p:tgtEl>
                                          <p:spTgt spid="36">
                                            <p:txEl>
                                              <p:pRg st="3" end="3"/>
                                            </p:txEl>
                                          </p:spTgt>
                                        </p:tgtEl>
                                      </p:cBhvr>
                                    </p:animEffect>
                                    <p:set>
                                      <p:cBhvr>
                                        <p:cTn id="10" dur="1" fill="hold">
                                          <p:stCondLst>
                                            <p:cond delay="499"/>
                                          </p:stCondLst>
                                        </p:cTn>
                                        <p:tgtEl>
                                          <p:spTgt spid="36">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04DB1-0897-2A48-64DB-90239754FE1A}"/>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8F0C742-01C5-786F-26FF-6ECBFF38D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9" name="Picture 28">
            <a:extLst>
              <a:ext uri="{FF2B5EF4-FFF2-40B4-BE49-F238E27FC236}">
                <a16:creationId xmlns:a16="http://schemas.microsoft.com/office/drawing/2014/main" id="{BB14A609-A7C7-BCDF-D0EF-5DE9F8F326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4" name="תיבת טקסט 3">
            <a:extLst>
              <a:ext uri="{FF2B5EF4-FFF2-40B4-BE49-F238E27FC236}">
                <a16:creationId xmlns:a16="http://schemas.microsoft.com/office/drawing/2014/main" id="{3A592C0C-53F3-7B92-B6B3-6AA8139C289A}"/>
              </a:ext>
            </a:extLst>
          </p:cNvPr>
          <p:cNvSpPr txBox="1"/>
          <p:nvPr/>
        </p:nvSpPr>
        <p:spPr>
          <a:xfrm>
            <a:off x="3095386" y="1981716"/>
            <a:ext cx="6093994" cy="1200329"/>
          </a:xfrm>
          <a:prstGeom prst="rect">
            <a:avLst/>
          </a:prstGeom>
          <a:noFill/>
        </p:spPr>
        <p:txBody>
          <a:bodyPr wrap="square">
            <a:spAutoFit/>
          </a:bodyPr>
          <a:lstStyle/>
          <a:p>
            <a:pPr algn="ctr" rtl="1"/>
            <a:r>
              <a:rPr lang="he-IL" altLang="he-IL" sz="3600" b="1" dirty="0">
                <a:solidFill>
                  <a:schemeClr val="bg1"/>
                </a:solidFill>
                <a:latin typeface="Atlas AAA" panose="020B0504020202020204" pitchFamily="34" charset="-79"/>
                <a:cs typeface="Atlas AAA" panose="020B0504020202020204" pitchFamily="34" charset="-79"/>
              </a:rPr>
              <a:t>סיכום ומשחק</a:t>
            </a:r>
          </a:p>
          <a:p>
            <a:pPr algn="ctr" rtl="1"/>
            <a:endParaRPr lang="he-IL" altLang="he-IL" sz="3600" b="1" dirty="0">
              <a:solidFill>
                <a:schemeClr val="bg1"/>
              </a:solidFill>
              <a:latin typeface="Atlas AAA" panose="020B0504020202020204" pitchFamily="34" charset="-79"/>
              <a:cs typeface="Atlas AAA" panose="020B0504020202020204" pitchFamily="34" charset="-79"/>
            </a:endParaRPr>
          </a:p>
        </p:txBody>
      </p:sp>
      <p:sp>
        <p:nvSpPr>
          <p:cNvPr id="5" name="Flowchart: Connector 4">
            <a:extLst>
              <a:ext uri="{FF2B5EF4-FFF2-40B4-BE49-F238E27FC236}">
                <a16:creationId xmlns:a16="http://schemas.microsoft.com/office/drawing/2014/main" id="{21F86305-B2CC-0510-6787-17937124BF05}"/>
              </a:ext>
            </a:extLst>
          </p:cNvPr>
          <p:cNvSpPr/>
          <p:nvPr/>
        </p:nvSpPr>
        <p:spPr>
          <a:xfrm>
            <a:off x="10941288" y="584436"/>
            <a:ext cx="457200" cy="457200"/>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e-IL" dirty="0">
                <a:solidFill>
                  <a:sysClr val="windowText" lastClr="000000"/>
                </a:solidFill>
              </a:rPr>
              <a:t>4</a:t>
            </a:r>
            <a:endParaRPr lang="en-IL" dirty="0">
              <a:solidFill>
                <a:sysClr val="windowText" lastClr="000000"/>
              </a:solidFill>
            </a:endParaRPr>
          </a:p>
        </p:txBody>
      </p:sp>
    </p:spTree>
    <p:extLst>
      <p:ext uri="{BB962C8B-B14F-4D97-AF65-F5344CB8AC3E}">
        <p14:creationId xmlns:p14="http://schemas.microsoft.com/office/powerpoint/2010/main" val="345499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4D8AA-D7B5-1333-1428-65BA472797B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EDF14D3-3713-5DCB-7928-53BB3A9403B2}"/>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0" name="Rectangle 19">
            <a:extLst>
              <a:ext uri="{FF2B5EF4-FFF2-40B4-BE49-F238E27FC236}">
                <a16:creationId xmlns:a16="http://schemas.microsoft.com/office/drawing/2014/main" id="{FBEDFA48-886D-062E-5B86-9FA6A651915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8" name="TextBox 17">
            <a:extLst>
              <a:ext uri="{FF2B5EF4-FFF2-40B4-BE49-F238E27FC236}">
                <a16:creationId xmlns:a16="http://schemas.microsoft.com/office/drawing/2014/main" id="{4E9657F0-4F2C-9808-E93F-BFBD94909049}"/>
              </a:ext>
            </a:extLst>
          </p:cNvPr>
          <p:cNvSpPr txBox="1"/>
          <p:nvPr/>
        </p:nvSpPr>
        <p:spPr>
          <a:xfrm>
            <a:off x="992655" y="1314722"/>
            <a:ext cx="6837770" cy="5262979"/>
          </a:xfrm>
          <a:prstGeom prst="rect">
            <a:avLst/>
          </a:prstGeom>
          <a:noFill/>
        </p:spPr>
        <p:txBody>
          <a:bodyPr wrap="square" rtlCol="0">
            <a:spAutoFit/>
          </a:bodyPr>
          <a:lstStyle/>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לא לקטוף</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לטייל רק על שבילים מסומנים</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לטייל ולהכיר</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לשתף את המשפחה בחשיבות השמירה על פרחי הבר</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just" rtl="1"/>
            <a:endParaRPr lang="en-150" sz="2400" dirty="0">
              <a:solidFill>
                <a:srgbClr val="005445"/>
              </a:solidFill>
              <a:latin typeface="Atlas AAA" panose="020B0504020202020204" pitchFamily="34" charset="-79"/>
              <a:cs typeface="Atlas AAA" panose="020B0504020202020204" pitchFamily="34" charset="-79"/>
            </a:endParaRPr>
          </a:p>
        </p:txBody>
      </p:sp>
      <p:sp>
        <p:nvSpPr>
          <p:cNvPr id="2" name="Isosceles Triangle 1">
            <a:extLst>
              <a:ext uri="{FF2B5EF4-FFF2-40B4-BE49-F238E27FC236}">
                <a16:creationId xmlns:a16="http://schemas.microsoft.com/office/drawing/2014/main" id="{74CD710F-632A-63D8-4980-B09F5B60841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0512AC70-A196-61C4-C590-4566CEF159C4}"/>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8AE6BB6-74D8-705A-5B8C-B95406FD32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52D67D4A-53D9-433F-8600-34C972EAA031}"/>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F2004DD-C41E-8F0C-98D5-27DEB7938C37}"/>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7043053-31AA-E79C-A9C4-C7627F8447E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A030E113-0520-061B-48BD-350F1596F0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044C89C-29F5-1EF4-6F18-0A2D3E98DAC0}"/>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E0BF72E2-57ED-2E61-451C-DBE5B913A19A}"/>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0886EBAC-FED2-1AF7-E8E5-0B3D36086EC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A04B949-75A5-B6F2-7A0B-D616A75781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3C987030-41D0-63E6-E29C-227E3B9B747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2277181F-7E85-93C7-C476-6D624E79EF5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sp>
        <p:nvSpPr>
          <p:cNvPr id="8" name="TextBox 7">
            <a:extLst>
              <a:ext uri="{FF2B5EF4-FFF2-40B4-BE49-F238E27FC236}">
                <a16:creationId xmlns:a16="http://schemas.microsoft.com/office/drawing/2014/main" id="{2AACF98B-3E6B-2DF2-681B-B837CA92BA80}"/>
              </a:ext>
            </a:extLst>
          </p:cNvPr>
          <p:cNvSpPr txBox="1"/>
          <p:nvPr/>
        </p:nvSpPr>
        <p:spPr>
          <a:xfrm>
            <a:off x="516294" y="603189"/>
            <a:ext cx="6837770" cy="461665"/>
          </a:xfrm>
          <a:prstGeom prst="rect">
            <a:avLst/>
          </a:prstGeom>
          <a:noFill/>
        </p:spPr>
        <p:txBody>
          <a:bodyPr wrap="square" rtlCol="0">
            <a:spAutoFit/>
          </a:bodyPr>
          <a:lstStyle/>
          <a:p>
            <a:pPr algn="just" rtl="1"/>
            <a:r>
              <a:rPr lang="he-IL" sz="2400" b="1" dirty="0">
                <a:solidFill>
                  <a:srgbClr val="98D050"/>
                </a:solidFill>
                <a:latin typeface="Atlas AAA" panose="020B0504020202020204" pitchFamily="34" charset="-79"/>
                <a:cs typeface="Atlas AAA" panose="020B0504020202020204" pitchFamily="34" charset="-79"/>
              </a:rPr>
              <a:t>כיצד נשמור פרחי הבר?</a:t>
            </a:r>
            <a:endParaRPr lang="en-150" sz="2400" dirty="0">
              <a:solidFill>
                <a:srgbClr val="98D050"/>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0973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wheel(1)">
                                      <p:cBhvr>
                                        <p:cTn id="12" dur="20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4" end="4"/>
                                            </p:txEl>
                                          </p:spTgt>
                                        </p:tgtEl>
                                        <p:attrNameLst>
                                          <p:attrName>style.visibility</p:attrName>
                                        </p:attrNameLst>
                                      </p:cBhvr>
                                      <p:to>
                                        <p:strVal val="visible"/>
                                      </p:to>
                                    </p:set>
                                    <p:animEffect transition="in" filter="barn(inVertical)">
                                      <p:cBhvr>
                                        <p:cTn id="17" dur="500"/>
                                        <p:tgtEl>
                                          <p:spTgt spid="1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7" end="7"/>
                                            </p:txEl>
                                          </p:spTgt>
                                        </p:tgtEl>
                                        <p:attrNameLst>
                                          <p:attrName>style.visibility</p:attrName>
                                        </p:attrNameLst>
                                      </p:cBhvr>
                                      <p:to>
                                        <p:strVal val="visible"/>
                                      </p:to>
                                    </p:set>
                                    <p:animEffect transition="in" filter="fade">
                                      <p:cBhvr>
                                        <p:cTn id="22" dur="500"/>
                                        <p:tgtEl>
                                          <p:spTgt spid="1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8">
                                            <p:txEl>
                                              <p:pRg st="10" end="10"/>
                                            </p:txEl>
                                          </p:spTgt>
                                        </p:tgtEl>
                                        <p:attrNameLst>
                                          <p:attrName>style.visibility</p:attrName>
                                        </p:attrNameLst>
                                      </p:cBhvr>
                                      <p:to>
                                        <p:strVal val="visible"/>
                                      </p:to>
                                    </p:set>
                                    <p:animEffect transition="in" filter="randombar(horizontal)">
                                      <p:cBhvr>
                                        <p:cTn id="27" dur="500"/>
                                        <p:tgtEl>
                                          <p:spTgt spid="1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6345F-4896-C714-98F2-539763C49D0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C057E7B-9207-F7FD-243A-A86CDDC6DEFB}"/>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B118531A-D25F-7B1B-ECE0-4E9687C8A698}"/>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6D3FA4C9-1379-9ED5-0580-EEA53EB9EEB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A98FD903-3763-30EF-D4D8-9EC06E3D90F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BD8CED60-EAF6-850C-E7CF-D6918DCDE0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29C7D8D5-B4AB-3182-3A61-4ECF8A617D6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5C3E7D89-DA48-ACD5-91F8-BB811699C6E4}"/>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EBCD925-26B5-C7B5-630A-B1D48F1373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449FDE48-48B0-184B-6E64-EEDB49D3A9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5CB37795-CC04-C2C7-99C5-163147F89759}"/>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8BACF1E8-F17A-DD8A-B635-1213A92B90BB}"/>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FA3BE7A-1F2F-D3D6-1345-88AFBD59EC1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692D7CD4-DD8C-DC83-97C9-85D4DAD562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64421006-1E3D-D783-A1D2-7F9B9808239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33115B50-AF7A-03BA-B647-82D3BD54B1C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927C7F26-1757-E782-14CA-E04318EEDA05}"/>
              </a:ext>
            </a:extLst>
          </p:cNvPr>
          <p:cNvGraphicFramePr>
            <a:graphicFrameLocks noGrp="1"/>
          </p:cNvGraphicFramePr>
          <p:nvPr>
            <p:extLst>
              <p:ext uri="{D42A27DB-BD31-4B8C-83A1-F6EECF244321}">
                <p14:modId xmlns:p14="http://schemas.microsoft.com/office/powerpoint/2010/main" val="2275570820"/>
              </p:ext>
            </p:extLst>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10" name="תיבת טקסט 9">
            <a:extLst>
              <a:ext uri="{FF2B5EF4-FFF2-40B4-BE49-F238E27FC236}">
                <a16:creationId xmlns:a16="http://schemas.microsoft.com/office/drawing/2014/main" id="{3E9EF556-F91F-0480-210A-BB8E417D1DA3}"/>
              </a:ext>
            </a:extLst>
          </p:cNvPr>
          <p:cNvSpPr txBox="1"/>
          <p:nvPr/>
        </p:nvSpPr>
        <p:spPr>
          <a:xfrm>
            <a:off x="2293749" y="1208868"/>
            <a:ext cx="4928461" cy="830997"/>
          </a:xfrm>
          <a:prstGeom prst="rect">
            <a:avLst/>
          </a:prstGeom>
          <a:noFill/>
        </p:spPr>
        <p:txBody>
          <a:bodyPr wrap="square" rtlCol="1">
            <a:spAutoFit/>
          </a:bodyPr>
          <a:lstStyle/>
          <a:p>
            <a:pPr algn="ctr"/>
            <a:r>
              <a:rPr lang="he-IL" sz="2400" b="1" dirty="0">
                <a:solidFill>
                  <a:schemeClr val="accent6">
                    <a:lumMod val="50000"/>
                  </a:schemeClr>
                </a:solidFill>
              </a:rPr>
              <a:t>ולסיכום..</a:t>
            </a:r>
          </a:p>
          <a:p>
            <a:pPr algn="ctr"/>
            <a:r>
              <a:rPr lang="he-IL" sz="2400" b="1" dirty="0">
                <a:solidFill>
                  <a:schemeClr val="accent6">
                    <a:lumMod val="50000"/>
                  </a:schemeClr>
                </a:solidFill>
              </a:rPr>
              <a:t>בואו נשחק באיקס עיגול</a:t>
            </a:r>
          </a:p>
        </p:txBody>
      </p:sp>
      <p:sp>
        <p:nvSpPr>
          <p:cNvPr id="4" name="תיבת טקסט 3">
            <a:extLst>
              <a:ext uri="{FF2B5EF4-FFF2-40B4-BE49-F238E27FC236}">
                <a16:creationId xmlns:a16="http://schemas.microsoft.com/office/drawing/2014/main" id="{B6971A0C-E4EF-355F-ECFB-BC31905FA955}"/>
              </a:ext>
            </a:extLst>
          </p:cNvPr>
          <p:cNvSpPr txBox="1"/>
          <p:nvPr/>
        </p:nvSpPr>
        <p:spPr>
          <a:xfrm>
            <a:off x="1493192" y="2309868"/>
            <a:ext cx="6082350" cy="3693319"/>
          </a:xfrm>
          <a:prstGeom prst="rect">
            <a:avLst/>
          </a:prstGeom>
          <a:noFill/>
        </p:spPr>
        <p:txBody>
          <a:bodyPr wrap="square" rtlCol="1">
            <a:spAutoFit/>
          </a:bodyPr>
          <a:lstStyle/>
          <a:p>
            <a:pPr algn="r"/>
            <a:r>
              <a:rPr lang="he-IL" b="1" dirty="0"/>
              <a:t>כללי המשחק:</a:t>
            </a:r>
          </a:p>
          <a:p>
            <a:pPr algn="r"/>
            <a:r>
              <a:rPr lang="he-IL" dirty="0"/>
              <a:t>יש לחלק את תלמידי הכתה לשתי קבוצות.</a:t>
            </a:r>
          </a:p>
          <a:p>
            <a:pPr algn="r"/>
            <a:r>
              <a:rPr lang="he-IL" dirty="0"/>
              <a:t>יש לצייר את טבלת המשחק על הלוח.</a:t>
            </a:r>
          </a:p>
          <a:p>
            <a:pPr algn="r"/>
            <a:r>
              <a:rPr lang="he-IL" dirty="0"/>
              <a:t>כל קבוצה תקבל סימן (איקס או עיגול).</a:t>
            </a:r>
            <a:endParaRPr lang="en-US" dirty="0"/>
          </a:p>
          <a:p>
            <a:pPr algn="r"/>
            <a:endParaRPr lang="en-US" dirty="0"/>
          </a:p>
          <a:p>
            <a:pPr algn="r"/>
            <a:r>
              <a:rPr lang="he-IL" b="1" dirty="0"/>
              <a:t>מטרת המשחק:  </a:t>
            </a:r>
          </a:p>
          <a:p>
            <a:pPr algn="r"/>
            <a:r>
              <a:rPr lang="he-IL" dirty="0"/>
              <a:t>ליצור רצף (מאונך, מאוזן או באלכסון) של סימן הקבוצה.</a:t>
            </a:r>
            <a:endParaRPr lang="en-US" dirty="0"/>
          </a:p>
          <a:p>
            <a:pPr algn="r"/>
            <a:endParaRPr lang="en-US" dirty="0"/>
          </a:p>
          <a:p>
            <a:pPr algn="r"/>
            <a:r>
              <a:rPr lang="he-IL" b="1" dirty="0"/>
              <a:t>איך זוכים בסימן על הלוח</a:t>
            </a:r>
            <a:r>
              <a:rPr lang="he-IL" dirty="0"/>
              <a:t>?</a:t>
            </a:r>
          </a:p>
          <a:p>
            <a:pPr algn="r"/>
            <a:r>
              <a:rPr lang="he-IL" dirty="0"/>
              <a:t>כל תשובה נכונה מזכה בבחירת המיקום על הלוח, והוספת הסימן של הקבוצה.</a:t>
            </a:r>
          </a:p>
          <a:p>
            <a:pPr algn="r"/>
            <a:endParaRPr lang="en-US" dirty="0"/>
          </a:p>
          <a:p>
            <a:pPr algn="ctr"/>
            <a:r>
              <a:rPr lang="he-IL" b="1" dirty="0"/>
              <a:t>תהנו!</a:t>
            </a:r>
          </a:p>
        </p:txBody>
      </p:sp>
    </p:spTree>
    <p:extLst>
      <p:ext uri="{BB962C8B-B14F-4D97-AF65-F5344CB8AC3E}">
        <p14:creationId xmlns:p14="http://schemas.microsoft.com/office/powerpoint/2010/main" val="3617195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74AD2-66E1-DBC0-9B5A-9E54C2F9BC8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676B1A9-5D31-229D-4080-1771359FFFD5}"/>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2C8D1535-8EE8-B588-ED8A-46ED16BE417F}"/>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5BF32DE3-158E-E460-1AA6-B0A7131B1BB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EADA8BB8-3A42-5980-9E70-AD2A6949401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E368D0D-7EC0-931A-F5D8-CD3020E526E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98254DD-8A1F-CE4D-3B9A-C9E95708FBB0}"/>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D7E80C8A-D803-68F3-7DE1-43D5FA494D3A}"/>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865303F6-7FC6-5024-0F93-48185917B90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E97483A8-CC96-9A62-BB55-B717B2715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6F7D1220-AA1A-18D8-CDD1-4E363C363B1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05A5FEE-E2B7-395F-243C-94A478D3FA2A}"/>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35CBA8B-DA4D-56F1-D260-1785CC4B970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58E0AD0F-981D-297E-9928-1A13223D52F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B33ED013-F351-39B6-0868-8AA7582F6A2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B28ADF8A-DC27-52E5-AB56-AF5A76920F7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E389887A-5F80-5797-2752-937D51EF3494}"/>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54ADF9CB-9A80-5416-9F5A-87A9054F0B68}"/>
              </a:ext>
            </a:extLst>
          </p:cNvPr>
          <p:cNvSpPr txBox="1"/>
          <p:nvPr/>
        </p:nvSpPr>
        <p:spPr>
          <a:xfrm>
            <a:off x="1980550" y="1456841"/>
            <a:ext cx="5784101" cy="461665"/>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מהו פרח מוגן?</a:t>
            </a:r>
          </a:p>
        </p:txBody>
      </p:sp>
      <p:sp>
        <p:nvSpPr>
          <p:cNvPr id="11" name="תיבת טקסט 10">
            <a:extLst>
              <a:ext uri="{FF2B5EF4-FFF2-40B4-BE49-F238E27FC236}">
                <a16:creationId xmlns:a16="http://schemas.microsoft.com/office/drawing/2014/main" id="{7E16F999-EAA0-45B5-4C15-445A95514C9F}"/>
              </a:ext>
            </a:extLst>
          </p:cNvPr>
          <p:cNvSpPr txBox="1"/>
          <p:nvPr/>
        </p:nvSpPr>
        <p:spPr>
          <a:xfrm>
            <a:off x="1980550" y="2694122"/>
            <a:ext cx="5784101" cy="2308324"/>
          </a:xfrm>
          <a:prstGeom prst="rect">
            <a:avLst/>
          </a:prstGeom>
          <a:noFill/>
          <a:ln w="41275" cmpd="dbl">
            <a:solidFill>
              <a:schemeClr val="accent6">
                <a:lumMod val="50000"/>
              </a:schemeClr>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פרחים שאסור לפגוע בהם בכל מקום שבו הם מצויים. כל הפרחים שהוצגו בשיעור זה הם מוגנים על פי החוק.</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30921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033A4-B19C-7D12-7A08-BD4D5B4B2CD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84F6695-DD58-9E35-A09A-E2688AAF0EF1}"/>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468C47B9-8E40-D7BA-28C6-EB7FEFF1A9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CEAC7751-89F7-8220-33BC-17456827800B}"/>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12DF401A-87E5-A79B-465D-BBBD8C14A57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73D57915-27A6-C310-6A56-6020175D07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771FB07-D47A-BE23-B0E1-72C5B309F4F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FBD3557-26DC-8C18-9C46-85F5E2A1E5BF}"/>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7E33C86-F3F3-1A1B-4E92-C939A7E97383}"/>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1E632AF2-3015-CE1E-9660-7C79B15F31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AAC6BC4E-ED17-CBB3-31C2-5C7F1EC3007E}"/>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42C4962-FF6B-D2BF-608B-470C087B56BC}"/>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99FE8F96-395A-7B59-D209-3E4505CBF742}"/>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08A6C3E4-3FAD-EC2B-C931-7BC2730261A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034FF625-9906-3095-413D-6DB49AEB3C9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54ECCEF6-7B7E-FA5E-13BE-D59DF6BFF94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2FA7DCEA-9D40-BF15-F193-67E22732846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11C11CC7-20BE-131B-E2CC-DF35BFE28C17}"/>
              </a:ext>
            </a:extLst>
          </p:cNvPr>
          <p:cNvSpPr txBox="1"/>
          <p:nvPr/>
        </p:nvSpPr>
        <p:spPr>
          <a:xfrm>
            <a:off x="1980550" y="1456841"/>
            <a:ext cx="5784101" cy="830997"/>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איזה שינוי הצלחנו להוביל בשנות השישים של המאה הקודמת?</a:t>
            </a:r>
          </a:p>
        </p:txBody>
      </p:sp>
      <p:sp>
        <p:nvSpPr>
          <p:cNvPr id="11" name="תיבת טקסט 10">
            <a:extLst>
              <a:ext uri="{FF2B5EF4-FFF2-40B4-BE49-F238E27FC236}">
                <a16:creationId xmlns:a16="http://schemas.microsoft.com/office/drawing/2014/main" id="{EB520BD8-C2DA-0799-EB4F-951032EEAEF7}"/>
              </a:ext>
            </a:extLst>
          </p:cNvPr>
          <p:cNvSpPr txBox="1"/>
          <p:nvPr/>
        </p:nvSpPr>
        <p:spPr>
          <a:xfrm>
            <a:off x="1980549" y="2660625"/>
            <a:ext cx="5784101" cy="2677656"/>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רמז.. הכותרת של הכרזה הקודמת הייתה: צא לנוף אך אל תקטוף.</a:t>
            </a:r>
          </a:p>
          <a:p>
            <a:pPr algn="ctr" rtl="1"/>
            <a:r>
              <a:rPr lang="he-IL" sz="2400" b="1" dirty="0">
                <a:solidFill>
                  <a:srgbClr val="005445"/>
                </a:solidFill>
                <a:latin typeface="Atlas AAA" panose="020B0504020202020204" pitchFamily="34" charset="-79"/>
                <a:cs typeface="Atlas AAA" panose="020B0504020202020204" pitchFamily="34" charset="-79"/>
              </a:rPr>
              <a:t>הציבור בישראל הבין את חשיבות פרחי הבר, והפסיק לקטוף.</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64801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anim calcmode="lin" valueType="num">
                                      <p:cBhvr>
                                        <p:cTn id="1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wipe(down)">
                                      <p:cBhvr>
                                        <p:cTn id="19"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CFB0-4D01-4841-A49E-89CCA82BB3E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CF293086-C58F-FE3B-0599-7E459A23DCFC}"/>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28FB5899-14EB-7C77-989D-EB6F3792621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201B06AD-AEC9-5F92-78FC-6A4ECBEFF7A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799C2A3E-46CB-873D-8481-94537C9BC0C1}"/>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4BDBEF51-ED4D-B080-9B3B-5F22C5BE61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DD11FDF-36D2-D74E-84F2-EFFEFA9BF29B}"/>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F542C343-84D2-F03E-2EFE-740F81E0A7B6}"/>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97D3D488-67E2-0AA7-D583-EA4D975D213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74A89D70-17B4-5639-3FBB-C860F73555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7FC0A57-F661-075E-705B-17E229259A5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359DDABC-B6AE-3090-494B-463E3773A9A7}"/>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E0832352-54AF-0381-0974-78CB2A9A483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4A67948E-FDF9-FFA0-409E-A6ECF3F9C6C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62223763-5B35-4843-F93A-42655404FAC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880A4650-A192-28EB-602F-9F79E2A24B8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629D1ABA-4B56-4A2F-FEB2-A3C1638D04A4}"/>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EB852B91-0B43-4902-B4DA-06077FB1478A}"/>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כיצד החבצלת מצליחה לשרוד בתנאי המדבר?</a:t>
            </a:r>
          </a:p>
          <a:p>
            <a:pPr algn="ctr" rtl="1"/>
            <a:r>
              <a:rPr lang="he-IL" sz="2400" b="1" dirty="0">
                <a:solidFill>
                  <a:srgbClr val="005445"/>
                </a:solidFill>
                <a:latin typeface="Atlas AAA" panose="020B0504020202020204" pitchFamily="34" charset="-79"/>
                <a:cs typeface="Atlas AAA" panose="020B0504020202020204" pitchFamily="34" charset="-79"/>
              </a:rPr>
              <a:t>2 דוגמאות</a:t>
            </a:r>
          </a:p>
        </p:txBody>
      </p:sp>
      <p:sp>
        <p:nvSpPr>
          <p:cNvPr id="11" name="תיבת טקסט 10">
            <a:extLst>
              <a:ext uri="{FF2B5EF4-FFF2-40B4-BE49-F238E27FC236}">
                <a16:creationId xmlns:a16="http://schemas.microsoft.com/office/drawing/2014/main" id="{AEA04672-DAF4-A23D-C4BE-12826C342CAE}"/>
              </a:ext>
            </a:extLst>
          </p:cNvPr>
          <p:cNvSpPr txBox="1"/>
          <p:nvPr/>
        </p:nvSpPr>
        <p:spPr>
          <a:xfrm>
            <a:off x="1337734" y="2923709"/>
            <a:ext cx="6579317" cy="1938992"/>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בצל – אוגר מזון</a:t>
            </a:r>
          </a:p>
          <a:p>
            <a:pPr algn="ctr" rtl="1"/>
            <a:r>
              <a:rPr lang="he-IL" sz="2400" b="1" dirty="0">
                <a:solidFill>
                  <a:srgbClr val="005445"/>
                </a:solidFill>
                <a:latin typeface="Atlas AAA" panose="020B0504020202020204" pitchFamily="34" charset="-79"/>
                <a:cs typeface="Atlas AAA" panose="020B0504020202020204" pitchFamily="34" charset="-79"/>
              </a:rPr>
              <a:t>עלים מסולסלים – מייצרים צל ומצמצמים התייבשות</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1149383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ipe(down)">
                                      <p:cBhvr>
                                        <p:cTn id="10" dur="500"/>
                                        <p:tgtEl>
                                          <p:spTgt spid="1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15"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D0285-BF3A-FEFE-3374-5D047D5CD83B}"/>
            </a:ext>
          </a:extLst>
        </p:cNvPr>
        <p:cNvGrpSpPr/>
        <p:nvPr/>
      </p:nvGrpSpPr>
      <p:grpSpPr>
        <a:xfrm>
          <a:off x="0" y="0"/>
          <a:ext cx="0" cy="0"/>
          <a:chOff x="0" y="0"/>
          <a:chExt cx="0" cy="0"/>
        </a:xfrm>
      </p:grpSpPr>
      <p:pic>
        <p:nvPicPr>
          <p:cNvPr id="38" name="Picture 37">
            <a:extLst>
              <a:ext uri="{FF2B5EF4-FFF2-40B4-BE49-F238E27FC236}">
                <a16:creationId xmlns:a16="http://schemas.microsoft.com/office/drawing/2014/main" id="{C3F324D4-0090-D201-A9DB-DE70DA96C9CA}"/>
              </a:ext>
            </a:extLst>
          </p:cNvPr>
          <p:cNvPicPr>
            <a:picLocks noChangeAspect="1"/>
          </p:cNvPicPr>
          <p:nvPr/>
        </p:nvPicPr>
        <p:blipFill>
          <a:blip r:embed="rId2"/>
          <a:srcRect l="24686" t="25029" r="45668" b="17310"/>
          <a:stretch/>
        </p:blipFill>
        <p:spPr>
          <a:xfrm>
            <a:off x="3992581" y="1525437"/>
            <a:ext cx="3898922" cy="4739360"/>
          </a:xfrm>
          <a:prstGeom prst="rect">
            <a:avLst/>
          </a:prstGeom>
        </p:spPr>
      </p:pic>
      <p:sp>
        <p:nvSpPr>
          <p:cNvPr id="17" name="Rectangle 16">
            <a:extLst>
              <a:ext uri="{FF2B5EF4-FFF2-40B4-BE49-F238E27FC236}">
                <a16:creationId xmlns:a16="http://schemas.microsoft.com/office/drawing/2014/main" id="{8536783D-E95D-17FB-D293-5A0B85EE75D3}"/>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57C20E37-3626-7A18-6833-64F57DDF552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EF91964C-2E70-DF4F-04C3-188634E101BB}"/>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2A1FE1BC-B787-8FE0-64D8-278B69455F53}"/>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47E469B8-6D0B-8005-B3DF-E1A48823924C}"/>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A06584D-B803-2A80-D911-24274434B3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3F588807-836E-537B-C180-CB4064E8B54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549E72F-89E5-35AD-919F-218F08D1F1C9}"/>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0259599-0B39-741B-B89C-052F8067C8D1}"/>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FFA8AFFE-010C-3E80-51E6-471CEB4BF5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05929" y="4185106"/>
            <a:ext cx="496825" cy="484633"/>
          </a:xfrm>
          <a:prstGeom prst="rect">
            <a:avLst/>
          </a:prstGeom>
        </p:spPr>
      </p:pic>
      <p:sp>
        <p:nvSpPr>
          <p:cNvPr id="19" name="Isosceles Triangle 18">
            <a:extLst>
              <a:ext uri="{FF2B5EF4-FFF2-40B4-BE49-F238E27FC236}">
                <a16:creationId xmlns:a16="http://schemas.microsoft.com/office/drawing/2014/main" id="{6AB8F074-8D02-1DC3-D9F5-9F10226B79D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322F8C3-8ACD-11CB-A583-235A307DF8F0}"/>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8DFF9BD2-1D7E-3CD2-1A06-8E270D3E2406}"/>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09EA9856-480E-461E-F200-88F45840848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58739C4-E9D1-C5C4-DE06-2AFA4E4CD2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11" name="מציין מיקום תוכן 3">
            <a:extLst>
              <a:ext uri="{FF2B5EF4-FFF2-40B4-BE49-F238E27FC236}">
                <a16:creationId xmlns:a16="http://schemas.microsoft.com/office/drawing/2014/main" id="{2C5179BD-4D55-D621-ABF4-26FDEA2C6085}"/>
              </a:ext>
            </a:extLst>
          </p:cNvPr>
          <p:cNvSpPr txBox="1">
            <a:spLocks/>
          </p:cNvSpPr>
          <p:nvPr/>
        </p:nvSpPr>
        <p:spPr>
          <a:xfrm>
            <a:off x="8070162" y="348417"/>
            <a:ext cx="3306608" cy="4935285"/>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r" defTabSz="914400" rtl="1" eaLnBrk="1" fontAlgn="auto" latinLnBrk="0" hangingPunct="1">
              <a:lnSpc>
                <a:spcPct val="90000"/>
              </a:lnSpc>
              <a:spcBef>
                <a:spcPts val="1000"/>
              </a:spcBef>
              <a:spcAft>
                <a:spcPts val="0"/>
              </a:spcAft>
              <a:buClr>
                <a:srgbClr val="84BD00"/>
              </a:buClr>
              <a:buSzTx/>
              <a:buFont typeface="Wingdings" panose="05000000000000000000" pitchFamily="2" charset="2"/>
              <a:buChar char="§"/>
              <a:tabLst/>
              <a:defRPr/>
            </a:pPr>
            <a:r>
              <a:rPr kumimoji="0" lang="he-IL" b="1" i="0" u="none" strike="noStrike" kern="1200" cap="none" spc="0" normalizeH="0" baseline="0" noProof="0" dirty="0">
                <a:ln>
                  <a:noFill/>
                </a:ln>
                <a:solidFill>
                  <a:prstClr val="black"/>
                </a:solidFill>
                <a:effectLst/>
                <a:uLnTx/>
                <a:uFillTx/>
                <a:latin typeface="Atlas AAA" panose="020B0504020202020204" pitchFamily="34" charset="-79"/>
                <a:ea typeface="+mn-ea"/>
                <a:cs typeface="Atlas AAA" panose="020B0504020202020204" pitchFamily="34" charset="-79"/>
              </a:rPr>
              <a:t>נחשו מה רואים בתמונה? </a:t>
            </a:r>
          </a:p>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sp>
        <p:nvSpPr>
          <p:cNvPr id="30" name="TextBox 29">
            <a:extLst>
              <a:ext uri="{FF2B5EF4-FFF2-40B4-BE49-F238E27FC236}">
                <a16:creationId xmlns:a16="http://schemas.microsoft.com/office/drawing/2014/main" id="{80222DE6-72B9-3CBA-56A7-6663594B28E5}"/>
              </a:ext>
            </a:extLst>
          </p:cNvPr>
          <p:cNvSpPr txBox="1"/>
          <p:nvPr/>
        </p:nvSpPr>
        <p:spPr>
          <a:xfrm>
            <a:off x="7640135" y="3191821"/>
            <a:ext cx="1141331" cy="993285"/>
          </a:xfrm>
          <a:prstGeom prst="rect">
            <a:avLst/>
          </a:prstGeom>
          <a:noFill/>
        </p:spPr>
        <p:txBody>
          <a:bodyPr wrap="square">
            <a:spAutoFit/>
          </a:bodyPr>
          <a:lstStyle/>
          <a:p>
            <a:pPr algn="ctr" rtl="1">
              <a:lnSpc>
                <a:spcPct val="115000"/>
              </a:lnSpc>
              <a:spcAft>
                <a:spcPts val="800"/>
              </a:spcAft>
            </a:pPr>
            <a:r>
              <a:rPr lang="he-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rPr>
              <a:t>+</a:t>
            </a:r>
            <a:endParaRPr lang="en-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1DAC1A1-ACDC-8390-5730-0A6B3F2C23E4}"/>
              </a:ext>
            </a:extLst>
          </p:cNvPr>
          <p:cNvSpPr txBox="1"/>
          <p:nvPr/>
        </p:nvSpPr>
        <p:spPr>
          <a:xfrm>
            <a:off x="4671161" y="5325954"/>
            <a:ext cx="2589159" cy="993285"/>
          </a:xfrm>
          <a:prstGeom prst="rect">
            <a:avLst/>
          </a:prstGeom>
          <a:noFill/>
        </p:spPr>
        <p:txBody>
          <a:bodyPr wrap="square">
            <a:spAutoFit/>
          </a:bodyPr>
          <a:lstStyle/>
          <a:p>
            <a:pPr algn="ctr" rtl="1">
              <a:lnSpc>
                <a:spcPct val="115000"/>
              </a:lnSpc>
              <a:spcAft>
                <a:spcPts val="800"/>
              </a:spcAft>
            </a:pPr>
            <a:r>
              <a:rPr lang="he-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rPr>
              <a:t>כ </a:t>
            </a:r>
            <a:r>
              <a:rPr lang="he-IL" sz="5400" b="1" kern="100" dirty="0">
                <a:effectLst/>
                <a:latin typeface="Aptos" panose="020B0004020202020204" pitchFamily="34" charset="0"/>
                <a:ea typeface="Aptos" panose="020B0004020202020204" pitchFamily="34" charset="0"/>
                <a:cs typeface="Arial" panose="020B0604020202020204" pitchFamily="34" charset="0"/>
              </a:rPr>
              <a:t>=</a:t>
            </a:r>
            <a:r>
              <a:rPr lang="he-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rPr>
              <a:t> ק</a:t>
            </a:r>
            <a:endParaRPr lang="en-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p:txBody>
      </p:sp>
      <p:cxnSp>
        <p:nvCxnSpPr>
          <p:cNvPr id="33" name="Straight Arrow Connector 32">
            <a:extLst>
              <a:ext uri="{FF2B5EF4-FFF2-40B4-BE49-F238E27FC236}">
                <a16:creationId xmlns:a16="http://schemas.microsoft.com/office/drawing/2014/main" id="{2469DB28-2F11-79F9-B8DC-DC039898B295}"/>
              </a:ext>
            </a:extLst>
          </p:cNvPr>
          <p:cNvCxnSpPr>
            <a:cxnSpLocks/>
          </p:cNvCxnSpPr>
          <p:nvPr/>
        </p:nvCxnSpPr>
        <p:spPr>
          <a:xfrm flipH="1">
            <a:off x="6516400" y="2176075"/>
            <a:ext cx="888824" cy="989651"/>
          </a:xfrm>
          <a:prstGeom prst="straightConnector1">
            <a:avLst/>
          </a:prstGeom>
          <a:ln w="76200">
            <a:solidFill>
              <a:schemeClr val="accent6">
                <a:lumMod val="50000"/>
              </a:schemeClr>
            </a:solidFill>
            <a:tailEnd type="triangle"/>
          </a:ln>
        </p:spPr>
        <p:style>
          <a:lnRef idx="1">
            <a:schemeClr val="accent6"/>
          </a:lnRef>
          <a:fillRef idx="0">
            <a:schemeClr val="accent6"/>
          </a:fillRef>
          <a:effectRef idx="0">
            <a:schemeClr val="accent6"/>
          </a:effectRef>
          <a:fontRef idx="minor">
            <a:schemeClr val="tx1"/>
          </a:fontRef>
        </p:style>
      </p:cxnSp>
      <p:pic>
        <p:nvPicPr>
          <p:cNvPr id="37" name="Picture 36">
            <a:extLst>
              <a:ext uri="{FF2B5EF4-FFF2-40B4-BE49-F238E27FC236}">
                <a16:creationId xmlns:a16="http://schemas.microsoft.com/office/drawing/2014/main" id="{D72ECC5E-AE21-F7D4-4B25-636482D215EA}"/>
              </a:ext>
            </a:extLst>
          </p:cNvPr>
          <p:cNvPicPr>
            <a:picLocks noChangeAspect="1"/>
          </p:cNvPicPr>
          <p:nvPr/>
        </p:nvPicPr>
        <p:blipFill>
          <a:blip r:embed="rId2"/>
          <a:srcRect l="52243" t="18936" r="26391" b="23402"/>
          <a:stretch/>
        </p:blipFill>
        <p:spPr>
          <a:xfrm>
            <a:off x="8352766" y="1552926"/>
            <a:ext cx="2501015" cy="4430314"/>
          </a:xfrm>
          <a:prstGeom prst="rect">
            <a:avLst/>
          </a:prstGeom>
        </p:spPr>
      </p:pic>
      <p:pic>
        <p:nvPicPr>
          <p:cNvPr id="27" name="Picture 26" descr="A drawing of a plant&#10;&#10;Description automatically generated">
            <a:extLst>
              <a:ext uri="{FF2B5EF4-FFF2-40B4-BE49-F238E27FC236}">
                <a16:creationId xmlns:a16="http://schemas.microsoft.com/office/drawing/2014/main" id="{BA2143FF-9DEE-363F-F7DA-F98A6DD4B6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83198" y="53236"/>
            <a:ext cx="5267549" cy="6677956"/>
          </a:xfrm>
          <a:prstGeom prst="rect">
            <a:avLst/>
          </a:prstGeom>
        </p:spPr>
      </p:pic>
      <p:sp>
        <p:nvSpPr>
          <p:cNvPr id="8" name="TextBox 7">
            <a:extLst>
              <a:ext uri="{FF2B5EF4-FFF2-40B4-BE49-F238E27FC236}">
                <a16:creationId xmlns:a16="http://schemas.microsoft.com/office/drawing/2014/main" id="{E98DFC4D-69AE-2661-7DBE-7EA60AB3F001}"/>
              </a:ext>
            </a:extLst>
          </p:cNvPr>
          <p:cNvSpPr txBox="1"/>
          <p:nvPr/>
        </p:nvSpPr>
        <p:spPr>
          <a:xfrm>
            <a:off x="3624853" y="538761"/>
            <a:ext cx="1741763" cy="369332"/>
          </a:xfrm>
          <a:prstGeom prst="rect">
            <a:avLst/>
          </a:prstGeom>
          <a:noFill/>
        </p:spPr>
        <p:txBody>
          <a:bodyPr wrap="square">
            <a:spAutoFit/>
          </a:bodyPr>
          <a:lstStyle/>
          <a:p>
            <a:pPr marL="0" indent="0">
              <a:buNone/>
              <a:defRPr/>
            </a:pPr>
            <a:r>
              <a:rPr lang="he-IL" b="1" kern="100" dirty="0">
                <a:latin typeface="Aptos" panose="020B0004020202020204" pitchFamily="34" charset="0"/>
                <a:ea typeface="Aptos" panose="020B0004020202020204" pitchFamily="34" charset="0"/>
                <a:cs typeface="Arial" panose="020B0604020202020204" pitchFamily="34" charset="0"/>
              </a:rPr>
              <a:t>נרקיס מצוי</a:t>
            </a:r>
          </a:p>
        </p:txBody>
      </p:sp>
    </p:spTree>
    <p:extLst>
      <p:ext uri="{BB962C8B-B14F-4D97-AF65-F5344CB8AC3E}">
        <p14:creationId xmlns:p14="http://schemas.microsoft.com/office/powerpoint/2010/main" val="168204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down)">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8"/>
                                        </p:tgtEl>
                                        <p:attrNameLst>
                                          <p:attrName>style.visibility</p:attrName>
                                        </p:attrNameLst>
                                      </p:cBhvr>
                                      <p:to>
                                        <p:strVal val="visible"/>
                                      </p:to>
                                    </p:set>
                                    <p:anim calcmode="lin" valueType="num">
                                      <p:cBhvr additive="base">
                                        <p:cTn id="18" dur="500" fill="hold"/>
                                        <p:tgtEl>
                                          <p:spTgt spid="38"/>
                                        </p:tgtEl>
                                        <p:attrNameLst>
                                          <p:attrName>ppt_x</p:attrName>
                                        </p:attrNameLst>
                                      </p:cBhvr>
                                      <p:tavLst>
                                        <p:tav tm="0">
                                          <p:val>
                                            <p:strVal val="#ppt_x"/>
                                          </p:val>
                                        </p:tav>
                                        <p:tav tm="100000">
                                          <p:val>
                                            <p:strVal val="#ppt_x"/>
                                          </p:val>
                                        </p:tav>
                                      </p:tavLst>
                                    </p:anim>
                                    <p:anim calcmode="lin" valueType="num">
                                      <p:cBhvr additive="base">
                                        <p:cTn id="1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arn(inVertical)">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ppt_x"/>
                                          </p:val>
                                        </p:tav>
                                        <p:tav tm="100000">
                                          <p:val>
                                            <p:strVal val="#ppt_x"/>
                                          </p:val>
                                        </p:tav>
                                      </p:tavLst>
                                    </p:anim>
                                    <p:anim calcmode="lin" valueType="num">
                                      <p:cBhvr additive="base">
                                        <p:cTn id="3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CF1C0-02CA-D436-296F-C6296ED6C38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1C3FF09-50B1-58C9-D44F-1031F1156C3B}"/>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6A493F5-7F2E-712D-48CB-408CC42A708C}"/>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A62DAA33-2C1D-9EF3-07E6-50F1DFD556EC}"/>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F3C4969C-B506-F866-3979-09AAC36515DA}"/>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C5710327-EB18-6150-1F15-3DB5924A4E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ECE29D1A-B4CF-B0BB-466E-4D8671E989CD}"/>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05FEB408-0C05-3750-1C53-22B32B493C9C}"/>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060D2FA8-33BF-8203-4B26-5F237227F337}"/>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F4E19401-AEE7-E37F-9924-55EB89B512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7FBA2D66-021F-2570-11E8-49454EC1B7B8}"/>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B774684-58B2-EB90-70B7-A0CB2AABC747}"/>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C13BD01B-722D-BC29-F4DD-CBA4A75D5D3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DDD411D5-AEF8-EB20-9A38-0837CE046AD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20359DB0-BDB0-0D2C-2636-5DC657A829C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028B3A3B-5C6B-7DFA-1F7D-532C8772CB0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E8426A03-1D4F-D9CA-F527-EF9F8E35C54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498FCCB3-51A5-5CE8-3196-3887B701DB20}"/>
              </a:ext>
            </a:extLst>
          </p:cNvPr>
          <p:cNvSpPr txBox="1"/>
          <p:nvPr/>
        </p:nvSpPr>
        <p:spPr>
          <a:xfrm>
            <a:off x="1490134" y="1456841"/>
            <a:ext cx="6274518" cy="461665"/>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 מהו שם הפרח המוזכר גם במיתולוגיה היוונית?</a:t>
            </a:r>
          </a:p>
        </p:txBody>
      </p:sp>
      <p:sp>
        <p:nvSpPr>
          <p:cNvPr id="11" name="תיבת טקסט 10">
            <a:extLst>
              <a:ext uri="{FF2B5EF4-FFF2-40B4-BE49-F238E27FC236}">
                <a16:creationId xmlns:a16="http://schemas.microsoft.com/office/drawing/2014/main" id="{FB3B2CEE-26F0-B60F-DDC3-760ABF0DCDD3}"/>
              </a:ext>
            </a:extLst>
          </p:cNvPr>
          <p:cNvSpPr txBox="1"/>
          <p:nvPr/>
        </p:nvSpPr>
        <p:spPr>
          <a:xfrm>
            <a:off x="1337734" y="2923709"/>
            <a:ext cx="6579317" cy="1938992"/>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איריס.</a:t>
            </a:r>
          </a:p>
          <a:p>
            <a:pPr algn="ctr" rtl="1"/>
            <a:r>
              <a:rPr lang="he-IL" sz="2400" b="1" dirty="0">
                <a:solidFill>
                  <a:srgbClr val="005445"/>
                </a:solidFill>
                <a:latin typeface="Atlas AAA" panose="020B0504020202020204" pitchFamily="34" charset="-79"/>
                <a:cs typeface="Atlas AAA" panose="020B0504020202020204" pitchFamily="34" charset="-79"/>
              </a:rPr>
              <a:t>במיתולוגיה היוונית היא אלת הקשת.</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4106309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heel(1)">
                                      <p:cBhvr>
                                        <p:cTn id="7" dur="2000"/>
                                        <p:tgtEl>
                                          <p:spTgt spid="11">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heel(1)">
                                      <p:cBhvr>
                                        <p:cTn id="10" dur="2000"/>
                                        <p:tgtEl>
                                          <p:spTgt spid="11">
                                            <p:txEl>
                                              <p:pRg st="2" end="2"/>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wheel(1)">
                                      <p:cBhvr>
                                        <p:cTn id="13"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09477-0AFE-6813-4455-148E627018B9}"/>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6A54798B-5651-4F21-3971-72C680CFD6C4}"/>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0093B190-E76C-3B50-1AD8-AF91FA290103}"/>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BB78635F-D2C6-346F-2CD1-985E0830711F}"/>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3BE0E4C-B253-1189-71D7-FFCB1B839806}"/>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F2442E24-CAD5-8AA3-205D-582C722B8D5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2A360D0D-F0C6-F034-1934-47C9661E348C}"/>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51DA0773-19B8-8E84-F8F9-A5AC1811F4E5}"/>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FCEB6B48-70FB-BD37-5A1C-0C1A6E61A744}"/>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85512B9B-43E9-26E9-A6E3-39A55FFD5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B4C5AEC-CA76-AAA0-6890-F1DD092EC9C7}"/>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D33FD874-40CB-8F23-F3F6-D3911F9C43AB}"/>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D6F5A079-B3B1-36D4-DADB-DCE3E2D3395F}"/>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257DFA27-A8F2-396E-30D7-F6164EDC5E5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9278B12E-3E66-6ED7-0870-9D0D7AFE3DE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9EE33E6D-7B55-2E4F-1064-72F4F8264CD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C0F7878F-EFFE-4819-E51C-80F6741020CA}"/>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1580AAB6-0F9F-0AB9-B652-5FB55FE28FE1}"/>
              </a:ext>
            </a:extLst>
          </p:cNvPr>
          <p:cNvSpPr txBox="1"/>
          <p:nvPr/>
        </p:nvSpPr>
        <p:spPr>
          <a:xfrm>
            <a:off x="1490134" y="1456841"/>
            <a:ext cx="6274518" cy="461665"/>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 מדוע שום הגלגל זקוק לשטחים גדולים?</a:t>
            </a:r>
          </a:p>
        </p:txBody>
      </p:sp>
      <p:sp>
        <p:nvSpPr>
          <p:cNvPr id="11" name="תיבת טקסט 10">
            <a:extLst>
              <a:ext uri="{FF2B5EF4-FFF2-40B4-BE49-F238E27FC236}">
                <a16:creationId xmlns:a16="http://schemas.microsoft.com/office/drawing/2014/main" id="{1E87EAE1-EA63-B82A-CBA2-2B9197EE043C}"/>
              </a:ext>
            </a:extLst>
          </p:cNvPr>
          <p:cNvSpPr txBox="1"/>
          <p:nvPr/>
        </p:nvSpPr>
        <p:spPr>
          <a:xfrm>
            <a:off x="1337734" y="2923709"/>
            <a:ext cx="6579317" cy="1938992"/>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התפרחת שלו מתנתקת מהגבעול ומתגלגלת למרחקים כדי להתרבות</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128020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barn(inVertical)">
                                      <p:cBhvr>
                                        <p:cTn id="10"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700E5-C20D-4FCD-F3F7-A22803341A72}"/>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E1473C2A-640F-6A22-4964-65E9B626EF20}"/>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A489B290-5F0B-59F2-6203-10D138E5E969}"/>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E59E13C6-ED5B-FC9F-3A36-E41E2EE82BEF}"/>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C15DBD0E-A1A3-401C-7A01-CBE780BBF840}"/>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07C066A-D3D2-9B2C-6E28-7297AEA618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01D12BB1-AE38-0540-CFB0-E6A8F9B661FA}"/>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B47EAD5-D496-9FF5-D03F-8E1895D37B5D}"/>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D1983A90-F26E-6416-D732-AD9AD4688F5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1C9CF2EB-5755-CB71-4F12-5ABAB55F19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C09ED7BC-7A84-1675-BF77-B6B148DFC1B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E0A0C4FB-0684-E72F-96A9-B372EEDC9B55}"/>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B1D14CCB-6187-4555-2558-CD52FADD148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2BEEF2BB-AB48-CE65-8DEB-B09940211C3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A2E914CB-8D1C-E670-48D8-D6D32EC9CFD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6C63B176-8DA7-4BA0-2ADA-DF30C730FAA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0C4F39DC-5B4F-4182-79FC-A0B1BCBBB1BE}"/>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5333A5E1-F8A2-8175-15A1-D7D2AC4575CC}"/>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 מה שמו של הצייר המפורסם שצייר את האיריסים?</a:t>
            </a:r>
          </a:p>
        </p:txBody>
      </p:sp>
      <p:sp>
        <p:nvSpPr>
          <p:cNvPr id="11" name="תיבת טקסט 10">
            <a:extLst>
              <a:ext uri="{FF2B5EF4-FFF2-40B4-BE49-F238E27FC236}">
                <a16:creationId xmlns:a16="http://schemas.microsoft.com/office/drawing/2014/main" id="{A0FE4B54-BC26-CA47-B2F9-4658FC405374}"/>
              </a:ext>
            </a:extLst>
          </p:cNvPr>
          <p:cNvSpPr txBox="1"/>
          <p:nvPr/>
        </p:nvSpPr>
        <p:spPr>
          <a:xfrm>
            <a:off x="1337734" y="2923709"/>
            <a:ext cx="6579317" cy="1569660"/>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וינסנט ואן גוך</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2611797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ircle(in)">
                                      <p:cBhvr>
                                        <p:cTn id="7" dur="2000"/>
                                        <p:tgtEl>
                                          <p:spTgt spid="11">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circle(in)">
                                      <p:cBhvr>
                                        <p:cTn id="10" dur="2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1ACB-9448-9B69-2280-F911D17ED67C}"/>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DE4588C5-0453-ADD0-CC7D-346C94B9E3A5}"/>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3B2DCE9B-1686-2D70-8AA7-1F7FB440AEDD}"/>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4927253F-7789-19C8-D1B9-E3674CB6B496}"/>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EA990998-44BA-CA95-D68A-CF46CFC00307}"/>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AD961634-F7E4-E10E-2B2F-C3B528A5FE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150C02A7-9C29-29B2-EBBF-3098519FDB65}"/>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7FB7A2B2-C26C-C809-0366-9A5C3800C22A}"/>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DE356FE1-58EA-249B-50DE-301FE09CC96E}"/>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82E5EE78-EC82-F540-9B65-7A2E462403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BC4AEF3B-BE1C-9453-7F75-943E4ADD4528}"/>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3B8B5397-EC07-3857-C446-887465641A18}"/>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220A44C2-B825-065A-C613-BB5C445093D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C4973EE3-36CB-F7E9-F6A4-C8C75A3FBA7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E1B91B3C-D114-82C6-F520-6AF2ABBE058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45D75A9C-DE94-770A-2179-5F819165249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6EDA7E3F-7FE1-31F3-3436-2A8841764FE6}"/>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9F66C253-CE58-004D-22D0-10BA8912AB17}"/>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 מדוע פרחי הבר בסכנת הכחדה?</a:t>
            </a:r>
          </a:p>
          <a:p>
            <a:pPr algn="ctr" rtl="1"/>
            <a:r>
              <a:rPr lang="he-IL" sz="2400" b="1" dirty="0">
                <a:solidFill>
                  <a:srgbClr val="005445"/>
                </a:solidFill>
                <a:latin typeface="Atlas AAA" panose="020B0504020202020204" pitchFamily="34" charset="-79"/>
                <a:cs typeface="Atlas AAA" panose="020B0504020202020204" pitchFamily="34" charset="-79"/>
              </a:rPr>
              <a:t>תנו 2 דוגמאות מהשיעור</a:t>
            </a:r>
          </a:p>
        </p:txBody>
      </p:sp>
      <p:sp>
        <p:nvSpPr>
          <p:cNvPr id="11" name="תיבת טקסט 10">
            <a:extLst>
              <a:ext uri="{FF2B5EF4-FFF2-40B4-BE49-F238E27FC236}">
                <a16:creationId xmlns:a16="http://schemas.microsoft.com/office/drawing/2014/main" id="{D4EA7FEE-DFDE-B27E-A66F-073DF5A392E4}"/>
              </a:ext>
            </a:extLst>
          </p:cNvPr>
          <p:cNvSpPr txBox="1"/>
          <p:nvPr/>
        </p:nvSpPr>
        <p:spPr>
          <a:xfrm>
            <a:off x="1337734" y="2923709"/>
            <a:ext cx="6579317" cy="2308324"/>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צמצום בית הגידול החולי (חבצלת הנגב), צמצום בית הגידול המימי (בוציץ סוככני), מעבר לחקלאות אינטנסיבית (שום הגלגל)</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280904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barn(inVertical)">
                                      <p:cBhvr>
                                        <p:cTn id="1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B964D-9DD0-F758-52F7-4ECBE3CB1D8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03C9469D-21EE-C899-3AE9-80ECAE743D12}"/>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D517FA01-4E98-CF52-6911-603343980D35}"/>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47417C8E-0502-BC3A-28DA-7B56906CF332}"/>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22ABEA1A-BF18-5BE3-9267-3EF56D412CF9}"/>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6C8A7D7E-DD61-C5BB-C1F1-5B4004F54DC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D1FFA4E6-70A0-CFB7-61A2-CFD7F3450372}"/>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82644DF-5C00-B11B-F450-EFBCC69B0E3E}"/>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9D8D1E6-BE77-0AB8-046F-F357037560BC}"/>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4E7A2BA5-A96A-77BD-C794-E3F240AEA8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13B57291-2ADC-DE10-66DC-9D7F4124AF2F}"/>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E602B15A-24B8-0782-BCD9-D308DD87779F}"/>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1DB50EFD-86CB-DBB4-9AFD-3CCB85B5187E}"/>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70BC7C3A-FA00-56FD-DC41-5B46736D2D1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4E0F3020-8AA8-1A18-06BA-3970EEDAD3E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91853209-6FD6-CDE9-3BFA-998176605B3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65320EFD-3161-2965-ACFE-6E6F161979C1}"/>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63E22DB6-571C-B25A-BBDC-29F5A0B76B03}"/>
              </a:ext>
            </a:extLst>
          </p:cNvPr>
          <p:cNvSpPr txBox="1"/>
          <p:nvPr/>
        </p:nvSpPr>
        <p:spPr>
          <a:xfrm>
            <a:off x="1490134" y="1456841"/>
            <a:ext cx="6274518" cy="830997"/>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כיצד נוכל לשמור על פרחי הבר?</a:t>
            </a:r>
          </a:p>
          <a:p>
            <a:pPr algn="ctr" rtl="1"/>
            <a:r>
              <a:rPr lang="he-IL" sz="2400" b="1" dirty="0">
                <a:solidFill>
                  <a:srgbClr val="005445"/>
                </a:solidFill>
                <a:latin typeface="Atlas AAA" panose="020B0504020202020204" pitchFamily="34" charset="-79"/>
                <a:cs typeface="Atlas AAA" panose="020B0504020202020204" pitchFamily="34" charset="-79"/>
              </a:rPr>
              <a:t>3 דוגמאות לפחות</a:t>
            </a:r>
          </a:p>
        </p:txBody>
      </p:sp>
      <p:sp>
        <p:nvSpPr>
          <p:cNvPr id="11" name="תיבת טקסט 10">
            <a:extLst>
              <a:ext uri="{FF2B5EF4-FFF2-40B4-BE49-F238E27FC236}">
                <a16:creationId xmlns:a16="http://schemas.microsoft.com/office/drawing/2014/main" id="{752D9744-49EC-4CF6-57E0-B9E4CECCAB6C}"/>
              </a:ext>
            </a:extLst>
          </p:cNvPr>
          <p:cNvSpPr txBox="1"/>
          <p:nvPr/>
        </p:nvSpPr>
        <p:spPr>
          <a:xfrm>
            <a:off x="1337734" y="2923709"/>
            <a:ext cx="6579317" cy="2677656"/>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לא לקטוף</a:t>
            </a:r>
          </a:p>
          <a:p>
            <a:pPr algn="ctr" rtl="1"/>
            <a:r>
              <a:rPr lang="he-IL" sz="2400" b="1" dirty="0">
                <a:solidFill>
                  <a:srgbClr val="005445"/>
                </a:solidFill>
                <a:latin typeface="Atlas AAA" panose="020B0504020202020204" pitchFamily="34" charset="-79"/>
                <a:cs typeface="Atlas AAA" panose="020B0504020202020204" pitchFamily="34" charset="-79"/>
              </a:rPr>
              <a:t>לטייל על שבילים מסומנים בלבד</a:t>
            </a:r>
          </a:p>
          <a:p>
            <a:pPr algn="ctr" rtl="1"/>
            <a:r>
              <a:rPr lang="he-IL" sz="2400" b="1" dirty="0">
                <a:solidFill>
                  <a:srgbClr val="005445"/>
                </a:solidFill>
                <a:latin typeface="Atlas AAA" panose="020B0504020202020204" pitchFamily="34" charset="-79"/>
                <a:cs typeface="Atlas AAA" panose="020B0504020202020204" pitchFamily="34" charset="-79"/>
              </a:rPr>
              <a:t>לטייל ולהכיר</a:t>
            </a:r>
          </a:p>
          <a:p>
            <a:pPr algn="ctr" rtl="1"/>
            <a:r>
              <a:rPr lang="he-IL" sz="2400" b="1" dirty="0">
                <a:solidFill>
                  <a:srgbClr val="005445"/>
                </a:solidFill>
                <a:latin typeface="Atlas AAA" panose="020B0504020202020204" pitchFamily="34" charset="-79"/>
                <a:cs typeface="Atlas AAA" panose="020B0504020202020204" pitchFamily="34" charset="-79"/>
              </a:rPr>
              <a:t>לשתף את המשפחה על חשיבות פרחי הבר</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20032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1000"/>
                                        <p:tgtEl>
                                          <p:spTgt spid="11">
                                            <p:txEl>
                                              <p:pRg st="2" end="2"/>
                                            </p:txEl>
                                          </p:spTgt>
                                        </p:tgtEl>
                                      </p:cBhvr>
                                    </p:animEffect>
                                    <p:anim calcmode="lin" valueType="num">
                                      <p:cBhvr>
                                        <p:cTn id="13"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 calcmode="lin" valueType="num">
                                      <p:cBhvr additive="base">
                                        <p:cTn id="19"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1">
                                            <p:txEl>
                                              <p:pRg st="4" end="4"/>
                                            </p:txEl>
                                          </p:spTgt>
                                        </p:tgtEl>
                                        <p:attrNameLst>
                                          <p:attrName>style.visibility</p:attrName>
                                        </p:attrNameLst>
                                      </p:cBhvr>
                                      <p:to>
                                        <p:strVal val="visible"/>
                                      </p:to>
                                    </p:set>
                                    <p:animEffect transition="in" filter="wipe(down)">
                                      <p:cBhvr>
                                        <p:cTn id="25" dur="500"/>
                                        <p:tgtEl>
                                          <p:spTgt spid="1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1">
                                            <p:txEl>
                                              <p:pRg st="5" end="5"/>
                                            </p:txEl>
                                          </p:spTgt>
                                        </p:tgtEl>
                                        <p:attrNameLst>
                                          <p:attrName>style.visibility</p:attrName>
                                        </p:attrNameLst>
                                      </p:cBhvr>
                                      <p:to>
                                        <p:strVal val="visible"/>
                                      </p:to>
                                    </p:set>
                                    <p:anim calcmode="lin" valueType="num">
                                      <p:cBhvr>
                                        <p:cTn id="30" dur="500" fill="hold"/>
                                        <p:tgtEl>
                                          <p:spTgt spid="11">
                                            <p:txEl>
                                              <p:pRg st="5" end="5"/>
                                            </p:txEl>
                                          </p:spTgt>
                                        </p:tgtEl>
                                        <p:attrNameLst>
                                          <p:attrName>ppt_w</p:attrName>
                                        </p:attrNameLst>
                                      </p:cBhvr>
                                      <p:tavLst>
                                        <p:tav tm="0">
                                          <p:val>
                                            <p:fltVal val="0"/>
                                          </p:val>
                                        </p:tav>
                                        <p:tav tm="100000">
                                          <p:val>
                                            <p:strVal val="#ppt_w"/>
                                          </p:val>
                                        </p:tav>
                                      </p:tavLst>
                                    </p:anim>
                                    <p:anim calcmode="lin" valueType="num">
                                      <p:cBhvr>
                                        <p:cTn id="31" dur="500" fill="hold"/>
                                        <p:tgtEl>
                                          <p:spTgt spid="11">
                                            <p:txEl>
                                              <p:pRg st="5" end="5"/>
                                            </p:txEl>
                                          </p:spTgt>
                                        </p:tgtEl>
                                        <p:attrNameLst>
                                          <p:attrName>ppt_h</p:attrName>
                                        </p:attrNameLst>
                                      </p:cBhvr>
                                      <p:tavLst>
                                        <p:tav tm="0">
                                          <p:val>
                                            <p:fltVal val="0"/>
                                          </p:val>
                                        </p:tav>
                                        <p:tav tm="100000">
                                          <p:val>
                                            <p:strVal val="#ppt_h"/>
                                          </p:val>
                                        </p:tav>
                                      </p:tavLst>
                                    </p:anim>
                                    <p:animEffect transition="in" filter="fade">
                                      <p:cBhvr>
                                        <p:cTn id="32"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33F9A-DAEA-B25B-C44A-F16CF2543AD4}"/>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81C58BED-12DA-008B-9681-4B57234B53A8}"/>
              </a:ext>
            </a:extLst>
          </p:cNvPr>
          <p:cNvSpPr/>
          <p:nvPr/>
        </p:nvSpPr>
        <p:spPr>
          <a:xfrm>
            <a:off x="8689385"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fontAlgn="base">
              <a:lnSpc>
                <a:spcPts val="1350"/>
              </a:lnSpc>
              <a:spcBef>
                <a:spcPts val="1050"/>
              </a:spcBef>
              <a:spcAft>
                <a:spcPts val="800"/>
              </a:spcAft>
            </a:pPr>
            <a:endParaRPr lang="en-IL" sz="1800"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4814D923-3805-6472-7D20-48DFE50CD889}"/>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1CD064B3-F20F-499A-A8D3-104FDDEAD855}"/>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0A6450B-E8D6-1E27-99D5-BFC9DD642E0D}"/>
              </a:ext>
            </a:extLst>
          </p:cNvPr>
          <p:cNvSpPr/>
          <p:nvPr/>
        </p:nvSpPr>
        <p:spPr>
          <a:xfrm>
            <a:off x="11704551" y="3454787"/>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9F87F981-F12C-E442-81EF-DD0F98C9DD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5558"/>
            <a:ext cx="499915" cy="487647"/>
          </a:xfrm>
          <a:prstGeom prst="rect">
            <a:avLst/>
          </a:prstGeom>
        </p:spPr>
      </p:pic>
      <p:sp>
        <p:nvSpPr>
          <p:cNvPr id="13" name="Isosceles Triangle 12">
            <a:extLst>
              <a:ext uri="{FF2B5EF4-FFF2-40B4-BE49-F238E27FC236}">
                <a16:creationId xmlns:a16="http://schemas.microsoft.com/office/drawing/2014/main" id="{B2372B74-5638-6E32-BF90-C433FBC4C946}"/>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352C7A2C-ABFA-FC2E-B913-09338682A0F6}"/>
              </a:ext>
            </a:extLst>
          </p:cNvPr>
          <p:cNvSpPr/>
          <p:nvPr/>
        </p:nvSpPr>
        <p:spPr>
          <a:xfrm>
            <a:off x="11715620" y="5670870"/>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EB1B366B-E118-132F-56D1-4CE067B10AF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B663E61F-B522-4367-B5A8-CC6EB049DC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7FB2A3A3-6338-DB7E-268D-EB53CC64E041}"/>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A7F4DD2F-72D4-CEC4-C26F-CD392853565D}"/>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72EA5BB2-4C23-34ED-3037-C1C7A8C72401}"/>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49CE2A69-00B5-AE0A-C42E-7F862B111F0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F4ADCC47-30D9-9D31-FBC0-0C5CAE54351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616019"/>
            <a:ext cx="496825" cy="484633"/>
          </a:xfrm>
          <a:prstGeom prst="rect">
            <a:avLst/>
          </a:prstGeom>
        </p:spPr>
      </p:pic>
      <p:pic>
        <p:nvPicPr>
          <p:cNvPr id="27" name="Picture 26">
            <a:extLst>
              <a:ext uri="{FF2B5EF4-FFF2-40B4-BE49-F238E27FC236}">
                <a16:creationId xmlns:a16="http://schemas.microsoft.com/office/drawing/2014/main" id="{1B974BC0-95A9-4885-425F-F4A0E69E837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0778" y="6181771"/>
            <a:ext cx="1869772" cy="645798"/>
          </a:xfrm>
          <a:prstGeom prst="rect">
            <a:avLst/>
          </a:prstGeom>
          <a:effectLst/>
        </p:spPr>
      </p:pic>
      <p:graphicFrame>
        <p:nvGraphicFramePr>
          <p:cNvPr id="8" name="Table 7">
            <a:extLst>
              <a:ext uri="{FF2B5EF4-FFF2-40B4-BE49-F238E27FC236}">
                <a16:creationId xmlns:a16="http://schemas.microsoft.com/office/drawing/2014/main" id="{380812B3-B109-FA66-282A-E9BAFA892572}"/>
              </a:ext>
            </a:extLst>
          </p:cNvPr>
          <p:cNvGraphicFramePr>
            <a:graphicFrameLocks noGrp="1"/>
          </p:cNvGraphicFramePr>
          <p:nvPr/>
        </p:nvGraphicFramePr>
        <p:xfrm>
          <a:off x="8920808" y="2476611"/>
          <a:ext cx="2215323" cy="1797854"/>
        </p:xfrm>
        <a:graphic>
          <a:graphicData uri="http://schemas.openxmlformats.org/drawingml/2006/table">
            <a:tbl>
              <a:tblPr firstRow="1" bandRow="1">
                <a:tableStyleId>{5C22544A-7EE6-4342-B048-85BDC9FD1C3A}</a:tableStyleId>
              </a:tblPr>
              <a:tblGrid>
                <a:gridCol w="738441">
                  <a:extLst>
                    <a:ext uri="{9D8B030D-6E8A-4147-A177-3AD203B41FA5}">
                      <a16:colId xmlns:a16="http://schemas.microsoft.com/office/drawing/2014/main" val="1685688846"/>
                    </a:ext>
                  </a:extLst>
                </a:gridCol>
                <a:gridCol w="738441">
                  <a:extLst>
                    <a:ext uri="{9D8B030D-6E8A-4147-A177-3AD203B41FA5}">
                      <a16:colId xmlns:a16="http://schemas.microsoft.com/office/drawing/2014/main" val="3508221335"/>
                    </a:ext>
                  </a:extLst>
                </a:gridCol>
                <a:gridCol w="738441">
                  <a:extLst>
                    <a:ext uri="{9D8B030D-6E8A-4147-A177-3AD203B41FA5}">
                      <a16:colId xmlns:a16="http://schemas.microsoft.com/office/drawing/2014/main" val="3893397232"/>
                    </a:ext>
                  </a:extLst>
                </a:gridCol>
              </a:tblGrid>
              <a:tr h="517694">
                <a:tc>
                  <a:txBody>
                    <a:bodyPr/>
                    <a:lstStyle/>
                    <a:p>
                      <a:endParaRPr lang="en-IL"/>
                    </a:p>
                  </a:txBody>
                  <a:tcPr/>
                </a:tc>
                <a:tc>
                  <a:txBody>
                    <a:bodyPr/>
                    <a:lstStyle/>
                    <a:p>
                      <a:pPr algn="ctr"/>
                      <a:r>
                        <a:rPr lang="en-US" dirty="0">
                          <a:solidFill>
                            <a:schemeClr val="tx1"/>
                          </a:solidFill>
                        </a:rPr>
                        <a:t>X</a:t>
                      </a:r>
                      <a:endParaRPr lang="en-IL" dirty="0">
                        <a:solidFill>
                          <a:schemeClr val="tx1"/>
                        </a:solidFill>
                      </a:endParaRPr>
                    </a:p>
                  </a:txBody>
                  <a:tcPr/>
                </a:tc>
                <a:tc>
                  <a:txBody>
                    <a:bodyPr/>
                    <a:lstStyle/>
                    <a:p>
                      <a:endParaRPr lang="en-IL" dirty="0"/>
                    </a:p>
                  </a:txBody>
                  <a:tcPr/>
                </a:tc>
                <a:extLst>
                  <a:ext uri="{0D108BD9-81ED-4DB2-BD59-A6C34878D82A}">
                    <a16:rowId xmlns:a16="http://schemas.microsoft.com/office/drawing/2014/main" val="2347966636"/>
                  </a:ext>
                </a:extLst>
              </a:tr>
              <a:tr h="517694">
                <a:tc>
                  <a:txBody>
                    <a:bodyPr/>
                    <a:lstStyle/>
                    <a:p>
                      <a:pPr algn="ctr"/>
                      <a:r>
                        <a:rPr lang="en-US" b="1" dirty="0">
                          <a:solidFill>
                            <a:schemeClr val="tx1"/>
                          </a:solidFill>
                        </a:rPr>
                        <a:t>O</a:t>
                      </a:r>
                      <a:endParaRPr lang="en-IL" b="1" dirty="0">
                        <a:solidFill>
                          <a:schemeClr val="tx1"/>
                        </a:solidFill>
                      </a:endParaRPr>
                    </a:p>
                  </a:txBody>
                  <a:tcPr/>
                </a:tc>
                <a:tc>
                  <a:txBody>
                    <a:bodyPr/>
                    <a:lstStyle/>
                    <a:p>
                      <a:pPr algn="ctr"/>
                      <a:r>
                        <a:rPr lang="en-US" b="1" dirty="0"/>
                        <a:t>O</a:t>
                      </a:r>
                    </a:p>
                    <a:p>
                      <a:endParaRPr lang="en-IL"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X</a:t>
                      </a:r>
                      <a:endParaRPr lang="en-IL" b="1" dirty="0"/>
                    </a:p>
                    <a:p>
                      <a:endParaRPr lang="en-IL" dirty="0"/>
                    </a:p>
                  </a:txBody>
                  <a:tcPr/>
                </a:tc>
                <a:extLst>
                  <a:ext uri="{0D108BD9-81ED-4DB2-BD59-A6C34878D82A}">
                    <a16:rowId xmlns:a16="http://schemas.microsoft.com/office/drawing/2014/main" val="4278681946"/>
                  </a:ext>
                </a:extLst>
              </a:tr>
              <a:tr h="517694">
                <a:tc>
                  <a:txBody>
                    <a:bodyPr/>
                    <a:lstStyle/>
                    <a:p>
                      <a:pPr algn="ctr"/>
                      <a:r>
                        <a:rPr lang="en-US" b="1" dirty="0"/>
                        <a:t>O</a:t>
                      </a:r>
                    </a:p>
                    <a:p>
                      <a:endParaRPr lang="en-I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mn-lt"/>
                          <a:ea typeface="+mn-ea"/>
                          <a:cs typeface="+mn-cs"/>
                        </a:rPr>
                        <a:t>X</a:t>
                      </a:r>
                      <a:endParaRPr kumimoji="0" lang="en-IL" sz="1800" b="1" i="0" u="none" strike="noStrike" kern="1200" cap="none" spc="0" normalizeH="0" baseline="0" noProof="0" dirty="0">
                        <a:ln>
                          <a:noFill/>
                        </a:ln>
                        <a:solidFill>
                          <a:schemeClr val="tx1"/>
                        </a:solidFill>
                        <a:effectLst/>
                        <a:uLnTx/>
                        <a:uFillTx/>
                        <a:latin typeface="+mn-lt"/>
                        <a:ea typeface="+mn-ea"/>
                        <a:cs typeface="+mn-cs"/>
                      </a:endParaRPr>
                    </a:p>
                    <a:p>
                      <a:endParaRPr lang="en-IL" dirty="0"/>
                    </a:p>
                  </a:txBody>
                  <a:tcPr/>
                </a:tc>
                <a:tc>
                  <a:txBody>
                    <a:bodyPr/>
                    <a:lstStyle/>
                    <a:p>
                      <a:endParaRPr lang="en-IL" dirty="0"/>
                    </a:p>
                  </a:txBody>
                  <a:tcPr/>
                </a:tc>
                <a:extLst>
                  <a:ext uri="{0D108BD9-81ED-4DB2-BD59-A6C34878D82A}">
                    <a16:rowId xmlns:a16="http://schemas.microsoft.com/office/drawing/2014/main" val="3569868784"/>
                  </a:ext>
                </a:extLst>
              </a:tr>
            </a:tbl>
          </a:graphicData>
        </a:graphic>
      </p:graphicFrame>
      <p:sp>
        <p:nvSpPr>
          <p:cNvPr id="5" name="תיבת טקסט 4">
            <a:extLst>
              <a:ext uri="{FF2B5EF4-FFF2-40B4-BE49-F238E27FC236}">
                <a16:creationId xmlns:a16="http://schemas.microsoft.com/office/drawing/2014/main" id="{DEC0AF66-3FCA-0AF7-5E33-4137D8DC7F4E}"/>
              </a:ext>
            </a:extLst>
          </p:cNvPr>
          <p:cNvSpPr txBox="1"/>
          <p:nvPr/>
        </p:nvSpPr>
        <p:spPr>
          <a:xfrm>
            <a:off x="1490134" y="1456841"/>
            <a:ext cx="6274518" cy="461665"/>
          </a:xfrm>
          <a:prstGeom prst="rect">
            <a:avLst/>
          </a:prstGeom>
          <a:noFill/>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היכן נוכל לראות את פרחי הבר?</a:t>
            </a:r>
          </a:p>
        </p:txBody>
      </p:sp>
      <p:sp>
        <p:nvSpPr>
          <p:cNvPr id="11" name="תיבת טקסט 10">
            <a:extLst>
              <a:ext uri="{FF2B5EF4-FFF2-40B4-BE49-F238E27FC236}">
                <a16:creationId xmlns:a16="http://schemas.microsoft.com/office/drawing/2014/main" id="{A01A3F92-C83E-31FE-456E-56597D2411CC}"/>
              </a:ext>
            </a:extLst>
          </p:cNvPr>
          <p:cNvSpPr txBox="1"/>
          <p:nvPr/>
        </p:nvSpPr>
        <p:spPr>
          <a:xfrm>
            <a:off x="1337734" y="2923709"/>
            <a:ext cx="6579317" cy="2308324"/>
          </a:xfrm>
          <a:prstGeom prst="rect">
            <a:avLst/>
          </a:prstGeom>
          <a:noFill/>
          <a:ln w="19050">
            <a:solidFill>
              <a:schemeClr val="tx1"/>
            </a:solidFill>
          </a:ln>
        </p:spPr>
        <p:txBody>
          <a:bodyPr wrap="square" rtlCol="1">
            <a:spAutoFit/>
          </a:bodyPr>
          <a:lstStyle/>
          <a:p>
            <a:pPr algn="ctr" rtl="1"/>
            <a:r>
              <a:rPr lang="he-IL" sz="2400" b="1" dirty="0">
                <a:solidFill>
                  <a:srgbClr val="005445"/>
                </a:solidFill>
                <a:latin typeface="Atlas AAA" panose="020B0504020202020204" pitchFamily="34" charset="-79"/>
                <a:cs typeface="Atlas AAA" panose="020B0504020202020204" pitchFamily="34" charset="-79"/>
              </a:rPr>
              <a:t>תשובה:</a:t>
            </a:r>
          </a:p>
          <a:p>
            <a:pPr algn="ctr" rtl="1"/>
            <a:endParaRPr lang="he-IL" sz="2400" b="1" dirty="0">
              <a:solidFill>
                <a:srgbClr val="005445"/>
              </a:solidFill>
              <a:latin typeface="Atlas AAA" panose="020B0504020202020204" pitchFamily="34" charset="-79"/>
              <a:cs typeface="Atlas AAA" panose="020B0504020202020204" pitchFamily="34" charset="-79"/>
            </a:endParaRPr>
          </a:p>
          <a:p>
            <a:pPr algn="ctr" rtl="1"/>
            <a:r>
              <a:rPr lang="he-IL" sz="2400" b="1" dirty="0">
                <a:solidFill>
                  <a:srgbClr val="005445"/>
                </a:solidFill>
                <a:latin typeface="Atlas AAA" panose="020B0504020202020204" pitchFamily="34" charset="-79"/>
                <a:cs typeface="Atlas AAA" panose="020B0504020202020204" pitchFamily="34" charset="-79"/>
              </a:rPr>
              <a:t>בשמורות הטבע ובגנים הלאומיים, בכל רחבי הארץ.</a:t>
            </a:r>
          </a:p>
          <a:p>
            <a:pPr algn="ctr" rtl="1"/>
            <a:r>
              <a:rPr lang="he-IL" sz="2400" b="1" dirty="0">
                <a:solidFill>
                  <a:srgbClr val="005445"/>
                </a:solidFill>
                <a:latin typeface="Atlas AAA" panose="020B0504020202020204" pitchFamily="34" charset="-79"/>
                <a:cs typeface="Atlas AAA" panose="020B0504020202020204" pitchFamily="34" charset="-79"/>
              </a:rPr>
              <a:t>כל שמורה מייצגת בית גידול מיוחד ובו פרחי בר מאפיינים.</a:t>
            </a:r>
          </a:p>
          <a:p>
            <a:pPr algn="ctr" rtl="1"/>
            <a:endParaRPr lang="he-IL" sz="2400" b="1" dirty="0">
              <a:solidFill>
                <a:srgbClr val="005445"/>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371189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wipe(down)">
                                      <p:cBhvr>
                                        <p:cTn id="10" dur="500"/>
                                        <p:tgtEl>
                                          <p:spTgt spid="11">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circle(in)">
                                      <p:cBhvr>
                                        <p:cTn id="15" dur="20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2E21D-19CD-22CD-EF68-A959845FAAF4}"/>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D3DC32E-FF7E-1967-2EA2-C6C2CD6FB0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8" y="0"/>
            <a:ext cx="12192000" cy="6858000"/>
          </a:xfrm>
          <a:prstGeom prst="rect">
            <a:avLst/>
          </a:prstGeom>
        </p:spPr>
      </p:pic>
      <p:pic>
        <p:nvPicPr>
          <p:cNvPr id="29" name="Picture 28">
            <a:extLst>
              <a:ext uri="{FF2B5EF4-FFF2-40B4-BE49-F238E27FC236}">
                <a16:creationId xmlns:a16="http://schemas.microsoft.com/office/drawing/2014/main" id="{A0B7BBFB-E28E-427C-B572-E03F998BC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2078" y="6358207"/>
            <a:ext cx="1767844" cy="301753"/>
          </a:xfrm>
          <a:prstGeom prst="rect">
            <a:avLst/>
          </a:prstGeom>
        </p:spPr>
      </p:pic>
      <p:sp>
        <p:nvSpPr>
          <p:cNvPr id="18" name="TextBox 17">
            <a:extLst>
              <a:ext uri="{FF2B5EF4-FFF2-40B4-BE49-F238E27FC236}">
                <a16:creationId xmlns:a16="http://schemas.microsoft.com/office/drawing/2014/main" id="{9ED794EF-608C-AE7A-BF5F-0F4E39374698}"/>
              </a:ext>
            </a:extLst>
          </p:cNvPr>
          <p:cNvSpPr txBox="1"/>
          <p:nvPr/>
        </p:nvSpPr>
        <p:spPr>
          <a:xfrm>
            <a:off x="2677115" y="849773"/>
            <a:ext cx="6837770" cy="5509200"/>
          </a:xfrm>
          <a:prstGeom prst="rect">
            <a:avLst/>
          </a:prstGeom>
          <a:noFill/>
        </p:spPr>
        <p:txBody>
          <a:bodyPr wrap="square" rtlCol="0">
            <a:spAutoFit/>
          </a:bodyPr>
          <a:lstStyle/>
          <a:p>
            <a:pPr algn="ctr" rtl="1"/>
            <a:endParaRPr lang="he-IL" sz="3200" b="1" dirty="0">
              <a:solidFill>
                <a:schemeClr val="bg1"/>
              </a:solidFill>
              <a:latin typeface="Atlas AAA" panose="020B0504020202020204" pitchFamily="34" charset="-79"/>
              <a:cs typeface="Atlas AAA" panose="020B0504020202020204" pitchFamily="34" charset="-79"/>
            </a:endParaRPr>
          </a:p>
          <a:p>
            <a:pPr algn="ctr" rtl="1"/>
            <a:r>
              <a:rPr lang="he-IL" sz="3200" b="1" dirty="0">
                <a:solidFill>
                  <a:schemeClr val="bg1"/>
                </a:solidFill>
                <a:latin typeface="Atlas AAA" panose="020B0504020202020204" pitchFamily="34" charset="-79"/>
                <a:cs typeface="Atlas AAA" panose="020B0504020202020204" pitchFamily="34" charset="-79"/>
              </a:rPr>
              <a:t>מקווים שהתאהבתם בפרחי הבר לפחות כמונו.</a:t>
            </a:r>
          </a:p>
          <a:p>
            <a:pPr algn="ctr" rtl="1"/>
            <a:r>
              <a:rPr lang="he-IL" sz="3200" b="1" dirty="0">
                <a:solidFill>
                  <a:schemeClr val="bg1"/>
                </a:solidFill>
                <a:latin typeface="Atlas AAA" panose="020B0504020202020204" pitchFamily="34" charset="-79"/>
                <a:cs typeface="Atlas AAA" panose="020B0504020202020204" pitchFamily="34" charset="-79"/>
              </a:rPr>
              <a:t>בואו לטייל בשמורות הטבע ובגנים הלאומים,</a:t>
            </a:r>
          </a:p>
          <a:p>
            <a:pPr algn="ctr" rtl="1"/>
            <a:r>
              <a:rPr lang="he-IL" sz="3200" b="1" dirty="0">
                <a:solidFill>
                  <a:schemeClr val="bg1"/>
                </a:solidFill>
                <a:latin typeface="Atlas AAA" panose="020B0504020202020204" pitchFamily="34" charset="-79"/>
                <a:cs typeface="Atlas AAA" panose="020B0504020202020204" pitchFamily="34" charset="-79"/>
              </a:rPr>
              <a:t> חפשו את פרחי הבר שאתם כבר מכירים</a:t>
            </a:r>
          </a:p>
          <a:p>
            <a:pPr algn="ctr" rtl="1"/>
            <a:endParaRPr lang="he-IL" sz="3200" b="1" dirty="0">
              <a:solidFill>
                <a:schemeClr val="bg1"/>
              </a:solidFill>
              <a:highlight>
                <a:srgbClr val="FFFF00"/>
              </a:highlight>
              <a:latin typeface="Atlas AAA" panose="020B0504020202020204" pitchFamily="34" charset="-79"/>
              <a:cs typeface="Atlas AAA" panose="020B0504020202020204" pitchFamily="34" charset="-79"/>
            </a:endParaRPr>
          </a:p>
          <a:p>
            <a:pPr algn="ctr" rtl="1"/>
            <a:endParaRPr lang="he-IL" sz="3200" b="1" dirty="0">
              <a:solidFill>
                <a:schemeClr val="bg1"/>
              </a:solidFill>
              <a:latin typeface="Atlas AAA" panose="020B0504020202020204" pitchFamily="34" charset="-79"/>
              <a:cs typeface="Atlas AAA" panose="020B0504020202020204" pitchFamily="34" charset="-79"/>
            </a:endParaRPr>
          </a:p>
          <a:p>
            <a:pPr algn="ctr" rtl="1"/>
            <a:r>
              <a:rPr lang="en-US" sz="3200" b="1" dirty="0">
                <a:solidFill>
                  <a:schemeClr val="bg1"/>
                </a:solidFill>
                <a:latin typeface="Atlas AAA" panose="020B0504020202020204" pitchFamily="34" charset="-79"/>
                <a:cs typeface="Atlas AAA" panose="020B0504020202020204" pitchFamily="34" charset="-79"/>
              </a:rPr>
              <a:t>www.parks.org.il</a:t>
            </a:r>
            <a:endParaRPr lang="he-IL" sz="3200" b="1" dirty="0">
              <a:solidFill>
                <a:schemeClr val="bg1"/>
              </a:solidFill>
              <a:latin typeface="Atlas AAA" panose="020B0504020202020204" pitchFamily="34" charset="-79"/>
              <a:cs typeface="Atlas AAA" panose="020B0504020202020204" pitchFamily="34" charset="-79"/>
            </a:endParaRPr>
          </a:p>
          <a:p>
            <a:pPr algn="just" rtl="1"/>
            <a:endParaRPr lang="en-150" sz="3200" dirty="0">
              <a:solidFill>
                <a:schemeClr val="bg1"/>
              </a:solidFill>
              <a:latin typeface="Atlas AAA" panose="020B0504020202020204" pitchFamily="34" charset="-79"/>
              <a:cs typeface="Atlas AAA" panose="020B0504020202020204" pitchFamily="34" charset="-79"/>
            </a:endParaRPr>
          </a:p>
        </p:txBody>
      </p:sp>
    </p:spTree>
    <p:extLst>
      <p:ext uri="{BB962C8B-B14F-4D97-AF65-F5344CB8AC3E}">
        <p14:creationId xmlns:p14="http://schemas.microsoft.com/office/powerpoint/2010/main" val="414532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animEffect transition="in" filter="wheel(1)">
                                      <p:cBhvr>
                                        <p:cTn id="7" dur="2000"/>
                                        <p:tgtEl>
                                          <p:spTgt spid="1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2" end="2"/>
                                            </p:txEl>
                                          </p:spTgt>
                                        </p:tgtEl>
                                        <p:attrNameLst>
                                          <p:attrName>style.visibility</p:attrName>
                                        </p:attrNameLst>
                                      </p:cBhvr>
                                      <p:to>
                                        <p:strVal val="visible"/>
                                      </p:to>
                                    </p:set>
                                    <p:animEffect transition="in" filter="wipe(down)">
                                      <p:cBhvr>
                                        <p:cTn id="12" dur="500"/>
                                        <p:tgtEl>
                                          <p:spTgt spid="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xEl>
                                              <p:pRg st="3" end="3"/>
                                            </p:txEl>
                                          </p:spTgt>
                                        </p:tgtEl>
                                        <p:attrNameLst>
                                          <p:attrName>style.visibility</p:attrName>
                                        </p:attrNameLst>
                                      </p:cBhvr>
                                      <p:to>
                                        <p:strVal val="visible"/>
                                      </p:to>
                                    </p:set>
                                    <p:animEffect transition="in" filter="wipe(down)">
                                      <p:cBhvr>
                                        <p:cTn id="17" dur="500"/>
                                        <p:tgtEl>
                                          <p:spTgt spid="1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6" end="6"/>
                                            </p:txEl>
                                          </p:spTgt>
                                        </p:tgtEl>
                                        <p:attrNameLst>
                                          <p:attrName>style.visibility</p:attrName>
                                        </p:attrNameLst>
                                      </p:cBhvr>
                                      <p:to>
                                        <p:strVal val="visible"/>
                                      </p:to>
                                    </p:set>
                                    <p:animEffect transition="in" filter="randombar(horizontal)">
                                      <p:cBhvr>
                                        <p:cTn id="22" dur="50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922-F963-0618-F075-22F6E591EB4A}"/>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77E39157-86EF-B27A-22F1-F0AA3A7A7A0B}"/>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E1115C17-C053-FBE5-8B2A-190481A6F6A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10" name="מציין מיקום תוכן 3">
            <a:extLst>
              <a:ext uri="{FF2B5EF4-FFF2-40B4-BE49-F238E27FC236}">
                <a16:creationId xmlns:a16="http://schemas.microsoft.com/office/drawing/2014/main" id="{15B46BD1-3A7D-632F-8698-ADB2F07BB4EA}"/>
              </a:ext>
            </a:extLst>
          </p:cNvPr>
          <p:cNvSpPr txBox="1">
            <a:spLocks/>
          </p:cNvSpPr>
          <p:nvPr/>
        </p:nvSpPr>
        <p:spPr>
          <a:xfrm>
            <a:off x="4975761" y="1048214"/>
            <a:ext cx="6430886" cy="5210081"/>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endParaRPr lang="he-IL" sz="1600" dirty="0">
              <a:solidFill>
                <a:schemeClr val="tx1"/>
              </a:solidFill>
              <a:latin typeface="Atlas AAA" panose="020B0504020202020204" pitchFamily="34" charset="-79"/>
              <a:cs typeface="Atlas AAA" panose="020B0504020202020204" pitchFamily="34" charset="-79"/>
            </a:endParaRPr>
          </a:p>
          <a:p>
            <a:pPr marL="0" lvl="0" indent="0">
              <a:buNone/>
              <a:defRPr/>
            </a:pPr>
            <a:r>
              <a:rPr lang="he-IL" sz="1600" b="1" dirty="0">
                <a:solidFill>
                  <a:schemeClr val="tx1"/>
                </a:solidFill>
                <a:latin typeface="Atlas AAA" panose="020B0504020202020204" pitchFamily="34" charset="-79"/>
                <a:cs typeface="Atlas AAA" panose="020B0504020202020204" pitchFamily="34" charset="-79"/>
              </a:rPr>
              <a:t>כתיבה ועריכה: </a:t>
            </a:r>
            <a:r>
              <a:rPr lang="he-IL" sz="1600" dirty="0">
                <a:solidFill>
                  <a:schemeClr val="tx1"/>
                </a:solidFill>
                <a:latin typeface="Atlas AAA" panose="020B0504020202020204" pitchFamily="34" charset="-79"/>
                <a:cs typeface="Atlas AAA" panose="020B0504020202020204" pitchFamily="34" charset="-79"/>
              </a:rPr>
              <a:t>טל ערן</a:t>
            </a:r>
          </a:p>
          <a:p>
            <a:pPr lvl="0">
              <a:defRPr/>
            </a:pPr>
            <a:endParaRPr lang="he-IL" sz="1600" dirty="0">
              <a:solidFill>
                <a:schemeClr val="tx1"/>
              </a:solidFill>
              <a:latin typeface="Atlas AAA" panose="020B0504020202020204" pitchFamily="34" charset="-79"/>
              <a:cs typeface="Atlas AAA" panose="020B0504020202020204" pitchFamily="34" charset="-79"/>
            </a:endParaRPr>
          </a:p>
          <a:p>
            <a:pPr marL="0" lvl="0" indent="0">
              <a:buNone/>
              <a:defRPr/>
            </a:pPr>
            <a:r>
              <a:rPr lang="he-IL" sz="1600" b="1" dirty="0">
                <a:solidFill>
                  <a:schemeClr val="tx1"/>
                </a:solidFill>
                <a:latin typeface="Atlas AAA" panose="020B0504020202020204" pitchFamily="34" charset="-79"/>
                <a:cs typeface="Atlas AAA" panose="020B0504020202020204" pitchFamily="34" charset="-79"/>
              </a:rPr>
              <a:t>ייעוץ מקצועי:</a:t>
            </a:r>
          </a:p>
          <a:p>
            <a:pPr>
              <a:defRPr/>
            </a:pPr>
            <a:r>
              <a:rPr lang="he-IL" sz="1600" dirty="0">
                <a:solidFill>
                  <a:schemeClr val="tx1"/>
                </a:solidFill>
                <a:latin typeface="Atlas AAA" panose="020B0504020202020204" pitchFamily="34" charset="-79"/>
                <a:cs typeface="Atlas AAA" panose="020B0504020202020204" pitchFamily="34" charset="-79"/>
              </a:rPr>
              <a:t>ד"ר מרגרטה וולצ'אק, אקולוגית צמחים, רשות הטבע והגנים</a:t>
            </a:r>
          </a:p>
          <a:p>
            <a:pPr>
              <a:defRPr/>
            </a:pPr>
            <a:r>
              <a:rPr lang="he-IL" sz="1600">
                <a:solidFill>
                  <a:schemeClr val="tx1"/>
                </a:solidFill>
                <a:latin typeface="Atlas AAA" panose="020B0504020202020204" pitchFamily="34" charset="-79"/>
                <a:cs typeface="Atlas AAA" panose="020B0504020202020204" pitchFamily="34" charset="-79"/>
              </a:rPr>
              <a:t>מזי מגנאג'י</a:t>
            </a:r>
            <a:r>
              <a:rPr lang="he-IL" sz="1600" dirty="0">
                <a:solidFill>
                  <a:schemeClr val="tx1"/>
                </a:solidFill>
                <a:latin typeface="Atlas AAA" panose="020B0504020202020204" pitchFamily="34" charset="-79"/>
                <a:cs typeface="Atlas AAA" panose="020B0504020202020204" pitchFamily="34" charset="-79"/>
              </a:rPr>
              <a:t>, מנהלת אגף הסברה , רשות הטבע והגנים</a:t>
            </a:r>
          </a:p>
          <a:p>
            <a:pPr>
              <a:defRPr/>
            </a:pPr>
            <a:r>
              <a:rPr lang="he-IL" sz="1600" dirty="0">
                <a:solidFill>
                  <a:schemeClr val="tx1"/>
                </a:solidFill>
                <a:latin typeface="Atlas AAA" panose="020B0504020202020204" pitchFamily="34" charset="-79"/>
                <a:cs typeface="Atlas AAA" panose="020B0504020202020204" pitchFamily="34" charset="-79"/>
              </a:rPr>
              <a:t>שרון גולן הרשקוביץ, מנהלת אגף חינוך קהילה והתנדבות, רשות הטבע והגנים</a:t>
            </a:r>
          </a:p>
          <a:p>
            <a:pPr>
              <a:defRPr/>
            </a:pPr>
            <a:r>
              <a:rPr lang="he-IL" sz="1600" dirty="0">
                <a:solidFill>
                  <a:schemeClr val="tx1"/>
                </a:solidFill>
                <a:latin typeface="Atlas AAA" panose="020B0504020202020204" pitchFamily="34" charset="-79"/>
                <a:cs typeface="Atlas AAA" panose="020B0504020202020204" pitchFamily="34" charset="-79"/>
              </a:rPr>
              <a:t>חני פלג, ממונה ארצית לחינוך לקיימות, אגף א' מדעים, מזכירות פדגוגית, משרד החינוך</a:t>
            </a:r>
          </a:p>
          <a:p>
            <a:pPr>
              <a:defRPr/>
            </a:pPr>
            <a:r>
              <a:rPr lang="he-IL" sz="1600" dirty="0">
                <a:solidFill>
                  <a:schemeClr val="tx1"/>
                </a:solidFill>
                <a:latin typeface="Atlas AAA" panose="020B0504020202020204" pitchFamily="34" charset="-79"/>
                <a:cs typeface="Atlas AAA" panose="020B0504020202020204" pitchFamily="34" charset="-79"/>
              </a:rPr>
              <a:t>טלי אמבר חציר, מדריכה ארצית לחינוך לקיימות, אגף א' מדעים מזכירות פדגוגית, משרד החינוך</a:t>
            </a:r>
          </a:p>
          <a:p>
            <a:pPr>
              <a:defRPr/>
            </a:pPr>
            <a:r>
              <a:rPr lang="he-IL" sz="1600" dirty="0">
                <a:solidFill>
                  <a:schemeClr val="tx1"/>
                </a:solidFill>
                <a:latin typeface="Atlas AAA" panose="020B0504020202020204" pitchFamily="34" charset="-79"/>
                <a:cs typeface="Atlas AAA" panose="020B0504020202020204" pitchFamily="34" charset="-79"/>
              </a:rPr>
              <a:t>גלית ניב, מדריכה ארצית למדע וטכנולוגיה, אגף מדעים, משכירות פדגוגית משרד החינוך.</a:t>
            </a:r>
          </a:p>
        </p:txBody>
      </p:sp>
      <p:pic>
        <p:nvPicPr>
          <p:cNvPr id="2" name="Picture 1">
            <a:extLst>
              <a:ext uri="{FF2B5EF4-FFF2-40B4-BE49-F238E27FC236}">
                <a16:creationId xmlns:a16="http://schemas.microsoft.com/office/drawing/2014/main" id="{2CFC7E94-0C81-B118-7A01-DEF1F19F80E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129481">
            <a:off x="1233532" y="3368966"/>
            <a:ext cx="3684462" cy="3372600"/>
          </a:xfrm>
          <a:prstGeom prst="rect">
            <a:avLst/>
          </a:prstGeom>
        </p:spPr>
      </p:pic>
    </p:spTree>
    <p:extLst>
      <p:ext uri="{BB962C8B-B14F-4D97-AF65-F5344CB8AC3E}">
        <p14:creationId xmlns:p14="http://schemas.microsoft.com/office/powerpoint/2010/main" val="250831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5FAB4-636B-CD56-48BF-92EAA1C835C0}"/>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3EC2176C-5EED-4C07-1F8C-52EE6A303D16}"/>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784B5E6F-32ED-762B-7C2F-E1B5D675846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6EC055AD-86F4-8AC8-56E1-D4E653F906B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AA06F26F-0EEE-DD39-1967-8CE46264D948}"/>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51012BCA-C3A5-8B6F-EE93-72D749B13798}"/>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1050FEC4-EB5D-8B57-9920-1DFD652116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30E7B539-D79D-A518-8D3D-94C48429AB8E}"/>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60DD41F5-012F-A028-BDE9-A05A1319F95A}"/>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3D5C14BE-AF09-6D61-DFA6-6444ADEB9D98}"/>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EFABBD5D-9528-E31A-7DEB-55BD0EE29A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1B8F049E-DEDB-17D5-9BD9-4476DB4951BB}"/>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56B3BE87-042F-1DDA-9F0A-C49B286D0BA5}"/>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44D3DE60-D5B3-F924-EF61-D1CD96A81A0B}"/>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1C323FF4-9F31-AF32-D291-99F8A2D4DF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C89C4CEF-7910-EDA0-F75E-6199F93103C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8" name="TextBox 7">
            <a:extLst>
              <a:ext uri="{FF2B5EF4-FFF2-40B4-BE49-F238E27FC236}">
                <a16:creationId xmlns:a16="http://schemas.microsoft.com/office/drawing/2014/main" id="{A9DBF39F-DE25-DEE7-62DE-2C6F0AD3B5F4}"/>
              </a:ext>
            </a:extLst>
          </p:cNvPr>
          <p:cNvSpPr txBox="1"/>
          <p:nvPr/>
        </p:nvSpPr>
        <p:spPr>
          <a:xfrm>
            <a:off x="5388516" y="2774798"/>
            <a:ext cx="1096755" cy="993285"/>
          </a:xfrm>
          <a:prstGeom prst="rect">
            <a:avLst/>
          </a:prstGeom>
          <a:noFill/>
        </p:spPr>
        <p:txBody>
          <a:bodyPr wrap="square">
            <a:spAutoFit/>
          </a:bodyPr>
          <a:lstStyle/>
          <a:p>
            <a:pPr algn="ctr" rtl="1">
              <a:lnSpc>
                <a:spcPct val="115000"/>
              </a:lnSpc>
              <a:spcAft>
                <a:spcPts val="800"/>
              </a:spcAft>
            </a:pPr>
            <a:r>
              <a:rPr lang="he-IL" sz="5400" b="1" kern="100" dirty="0">
                <a:effectLst/>
                <a:latin typeface="Aptos" panose="020B0004020202020204" pitchFamily="34" charset="0"/>
                <a:ea typeface="Aptos" panose="020B0004020202020204" pitchFamily="34" charset="0"/>
                <a:cs typeface="Arial" panose="020B0604020202020204" pitchFamily="34" charset="0"/>
              </a:rPr>
              <a:t>+</a:t>
            </a:r>
            <a:endParaRPr lang="en-IL" sz="5400" b="1"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5E20BCF-8B3A-A546-6C40-DC1208377F2E}"/>
              </a:ext>
            </a:extLst>
          </p:cNvPr>
          <p:cNvSpPr txBox="1"/>
          <p:nvPr/>
        </p:nvSpPr>
        <p:spPr>
          <a:xfrm>
            <a:off x="3572378" y="2762724"/>
            <a:ext cx="2589159" cy="993285"/>
          </a:xfrm>
          <a:prstGeom prst="rect">
            <a:avLst/>
          </a:prstGeom>
          <a:noFill/>
        </p:spPr>
        <p:txBody>
          <a:bodyPr wrap="square">
            <a:spAutoFit/>
          </a:bodyPr>
          <a:lstStyle/>
          <a:p>
            <a:pPr algn="ctr" rtl="1">
              <a:lnSpc>
                <a:spcPct val="115000"/>
              </a:lnSpc>
              <a:spcAft>
                <a:spcPts val="800"/>
              </a:spcAft>
            </a:pPr>
            <a:r>
              <a:rPr lang="he-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rPr>
              <a:t>נית</a:t>
            </a:r>
            <a:endParaRPr lang="en-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DCE8B22-E8BC-0041-DF7F-B1660E8438B2}"/>
              </a:ext>
            </a:extLst>
          </p:cNvPr>
          <p:cNvPicPr>
            <a:picLocks noChangeAspect="1"/>
          </p:cNvPicPr>
          <p:nvPr/>
        </p:nvPicPr>
        <p:blipFill>
          <a:blip r:embed="rId7"/>
          <a:srcRect l="30909" t="15889" r="21546" b="12061"/>
          <a:stretch/>
        </p:blipFill>
        <p:spPr>
          <a:xfrm>
            <a:off x="6221108" y="885486"/>
            <a:ext cx="5217029" cy="4941184"/>
          </a:xfrm>
          <a:prstGeom prst="rect">
            <a:avLst/>
          </a:prstGeom>
        </p:spPr>
      </p:pic>
      <p:grpSp>
        <p:nvGrpSpPr>
          <p:cNvPr id="10" name="Group 9">
            <a:extLst>
              <a:ext uri="{FF2B5EF4-FFF2-40B4-BE49-F238E27FC236}">
                <a16:creationId xmlns:a16="http://schemas.microsoft.com/office/drawing/2014/main" id="{21F94556-0F59-980C-1680-364E8B6ED313}"/>
              </a:ext>
            </a:extLst>
          </p:cNvPr>
          <p:cNvGrpSpPr/>
          <p:nvPr/>
        </p:nvGrpSpPr>
        <p:grpSpPr>
          <a:xfrm>
            <a:off x="3213361" y="227267"/>
            <a:ext cx="5750619" cy="6257621"/>
            <a:chOff x="3213361" y="227267"/>
            <a:chExt cx="5750619" cy="6257621"/>
          </a:xfrm>
        </p:grpSpPr>
        <p:pic>
          <p:nvPicPr>
            <p:cNvPr id="29" name="Picture 28">
              <a:extLst>
                <a:ext uri="{FF2B5EF4-FFF2-40B4-BE49-F238E27FC236}">
                  <a16:creationId xmlns:a16="http://schemas.microsoft.com/office/drawing/2014/main" id="{69A2CB91-473D-A5CA-7330-B48861C4A615}"/>
                </a:ext>
              </a:extLst>
            </p:cNvPr>
            <p:cNvPicPr>
              <a:picLocks noChangeAspect="1"/>
            </p:cNvPicPr>
            <p:nvPr/>
          </p:nvPicPr>
          <p:blipFill>
            <a:blip r:embed="rId8"/>
            <a:srcRect l="50187" t="21279" r="27198" b="39347"/>
            <a:stretch/>
          </p:blipFill>
          <p:spPr>
            <a:xfrm>
              <a:off x="3213361" y="227267"/>
              <a:ext cx="5750619" cy="6257621"/>
            </a:xfrm>
            <a:prstGeom prst="rect">
              <a:avLst/>
            </a:prstGeom>
          </p:spPr>
        </p:pic>
        <p:sp>
          <p:nvSpPr>
            <p:cNvPr id="4" name="תיבת טקסט 3">
              <a:extLst>
                <a:ext uri="{FF2B5EF4-FFF2-40B4-BE49-F238E27FC236}">
                  <a16:creationId xmlns:a16="http://schemas.microsoft.com/office/drawing/2014/main" id="{FE53FBC2-EE17-3D27-31E8-9F151630878C}"/>
                </a:ext>
              </a:extLst>
            </p:cNvPr>
            <p:cNvSpPr txBox="1"/>
            <p:nvPr/>
          </p:nvSpPr>
          <p:spPr>
            <a:xfrm>
              <a:off x="6701724" y="6001890"/>
              <a:ext cx="2016051" cy="307777"/>
            </a:xfrm>
            <a:prstGeom prst="rect">
              <a:avLst/>
            </a:prstGeom>
            <a:noFill/>
          </p:spPr>
          <p:txBody>
            <a:bodyPr wrap="square" rtlCol="1">
              <a:spAutoFit/>
            </a:bodyPr>
            <a:lstStyle/>
            <a:p>
              <a:pPr algn="r"/>
              <a:r>
                <a:rPr lang="he-IL" sz="1400" dirty="0"/>
                <a:t>איור: </a:t>
              </a:r>
              <a:r>
                <a:rPr lang="he-IL" sz="1400" dirty="0" err="1"/>
                <a:t>הת'ר</a:t>
              </a:r>
              <a:r>
                <a:rPr lang="he-IL" sz="1400" dirty="0"/>
                <a:t> ווד</a:t>
              </a:r>
            </a:p>
          </p:txBody>
        </p:sp>
      </p:grpSp>
      <p:sp>
        <p:nvSpPr>
          <p:cNvPr id="36" name="TextBox 35">
            <a:extLst>
              <a:ext uri="{FF2B5EF4-FFF2-40B4-BE49-F238E27FC236}">
                <a16:creationId xmlns:a16="http://schemas.microsoft.com/office/drawing/2014/main" id="{CEB62127-E99B-AC1D-82B2-CCAC49C55A34}"/>
              </a:ext>
            </a:extLst>
          </p:cNvPr>
          <p:cNvSpPr txBox="1"/>
          <p:nvPr/>
        </p:nvSpPr>
        <p:spPr>
          <a:xfrm>
            <a:off x="3646753" y="557832"/>
            <a:ext cx="1741763" cy="369332"/>
          </a:xfrm>
          <a:prstGeom prst="rect">
            <a:avLst/>
          </a:prstGeom>
          <a:noFill/>
        </p:spPr>
        <p:txBody>
          <a:bodyPr wrap="square">
            <a:spAutoFit/>
          </a:bodyPr>
          <a:lstStyle/>
          <a:p>
            <a:pPr marL="0" indent="0">
              <a:buNone/>
              <a:defRPr/>
            </a:pPr>
            <a:r>
              <a:rPr lang="he-IL" b="1" kern="100" dirty="0">
                <a:latin typeface="Aptos" panose="020B0004020202020204" pitchFamily="34" charset="0"/>
                <a:ea typeface="Aptos" panose="020B0004020202020204" pitchFamily="34" charset="0"/>
                <a:cs typeface="Arial" panose="020B0604020202020204" pitchFamily="34" charset="0"/>
              </a:rPr>
              <a:t>כלנית מצויה</a:t>
            </a:r>
          </a:p>
        </p:txBody>
      </p:sp>
    </p:spTree>
    <p:extLst>
      <p:ext uri="{BB962C8B-B14F-4D97-AF65-F5344CB8AC3E}">
        <p14:creationId xmlns:p14="http://schemas.microsoft.com/office/powerpoint/2010/main" val="211340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down)">
                                      <p:cBhvr>
                                        <p:cTn id="2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CE43C-5E2D-767A-BCFD-9008B65E021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545B32-98CC-2946-9901-7CBEA7DB7D27}"/>
              </a:ext>
            </a:extLst>
          </p:cNvPr>
          <p:cNvPicPr>
            <a:picLocks noChangeAspect="1"/>
          </p:cNvPicPr>
          <p:nvPr/>
        </p:nvPicPr>
        <p:blipFill>
          <a:blip r:embed="rId2"/>
          <a:srcRect l="25274" t="18935" r="36906" b="28205"/>
          <a:stretch/>
        </p:blipFill>
        <p:spPr>
          <a:xfrm>
            <a:off x="3136319" y="1081349"/>
            <a:ext cx="6021824" cy="5260336"/>
          </a:xfrm>
          <a:prstGeom prst="rect">
            <a:avLst/>
          </a:prstGeom>
        </p:spPr>
      </p:pic>
      <p:sp>
        <p:nvSpPr>
          <p:cNvPr id="17" name="Rectangle 16">
            <a:extLst>
              <a:ext uri="{FF2B5EF4-FFF2-40B4-BE49-F238E27FC236}">
                <a16:creationId xmlns:a16="http://schemas.microsoft.com/office/drawing/2014/main" id="{5B200BF1-3C43-1EAA-A276-B04FDC68F164}"/>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ADF4664E-0E0C-7A59-CB18-0D86677905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F5E507EB-4145-918B-BFD7-3928F55D0FE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74DFBCD7-EDF5-1A7D-068F-6285728F870A}"/>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DA7C493D-EE2A-5146-809D-41A7F7481F06}"/>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81ACE584-6B53-BB97-28EB-AD1B31D4B0C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2D01F1F3-2F6C-46A0-3071-62DB3C843573}"/>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C922CF31-C547-C825-A712-1E4491DF067C}"/>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9C0F426E-1263-59A7-E28B-AAF7D8BE49C8}"/>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49F3394A-C38F-13CE-E765-C1E500568C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2CC6986D-13C3-7EC5-57B9-F6E51F1DA01A}"/>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E50E47F1-A4E6-3C45-103F-E66CA663B2BF}"/>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51314CFB-FF66-8FF7-9425-AF7E60F0DC06}"/>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E9DCD69D-A19F-EDFF-67FA-69B212AAE67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3202AD04-B66A-844B-E039-DDC62030107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8" name="TextBox 7">
            <a:extLst>
              <a:ext uri="{FF2B5EF4-FFF2-40B4-BE49-F238E27FC236}">
                <a16:creationId xmlns:a16="http://schemas.microsoft.com/office/drawing/2014/main" id="{12A422EB-D288-86D9-914E-47A6850C8B3D}"/>
              </a:ext>
            </a:extLst>
          </p:cNvPr>
          <p:cNvSpPr txBox="1"/>
          <p:nvPr/>
        </p:nvSpPr>
        <p:spPr>
          <a:xfrm>
            <a:off x="8583649" y="3148743"/>
            <a:ext cx="2589159" cy="993285"/>
          </a:xfrm>
          <a:prstGeom prst="rect">
            <a:avLst/>
          </a:prstGeom>
          <a:noFill/>
        </p:spPr>
        <p:txBody>
          <a:bodyPr wrap="square">
            <a:spAutoFit/>
          </a:bodyPr>
          <a:lstStyle/>
          <a:p>
            <a:pPr algn="ctr" rtl="1">
              <a:lnSpc>
                <a:spcPct val="115000"/>
              </a:lnSpc>
              <a:spcAft>
                <a:spcPts val="800"/>
              </a:spcAft>
            </a:pPr>
            <a:r>
              <a:rPr lang="he-IL" sz="5400" b="1" kern="100" dirty="0">
                <a:solidFill>
                  <a:schemeClr val="accent5">
                    <a:lumMod val="75000"/>
                  </a:schemeClr>
                </a:solidFill>
                <a:effectLst/>
                <a:latin typeface="Aptos" panose="020B0004020202020204" pitchFamily="34" charset="0"/>
                <a:ea typeface="Aptos" panose="020B0004020202020204" pitchFamily="34" charset="0"/>
                <a:cs typeface="Arial" panose="020B0604020202020204" pitchFamily="34" charset="0"/>
              </a:rPr>
              <a:t>ח</a:t>
            </a:r>
            <a:endParaRPr lang="en-IL" sz="5400" b="1" kern="100" dirty="0">
              <a:effectLst/>
              <a:latin typeface="Aptos" panose="020B0004020202020204" pitchFamily="34" charset="0"/>
              <a:ea typeface="Aptos" panose="020B00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838B52D6-7B06-E1AE-16B5-C35441DD34A3}"/>
              </a:ext>
            </a:extLst>
          </p:cNvPr>
          <p:cNvSpPr txBox="1"/>
          <p:nvPr/>
        </p:nvSpPr>
        <p:spPr>
          <a:xfrm>
            <a:off x="8187816" y="3353122"/>
            <a:ext cx="572461" cy="923330"/>
          </a:xfrm>
          <a:prstGeom prst="rect">
            <a:avLst/>
          </a:prstGeom>
          <a:noFill/>
        </p:spPr>
        <p:txBody>
          <a:bodyPr wrap="square">
            <a:spAutoFit/>
          </a:bodyPr>
          <a:lstStyle/>
          <a:p>
            <a:r>
              <a:rPr kumimoji="0" lang="he-IL" sz="54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rial" panose="020B0604020202020204" pitchFamily="34" charset="0"/>
              </a:rPr>
              <a:t>+</a:t>
            </a:r>
            <a:endParaRPr lang="en-IL" dirty="0"/>
          </a:p>
        </p:txBody>
      </p:sp>
      <p:pic>
        <p:nvPicPr>
          <p:cNvPr id="18" name="Picture 17">
            <a:extLst>
              <a:ext uri="{FF2B5EF4-FFF2-40B4-BE49-F238E27FC236}">
                <a16:creationId xmlns:a16="http://schemas.microsoft.com/office/drawing/2014/main" id="{72FC0081-B706-14B5-F0B3-E73705B3E079}"/>
              </a:ext>
            </a:extLst>
          </p:cNvPr>
          <p:cNvPicPr>
            <a:picLocks noChangeAspect="1"/>
          </p:cNvPicPr>
          <p:nvPr/>
        </p:nvPicPr>
        <p:blipFill>
          <a:blip r:embed="rId8"/>
          <a:srcRect l="26730" t="45669" r="51307" b="15637"/>
          <a:stretch/>
        </p:blipFill>
        <p:spPr>
          <a:xfrm>
            <a:off x="4387800" y="152828"/>
            <a:ext cx="5812891" cy="6400587"/>
          </a:xfrm>
          <a:prstGeom prst="rect">
            <a:avLst/>
          </a:prstGeom>
        </p:spPr>
      </p:pic>
      <p:sp>
        <p:nvSpPr>
          <p:cNvPr id="36" name="TextBox 35">
            <a:extLst>
              <a:ext uri="{FF2B5EF4-FFF2-40B4-BE49-F238E27FC236}">
                <a16:creationId xmlns:a16="http://schemas.microsoft.com/office/drawing/2014/main" id="{95989438-47E7-E036-0AC7-E867B07D6A76}"/>
              </a:ext>
            </a:extLst>
          </p:cNvPr>
          <p:cNvSpPr txBox="1"/>
          <p:nvPr/>
        </p:nvSpPr>
        <p:spPr>
          <a:xfrm>
            <a:off x="4542832" y="432423"/>
            <a:ext cx="1741763" cy="369332"/>
          </a:xfrm>
          <a:prstGeom prst="rect">
            <a:avLst/>
          </a:prstGeom>
          <a:noFill/>
        </p:spPr>
        <p:txBody>
          <a:bodyPr wrap="square">
            <a:spAutoFit/>
          </a:bodyPr>
          <a:lstStyle/>
          <a:p>
            <a:pPr marL="0" indent="0">
              <a:buNone/>
              <a:defRPr/>
            </a:pPr>
            <a:r>
              <a:rPr lang="he-IL" b="1" kern="100" dirty="0">
                <a:latin typeface="Aptos" panose="020B0004020202020204" pitchFamily="34" charset="0"/>
                <a:ea typeface="Aptos" panose="020B0004020202020204" pitchFamily="34" charset="0"/>
                <a:cs typeface="Arial" panose="020B0604020202020204" pitchFamily="34" charset="0"/>
              </a:rPr>
              <a:t>חצב מצוי</a:t>
            </a:r>
          </a:p>
        </p:txBody>
      </p:sp>
      <p:sp>
        <p:nvSpPr>
          <p:cNvPr id="4" name="תיבת טקסט 3">
            <a:extLst>
              <a:ext uri="{FF2B5EF4-FFF2-40B4-BE49-F238E27FC236}">
                <a16:creationId xmlns:a16="http://schemas.microsoft.com/office/drawing/2014/main" id="{7A18B694-B4BE-630F-ECA4-798AC06F73ED}"/>
              </a:ext>
            </a:extLst>
          </p:cNvPr>
          <p:cNvSpPr txBox="1"/>
          <p:nvPr/>
        </p:nvSpPr>
        <p:spPr>
          <a:xfrm>
            <a:off x="8150117" y="6158962"/>
            <a:ext cx="2016051" cy="307777"/>
          </a:xfrm>
          <a:prstGeom prst="rect">
            <a:avLst/>
          </a:prstGeom>
          <a:noFill/>
        </p:spPr>
        <p:txBody>
          <a:bodyPr wrap="square" rtlCol="1">
            <a:spAutoFit/>
          </a:bodyPr>
          <a:lstStyle/>
          <a:p>
            <a:pPr algn="r"/>
            <a:r>
              <a:rPr lang="he-IL" sz="1400" dirty="0"/>
              <a:t>איור: </a:t>
            </a:r>
            <a:r>
              <a:rPr lang="he-IL" sz="1400" dirty="0" err="1"/>
              <a:t>הת'ר</a:t>
            </a:r>
            <a:r>
              <a:rPr lang="he-IL" sz="1400" dirty="0"/>
              <a:t> ווד</a:t>
            </a:r>
          </a:p>
        </p:txBody>
      </p:sp>
    </p:spTree>
    <p:extLst>
      <p:ext uri="{BB962C8B-B14F-4D97-AF65-F5344CB8AC3E}">
        <p14:creationId xmlns:p14="http://schemas.microsoft.com/office/powerpoint/2010/main" val="21547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circle(in)">
                                      <p:cBhvr>
                                        <p:cTn id="12" dur="20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circle(in)">
                                      <p:cBhvr>
                                        <p:cTn id="28"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2"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0206C-5758-7607-8A8F-6AFFDA2738E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D770A7E-07F9-3B78-99CD-BE20E77A5880}"/>
              </a:ext>
            </a:extLst>
          </p:cNvPr>
          <p:cNvPicPr>
            <a:picLocks noChangeAspect="1"/>
          </p:cNvPicPr>
          <p:nvPr/>
        </p:nvPicPr>
        <p:blipFill>
          <a:blip r:embed="rId2"/>
          <a:srcRect l="27452" t="15686" r="34363" b="19779"/>
          <a:stretch/>
        </p:blipFill>
        <p:spPr>
          <a:xfrm>
            <a:off x="5429885" y="0"/>
            <a:ext cx="6243248" cy="6594735"/>
          </a:xfrm>
          <a:prstGeom prst="rect">
            <a:avLst/>
          </a:prstGeom>
        </p:spPr>
      </p:pic>
      <p:sp>
        <p:nvSpPr>
          <p:cNvPr id="17" name="Rectangle 16">
            <a:extLst>
              <a:ext uri="{FF2B5EF4-FFF2-40B4-BE49-F238E27FC236}">
                <a16:creationId xmlns:a16="http://schemas.microsoft.com/office/drawing/2014/main" id="{8B94F03A-DA21-1542-7979-302D2B007B31}"/>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B4D54EC9-93B9-568D-F50A-4CE73BB43B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E1FC364E-D6E0-B83D-9948-634B7405CF54}"/>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F5E7EBF4-4D0E-5E49-7830-F8D3FED144F1}"/>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E33F0C46-7C07-2AD2-1851-E818F3DFE4E0}"/>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32BEFF73-72E4-BC01-ECBB-89C6081B98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390CAB89-A409-C24E-93F4-8A694BDFD294}"/>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98A6D7AC-48EC-1396-22FB-065CDB663DF1}"/>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BC0288E3-B80C-7FDB-A5DF-AF0BF029EC24}"/>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2C54282C-C308-5D26-E583-288C8F1FB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85DEDFB-F832-05AB-F734-2398B81328FC}"/>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BA12149F-0527-CA14-E7C0-42AC33EE196C}"/>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4201BB3B-B6EE-6A86-4CC9-4AD20B3EDC73}"/>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1A6E2F26-E8D6-9AD6-EE4F-F1455A86193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C17C8508-48F0-2BF5-A4CE-158F04E210E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cxnSp>
        <p:nvCxnSpPr>
          <p:cNvPr id="38" name="Straight Arrow Connector 37">
            <a:extLst>
              <a:ext uri="{FF2B5EF4-FFF2-40B4-BE49-F238E27FC236}">
                <a16:creationId xmlns:a16="http://schemas.microsoft.com/office/drawing/2014/main" id="{D5F77322-6B8E-3F02-863D-86583F80DC5B}"/>
              </a:ext>
            </a:extLst>
          </p:cNvPr>
          <p:cNvCxnSpPr>
            <a:cxnSpLocks/>
          </p:cNvCxnSpPr>
          <p:nvPr/>
        </p:nvCxnSpPr>
        <p:spPr>
          <a:xfrm flipH="1">
            <a:off x="9887542" y="1245633"/>
            <a:ext cx="1129192" cy="104642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1BEB606-24BB-672F-EC0E-52922037D47E}"/>
              </a:ext>
            </a:extLst>
          </p:cNvPr>
          <p:cNvCxnSpPr>
            <a:cxnSpLocks/>
          </p:cNvCxnSpPr>
          <p:nvPr/>
        </p:nvCxnSpPr>
        <p:spPr>
          <a:xfrm flipV="1">
            <a:off x="6319022" y="3573500"/>
            <a:ext cx="1375442" cy="139865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C5725C37-B19B-E9DD-53F8-8FA78F899064}"/>
              </a:ext>
            </a:extLst>
          </p:cNvPr>
          <p:cNvGrpSpPr/>
          <p:nvPr/>
        </p:nvGrpSpPr>
        <p:grpSpPr>
          <a:xfrm>
            <a:off x="5534259" y="258793"/>
            <a:ext cx="5656806" cy="6266841"/>
            <a:chOff x="5450066" y="258793"/>
            <a:chExt cx="5656806" cy="6266841"/>
          </a:xfrm>
        </p:grpSpPr>
        <p:pic>
          <p:nvPicPr>
            <p:cNvPr id="27" name="Picture 26">
              <a:extLst>
                <a:ext uri="{FF2B5EF4-FFF2-40B4-BE49-F238E27FC236}">
                  <a16:creationId xmlns:a16="http://schemas.microsoft.com/office/drawing/2014/main" id="{E75F639A-819D-C964-0A1F-ACC6017C4740}"/>
                </a:ext>
              </a:extLst>
            </p:cNvPr>
            <p:cNvPicPr>
              <a:picLocks noChangeAspect="1"/>
            </p:cNvPicPr>
            <p:nvPr/>
          </p:nvPicPr>
          <p:blipFill>
            <a:blip r:embed="rId8"/>
            <a:srcRect l="2975" t="21158" r="74823" b="39488"/>
            <a:stretch/>
          </p:blipFill>
          <p:spPr>
            <a:xfrm>
              <a:off x="5450066" y="258793"/>
              <a:ext cx="5656806" cy="6266841"/>
            </a:xfrm>
            <a:prstGeom prst="rect">
              <a:avLst/>
            </a:prstGeom>
          </p:spPr>
        </p:pic>
        <p:sp>
          <p:nvSpPr>
            <p:cNvPr id="8" name="תיבת טקסט 7">
              <a:extLst>
                <a:ext uri="{FF2B5EF4-FFF2-40B4-BE49-F238E27FC236}">
                  <a16:creationId xmlns:a16="http://schemas.microsoft.com/office/drawing/2014/main" id="{C1A8C30E-10D9-7C7B-A5C1-B90E13582E93}"/>
                </a:ext>
              </a:extLst>
            </p:cNvPr>
            <p:cNvSpPr txBox="1"/>
            <p:nvPr/>
          </p:nvSpPr>
          <p:spPr>
            <a:xfrm>
              <a:off x="9000683" y="6098519"/>
              <a:ext cx="2016051" cy="307777"/>
            </a:xfrm>
            <a:prstGeom prst="rect">
              <a:avLst/>
            </a:prstGeom>
            <a:noFill/>
          </p:spPr>
          <p:txBody>
            <a:bodyPr wrap="square" rtlCol="1">
              <a:spAutoFit/>
            </a:bodyPr>
            <a:lstStyle/>
            <a:p>
              <a:pPr algn="r"/>
              <a:r>
                <a:rPr lang="he-IL" sz="1400" dirty="0"/>
                <a:t>איור: </a:t>
              </a:r>
              <a:r>
                <a:rPr lang="he-IL" sz="1400" dirty="0" err="1"/>
                <a:t>הת'ר</a:t>
              </a:r>
              <a:r>
                <a:rPr lang="he-IL" sz="1400" dirty="0"/>
                <a:t> ווד</a:t>
              </a:r>
            </a:p>
          </p:txBody>
        </p:sp>
      </p:grpSp>
      <p:sp>
        <p:nvSpPr>
          <p:cNvPr id="4" name="TextBox 3">
            <a:extLst>
              <a:ext uri="{FF2B5EF4-FFF2-40B4-BE49-F238E27FC236}">
                <a16:creationId xmlns:a16="http://schemas.microsoft.com/office/drawing/2014/main" id="{C255A3DB-CC8C-2137-0E0E-4CF457F4A2D0}"/>
              </a:ext>
            </a:extLst>
          </p:cNvPr>
          <p:cNvSpPr txBox="1"/>
          <p:nvPr/>
        </p:nvSpPr>
        <p:spPr>
          <a:xfrm>
            <a:off x="5340464" y="516154"/>
            <a:ext cx="1741763" cy="369332"/>
          </a:xfrm>
          <a:prstGeom prst="rect">
            <a:avLst/>
          </a:prstGeom>
          <a:noFill/>
        </p:spPr>
        <p:txBody>
          <a:bodyPr wrap="square">
            <a:spAutoFit/>
          </a:bodyPr>
          <a:lstStyle/>
          <a:p>
            <a:pPr marL="0" indent="0" algn="r">
              <a:buNone/>
              <a:defRPr/>
            </a:pPr>
            <a:r>
              <a:rPr lang="he-IL" b="1" kern="100" dirty="0">
                <a:latin typeface="Aptos" panose="020B0004020202020204" pitchFamily="34" charset="0"/>
                <a:ea typeface="Aptos" panose="020B0004020202020204" pitchFamily="34" charset="0"/>
                <a:cs typeface="Arial" panose="020B0604020202020204" pitchFamily="34" charset="0"/>
              </a:rPr>
              <a:t>לוע-ארי גדול</a:t>
            </a:r>
          </a:p>
        </p:txBody>
      </p:sp>
    </p:spTree>
    <p:extLst>
      <p:ext uri="{BB962C8B-B14F-4D97-AF65-F5344CB8AC3E}">
        <p14:creationId xmlns:p14="http://schemas.microsoft.com/office/powerpoint/2010/main" val="30747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barn(inVertical)">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barn(inVertical)">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ppt_x"/>
                                          </p:val>
                                        </p:tav>
                                        <p:tav tm="100000">
                                          <p:val>
                                            <p:strVal val="#ppt_x"/>
                                          </p:val>
                                        </p:tav>
                                      </p:tavLst>
                                    </p:anim>
                                    <p:anim calcmode="lin" valueType="num">
                                      <p:cBhvr additive="base">
                                        <p:cTn id="2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down)">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00BA0-8888-B430-DE43-3DE1261B15D6}"/>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CAF9B9E-631A-22B1-69A5-67861CCE29D0}"/>
              </a:ext>
            </a:extLst>
          </p:cNvPr>
          <p:cNvSpPr/>
          <p:nvPr/>
        </p:nvSpPr>
        <p:spPr>
          <a:xfrm>
            <a:off x="261257" y="0"/>
            <a:ext cx="2726872" cy="6858000"/>
          </a:xfrm>
          <a:prstGeom prst="rect">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12" name="Picture 11">
            <a:extLst>
              <a:ext uri="{FF2B5EF4-FFF2-40B4-BE49-F238E27FC236}">
                <a16:creationId xmlns:a16="http://schemas.microsoft.com/office/drawing/2014/main" id="{4862F541-D7C7-30F0-44D1-71C896014E3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9459" y="0"/>
            <a:ext cx="2342937" cy="885486"/>
          </a:xfrm>
          <a:prstGeom prst="rect">
            <a:avLst/>
          </a:prstGeom>
          <a:effectLst/>
        </p:spPr>
      </p:pic>
      <p:sp>
        <p:nvSpPr>
          <p:cNvPr id="20" name="Rectangle 19">
            <a:extLst>
              <a:ext uri="{FF2B5EF4-FFF2-40B4-BE49-F238E27FC236}">
                <a16:creationId xmlns:a16="http://schemas.microsoft.com/office/drawing/2014/main" id="{2FCB88EE-E491-3609-F698-AAFDAB094B72}"/>
              </a:ext>
            </a:extLst>
          </p:cNvPr>
          <p:cNvSpPr/>
          <p:nvPr/>
        </p:nvSpPr>
        <p:spPr>
          <a:xfrm rot="5400000">
            <a:off x="8556980" y="3383214"/>
            <a:ext cx="5898941" cy="1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 name="Isosceles Triangle 1">
            <a:extLst>
              <a:ext uri="{FF2B5EF4-FFF2-40B4-BE49-F238E27FC236}">
                <a16:creationId xmlns:a16="http://schemas.microsoft.com/office/drawing/2014/main" id="{3D2F8BBD-3A8F-4774-7D7F-33234B8951CE}"/>
              </a:ext>
            </a:extLst>
          </p:cNvPr>
          <p:cNvSpPr/>
          <p:nvPr/>
        </p:nvSpPr>
        <p:spPr>
          <a:xfrm rot="5400000">
            <a:off x="11503434" y="4311529"/>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3" name="Oval 2">
            <a:extLst>
              <a:ext uri="{FF2B5EF4-FFF2-40B4-BE49-F238E27FC236}">
                <a16:creationId xmlns:a16="http://schemas.microsoft.com/office/drawing/2014/main" id="{85A2A193-3F2E-257B-FFFD-56FFF413F2F3}"/>
              </a:ext>
            </a:extLst>
          </p:cNvPr>
          <p:cNvSpPr/>
          <p:nvPr/>
        </p:nvSpPr>
        <p:spPr>
          <a:xfrm>
            <a:off x="11704551" y="3454787"/>
            <a:ext cx="360000" cy="360000"/>
          </a:xfrm>
          <a:prstGeom prst="ellipse">
            <a:avLst/>
          </a:prstGeom>
          <a:solidFill>
            <a:srgbClr val="98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6" name="Picture 5">
            <a:extLst>
              <a:ext uri="{FF2B5EF4-FFF2-40B4-BE49-F238E27FC236}">
                <a16:creationId xmlns:a16="http://schemas.microsoft.com/office/drawing/2014/main" id="{2DB4DA09-0E6C-4827-91BA-F1659283B4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634593" y="3401563"/>
            <a:ext cx="499915" cy="487647"/>
          </a:xfrm>
          <a:prstGeom prst="rect">
            <a:avLst/>
          </a:prstGeom>
        </p:spPr>
      </p:pic>
      <p:sp>
        <p:nvSpPr>
          <p:cNvPr id="13" name="Isosceles Triangle 12">
            <a:extLst>
              <a:ext uri="{FF2B5EF4-FFF2-40B4-BE49-F238E27FC236}">
                <a16:creationId xmlns:a16="http://schemas.microsoft.com/office/drawing/2014/main" id="{92EBACD2-260D-E3C0-8325-8A45C29159C8}"/>
              </a:ext>
            </a:extLst>
          </p:cNvPr>
          <p:cNvSpPr/>
          <p:nvPr/>
        </p:nvSpPr>
        <p:spPr>
          <a:xfrm rot="5400000">
            <a:off x="11503434" y="5053047"/>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4" name="Oval 13">
            <a:extLst>
              <a:ext uri="{FF2B5EF4-FFF2-40B4-BE49-F238E27FC236}">
                <a16:creationId xmlns:a16="http://schemas.microsoft.com/office/drawing/2014/main" id="{4B2D373E-FD2C-0842-8226-8111E8BFFC0E}"/>
              </a:ext>
            </a:extLst>
          </p:cNvPr>
          <p:cNvSpPr/>
          <p:nvPr/>
        </p:nvSpPr>
        <p:spPr>
          <a:xfrm>
            <a:off x="11715620" y="5670870"/>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15" name="Oval 14">
            <a:extLst>
              <a:ext uri="{FF2B5EF4-FFF2-40B4-BE49-F238E27FC236}">
                <a16:creationId xmlns:a16="http://schemas.microsoft.com/office/drawing/2014/main" id="{2A3122E0-5A06-3714-5709-5EA9ED2A648D}"/>
              </a:ext>
            </a:extLst>
          </p:cNvPr>
          <p:cNvSpPr/>
          <p:nvPr/>
        </p:nvSpPr>
        <p:spPr>
          <a:xfrm>
            <a:off x="11704551" y="4185106"/>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9" name="Picture 8">
            <a:extLst>
              <a:ext uri="{FF2B5EF4-FFF2-40B4-BE49-F238E27FC236}">
                <a16:creationId xmlns:a16="http://schemas.microsoft.com/office/drawing/2014/main" id="{178F536C-727A-B810-9989-94BD35F5E7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47208" y="4122789"/>
            <a:ext cx="496825" cy="484633"/>
          </a:xfrm>
          <a:prstGeom prst="rect">
            <a:avLst/>
          </a:prstGeom>
        </p:spPr>
      </p:pic>
      <p:sp>
        <p:nvSpPr>
          <p:cNvPr id="19" name="Isosceles Triangle 18">
            <a:extLst>
              <a:ext uri="{FF2B5EF4-FFF2-40B4-BE49-F238E27FC236}">
                <a16:creationId xmlns:a16="http://schemas.microsoft.com/office/drawing/2014/main" id="{D8A9B505-A9D8-75CD-A679-56BDFC3AADED}"/>
              </a:ext>
            </a:extLst>
          </p:cNvPr>
          <p:cNvSpPr/>
          <p:nvPr/>
        </p:nvSpPr>
        <p:spPr>
          <a:xfrm rot="5400000">
            <a:off x="11503434" y="5794565"/>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t> </a:t>
            </a:r>
            <a:endParaRPr lang="en-150" dirty="0"/>
          </a:p>
        </p:txBody>
      </p:sp>
      <p:sp>
        <p:nvSpPr>
          <p:cNvPr id="21" name="Oval 20">
            <a:extLst>
              <a:ext uri="{FF2B5EF4-FFF2-40B4-BE49-F238E27FC236}">
                <a16:creationId xmlns:a16="http://schemas.microsoft.com/office/drawing/2014/main" id="{21573E53-51FF-C4B5-4B4B-860B15439B0F}"/>
              </a:ext>
            </a:extLst>
          </p:cNvPr>
          <p:cNvSpPr/>
          <p:nvPr/>
        </p:nvSpPr>
        <p:spPr>
          <a:xfrm>
            <a:off x="11715620" y="4923702"/>
            <a:ext cx="360000" cy="360000"/>
          </a:xfrm>
          <a:prstGeom prst="ellipse">
            <a:avLst/>
          </a:prstGeom>
          <a:solidFill>
            <a:srgbClr val="0054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sp>
        <p:nvSpPr>
          <p:cNvPr id="22" name="Isosceles Triangle 21">
            <a:extLst>
              <a:ext uri="{FF2B5EF4-FFF2-40B4-BE49-F238E27FC236}">
                <a16:creationId xmlns:a16="http://schemas.microsoft.com/office/drawing/2014/main" id="{A034DB2C-2A48-37E6-FEC4-F2AC843A7F79}"/>
              </a:ext>
            </a:extLst>
          </p:cNvPr>
          <p:cNvSpPr/>
          <p:nvPr/>
        </p:nvSpPr>
        <p:spPr>
          <a:xfrm rot="5400000">
            <a:off x="11503434" y="3570011"/>
            <a:ext cx="130628" cy="11261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a:p>
        </p:txBody>
      </p:sp>
      <p:pic>
        <p:nvPicPr>
          <p:cNvPr id="23" name="Picture 22">
            <a:extLst>
              <a:ext uri="{FF2B5EF4-FFF2-40B4-BE49-F238E27FC236}">
                <a16:creationId xmlns:a16="http://schemas.microsoft.com/office/drawing/2014/main" id="{61FE59C4-BBA5-80BF-4D2F-39EA856AFCE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647888" y="4852815"/>
            <a:ext cx="496825" cy="484633"/>
          </a:xfrm>
          <a:prstGeom prst="rect">
            <a:avLst/>
          </a:prstGeom>
        </p:spPr>
      </p:pic>
      <p:pic>
        <p:nvPicPr>
          <p:cNvPr id="25" name="Picture 24">
            <a:extLst>
              <a:ext uri="{FF2B5EF4-FFF2-40B4-BE49-F238E27FC236}">
                <a16:creationId xmlns:a16="http://schemas.microsoft.com/office/drawing/2014/main" id="{E4C8528B-625A-C72A-E975-873E4DBAC58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636131" y="5597748"/>
            <a:ext cx="496825" cy="484633"/>
          </a:xfrm>
          <a:prstGeom prst="rect">
            <a:avLst/>
          </a:prstGeom>
        </p:spPr>
      </p:pic>
      <p:sp>
        <p:nvSpPr>
          <p:cNvPr id="31" name="מציין מיקום תוכן 3">
            <a:extLst>
              <a:ext uri="{FF2B5EF4-FFF2-40B4-BE49-F238E27FC236}">
                <a16:creationId xmlns:a16="http://schemas.microsoft.com/office/drawing/2014/main" id="{066D3ED5-5742-C3BE-2D15-CA73DAFF7ECE}"/>
              </a:ext>
            </a:extLst>
          </p:cNvPr>
          <p:cNvSpPr txBox="1">
            <a:spLocks/>
          </p:cNvSpPr>
          <p:nvPr/>
        </p:nvSpPr>
        <p:spPr>
          <a:xfrm>
            <a:off x="8258420" y="664790"/>
            <a:ext cx="3159548" cy="4608000"/>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1" eaLnBrk="1" fontAlgn="auto" latinLnBrk="0" hangingPunct="1">
              <a:lnSpc>
                <a:spcPct val="90000"/>
              </a:lnSpc>
              <a:spcBef>
                <a:spcPts val="1000"/>
              </a:spcBef>
              <a:spcAft>
                <a:spcPts val="0"/>
              </a:spcAft>
              <a:buClr>
                <a:srgbClr val="84BD00"/>
              </a:buClr>
              <a:buSzTx/>
              <a:buNone/>
              <a:tabLst/>
              <a:defRPr/>
            </a:pPr>
            <a:r>
              <a:rPr lang="he-IL" b="1" dirty="0">
                <a:solidFill>
                  <a:srgbClr val="005445"/>
                </a:solidFill>
                <a:latin typeface="Atlas AAA" panose="020B0504020202020204" pitchFamily="34" charset="-79"/>
                <a:cs typeface="Atlas AAA" panose="020B0504020202020204" pitchFamily="34" charset="-79"/>
              </a:rPr>
              <a:t>מה המשותף לכלל התמונות שהוצגו?</a:t>
            </a:r>
          </a:p>
        </p:txBody>
      </p:sp>
      <p:sp>
        <p:nvSpPr>
          <p:cNvPr id="11" name="מציין מיקום תוכן 3">
            <a:extLst>
              <a:ext uri="{FF2B5EF4-FFF2-40B4-BE49-F238E27FC236}">
                <a16:creationId xmlns:a16="http://schemas.microsoft.com/office/drawing/2014/main" id="{DBF08904-196B-2ED9-4AC8-48A404DECF14}"/>
              </a:ext>
            </a:extLst>
          </p:cNvPr>
          <p:cNvSpPr txBox="1">
            <a:spLocks/>
          </p:cNvSpPr>
          <p:nvPr/>
        </p:nvSpPr>
        <p:spPr>
          <a:xfrm>
            <a:off x="8258420" y="1371198"/>
            <a:ext cx="3076169" cy="1863314"/>
          </a:xfrm>
          <a:prstGeom prst="rect">
            <a:avLst/>
          </a:prstGeom>
          <a:ln>
            <a:no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a:bodyPr>
          <a:lstStyle>
            <a:lvl1pPr marL="228600" indent="-228600" algn="r" defTabSz="914400" rtl="1" eaLnBrk="1" latinLnBrk="0" hangingPunct="1">
              <a:lnSpc>
                <a:spcPct val="90000"/>
              </a:lnSpc>
              <a:spcBef>
                <a:spcPts val="1000"/>
              </a:spcBef>
              <a:buClr>
                <a:srgbClr val="84BD00"/>
              </a:buClr>
              <a:buFont typeface="Wingdings" panose="05000000000000000000" pitchFamily="2" charset="2"/>
              <a:buChar char="§"/>
              <a:defRPr sz="2000" kern="1200">
                <a:solidFill>
                  <a:srgbClr val="333333"/>
                </a:solidFill>
                <a:latin typeface="+mn-lt"/>
                <a:ea typeface="+mn-ea"/>
                <a:cs typeface="Spoiler" pitchFamily="2" charset="-79"/>
              </a:defRPr>
            </a:lvl1pPr>
            <a:lvl2pPr marL="685800" indent="-228600" algn="r" defTabSz="914400" rtl="1" eaLnBrk="1" latinLnBrk="0" hangingPunct="1">
              <a:lnSpc>
                <a:spcPct val="90000"/>
              </a:lnSpc>
              <a:spcBef>
                <a:spcPts val="500"/>
              </a:spcBef>
              <a:buClr>
                <a:srgbClr val="84BD00"/>
              </a:buClr>
              <a:buFont typeface="Wingdings" panose="05000000000000000000" pitchFamily="2" charset="2"/>
              <a:buChar char="§"/>
              <a:defRPr sz="1800" kern="1200">
                <a:solidFill>
                  <a:srgbClr val="333333"/>
                </a:solidFill>
                <a:latin typeface="+mn-lt"/>
                <a:ea typeface="+mn-ea"/>
                <a:cs typeface="Spoiler" pitchFamily="2" charset="-79"/>
              </a:defRPr>
            </a:lvl2pPr>
            <a:lvl3pPr marL="1143000" indent="-228600" algn="r" defTabSz="914400" rtl="1" eaLnBrk="1" latinLnBrk="0" hangingPunct="1">
              <a:lnSpc>
                <a:spcPct val="90000"/>
              </a:lnSpc>
              <a:spcBef>
                <a:spcPts val="500"/>
              </a:spcBef>
              <a:buClr>
                <a:srgbClr val="84BD00"/>
              </a:buClr>
              <a:buFont typeface="Wingdings" panose="05000000000000000000" pitchFamily="2" charset="2"/>
              <a:buChar char="§"/>
              <a:defRPr sz="1600" kern="1200">
                <a:solidFill>
                  <a:srgbClr val="333333"/>
                </a:solidFill>
                <a:latin typeface="+mn-lt"/>
                <a:ea typeface="+mn-ea"/>
                <a:cs typeface="Spoiler" pitchFamily="2" charset="-79"/>
              </a:defRPr>
            </a:lvl3pPr>
            <a:lvl4pPr marL="16002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4pPr>
            <a:lvl5pPr marL="2057400" indent="-228600" algn="r" defTabSz="914400" rtl="1" eaLnBrk="1" latinLnBrk="0" hangingPunct="1">
              <a:lnSpc>
                <a:spcPct val="90000"/>
              </a:lnSpc>
              <a:spcBef>
                <a:spcPts val="500"/>
              </a:spcBef>
              <a:buClr>
                <a:srgbClr val="84BD00"/>
              </a:buClr>
              <a:buFont typeface="Wingdings" panose="05000000000000000000" pitchFamily="2" charset="2"/>
              <a:buChar char="§"/>
              <a:defRPr sz="1400" kern="1200">
                <a:solidFill>
                  <a:srgbClr val="333333"/>
                </a:solidFill>
                <a:latin typeface="+mn-lt"/>
                <a:ea typeface="+mn-ea"/>
                <a:cs typeface="Spoiler" pitchFamily="2"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he-IL" dirty="0">
                <a:solidFill>
                  <a:schemeClr val="tx1"/>
                </a:solidFill>
                <a:latin typeface="Atlas AAA" panose="020B0504020202020204" pitchFamily="34" charset="-79"/>
                <a:cs typeface="Atlas AAA" panose="020B0504020202020204" pitchFamily="34" charset="-79"/>
              </a:rPr>
              <a:t>כל הפרחים בתמונה הם פרחי בר.</a:t>
            </a:r>
          </a:p>
          <a:p>
            <a:pPr>
              <a:defRPr/>
            </a:pPr>
            <a:r>
              <a:rPr lang="he-IL" dirty="0">
                <a:solidFill>
                  <a:schemeClr val="tx1"/>
                </a:solidFill>
                <a:latin typeface="Atlas AAA" panose="020B0504020202020204" pitchFamily="34" charset="-79"/>
                <a:cs typeface="Atlas AAA" panose="020B0504020202020204" pitchFamily="34" charset="-79"/>
              </a:rPr>
              <a:t>כל הפרחים בתמונה מוגנים.</a:t>
            </a:r>
          </a:p>
          <a:p>
            <a:pPr>
              <a:defRPr/>
            </a:pPr>
            <a:r>
              <a:rPr lang="he-IL" dirty="0">
                <a:solidFill>
                  <a:schemeClr val="tx1"/>
                </a:solidFill>
                <a:latin typeface="Atlas AAA" panose="020B0504020202020204" pitchFamily="34" charset="-79"/>
                <a:cs typeface="Atlas AAA" panose="020B0504020202020204" pitchFamily="34" charset="-79"/>
              </a:rPr>
              <a:t>את כל הפרחים ניתן לראות בשבילי הטיול בארץ.</a:t>
            </a:r>
          </a:p>
          <a:p>
            <a:pPr marL="0" lvl="0" indent="0">
              <a:buNone/>
              <a:defRPr/>
            </a:pPr>
            <a:endParaRPr lang="he-IL" dirty="0">
              <a:solidFill>
                <a:srgbClr val="005445"/>
              </a:solidFill>
              <a:latin typeface="Atlas AAA" panose="020B0504020202020204" pitchFamily="34" charset="-79"/>
              <a:cs typeface="Atlas AAA" panose="020B0504020202020204" pitchFamily="34" charset="-79"/>
            </a:endParaRPr>
          </a:p>
          <a:p>
            <a:pPr marL="0" lvl="0" indent="0">
              <a:buNone/>
              <a:defRPr/>
            </a:pPr>
            <a:endParaRPr lang="he-IL" dirty="0">
              <a:solidFill>
                <a:schemeClr val="tx1"/>
              </a:solidFill>
              <a:latin typeface="Atlas AAA" panose="020B0504020202020204" pitchFamily="34" charset="-79"/>
              <a:cs typeface="Atlas AAA" panose="020B0504020202020204" pitchFamily="34" charset="-79"/>
            </a:endParaRPr>
          </a:p>
          <a:p>
            <a:pPr lvl="0">
              <a:defRPr/>
            </a:pPr>
            <a:endParaRPr lang="he-IL" dirty="0">
              <a:solidFill>
                <a:schemeClr val="tx1"/>
              </a:solidFill>
              <a:latin typeface="Atlas AAA" panose="020B0504020202020204" pitchFamily="34" charset="-79"/>
              <a:cs typeface="Atlas AAA" panose="020B0504020202020204" pitchFamily="34" charset="-79"/>
            </a:endParaRPr>
          </a:p>
          <a:p>
            <a:pPr marL="0" indent="0">
              <a:buNone/>
              <a:defRPr/>
            </a:pPr>
            <a:endParaRPr kumimoji="0" lang="he-IL" sz="2000" b="0" i="0" u="none" strike="noStrike" kern="1200" cap="none" spc="0" normalizeH="0" baseline="0" noProof="0" dirty="0">
              <a:ln>
                <a:noFill/>
              </a:ln>
              <a:solidFill>
                <a:srgbClr val="005445"/>
              </a:solidFill>
              <a:effectLst/>
              <a:uLnTx/>
              <a:uFillTx/>
              <a:latin typeface="Atlas AAA" panose="020B0504020202020204" pitchFamily="34" charset="-79"/>
              <a:cs typeface="Atlas AAA" panose="020B0504020202020204" pitchFamily="34" charset="-79"/>
            </a:endParaRPr>
          </a:p>
        </p:txBody>
      </p:sp>
      <p:pic>
        <p:nvPicPr>
          <p:cNvPr id="8" name="Picture 7" descr="A group of red flowers&#10;&#10;Description automatically generated">
            <a:extLst>
              <a:ext uri="{FF2B5EF4-FFF2-40B4-BE49-F238E27FC236}">
                <a16:creationId xmlns:a16="http://schemas.microsoft.com/office/drawing/2014/main" id="{3B420738-188D-7A29-1094-C1CCC7A34776}"/>
              </a:ext>
            </a:extLst>
          </p:cNvPr>
          <p:cNvPicPr>
            <a:picLocks noChangeAspect="1"/>
          </p:cNvPicPr>
          <p:nvPr/>
        </p:nvPicPr>
        <p:blipFill>
          <a:blip r:embed="rId8">
            <a:extLst>
              <a:ext uri="{28A0092B-C50C-407E-A947-70E740481C1C}">
                <a14:useLocalDpi xmlns:a14="http://schemas.microsoft.com/office/drawing/2010/main" val="0"/>
              </a:ext>
            </a:extLst>
          </a:blip>
          <a:srcRect t="2587" b="-1"/>
          <a:stretch/>
        </p:blipFill>
        <p:spPr>
          <a:xfrm>
            <a:off x="5718395" y="115795"/>
            <a:ext cx="2251486" cy="3285768"/>
          </a:xfrm>
          <a:prstGeom prst="rect">
            <a:avLst/>
          </a:prstGeom>
        </p:spPr>
      </p:pic>
      <p:pic>
        <p:nvPicPr>
          <p:cNvPr id="18" name="Picture 17" descr="A close-up of a flower&#10;&#10;Description automatically generated">
            <a:extLst>
              <a:ext uri="{FF2B5EF4-FFF2-40B4-BE49-F238E27FC236}">
                <a16:creationId xmlns:a16="http://schemas.microsoft.com/office/drawing/2014/main" id="{A2CF5BC3-9991-1087-5F42-E304C7EA48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318476" y="3509804"/>
            <a:ext cx="2255650" cy="2955000"/>
          </a:xfrm>
          <a:prstGeom prst="rect">
            <a:avLst/>
          </a:prstGeom>
        </p:spPr>
      </p:pic>
      <p:pic>
        <p:nvPicPr>
          <p:cNvPr id="32" name="Picture 31" descr="Close-up of a dry plant&#10;&#10;Description automatically generated">
            <a:extLst>
              <a:ext uri="{FF2B5EF4-FFF2-40B4-BE49-F238E27FC236}">
                <a16:creationId xmlns:a16="http://schemas.microsoft.com/office/drawing/2014/main" id="{53DA9399-081C-F214-8488-B1B7CAE8BF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18395" y="3448524"/>
            <a:ext cx="4467761" cy="2982230"/>
          </a:xfrm>
          <a:prstGeom prst="rect">
            <a:avLst/>
          </a:prstGeom>
        </p:spPr>
      </p:pic>
      <p:pic>
        <p:nvPicPr>
          <p:cNvPr id="4" name="Picture 3" descr="Close-up of purple flowers&#10;&#10;Description automatically generated">
            <a:extLst>
              <a:ext uri="{FF2B5EF4-FFF2-40B4-BE49-F238E27FC236}">
                <a16:creationId xmlns:a16="http://schemas.microsoft.com/office/drawing/2014/main" id="{246AA9AC-8CC9-F0C8-0945-28824668AD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18476" y="66940"/>
            <a:ext cx="2255650" cy="3383477"/>
          </a:xfrm>
          <a:prstGeom prst="rect">
            <a:avLst/>
          </a:prstGeom>
        </p:spPr>
      </p:pic>
      <p:sp>
        <p:nvSpPr>
          <p:cNvPr id="5" name="TextBox 4">
            <a:extLst>
              <a:ext uri="{FF2B5EF4-FFF2-40B4-BE49-F238E27FC236}">
                <a16:creationId xmlns:a16="http://schemas.microsoft.com/office/drawing/2014/main" id="{7C78E60E-C4FC-4E27-11FC-F9A127E41A77}"/>
              </a:ext>
            </a:extLst>
          </p:cNvPr>
          <p:cNvSpPr txBox="1"/>
          <p:nvPr/>
        </p:nvSpPr>
        <p:spPr>
          <a:xfrm>
            <a:off x="5439618" y="6418459"/>
            <a:ext cx="6129130" cy="325923"/>
          </a:xfrm>
          <a:prstGeom prst="rect">
            <a:avLst/>
          </a:prstGeom>
          <a:noFill/>
        </p:spPr>
        <p:txBody>
          <a:bodyPr wrap="square">
            <a:spAutoFit/>
          </a:bodyPr>
          <a:lstStyle/>
          <a:p>
            <a:pPr algn="r" rtl="1">
              <a:lnSpc>
                <a:spcPct val="115000"/>
              </a:lnSpc>
              <a:spcAft>
                <a:spcPts val="800"/>
              </a:spcAft>
            </a:pPr>
            <a:r>
              <a:rPr lang="he-IL" sz="1400" kern="0" dirty="0">
                <a:solidFill>
                  <a:srgbClr val="222222"/>
                </a:solidFill>
                <a:effectLst/>
                <a:latin typeface="Aptos" panose="020B0004020202020204" pitchFamily="34" charset="0"/>
                <a:ea typeface="Times New Roman" panose="02020603050405020304" pitchFamily="18" charset="0"/>
              </a:rPr>
              <a:t>צילומים: ד"ר אורי פרגמן - ספיר </a:t>
            </a:r>
            <a:r>
              <a:rPr lang="en-US" sz="1400" u="sng" kern="0" dirty="0">
                <a:solidFill>
                  <a:srgbClr val="0000FF"/>
                </a:solidFill>
                <a:effectLst/>
                <a:latin typeface="Aptos" panose="020B0004020202020204" pitchFamily="34" charset="0"/>
                <a:ea typeface="Times New Roman" panose="02020603050405020304" pitchFamily="18" charset="0"/>
                <a:hlinkClick r:id="rId12" tooltip="Protected by Check Point: http://www.flora.org.il/"/>
              </a:rPr>
              <a:t>www.flora.org.il</a:t>
            </a:r>
            <a:r>
              <a:rPr lang="he-IL" sz="1400" kern="0" dirty="0">
                <a:solidFill>
                  <a:srgbClr val="222222"/>
                </a:solidFill>
                <a:effectLst/>
                <a:latin typeface="Aptos" panose="020B0004020202020204" pitchFamily="34" charset="0"/>
                <a:ea typeface="Times New Roman" panose="02020603050405020304" pitchFamily="18" charset="0"/>
              </a:rPr>
              <a:t>.</a:t>
            </a:r>
            <a:endParaRPr lang="en-IL" sz="1400" kern="100" dirty="0">
              <a:effectLst/>
              <a:latin typeface="Aptos" panose="020B0004020202020204" pitchFamily="34" charset="0"/>
              <a:ea typeface="Aptos" panose="020B0004020202020204" pitchFamily="34" charset="0"/>
            </a:endParaRPr>
          </a:p>
        </p:txBody>
      </p:sp>
    </p:spTree>
    <p:extLst>
      <p:ext uri="{BB962C8B-B14F-4D97-AF65-F5344CB8AC3E}">
        <p14:creationId xmlns:p14="http://schemas.microsoft.com/office/powerpoint/2010/main" val="234197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wheel(1)">
                                      <p:cBhvr>
                                        <p:cTn id="7" dur="20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 calcmode="lin" valueType="num">
                                      <p:cBhvr additive="base">
                                        <p:cTn id="12"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 calcmode="lin" valueType="num">
                                      <p:cBhvr additive="base">
                                        <p:cTn id="18"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barn(inVertical)">
                                      <p:cBhvr>
                                        <p:cTn id="2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fe66c5f-65f6-4a04-9bc5-369f5aa2d8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2450BF7F3064DBEA3249175786950" ma:contentTypeVersion="16" ma:contentTypeDescription="Create a new document." ma:contentTypeScope="" ma:versionID="a515dde4790ed3fa722729b03ac2c421">
  <xsd:schema xmlns:xsd="http://www.w3.org/2001/XMLSchema" xmlns:xs="http://www.w3.org/2001/XMLSchema" xmlns:p="http://schemas.microsoft.com/office/2006/metadata/properties" xmlns:ns3="efe66c5f-65f6-4a04-9bc5-369f5aa2d8c2" xmlns:ns4="459d15da-651a-4239-97e1-90094c4fc97e" targetNamespace="http://schemas.microsoft.com/office/2006/metadata/properties" ma:root="true" ma:fieldsID="b62908a55cf9e3f00b55cb72c6c3ebef" ns3:_="" ns4:_="">
    <xsd:import namespace="efe66c5f-65f6-4a04-9bc5-369f5aa2d8c2"/>
    <xsd:import namespace="459d15da-651a-4239-97e1-90094c4fc97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ObjectDetectorVersions" minOccurs="0"/>
                <xsd:element ref="ns3:MediaServiceAutoTags" minOccurs="0"/>
                <xsd:element ref="ns3:MediaLengthInSeconds" minOccurs="0"/>
                <xsd:element ref="ns3:_activity"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e66c5f-65f6-4a04-9bc5-369f5aa2d8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_activity" ma:index="14" nillable="true" ma:displayName="_activity" ma:hidden="true" ma:internalName="_activity">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9d15da-651a-4239-97e1-90094c4fc97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8C327B-2442-4B1B-92A5-9DA035977679}">
  <ds:schemaRefs>
    <ds:schemaRef ds:uri="http://schemas.microsoft.com/sharepoint/v3/contenttype/forms"/>
  </ds:schemaRefs>
</ds:datastoreItem>
</file>

<file path=customXml/itemProps2.xml><?xml version="1.0" encoding="utf-8"?>
<ds:datastoreItem xmlns:ds="http://schemas.openxmlformats.org/officeDocument/2006/customXml" ds:itemID="{B2B73E42-F988-4AD9-A79B-ACAD0C1AA478}">
  <ds:schemaRefs>
    <ds:schemaRef ds:uri="http://schemas.microsoft.com/office/2006/metadata/properties"/>
    <ds:schemaRef ds:uri="http://purl.org/dc/terms/"/>
    <ds:schemaRef ds:uri="http://schemas.openxmlformats.org/package/2006/metadata/core-properties"/>
    <ds:schemaRef ds:uri="efe66c5f-65f6-4a04-9bc5-369f5aa2d8c2"/>
    <ds:schemaRef ds:uri="http://schemas.microsoft.com/office/2006/documentManagement/types"/>
    <ds:schemaRef ds:uri="http://schemas.microsoft.com/office/infopath/2007/PartnerControls"/>
    <ds:schemaRef ds:uri="http://purl.org/dc/elements/1.1/"/>
    <ds:schemaRef ds:uri="459d15da-651a-4239-97e1-90094c4fc97e"/>
    <ds:schemaRef ds:uri="http://www.w3.org/XML/1998/namespace"/>
    <ds:schemaRef ds:uri="http://purl.org/dc/dcmitype/"/>
  </ds:schemaRefs>
</ds:datastoreItem>
</file>

<file path=customXml/itemProps3.xml><?xml version="1.0" encoding="utf-8"?>
<ds:datastoreItem xmlns:ds="http://schemas.openxmlformats.org/officeDocument/2006/customXml" ds:itemID="{3FC330FE-4B48-43EC-8D88-8CA945341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e66c5f-65f6-4a04-9bc5-369f5aa2d8c2"/>
    <ds:schemaRef ds:uri="459d15da-651a-4239-97e1-90094c4fc9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10771</TotalTime>
  <Words>4061</Words>
  <Application>Microsoft Office PowerPoint</Application>
  <PresentationFormat>מסך רחב</PresentationFormat>
  <Paragraphs>731</Paragraphs>
  <Slides>57</Slides>
  <Notes>26</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57</vt:i4>
      </vt:variant>
    </vt:vector>
  </HeadingPairs>
  <TitlesOfParts>
    <vt:vector size="66" baseType="lpstr">
      <vt:lpstr>Aptos</vt:lpstr>
      <vt:lpstr>Arial</vt:lpstr>
      <vt:lpstr>Atlas AAA</vt:lpstr>
      <vt:lpstr>Calibri</vt:lpstr>
      <vt:lpstr>Calibri Light</vt:lpstr>
      <vt:lpstr>Helvetica</vt:lpstr>
      <vt:lpstr>Symbol</vt:lpstr>
      <vt:lpstr>Wingdings</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Michal Pleskvo</dc:creator>
  <cp:lastModifiedBy>סיגלית כהן Sigalit Cohen</cp:lastModifiedBy>
  <cp:revision>321</cp:revision>
  <dcterms:created xsi:type="dcterms:W3CDTF">2021-02-17T08:40:25Z</dcterms:created>
  <dcterms:modified xsi:type="dcterms:W3CDTF">2025-01-23T12:08:15Z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0x010100A042450BF7F3064DBEA3249175786950</vt:lpwstr>
  </property>
</Properties>
</file>