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notesMasterIdLst>
    <p:notesMasterId r:id="rId17"/>
  </p:notesMasterIdLst>
  <p:handoutMasterIdLst>
    <p:handoutMasterId r:id="rId18"/>
  </p:handoutMasterIdLst>
  <p:sldIdLst>
    <p:sldId id="294" r:id="rId4"/>
    <p:sldId id="306" r:id="rId5"/>
    <p:sldId id="298" r:id="rId6"/>
    <p:sldId id="299" r:id="rId7"/>
    <p:sldId id="304" r:id="rId8"/>
    <p:sldId id="307" r:id="rId9"/>
    <p:sldId id="308" r:id="rId10"/>
    <p:sldId id="309" r:id="rId11"/>
    <p:sldId id="310" r:id="rId12"/>
    <p:sldId id="313" r:id="rId13"/>
    <p:sldId id="301" r:id="rId14"/>
    <p:sldId id="312" r:id="rId15"/>
    <p:sldId id="315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55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E258"/>
    <a:srgbClr val="49BDF0"/>
    <a:srgbClr val="B8D82B"/>
    <a:srgbClr val="EB7255"/>
    <a:srgbClr val="EB7154"/>
    <a:srgbClr val="B59CC6"/>
    <a:srgbClr val="424140"/>
    <a:srgbClr val="E87159"/>
    <a:srgbClr val="E76D1A"/>
    <a:srgbClr val="0044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72" autoAdjust="0"/>
    <p:restoredTop sz="94676" autoAdjust="0"/>
  </p:normalViewPr>
  <p:slideViewPr>
    <p:cSldViewPr snapToGrid="0" showGuides="1">
      <p:cViewPr varScale="1">
        <p:scale>
          <a:sx n="64" d="100"/>
          <a:sy n="64" d="100"/>
        </p:scale>
        <p:origin x="1352" y="32"/>
      </p:cViewPr>
      <p:guideLst>
        <p:guide orient="horz" pos="2160"/>
        <p:guide pos="55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1" d="100"/>
          <a:sy n="81" d="100"/>
        </p:scale>
        <p:origin x="389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DA2AD2-E159-493C-B36B-56A56D87A572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ACF21D-9888-4C21-B75E-8DCB990ECD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9791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C3AE5-A434-4F95-8D28-093488A647E5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CBC8D-DB39-46D7-9837-478B9C6F3B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870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526861"/>
            <a:ext cx="9144000" cy="3228988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64368" y="1266092"/>
            <a:ext cx="4026877" cy="713434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/>
              <a:t>כותרת ראשית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497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8D82B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pic>
        <p:nvPicPr>
          <p:cNvPr id="1026" name="Picture 2" descr="G:\שיווק\איורים\איורים ים\איורים ים\איורים-ים-23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921"/>
          <a:stretch/>
        </p:blipFill>
        <p:spPr bwMode="auto">
          <a:xfrm>
            <a:off x="0" y="5322013"/>
            <a:ext cx="2825393" cy="15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283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pic>
        <p:nvPicPr>
          <p:cNvPr id="1026" name="Picture 2" descr="G:\שיווק\איורים\איורים ים\איורים ים\איורים-ים-1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174" r="-4390"/>
          <a:stretch/>
        </p:blipFill>
        <p:spPr bwMode="auto">
          <a:xfrm>
            <a:off x="0" y="4878388"/>
            <a:ext cx="2629431" cy="197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474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EB7255"/>
                </a:solidFill>
                <a:cs typeface="+mn-cs"/>
              </a:defRPr>
            </a:lvl1pPr>
          </a:lstStyle>
          <a:p>
            <a:r>
              <a:rPr lang="he-IL" dirty="0"/>
              <a:t>שער משנה (חוצץ)</a:t>
            </a:r>
            <a:endParaRPr lang="en-GB" dirty="0"/>
          </a:p>
        </p:txBody>
      </p:sp>
      <p:pic>
        <p:nvPicPr>
          <p:cNvPr id="7170" name="Picture 2" descr="G:\שיווק\איורים\איורים PNG\IURIM-49.png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66" y="4443361"/>
            <a:ext cx="2322165" cy="148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548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EB7255"/>
                </a:solidFill>
                <a:cs typeface="+mn-cs"/>
              </a:defRPr>
            </a:lvl1pPr>
          </a:lstStyle>
          <a:p>
            <a:r>
              <a:rPr lang="he-IL" dirty="0"/>
              <a:t>שער משנה (חוצץ)</a:t>
            </a:r>
            <a:endParaRPr lang="en-GB" dirty="0"/>
          </a:p>
        </p:txBody>
      </p:sp>
      <p:pic>
        <p:nvPicPr>
          <p:cNvPr id="6146" name="Picture 2" descr="G:\שיווק\איורים\איורים PNG\IURIM-45.png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0275" y="3585680"/>
            <a:ext cx="1639052" cy="234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794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8D82B"/>
                </a:solidFill>
                <a:cs typeface="+mn-cs"/>
              </a:defRPr>
            </a:lvl1pPr>
          </a:lstStyle>
          <a:p>
            <a:r>
              <a:rPr lang="he-IL" dirty="0"/>
              <a:t>שער משנה (חוצץ)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88"/>
          <a:stretch/>
        </p:blipFill>
        <p:spPr>
          <a:xfrm>
            <a:off x="1100664" y="4594835"/>
            <a:ext cx="2160000" cy="138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940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8D82B"/>
                </a:solidFill>
                <a:cs typeface="+mn-cs"/>
              </a:defRPr>
            </a:lvl1pPr>
          </a:lstStyle>
          <a:p>
            <a:r>
              <a:rPr lang="he-IL" dirty="0"/>
              <a:t>שער משנה (חוצץ)</a:t>
            </a:r>
            <a:endParaRPr lang="en-GB" dirty="0"/>
          </a:p>
        </p:txBody>
      </p:sp>
      <p:pic>
        <p:nvPicPr>
          <p:cNvPr id="3074" name="Picture 2" descr="G:\שיווק\איורים\איורים ים\איורים ים\איורים-ים-22.png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-1" y="4865954"/>
            <a:ext cx="3063991" cy="108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47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/>
              <a:t>שער משנה (חוצץ)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644" y="3784223"/>
            <a:ext cx="2160000" cy="215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18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/>
              <a:t>שער משנה (חוצץ)</a:t>
            </a:r>
            <a:endParaRPr lang="en-GB" dirty="0"/>
          </a:p>
        </p:txBody>
      </p:sp>
      <p:pic>
        <p:nvPicPr>
          <p:cNvPr id="1026" name="Picture 2" descr="G:\שיווק\איורים\איורים PNG\איורים עיבוד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214276"/>
            <a:ext cx="4244874" cy="172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1213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59CC6"/>
                </a:solidFill>
                <a:cs typeface="+mn-cs"/>
              </a:defRPr>
            </a:lvl1pPr>
          </a:lstStyle>
          <a:p>
            <a:r>
              <a:rPr lang="he-IL" dirty="0"/>
              <a:t>שער משנה (חוצץ)</a:t>
            </a:r>
            <a:endParaRPr lang="en-GB" dirty="0"/>
          </a:p>
        </p:txBody>
      </p:sp>
      <p:pic>
        <p:nvPicPr>
          <p:cNvPr id="5122" name="Picture 2" descr="G:\שיווק\איורים\איורים PNG\IURIM-36.png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213688"/>
            <a:ext cx="3130831" cy="172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661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59CC6"/>
                </a:solidFill>
                <a:cs typeface="+mn-cs"/>
              </a:defRPr>
            </a:lvl1pPr>
          </a:lstStyle>
          <a:p>
            <a:r>
              <a:rPr lang="he-IL" dirty="0"/>
              <a:t>שער משנה (חוצץ)</a:t>
            </a:r>
            <a:endParaRPr lang="en-GB" dirty="0"/>
          </a:p>
        </p:txBody>
      </p:sp>
      <p:pic>
        <p:nvPicPr>
          <p:cNvPr id="2051" name="Picture 3" descr="G:\שיווק\איורים\איורים PNG\IURIM-41.png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103456"/>
            <a:ext cx="2075193" cy="183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724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pic>
        <p:nvPicPr>
          <p:cNvPr id="8194" name="Picture 2" descr="G:\שיווק\איורים\איורים PNG\IURIM-67.png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0275" y="4428161"/>
            <a:ext cx="1643864" cy="242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6349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/>
              <a:t>שער משנה (חוצץ)</a:t>
            </a:r>
            <a:endParaRPr lang="en-GB" dirty="0"/>
          </a:p>
        </p:txBody>
      </p:sp>
      <p:pic>
        <p:nvPicPr>
          <p:cNvPr id="2050" name="Picture 2" descr="G:\שיווק\איורים\איורים ים\איורים ים\איורים-ים-3.png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4356374"/>
            <a:ext cx="3092521" cy="157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950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F8E258"/>
                </a:solidFill>
                <a:cs typeface="+mn-cs"/>
              </a:defRPr>
            </a:lvl1pPr>
          </a:lstStyle>
          <a:p>
            <a:r>
              <a:rPr lang="he-IL" dirty="0"/>
              <a:t>שער משנה (חוצץ)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87603"/>
            <a:ext cx="2142789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859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F8E258"/>
                </a:solidFill>
                <a:cs typeface="+mn-cs"/>
              </a:defRPr>
            </a:lvl1pPr>
          </a:lstStyle>
          <a:p>
            <a:r>
              <a:rPr lang="he-IL" dirty="0"/>
              <a:t>שער משנה (חוצץ)</a:t>
            </a:r>
            <a:endParaRPr lang="en-GB" dirty="0"/>
          </a:p>
        </p:txBody>
      </p:sp>
      <p:pic>
        <p:nvPicPr>
          <p:cNvPr id="4098" name="Picture 2" descr="G:\שיווק\איורים\איורים PNG\IURIM-24.png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513495"/>
            <a:ext cx="2553377" cy="142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2355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69924" y="1902525"/>
            <a:ext cx="5500886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1216025"/>
            <a:ext cx="3084513" cy="5641975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19266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21188" y="1902525"/>
            <a:ext cx="4449622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EB7255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9703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1695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7CA76F-CF7A-45DE-B899-6F71CFE16570}" type="datetimeFigureOut">
              <a:rPr lang="he-IL" smtClean="0"/>
              <a:t>י"א/תשרי/תשפ"ג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12E914-4662-470B-87B8-D23E92BC0A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65889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7CA76F-CF7A-45DE-B899-6F71CFE16570}" type="datetimeFigureOut">
              <a:rPr lang="he-IL" smtClean="0"/>
              <a:t>י"א/תשרי/תשפ"ג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12E914-4662-470B-87B8-D23E92BC0A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870560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7CA76F-CF7A-45DE-B899-6F71CFE16570}" type="datetimeFigureOut">
              <a:rPr lang="he-IL" smtClean="0"/>
              <a:t>י"א/תשרי/תשפ"ג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12E914-4662-470B-87B8-D23E92BC0A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81871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7CA76F-CF7A-45DE-B899-6F71CFE16570}" type="datetimeFigureOut">
              <a:rPr lang="he-IL" smtClean="0"/>
              <a:t>י"א/תשרי/תשפ"ג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12E914-4662-470B-87B8-D23E92BC0A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78299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8D82B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98000"/>
            <a:ext cx="3425194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934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7CA76F-CF7A-45DE-B899-6F71CFE16570}" type="datetimeFigureOut">
              <a:rPr lang="he-IL" smtClean="0"/>
              <a:t>י"א/תשרי/תשפ"ג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12E914-4662-470B-87B8-D23E92BC0A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881055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7CA76F-CF7A-45DE-B899-6F71CFE16570}" type="datetimeFigureOut">
              <a:rPr lang="he-IL" smtClean="0"/>
              <a:t>י"א/תשרי/תשפ"ג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12E914-4662-470B-87B8-D23E92BC0A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61325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7CA76F-CF7A-45DE-B899-6F71CFE16570}" type="datetimeFigureOut">
              <a:rPr lang="he-IL" smtClean="0"/>
              <a:t>י"א/תשרי/תשפ"ג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12E914-4662-470B-87B8-D23E92BC0A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289827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7CA76F-CF7A-45DE-B899-6F71CFE16570}" type="datetimeFigureOut">
              <a:rPr lang="he-IL" smtClean="0"/>
              <a:t>י"א/תשרי/תשפ"ג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12E914-4662-470B-87B8-D23E92BC0A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43389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7CA76F-CF7A-45DE-B899-6F71CFE16570}" type="datetimeFigureOut">
              <a:rPr lang="he-IL" smtClean="0"/>
              <a:t>י"א/תשרי/תשפ"ג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12E914-4662-470B-87B8-D23E92BC0A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826606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7CA76F-CF7A-45DE-B899-6F71CFE16570}" type="datetimeFigureOut">
              <a:rPr lang="he-IL" smtClean="0"/>
              <a:t>י"א/תשרי/תשפ"ג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12E914-4662-470B-87B8-D23E92BC0A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247686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7CA76F-CF7A-45DE-B899-6F71CFE16570}" type="datetimeFigureOut">
              <a:rPr lang="he-IL" smtClean="0"/>
              <a:t>י"א/תשרי/תשפ"ג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12E914-4662-470B-87B8-D23E92BC0A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044903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B19-EB0F-4CCD-9F6C-9001C22AE814}" type="datetimeFigureOut">
              <a:rPr lang="he-IL" smtClean="0"/>
              <a:t>י"א/תשרי/תשפ"ג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A60-298F-4965-8A94-E6694E971B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133692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B19-EB0F-4CCD-9F6C-9001C22AE814}" type="datetimeFigureOut">
              <a:rPr lang="he-IL" smtClean="0"/>
              <a:t>י"א/תשרי/תשפ"ג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A60-298F-4965-8A94-E6694E971B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0399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B19-EB0F-4CCD-9F6C-9001C22AE814}" type="datetimeFigureOut">
              <a:rPr lang="he-IL" smtClean="0"/>
              <a:t>י"א/תשרי/תשפ"ג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A60-298F-4965-8A94-E6694E971B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42293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59CC6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pic>
        <p:nvPicPr>
          <p:cNvPr id="2050" name="Picture 2" descr="G:\שיווק\איורים\איורים PNG\IURIM-40.png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271" y="4634857"/>
            <a:ext cx="2327061" cy="222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2289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B19-EB0F-4CCD-9F6C-9001C22AE814}" type="datetimeFigureOut">
              <a:rPr lang="he-IL" smtClean="0"/>
              <a:t>י"א/תשרי/תשפ"ג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A60-298F-4965-8A94-E6694E971B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211157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B19-EB0F-4CCD-9F6C-9001C22AE814}" type="datetimeFigureOut">
              <a:rPr lang="he-IL" smtClean="0"/>
              <a:t>י"א/תשרי/תשפ"ג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A60-298F-4965-8A94-E6694E971B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716541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B19-EB0F-4CCD-9F6C-9001C22AE814}" type="datetimeFigureOut">
              <a:rPr lang="he-IL" smtClean="0"/>
              <a:t>י"א/תשרי/תשפ"ג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A60-298F-4965-8A94-E6694E971B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431243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B19-EB0F-4CCD-9F6C-9001C22AE814}" type="datetimeFigureOut">
              <a:rPr lang="he-IL" smtClean="0"/>
              <a:t>י"א/תשרי/תשפ"ג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A60-298F-4965-8A94-E6694E971B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395899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B19-EB0F-4CCD-9F6C-9001C22AE814}" type="datetimeFigureOut">
              <a:rPr lang="he-IL" smtClean="0"/>
              <a:t>י"א/תשרי/תשפ"ג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A60-298F-4965-8A94-E6694E971B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117647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B19-EB0F-4CCD-9F6C-9001C22AE814}" type="datetimeFigureOut">
              <a:rPr lang="he-IL" smtClean="0"/>
              <a:t>י"א/תשרי/תשפ"ג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A60-298F-4965-8A94-E6694E971B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431248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B19-EB0F-4CCD-9F6C-9001C22AE814}" type="datetimeFigureOut">
              <a:rPr lang="he-IL" smtClean="0"/>
              <a:t>י"א/תשרי/תשפ"ג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A60-298F-4965-8A94-E6694E971B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763844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B19-EB0F-4CCD-9F6C-9001C22AE814}" type="datetimeFigureOut">
              <a:rPr lang="he-IL" smtClean="0"/>
              <a:t>י"א/תשרי/תשפ"ג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A60-298F-4965-8A94-E6694E971B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05652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59CC6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98000"/>
            <a:ext cx="2049882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84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EB7255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0" y="4698000"/>
            <a:ext cx="2142789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93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EB7255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pic>
        <p:nvPicPr>
          <p:cNvPr id="3074" name="Picture 2" descr="G:\שיווק\איורים\איורים PNG\IURIM-46.png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303839"/>
            <a:ext cx="2638097" cy="155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200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EB7255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274" y="5430160"/>
            <a:ext cx="2438948" cy="143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07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8D82B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682" y="5505668"/>
            <a:ext cx="2160000" cy="135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7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053D9-701C-444A-8C64-AAC652109DAE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7385396" y="6033247"/>
            <a:ext cx="1758604" cy="824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118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713" r:id="rId4"/>
    <p:sldLayoutId id="2147483674" r:id="rId5"/>
    <p:sldLayoutId id="2147483682" r:id="rId6"/>
    <p:sldLayoutId id="2147483714" r:id="rId7"/>
    <p:sldLayoutId id="2147483709" r:id="rId8"/>
    <p:sldLayoutId id="2147483683" r:id="rId9"/>
    <p:sldLayoutId id="2147483712" r:id="rId10"/>
    <p:sldLayoutId id="2147483708" r:id="rId11"/>
    <p:sldLayoutId id="2147483675" r:id="rId12"/>
    <p:sldLayoutId id="2147483717" r:id="rId13"/>
    <p:sldLayoutId id="2147483676" r:id="rId14"/>
    <p:sldLayoutId id="2147483711" r:id="rId15"/>
    <p:sldLayoutId id="2147483677" r:id="rId16"/>
    <p:sldLayoutId id="2147483718" r:id="rId17"/>
    <p:sldLayoutId id="2147483716" r:id="rId18"/>
    <p:sldLayoutId id="2147483719" r:id="rId19"/>
    <p:sldLayoutId id="2147483710" r:id="rId20"/>
    <p:sldLayoutId id="2147483681" r:id="rId21"/>
    <p:sldLayoutId id="2147483715" r:id="rId22"/>
    <p:sldLayoutId id="2147483678" r:id="rId23"/>
    <p:sldLayoutId id="2147483679" r:id="rId24"/>
    <p:sldLayoutId id="214748368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176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EAB19-EB0F-4CCD-9F6C-9001C22AE814}" type="datetimeFigureOut">
              <a:rPr lang="he-IL" smtClean="0"/>
              <a:t>י"א/תשרי/תשפ"ג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17A60-298F-4965-8A94-E6694E971B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43321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7.png"/><Relationship Id="rId7" Type="http://schemas.openxmlformats.org/officeDocument/2006/relationships/hyperlink" Target="https://creativecommons.org/licenses/by-sa/2.5/deed.en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deed.en" TargetMode="External"/><Relationship Id="rId7" Type="http://schemas.openxmlformats.org/officeDocument/2006/relationships/image" Target="../media/image35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5" Type="http://schemas.openxmlformats.org/officeDocument/2006/relationships/hyperlink" Target="https://creativecommons.org/licenses/by/2.5/deed.en" TargetMode="Externa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2.0/" TargetMode="External"/><Relationship Id="rId7" Type="http://schemas.openxmlformats.org/officeDocument/2006/relationships/image" Target="../media/image40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youtube.com/watch?v=ysa5OBhXz-Q" TargetMode="Externa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creativecommons.org/licenses/by-sa/4.0/deed.en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3.0/deed.en" TargetMode="External"/><Relationship Id="rId7" Type="http://schemas.openxmlformats.org/officeDocument/2006/relationships/hyperlink" Target="https://www.ynet.co.il/environment-science/article/s1zylja11s?utm_source=ynet.app.ios&amp;utm_term=s1zylja11s&amp;utm_campaign=general_share&amp;utm_medium=social&amp;utm_content=Header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9.jpe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3">
            <a:extLst>
              <a:ext uri="{FF2B5EF4-FFF2-40B4-BE49-F238E27FC236}">
                <a16:creationId xmlns:a16="http://schemas.microsoft.com/office/drawing/2014/main" id="{A9A0BAD1-67C7-D784-876D-B1C66DA987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0246" y="464623"/>
            <a:ext cx="6628394" cy="713434"/>
          </a:xfrm>
        </p:spPr>
        <p:txBody>
          <a:bodyPr>
            <a:normAutofit/>
          </a:bodyPr>
          <a:lstStyle/>
          <a:p>
            <a:pPr algn="r"/>
            <a:r>
              <a:rPr lang="he-IL" sz="44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השבת מינים לטבע</a:t>
            </a:r>
            <a:endParaRPr lang="en-GB" sz="4400" dirty="0">
              <a:solidFill>
                <a:schemeClr val="accent4">
                  <a:lumMod val="40000"/>
                  <a:lumOff val="6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CF838D1-B634-47D5-A8BD-AC8614024DBC}"/>
              </a:ext>
            </a:extLst>
          </p:cNvPr>
          <p:cNvGrpSpPr/>
          <p:nvPr/>
        </p:nvGrpSpPr>
        <p:grpSpPr>
          <a:xfrm>
            <a:off x="401026" y="4179270"/>
            <a:ext cx="4116511" cy="2520000"/>
            <a:chOff x="255639" y="4110446"/>
            <a:chExt cx="4116511" cy="2520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E998849-DBE4-3478-31E7-C97CD4449B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5640" y="4110446"/>
              <a:ext cx="4116510" cy="2520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0576ED5-3BEC-97DF-F55E-3678577359C0}"/>
                </a:ext>
              </a:extLst>
            </p:cNvPr>
            <p:cNvSpPr txBox="1"/>
            <p:nvPr/>
          </p:nvSpPr>
          <p:spPr>
            <a:xfrm>
              <a:off x="255639" y="6199559"/>
              <a:ext cx="115037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1"/>
              <a:r>
                <a:rPr lang="he-IL" sz="14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יחמור פרסי</a:t>
              </a:r>
            </a:p>
            <a:p>
              <a:pPr rtl="1"/>
              <a:r>
                <a:rPr lang="he-IL" sz="8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צילום: דותן רותם</a:t>
              </a:r>
              <a:endParaRPr lang="en-US" sz="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94365D5-1225-DF1C-FCDC-357F6DCA6DFF}"/>
              </a:ext>
            </a:extLst>
          </p:cNvPr>
          <p:cNvGrpSpPr/>
          <p:nvPr/>
        </p:nvGrpSpPr>
        <p:grpSpPr>
          <a:xfrm>
            <a:off x="3548427" y="1445768"/>
            <a:ext cx="5194547" cy="2520000"/>
            <a:chOff x="3680776" y="1487554"/>
            <a:chExt cx="5194547" cy="2520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6D17BEE-ADA1-0AB5-3047-E83BBB4E7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80776" y="1487554"/>
              <a:ext cx="5194547" cy="25200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79C28CB-C9CF-82F0-3523-9C9B16F179A3}"/>
                </a:ext>
              </a:extLst>
            </p:cNvPr>
            <p:cNvSpPr txBox="1"/>
            <p:nvPr/>
          </p:nvSpPr>
          <p:spPr>
            <a:xfrm>
              <a:off x="7531815" y="1487554"/>
              <a:ext cx="134350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he-IL" sz="14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ראם לבן</a:t>
              </a:r>
            </a:p>
            <a:p>
              <a:pPr algn="r" rtl="1"/>
              <a:r>
                <a:rPr lang="he-IL" sz="8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צילום: יהב </a:t>
              </a:r>
              <a:r>
                <a:rPr lang="he-IL" sz="800" dirty="0" err="1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צימירינג</a:t>
              </a:r>
              <a:endParaRPr lang="en-US" sz="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B18297D-58EE-C6D1-3B63-B8A1D71E11A7}"/>
              </a:ext>
            </a:extLst>
          </p:cNvPr>
          <p:cNvGrpSpPr/>
          <p:nvPr/>
        </p:nvGrpSpPr>
        <p:grpSpPr>
          <a:xfrm>
            <a:off x="4970518" y="4179270"/>
            <a:ext cx="3772455" cy="2520000"/>
            <a:chOff x="5102868" y="4110446"/>
            <a:chExt cx="3772455" cy="25200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66C4C44-0CCB-99A4-0195-406DC25BF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2868" y="4110446"/>
              <a:ext cx="3772455" cy="25200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6A76E8D-41E9-310D-990F-E784203F9B72}"/>
                </a:ext>
              </a:extLst>
            </p:cNvPr>
            <p:cNvSpPr txBox="1"/>
            <p:nvPr/>
          </p:nvSpPr>
          <p:spPr>
            <a:xfrm>
              <a:off x="7344697" y="4110446"/>
              <a:ext cx="153062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he-IL" sz="14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איריס שחום</a:t>
              </a:r>
            </a:p>
            <a:p>
              <a:pPr algn="r" rtl="1"/>
              <a:r>
                <a:rPr lang="he-IL" sz="8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צילום: אורי </a:t>
              </a:r>
              <a:r>
                <a:rPr lang="he-IL" sz="800" dirty="0" err="1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פרגמן</a:t>
              </a:r>
              <a:r>
                <a:rPr lang="he-IL" sz="8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-ספיר</a:t>
              </a:r>
              <a:endParaRPr lang="en-US" sz="8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0F2B409-CFF8-F3B4-C50B-BD2F3D24FCAD}"/>
              </a:ext>
            </a:extLst>
          </p:cNvPr>
          <p:cNvGrpSpPr/>
          <p:nvPr/>
        </p:nvGrpSpPr>
        <p:grpSpPr>
          <a:xfrm>
            <a:off x="401026" y="1445768"/>
            <a:ext cx="2743200" cy="2520000"/>
            <a:chOff x="401026" y="1445768"/>
            <a:chExt cx="2743200" cy="252000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BCE2B48-0CF1-EBB7-298A-0E0A88406A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01026" y="1445768"/>
              <a:ext cx="2743200" cy="25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9BA506-AE28-7D04-D87B-9290EE3147DF}"/>
                </a:ext>
              </a:extLst>
            </p:cNvPr>
            <p:cNvSpPr txBox="1"/>
            <p:nvPr/>
          </p:nvSpPr>
          <p:spPr>
            <a:xfrm>
              <a:off x="401026" y="3534881"/>
              <a:ext cx="134350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he-IL" sz="14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נימפאה תכולה</a:t>
              </a:r>
            </a:p>
            <a:p>
              <a:pPr algn="l"/>
              <a:r>
                <a:rPr lang="he-IL" sz="8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צילום: עוזי פז</a:t>
              </a:r>
              <a:endParaRPr lang="en-US" sz="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3695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0ACA658-BDE9-A224-A8CD-9A1495A9E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6124" y="157316"/>
            <a:ext cx="7423848" cy="1278194"/>
          </a:xfrm>
        </p:spPr>
        <p:txBody>
          <a:bodyPr/>
          <a:lstStyle/>
          <a:p>
            <a:pPr rtl="1"/>
            <a:r>
              <a:rPr lang="he-IL" sz="2800" dirty="0">
                <a:solidFill>
                  <a:srgbClr val="49BDF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גני וחלקות מקלט לשימור מינים נדירים</a:t>
            </a:r>
            <a:endParaRPr lang="en-US" sz="2800" dirty="0">
              <a:solidFill>
                <a:srgbClr val="49BDF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6F68FB1-5B74-4BDD-91D9-325514BF0F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0655" y="1435510"/>
            <a:ext cx="3989317" cy="5040000"/>
          </a:xfrm>
          <a:prstGeom prst="rect">
            <a:avLst/>
          </a:prstGeom>
        </p:spPr>
      </p:pic>
      <p:pic>
        <p:nvPicPr>
          <p:cNvPr id="24" name="Picture 23" descr="Map&#10;&#10;Description automatically generated">
            <a:extLst>
              <a:ext uri="{FF2B5EF4-FFF2-40B4-BE49-F238E27FC236}">
                <a16:creationId xmlns:a16="http://schemas.microsoft.com/office/drawing/2014/main" id="{AC655A97-8242-EC45-C97B-15CEFFA62F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6032" y="1442730"/>
            <a:ext cx="2101765" cy="5022947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4BAC4268-5AE0-F94D-05CA-F9B90FE35F0A}"/>
              </a:ext>
            </a:extLst>
          </p:cNvPr>
          <p:cNvGrpSpPr/>
          <p:nvPr/>
        </p:nvGrpSpPr>
        <p:grpSpPr>
          <a:xfrm>
            <a:off x="224028" y="1442730"/>
            <a:ext cx="2265007" cy="3240000"/>
            <a:chOff x="580326" y="1435510"/>
            <a:chExt cx="2265007" cy="324000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C13166F-33AB-BE4F-BB72-AC263BBB3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0326" y="1435510"/>
              <a:ext cx="2265007" cy="32400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EAC70A6-84D4-608B-1C0C-DA46297055DD}"/>
                </a:ext>
              </a:extLst>
            </p:cNvPr>
            <p:cNvSpPr txBox="1"/>
            <p:nvPr/>
          </p:nvSpPr>
          <p:spPr>
            <a:xfrm>
              <a:off x="580326" y="4244623"/>
              <a:ext cx="1447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he-IL" sz="14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אדמונית החורש</a:t>
              </a:r>
            </a:p>
            <a:p>
              <a:pPr algn="l"/>
              <a:r>
                <a:rPr lang="he-IL" sz="8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צילום: יואב שרעבי</a:t>
              </a:r>
            </a:p>
          </p:txBody>
        </p:sp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92EEE4B-8ABE-FDA5-E5E6-D520C556D3E0}"/>
              </a:ext>
            </a:extLst>
          </p:cNvPr>
          <p:cNvCxnSpPr>
            <a:cxnSpLocks/>
          </p:cNvCxnSpPr>
          <p:nvPr/>
        </p:nvCxnSpPr>
        <p:spPr>
          <a:xfrm flipH="1" flipV="1">
            <a:off x="2038350" y="1900332"/>
            <a:ext cx="2047875" cy="4668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762FE7C-31E7-1A88-5038-DC740F0EDC2D}"/>
              </a:ext>
            </a:extLst>
          </p:cNvPr>
          <p:cNvSpPr/>
          <p:nvPr/>
        </p:nvSpPr>
        <p:spPr>
          <a:xfrm>
            <a:off x="4935788" y="5312952"/>
            <a:ext cx="3960000" cy="23812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83BEF49-7C44-B53D-0DB8-709410DED1B0}"/>
              </a:ext>
            </a:extLst>
          </p:cNvPr>
          <p:cNvGrpSpPr/>
          <p:nvPr/>
        </p:nvGrpSpPr>
        <p:grpSpPr>
          <a:xfrm>
            <a:off x="254159" y="2155510"/>
            <a:ext cx="2204743" cy="4320000"/>
            <a:chOff x="284292" y="2155510"/>
            <a:chExt cx="2204743" cy="432000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9A61423-4FFC-733D-7773-532B797DD7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4292" y="2155510"/>
              <a:ext cx="2204743" cy="432000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A6BA198-CF77-2D37-4C6C-D720912E1DE8}"/>
                </a:ext>
              </a:extLst>
            </p:cNvPr>
            <p:cNvSpPr txBox="1"/>
            <p:nvPr/>
          </p:nvSpPr>
          <p:spPr>
            <a:xfrm>
              <a:off x="284292" y="2155510"/>
              <a:ext cx="186267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he-IL" sz="14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אירוס שחום בתל ערד</a:t>
              </a:r>
            </a:p>
            <a:p>
              <a:pPr algn="l"/>
              <a:r>
                <a:rPr lang="he-IL" sz="8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צילום: הראל בן שחר</a:t>
              </a:r>
            </a:p>
          </p:txBody>
        </p:sp>
      </p:grp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334AE76-80D5-F7F6-DCBE-0F5B51547660}"/>
              </a:ext>
            </a:extLst>
          </p:cNvPr>
          <p:cNvCxnSpPr>
            <a:cxnSpLocks/>
          </p:cNvCxnSpPr>
          <p:nvPr/>
        </p:nvCxnSpPr>
        <p:spPr>
          <a:xfrm flipH="1" flipV="1">
            <a:off x="1828800" y="3429000"/>
            <a:ext cx="1862671" cy="728592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CDAB7E3-4ABF-4A78-2249-4D0E66172CA6}"/>
              </a:ext>
            </a:extLst>
          </p:cNvPr>
          <p:cNvGrpSpPr/>
          <p:nvPr/>
        </p:nvGrpSpPr>
        <p:grpSpPr>
          <a:xfrm>
            <a:off x="224028" y="2148290"/>
            <a:ext cx="2625310" cy="3435527"/>
            <a:chOff x="208547" y="1836292"/>
            <a:chExt cx="2625310" cy="3435527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4395FE3-BA2F-A2C6-68AB-B2A1EAE439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1197" y="1836292"/>
              <a:ext cx="2390776" cy="3435527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1AAF01C-0A82-8EE6-8BB5-C1A92BAC0831}"/>
                </a:ext>
              </a:extLst>
            </p:cNvPr>
            <p:cNvSpPr txBox="1"/>
            <p:nvPr/>
          </p:nvSpPr>
          <p:spPr>
            <a:xfrm>
              <a:off x="208547" y="1850487"/>
              <a:ext cx="262531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he-IL" sz="14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בריכת הלבנונים בירקון</a:t>
              </a:r>
            </a:p>
            <a:p>
              <a:pPr algn="l"/>
              <a:r>
                <a:rPr lang="he-IL" sz="8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צילום: מנחם גורן</a:t>
              </a:r>
            </a:p>
          </p:txBody>
        </p:sp>
      </p:grp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3B8DC44-651D-40C4-4859-753650593B01}"/>
              </a:ext>
            </a:extLst>
          </p:cNvPr>
          <p:cNvCxnSpPr>
            <a:cxnSpLocks/>
          </p:cNvCxnSpPr>
          <p:nvPr/>
        </p:nvCxnSpPr>
        <p:spPr>
          <a:xfrm flipH="1" flipV="1">
            <a:off x="2282054" y="2516646"/>
            <a:ext cx="1409417" cy="514650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1CED4E6-FE88-F6AA-4904-04B8DAE28639}"/>
              </a:ext>
            </a:extLst>
          </p:cNvPr>
          <p:cNvGrpSpPr/>
          <p:nvPr/>
        </p:nvGrpSpPr>
        <p:grpSpPr>
          <a:xfrm>
            <a:off x="179565" y="2327553"/>
            <a:ext cx="2517998" cy="3600000"/>
            <a:chOff x="150650" y="2014063"/>
            <a:chExt cx="2517998" cy="3600000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42321247-DBF3-8079-9F60-37D9263732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0650" y="2014063"/>
              <a:ext cx="2517998" cy="36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66343B4-4C94-973C-E726-99FAC0744A49}"/>
                </a:ext>
              </a:extLst>
            </p:cNvPr>
            <p:cNvSpPr txBox="1"/>
            <p:nvPr/>
          </p:nvSpPr>
          <p:spPr>
            <a:xfrm>
              <a:off x="150650" y="2021609"/>
              <a:ext cx="207405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he-IL" sz="14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אירוס הביצות</a:t>
              </a:r>
            </a:p>
            <a:p>
              <a:pPr algn="l"/>
              <a:r>
                <a:rPr lang="he-IL" sz="8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צילום: יואב שרעבי</a:t>
              </a:r>
            </a:p>
          </p:txBody>
        </p:sp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C6CFFDD-A04B-3601-9FD9-D7ADC3F7617B}"/>
              </a:ext>
            </a:extLst>
          </p:cNvPr>
          <p:cNvCxnSpPr>
            <a:cxnSpLocks/>
          </p:cNvCxnSpPr>
          <p:nvPr/>
        </p:nvCxnSpPr>
        <p:spPr>
          <a:xfrm flipH="1">
            <a:off x="2434454" y="2278113"/>
            <a:ext cx="1710271" cy="390933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2868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069 L 1.11022E-16 -0.33727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33657 L 1.11022E-16 -0.20394 " pathEditMode="relative" rAng="0" ptsTypes="AA">
                                      <p:cBhvr>
                                        <p:cTn id="40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0255 L 0.00052 -0.46782 " pathEditMode="relative" rAng="0" ptsTypes="AA">
                                      <p:cBhvr>
                                        <p:cTn id="5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6" grpId="2" animBg="1"/>
      <p:bldP spid="36" grpId="3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39A1010-4DC9-4E1E-14D5-0B9FF9601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6124" y="157316"/>
            <a:ext cx="7423848" cy="1278194"/>
          </a:xfrm>
        </p:spPr>
        <p:txBody>
          <a:bodyPr/>
          <a:lstStyle/>
          <a:p>
            <a:pPr rtl="1"/>
            <a:r>
              <a:rPr lang="he-IL" sz="2800" dirty="0">
                <a:solidFill>
                  <a:srgbClr val="F8E25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לצערנו, לא הכול ורוד!!</a:t>
            </a:r>
            <a:endParaRPr lang="en-US" sz="2800" dirty="0">
              <a:solidFill>
                <a:srgbClr val="F8E25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B971952-AB6C-A5AB-A8DB-4036921409B5}"/>
              </a:ext>
            </a:extLst>
          </p:cNvPr>
          <p:cNvGrpSpPr/>
          <p:nvPr/>
        </p:nvGrpSpPr>
        <p:grpSpPr>
          <a:xfrm>
            <a:off x="3114927" y="1365144"/>
            <a:ext cx="2260527" cy="2160000"/>
            <a:chOff x="450097" y="1400022"/>
            <a:chExt cx="2260527" cy="2160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D6C9AE4-96B6-FE84-7C4E-6BAF1CEB16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0097" y="1400022"/>
              <a:ext cx="2260527" cy="216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EE02CD3-F9C8-C65A-5905-9E2C2FB35A22}"/>
                </a:ext>
              </a:extLst>
            </p:cNvPr>
            <p:cNvSpPr txBox="1"/>
            <p:nvPr/>
          </p:nvSpPr>
          <p:spPr>
            <a:xfrm>
              <a:off x="450097" y="1400022"/>
              <a:ext cx="157681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1"/>
              <a:r>
                <a:rPr lang="he-IL" sz="14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יען בחי-בר</a:t>
              </a:r>
            </a:p>
            <a:p>
              <a:pPr rtl="1"/>
              <a:r>
                <a:rPr lang="he-IL" sz="8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צילום: זיו וידן</a:t>
              </a:r>
              <a:endParaRPr lang="en-US" sz="8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DD42B54-25AD-2365-35D9-B2E37CCF4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849" y="1365144"/>
            <a:ext cx="3416123" cy="216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D6E747-2F7B-CB21-FC94-A1655FDF27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028" y="1365144"/>
            <a:ext cx="2758592" cy="2160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C4BD32B-1FCB-9936-035B-3F52BA2200D8}"/>
              </a:ext>
            </a:extLst>
          </p:cNvPr>
          <p:cNvGrpSpPr/>
          <p:nvPr/>
        </p:nvGrpSpPr>
        <p:grpSpPr>
          <a:xfrm>
            <a:off x="5770742" y="3994784"/>
            <a:ext cx="2882335" cy="2565675"/>
            <a:chOff x="5770742" y="4042409"/>
            <a:chExt cx="2882335" cy="2565675"/>
          </a:xfrm>
        </p:grpSpPr>
        <p:pic>
          <p:nvPicPr>
            <p:cNvPr id="14" name="תמונה 1">
              <a:extLst>
                <a:ext uri="{FF2B5EF4-FFF2-40B4-BE49-F238E27FC236}">
                  <a16:creationId xmlns:a16="http://schemas.microsoft.com/office/drawing/2014/main" id="{CC430430-AEC4-8A43-1530-56D29898D3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770742" y="4042409"/>
              <a:ext cx="2882335" cy="2565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402DF4D-9F74-D164-0814-7427DA45EAAA}"/>
                </a:ext>
              </a:extLst>
            </p:cNvPr>
            <p:cNvSpPr txBox="1"/>
            <p:nvPr/>
          </p:nvSpPr>
          <p:spPr>
            <a:xfrm>
              <a:off x="5770742" y="4042410"/>
              <a:ext cx="157681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1"/>
              <a:r>
                <a:rPr lang="he-IL" sz="14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אייל הכרמל</a:t>
              </a:r>
            </a:p>
            <a:p>
              <a:pPr rtl="1"/>
              <a:r>
                <a:rPr lang="he-IL" sz="8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צילום: בן רוזנברג</a:t>
              </a:r>
              <a:endParaRPr lang="en-US" sz="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79E0BB9-D552-6E11-FF00-AD81AF313F0F}"/>
              </a:ext>
            </a:extLst>
          </p:cNvPr>
          <p:cNvGrpSpPr/>
          <p:nvPr/>
        </p:nvGrpSpPr>
        <p:grpSpPr>
          <a:xfrm>
            <a:off x="2646349" y="4206058"/>
            <a:ext cx="2857501" cy="2143125"/>
            <a:chOff x="2646349" y="4206058"/>
            <a:chExt cx="2857501" cy="214312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1983453-5084-660E-D703-413C48FF2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46349" y="4206058"/>
              <a:ext cx="2857500" cy="214312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85EF03-5CDF-80DD-5AD9-881700703BB2}"/>
                </a:ext>
              </a:extLst>
            </p:cNvPr>
            <p:cNvSpPr txBox="1"/>
            <p:nvPr/>
          </p:nvSpPr>
          <p:spPr>
            <a:xfrm>
              <a:off x="3373260" y="4215890"/>
              <a:ext cx="213059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en-US" sz="1400" i="1" dirty="0" err="1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Helosciadium</a:t>
              </a:r>
              <a:r>
                <a:rPr lang="en-US" sz="1400" i="1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 </a:t>
              </a:r>
              <a:r>
                <a:rPr lang="en-US" sz="1400" i="1" dirty="0" err="1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bermejoi</a:t>
              </a:r>
              <a:endParaRPr lang="en-US" sz="1400" i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 algn="r" rtl="1"/>
              <a:r>
                <a:rPr lang="he-IL" sz="8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מקור: </a:t>
              </a:r>
              <a:r>
                <a:rPr lang="en-US" sz="8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IUCN</a:t>
              </a:r>
              <a:r>
                <a:rPr lang="he-IL" sz="8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, לפי </a:t>
              </a:r>
              <a:r>
                <a:rPr lang="he-IL" sz="8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  <a:hlinkClick r:id="rId7"/>
                </a:rPr>
                <a:t>רישיון </a:t>
              </a:r>
              <a:r>
                <a:rPr lang="en-US" sz="8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  <a:hlinkClick r:id="rId7"/>
                </a:rPr>
                <a:t>CC</a:t>
              </a:r>
              <a:endParaRPr lang="en-US" sz="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9536A55-2867-E011-A034-6E680F20A1CB}"/>
              </a:ext>
            </a:extLst>
          </p:cNvPr>
          <p:cNvGrpSpPr/>
          <p:nvPr/>
        </p:nvGrpSpPr>
        <p:grpSpPr>
          <a:xfrm>
            <a:off x="380828" y="3680459"/>
            <a:ext cx="1920001" cy="2880000"/>
            <a:chOff x="380828" y="3680459"/>
            <a:chExt cx="1920001" cy="2880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1022696-20F0-36A6-7316-C6A9FE391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0829" y="3680459"/>
              <a:ext cx="1920000" cy="2880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49C20C2-EE77-A01F-FE83-505312E621D9}"/>
                </a:ext>
              </a:extLst>
            </p:cNvPr>
            <p:cNvSpPr txBox="1"/>
            <p:nvPr/>
          </p:nvSpPr>
          <p:spPr>
            <a:xfrm>
              <a:off x="380828" y="6129572"/>
              <a:ext cx="157681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1"/>
              <a:r>
                <a:rPr lang="he-IL" sz="14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מרוות </a:t>
              </a:r>
              <a:r>
                <a:rPr lang="he-IL" sz="1400" dirty="0" err="1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איג</a:t>
              </a:r>
              <a:endParaRPr lang="he-IL" sz="1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 rtl="1"/>
              <a:r>
                <a:rPr lang="he-IL" sz="8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צילום: אורי </a:t>
              </a:r>
              <a:r>
                <a:rPr lang="he-IL" sz="800" dirty="0" err="1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פרגמן</a:t>
              </a:r>
              <a:r>
                <a:rPr lang="he-IL" sz="8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-ספיר</a:t>
              </a:r>
              <a:endParaRPr lang="en-US" sz="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4931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39A1010-4DC9-4E1E-14D5-0B9FF9601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6124" y="157316"/>
            <a:ext cx="7423848" cy="1278194"/>
          </a:xfrm>
        </p:spPr>
        <p:txBody>
          <a:bodyPr/>
          <a:lstStyle/>
          <a:p>
            <a:pPr rtl="1"/>
            <a:r>
              <a:rPr lang="he-IL" sz="2800" dirty="0">
                <a:solidFill>
                  <a:srgbClr val="B59CC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הנחיות ה- </a:t>
            </a:r>
            <a:r>
              <a:rPr lang="en-US" sz="2800" dirty="0">
                <a:solidFill>
                  <a:srgbClr val="B59CC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IUCN</a:t>
            </a:r>
            <a:r>
              <a:rPr lang="he-IL" sz="2800" dirty="0">
                <a:solidFill>
                  <a:srgbClr val="B59CC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להשבה לטבע</a:t>
            </a:r>
            <a:endParaRPr lang="en-US" sz="2800" dirty="0">
              <a:solidFill>
                <a:srgbClr val="B59CC6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DBD15A-CF07-DA61-846A-F1D82BDD9C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6" t="1960" b="1421"/>
          <a:stretch/>
        </p:blipFill>
        <p:spPr>
          <a:xfrm>
            <a:off x="200332" y="1542700"/>
            <a:ext cx="3624199" cy="504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1CA1AF-82AF-8D9D-6922-1D86A3E06D79}"/>
              </a:ext>
            </a:extLst>
          </p:cNvPr>
          <p:cNvSpPr txBox="1"/>
          <p:nvPr/>
        </p:nvSpPr>
        <p:spPr>
          <a:xfrm>
            <a:off x="3528061" y="1542700"/>
            <a:ext cx="539191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 rtl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e-IL" dirty="0">
                <a:latin typeface="Segoe UI" panose="020B0502040204020203" pitchFamily="34" charset="0"/>
                <a:cs typeface="Segoe UI" panose="020B0502040204020203" pitchFamily="34" charset="0"/>
              </a:rPr>
              <a:t>החלטה על השבה כאופציה רלוונטית</a:t>
            </a:r>
          </a:p>
          <a:p>
            <a:pPr marL="342900" indent="-342900" algn="r" rtl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e-IL" dirty="0">
                <a:latin typeface="Segoe UI" panose="020B0502040204020203" pitchFamily="34" charset="0"/>
                <a:cs typeface="Segoe UI" panose="020B0502040204020203" pitchFamily="34" charset="0"/>
              </a:rPr>
              <a:t>תכנון תהליך ההשבה</a:t>
            </a:r>
          </a:p>
          <a:p>
            <a:pPr marL="342900" indent="-342900" algn="r" rtl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e-IL" dirty="0">
                <a:latin typeface="Segoe UI" panose="020B0502040204020203" pitchFamily="34" charset="0"/>
                <a:cs typeface="Segoe UI" panose="020B0502040204020203" pitchFamily="34" charset="0"/>
              </a:rPr>
              <a:t>בדיקת היתכנות</a:t>
            </a:r>
          </a:p>
          <a:p>
            <a:pPr marL="342900" indent="-342900" algn="r" rtl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e-IL" dirty="0">
                <a:latin typeface="Segoe UI" panose="020B0502040204020203" pitchFamily="34" charset="0"/>
                <a:cs typeface="Segoe UI" panose="020B0502040204020203" pitchFamily="34" charset="0"/>
              </a:rPr>
              <a:t>הערכת סיכונים</a:t>
            </a:r>
          </a:p>
          <a:p>
            <a:pPr marL="342900" indent="-342900" algn="r" rtl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e-IL" dirty="0">
                <a:latin typeface="Segoe UI" panose="020B0502040204020203" pitchFamily="34" charset="0"/>
                <a:cs typeface="Segoe UI" panose="020B0502040204020203" pitchFamily="34" charset="0"/>
              </a:rPr>
              <a:t>תכנון פעולת ההשבה עצמה</a:t>
            </a:r>
          </a:p>
          <a:p>
            <a:pPr marL="342900" indent="-342900" algn="r" rtl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e-IL" dirty="0">
                <a:latin typeface="Segoe UI" panose="020B0502040204020203" pitchFamily="34" charset="0"/>
                <a:cs typeface="Segoe UI" panose="020B0502040204020203" pitchFamily="34" charset="0"/>
              </a:rPr>
              <a:t>ניטור וממשק האוכלוסייה המושבת</a:t>
            </a:r>
          </a:p>
          <a:p>
            <a:pPr marL="342900" indent="-342900" algn="r" rtl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e-IL" dirty="0">
                <a:latin typeface="Segoe UI" panose="020B0502040204020203" pitchFamily="34" charset="0"/>
                <a:cs typeface="Segoe UI" panose="020B0502040204020203" pitchFamily="34" charset="0"/>
              </a:rPr>
              <a:t>הפצת מידע והגברת מודעות הציבור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09FA60-C39A-6D0A-4D28-77A0CF87F9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6736" y="1362700"/>
            <a:ext cx="5210527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38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3">
            <a:extLst>
              <a:ext uri="{FF2B5EF4-FFF2-40B4-BE49-F238E27FC236}">
                <a16:creationId xmlns:a16="http://schemas.microsoft.com/office/drawing/2014/main" id="{A9A0BAD1-67C7-D784-876D-B1C66DA987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0246" y="464623"/>
            <a:ext cx="6628394" cy="713434"/>
          </a:xfrm>
        </p:spPr>
        <p:txBody>
          <a:bodyPr>
            <a:normAutofit fontScale="90000"/>
          </a:bodyPr>
          <a:lstStyle/>
          <a:p>
            <a:pPr algn="r"/>
            <a:r>
              <a:rPr lang="he-IL" sz="44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סיכום - השבת מינים לטבע</a:t>
            </a:r>
            <a:endParaRPr lang="en-GB" sz="4400" dirty="0">
              <a:solidFill>
                <a:schemeClr val="accent4">
                  <a:lumMod val="40000"/>
                  <a:lumOff val="6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CF838D1-B634-47D5-A8BD-AC8614024DBC}"/>
              </a:ext>
            </a:extLst>
          </p:cNvPr>
          <p:cNvGrpSpPr/>
          <p:nvPr/>
        </p:nvGrpSpPr>
        <p:grpSpPr>
          <a:xfrm>
            <a:off x="401026" y="4179270"/>
            <a:ext cx="4116511" cy="2520000"/>
            <a:chOff x="255639" y="4110446"/>
            <a:chExt cx="4116511" cy="2520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E998849-DBE4-3478-31E7-C97CD4449B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5640" y="4110446"/>
              <a:ext cx="4116510" cy="2520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0576ED5-3BEC-97DF-F55E-3678577359C0}"/>
                </a:ext>
              </a:extLst>
            </p:cNvPr>
            <p:cNvSpPr txBox="1"/>
            <p:nvPr/>
          </p:nvSpPr>
          <p:spPr>
            <a:xfrm>
              <a:off x="255639" y="6199559"/>
              <a:ext cx="115037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1"/>
              <a:r>
                <a:rPr lang="he-IL" sz="14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יחמור פרסי</a:t>
              </a:r>
            </a:p>
            <a:p>
              <a:pPr rtl="1"/>
              <a:r>
                <a:rPr lang="he-IL" sz="8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צילום: דותן רותם</a:t>
              </a:r>
              <a:endParaRPr lang="en-US" sz="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94365D5-1225-DF1C-FCDC-357F6DCA6DFF}"/>
              </a:ext>
            </a:extLst>
          </p:cNvPr>
          <p:cNvGrpSpPr/>
          <p:nvPr/>
        </p:nvGrpSpPr>
        <p:grpSpPr>
          <a:xfrm>
            <a:off x="3548427" y="1445768"/>
            <a:ext cx="5194547" cy="2520000"/>
            <a:chOff x="3680776" y="1487554"/>
            <a:chExt cx="5194547" cy="2520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6D17BEE-ADA1-0AB5-3047-E83BBB4E7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80776" y="1487554"/>
              <a:ext cx="5194547" cy="25200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79C28CB-C9CF-82F0-3523-9C9B16F179A3}"/>
                </a:ext>
              </a:extLst>
            </p:cNvPr>
            <p:cNvSpPr txBox="1"/>
            <p:nvPr/>
          </p:nvSpPr>
          <p:spPr>
            <a:xfrm>
              <a:off x="7531815" y="1487554"/>
              <a:ext cx="134350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he-IL" sz="14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ראם לבן</a:t>
              </a:r>
            </a:p>
            <a:p>
              <a:pPr algn="r" rtl="1"/>
              <a:r>
                <a:rPr lang="he-IL" sz="8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צילום: יהב </a:t>
              </a:r>
              <a:r>
                <a:rPr lang="he-IL" sz="800" dirty="0" err="1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צימירינג</a:t>
              </a:r>
              <a:endParaRPr lang="en-US" sz="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B18297D-58EE-C6D1-3B63-B8A1D71E11A7}"/>
              </a:ext>
            </a:extLst>
          </p:cNvPr>
          <p:cNvGrpSpPr/>
          <p:nvPr/>
        </p:nvGrpSpPr>
        <p:grpSpPr>
          <a:xfrm>
            <a:off x="4970518" y="4179270"/>
            <a:ext cx="3772455" cy="2520000"/>
            <a:chOff x="5102868" y="4110446"/>
            <a:chExt cx="3772455" cy="25200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66C4C44-0CCB-99A4-0195-406DC25BF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2868" y="4110446"/>
              <a:ext cx="3772455" cy="25200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6A76E8D-41E9-310D-990F-E784203F9B72}"/>
                </a:ext>
              </a:extLst>
            </p:cNvPr>
            <p:cNvSpPr txBox="1"/>
            <p:nvPr/>
          </p:nvSpPr>
          <p:spPr>
            <a:xfrm>
              <a:off x="7344697" y="4110446"/>
              <a:ext cx="153062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he-IL" sz="14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איריס שחום</a:t>
              </a:r>
            </a:p>
            <a:p>
              <a:pPr algn="r" rtl="1"/>
              <a:r>
                <a:rPr lang="he-IL" sz="8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צילום: אורי </a:t>
              </a:r>
              <a:r>
                <a:rPr lang="he-IL" sz="800" dirty="0" err="1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פרגמן</a:t>
              </a:r>
              <a:r>
                <a:rPr lang="he-IL" sz="8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-ספיר</a:t>
              </a:r>
              <a:endParaRPr lang="en-US" sz="8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0F2B409-CFF8-F3B4-C50B-BD2F3D24FCAD}"/>
              </a:ext>
            </a:extLst>
          </p:cNvPr>
          <p:cNvGrpSpPr/>
          <p:nvPr/>
        </p:nvGrpSpPr>
        <p:grpSpPr>
          <a:xfrm>
            <a:off x="401026" y="1445768"/>
            <a:ext cx="2743200" cy="2520000"/>
            <a:chOff x="401026" y="1445768"/>
            <a:chExt cx="2743200" cy="252000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BCE2B48-0CF1-EBB7-298A-0E0A88406A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01026" y="1445768"/>
              <a:ext cx="2743200" cy="25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9BA506-AE28-7D04-D87B-9290EE3147DF}"/>
                </a:ext>
              </a:extLst>
            </p:cNvPr>
            <p:cNvSpPr txBox="1"/>
            <p:nvPr/>
          </p:nvSpPr>
          <p:spPr>
            <a:xfrm>
              <a:off x="401026" y="3534881"/>
              <a:ext cx="134350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he-IL" sz="14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נימפאה תכולה</a:t>
              </a:r>
            </a:p>
            <a:p>
              <a:pPr algn="l"/>
              <a:r>
                <a:rPr lang="he-IL" sz="8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צילום: עוזי פז</a:t>
              </a:r>
              <a:endParaRPr lang="en-US" sz="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1212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8983065-D10C-9E86-C6DF-CC11FC638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6124" y="157316"/>
            <a:ext cx="7423848" cy="1278194"/>
          </a:xfrm>
        </p:spPr>
        <p:txBody>
          <a:bodyPr/>
          <a:lstStyle/>
          <a:p>
            <a:pPr rtl="1"/>
            <a:r>
              <a:rPr lang="he-IL" sz="2800" dirty="0">
                <a:solidFill>
                  <a:srgbClr val="49BDF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השבה לטבע – מאיפה זה מגיע?</a:t>
            </a:r>
            <a:endParaRPr lang="en-US" sz="2800" dirty="0">
              <a:solidFill>
                <a:srgbClr val="49BDF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858C30A-6684-516A-6E8A-52FCC7F76052}"/>
              </a:ext>
            </a:extLst>
          </p:cNvPr>
          <p:cNvGrpSpPr/>
          <p:nvPr/>
        </p:nvGrpSpPr>
        <p:grpSpPr>
          <a:xfrm>
            <a:off x="1930582" y="1450203"/>
            <a:ext cx="6554931" cy="3122984"/>
            <a:chOff x="2251370" y="1435510"/>
            <a:chExt cx="6554931" cy="312298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CA54A4B-7AB3-5E0E-EC09-929F583BF9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1370" y="1435510"/>
              <a:ext cx="4641260" cy="288000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9848766-FFB0-59CD-2238-B2F5DF2E9C3D}"/>
                </a:ext>
              </a:extLst>
            </p:cNvPr>
            <p:cNvSpPr txBox="1"/>
            <p:nvPr/>
          </p:nvSpPr>
          <p:spPr>
            <a:xfrm>
              <a:off x="2737103" y="4343050"/>
              <a:ext cx="398867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he-IL" sz="8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נוצר ע"י </a:t>
              </a:r>
              <a:r>
                <a:rPr lang="en-US" sz="800" dirty="0" err="1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Rursus</a:t>
              </a:r>
              <a:r>
                <a:rPr lang="he-IL" sz="8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, מקור: ויקיפדיה, לפי </a:t>
              </a:r>
              <a:r>
                <a:rPr lang="he-IL" sz="800" dirty="0">
                  <a:latin typeface="Segoe UI Semilight" panose="020B0402040204020203" pitchFamily="34" charset="0"/>
                  <a:cs typeface="Segoe UI Semilight" panose="020B0402040204020203" pitchFamily="34" charset="0"/>
                  <a:hlinkClick r:id="rId3"/>
                </a:rPr>
                <a:t>רישיון </a:t>
              </a:r>
              <a:r>
                <a:rPr lang="en-US" sz="800" dirty="0">
                  <a:latin typeface="Segoe UI Semilight" panose="020B0402040204020203" pitchFamily="34" charset="0"/>
                  <a:cs typeface="Segoe UI Semilight" panose="020B0402040204020203" pitchFamily="34" charset="0"/>
                  <a:hlinkClick r:id="rId3"/>
                </a:rPr>
                <a:t>CC</a:t>
              </a:r>
              <a:r>
                <a:rPr lang="he-IL" sz="800" dirty="0">
                  <a:latin typeface="Segoe UI Semilight" panose="020B0402040204020203" pitchFamily="34" charset="0"/>
                  <a:cs typeface="Segoe UI Semilight" panose="020B0402040204020203" pitchFamily="34" charset="0"/>
                  <a:hlinkClick r:id="rId3"/>
                </a:rPr>
                <a:t> </a:t>
              </a:r>
              <a:endParaRPr lang="en-US" sz="800" dirty="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062C388-78F4-5C0C-1ABC-79CBCD3B1CBF}"/>
                </a:ext>
              </a:extLst>
            </p:cNvPr>
            <p:cNvSpPr txBox="1"/>
            <p:nvPr/>
          </p:nvSpPr>
          <p:spPr>
            <a:xfrm>
              <a:off x="7006301" y="1435510"/>
              <a:ext cx="1800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he-IL" sz="1600" dirty="0">
                  <a:latin typeface="Segoe UI" panose="020B0502040204020203" pitchFamily="34" charset="0"/>
                  <a:cs typeface="Segoe UI" panose="020B0502040204020203" pitchFamily="34" charset="0"/>
                </a:rPr>
                <a:t>הכחדת מינים ימיים (ב- %) לאורך ההיסטוריה, וציון </a:t>
              </a:r>
              <a:r>
                <a:rPr lang="he-IL" sz="16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ההכחדות</a:t>
              </a:r>
              <a:r>
                <a:rPr lang="he-IL" sz="1600" dirty="0">
                  <a:latin typeface="Segoe UI" panose="020B0502040204020203" pitchFamily="34" charset="0"/>
                  <a:cs typeface="Segoe UI" panose="020B0502040204020203" pitchFamily="34" charset="0"/>
                </a:rPr>
                <a:t> ההמוניות</a:t>
              </a:r>
              <a:endParaRPr lang="en-US" sz="1600" dirty="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5355450-AAAE-1FBC-C33B-1988B668182F}"/>
              </a:ext>
            </a:extLst>
          </p:cNvPr>
          <p:cNvGrpSpPr/>
          <p:nvPr/>
        </p:nvGrpSpPr>
        <p:grpSpPr>
          <a:xfrm>
            <a:off x="2446020" y="4600727"/>
            <a:ext cx="6181513" cy="1821506"/>
            <a:chOff x="487128" y="4725786"/>
            <a:chExt cx="6181513" cy="182150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4271FD7-A568-752E-5922-3CE9F8968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951" y="4725786"/>
              <a:ext cx="6159690" cy="164338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7DDB57D-EEDD-8688-F735-79BAC85D5292}"/>
                </a:ext>
              </a:extLst>
            </p:cNvPr>
            <p:cNvSpPr txBox="1"/>
            <p:nvPr/>
          </p:nvSpPr>
          <p:spPr>
            <a:xfrm>
              <a:off x="487128" y="6369172"/>
              <a:ext cx="6159690" cy="178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he-IL" sz="8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נוצר במקור ע"י </a:t>
              </a:r>
              <a:r>
                <a:rPr lang="en-US" sz="8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Peter </a:t>
              </a:r>
              <a:r>
                <a:rPr lang="en-US" sz="800" dirty="0" err="1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Halasz</a:t>
              </a:r>
              <a:r>
                <a:rPr lang="he-IL" sz="8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ונערך ע"י </a:t>
              </a:r>
              <a:r>
                <a:rPr lang="en-US" sz="800" dirty="0" err="1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Yonidebest</a:t>
              </a:r>
              <a:r>
                <a:rPr lang="he-IL" sz="8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. מקור: ויקיפדיה, לפי </a:t>
              </a:r>
              <a:r>
                <a:rPr lang="he-IL" sz="800" dirty="0">
                  <a:latin typeface="Segoe UI Semilight" panose="020B0402040204020203" pitchFamily="34" charset="0"/>
                  <a:cs typeface="Segoe UI Semilight" panose="020B0402040204020203" pitchFamily="34" charset="0"/>
                  <a:hlinkClick r:id="rId5"/>
                </a:rPr>
                <a:t>רישיון </a:t>
              </a:r>
              <a:r>
                <a:rPr lang="en-US" sz="800" dirty="0">
                  <a:latin typeface="Segoe UI Semilight" panose="020B0402040204020203" pitchFamily="34" charset="0"/>
                  <a:cs typeface="Segoe UI Semilight" panose="020B0402040204020203" pitchFamily="34" charset="0"/>
                  <a:hlinkClick r:id="rId5"/>
                </a:rPr>
                <a:t>CC</a:t>
              </a:r>
              <a:r>
                <a:rPr lang="he-IL" sz="800" dirty="0">
                  <a:latin typeface="Segoe UI Semilight" panose="020B0402040204020203" pitchFamily="34" charset="0"/>
                  <a:cs typeface="Segoe UI Semilight" panose="020B0402040204020203" pitchFamily="34" charset="0"/>
                  <a:hlinkClick r:id="rId5"/>
                </a:rPr>
                <a:t> </a:t>
              </a:r>
              <a:endParaRPr lang="en-US" sz="800" dirty="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pic>
        <p:nvPicPr>
          <p:cNvPr id="1026" name="Picture 2" descr="Dinosaur, Tyrannosaurus, Animal, T-Rex, Dino, Reptile">
            <a:extLst>
              <a:ext uri="{FF2B5EF4-FFF2-40B4-BE49-F238E27FC236}">
                <a16:creationId xmlns:a16="http://schemas.microsoft.com/office/drawing/2014/main" id="{181E1D2E-48EE-DFFB-98CF-E4C168A39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624" y="2085214"/>
            <a:ext cx="12255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27BED3F7-611B-7ED8-2CF7-1B40933CEECF}"/>
              </a:ext>
            </a:extLst>
          </p:cNvPr>
          <p:cNvSpPr/>
          <p:nvPr/>
        </p:nvSpPr>
        <p:spPr>
          <a:xfrm>
            <a:off x="2571750" y="2108075"/>
            <a:ext cx="697230" cy="169811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FE8846B-469C-FFCD-2FEB-720310B312CC}"/>
              </a:ext>
            </a:extLst>
          </p:cNvPr>
          <p:cNvGrpSpPr>
            <a:grpSpLocks noChangeAspect="1"/>
          </p:cNvGrpSpPr>
          <p:nvPr/>
        </p:nvGrpSpPr>
        <p:grpSpPr>
          <a:xfrm>
            <a:off x="390737" y="4573187"/>
            <a:ext cx="1455536" cy="1883896"/>
            <a:chOff x="5321366" y="1835618"/>
            <a:chExt cx="3598606" cy="465766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B279CD6-4571-CB6A-465C-A378D0340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21366" y="1835620"/>
              <a:ext cx="3598606" cy="465766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7A42811-FAC4-2989-9A82-CAD7DC72982A}"/>
                </a:ext>
              </a:extLst>
            </p:cNvPr>
            <p:cNvSpPr txBox="1"/>
            <p:nvPr/>
          </p:nvSpPr>
          <p:spPr>
            <a:xfrm>
              <a:off x="5321366" y="1835618"/>
              <a:ext cx="3329334" cy="53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1"/>
              <a:r>
                <a:rPr lang="he-IL" sz="8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צילום: אורי </a:t>
              </a:r>
              <a:r>
                <a:rPr lang="he-IL" sz="800" dirty="0" err="1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פרגמן</a:t>
              </a:r>
              <a:r>
                <a:rPr lang="he-IL" sz="8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-ספיר</a:t>
              </a:r>
              <a:endParaRPr lang="en-US" sz="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7903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39A1010-4DC9-4E1E-14D5-0B9FF9601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6124" y="157316"/>
            <a:ext cx="7423848" cy="1278194"/>
          </a:xfrm>
        </p:spPr>
        <p:txBody>
          <a:bodyPr/>
          <a:lstStyle/>
          <a:p>
            <a:pPr rtl="1"/>
            <a:r>
              <a:rPr lang="he-IL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מדוע להשיב מינים לטבע?</a:t>
            </a:r>
            <a:endParaRPr lang="en-US" sz="2800" dirty="0">
              <a:solidFill>
                <a:schemeClr val="accent2">
                  <a:lumMod val="60000"/>
                  <a:lumOff val="4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17BBF6-4B29-67A1-082E-F5C0B1E575C1}"/>
              </a:ext>
            </a:extLst>
          </p:cNvPr>
          <p:cNvGrpSpPr>
            <a:grpSpLocks noChangeAspect="1"/>
          </p:cNvGrpSpPr>
          <p:nvPr/>
        </p:nvGrpSpPr>
        <p:grpSpPr>
          <a:xfrm>
            <a:off x="1203587" y="1435510"/>
            <a:ext cx="6736826" cy="5079324"/>
            <a:chOff x="1193778" y="1269000"/>
            <a:chExt cx="6062400" cy="4570832"/>
          </a:xfrm>
        </p:grpSpPr>
        <p:pic>
          <p:nvPicPr>
            <p:cNvPr id="8" name="Picture 7" descr="Diagram&#10;&#10;Description automatically generated">
              <a:extLst>
                <a:ext uri="{FF2B5EF4-FFF2-40B4-BE49-F238E27FC236}">
                  <a16:creationId xmlns:a16="http://schemas.microsoft.com/office/drawing/2014/main" id="{18ED532C-EEC4-1D97-B7F2-70F260075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3811" y="1269000"/>
              <a:ext cx="6062334" cy="4320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A455890-B1AE-F09A-446D-C903942A1921}"/>
                </a:ext>
              </a:extLst>
            </p:cNvPr>
            <p:cNvSpPr txBox="1"/>
            <p:nvPr/>
          </p:nvSpPr>
          <p:spPr>
            <a:xfrm>
              <a:off x="1193778" y="5624388"/>
              <a:ext cx="60624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he-IL" sz="8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נוצר ע"י </a:t>
              </a:r>
              <a:r>
                <a:rPr lang="en-US" sz="800" dirty="0" err="1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Siyavula</a:t>
              </a:r>
              <a:r>
                <a:rPr lang="en-US" sz="8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Education</a:t>
              </a:r>
              <a:r>
                <a:rPr lang="he-IL" sz="8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. מקור: </a:t>
              </a:r>
              <a:r>
                <a:rPr lang="en-US" sz="800" dirty="0" err="1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flickr</a:t>
              </a:r>
              <a:r>
                <a:rPr lang="he-IL" sz="8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, לפי </a:t>
              </a:r>
              <a:r>
                <a:rPr lang="he-IL" sz="800" dirty="0">
                  <a:latin typeface="Segoe UI Semilight" panose="020B0402040204020203" pitchFamily="34" charset="0"/>
                  <a:cs typeface="Segoe UI Semilight" panose="020B0402040204020203" pitchFamily="34" charset="0"/>
                  <a:hlinkClick r:id="rId3"/>
                </a:rPr>
                <a:t>רישיון </a:t>
              </a:r>
              <a:r>
                <a:rPr lang="en-US" sz="800" dirty="0">
                  <a:latin typeface="Segoe UI Semilight" panose="020B0402040204020203" pitchFamily="34" charset="0"/>
                  <a:cs typeface="Segoe UI Semilight" panose="020B0402040204020203" pitchFamily="34" charset="0"/>
                  <a:hlinkClick r:id="rId3"/>
                </a:rPr>
                <a:t>CC</a:t>
              </a:r>
              <a:r>
                <a:rPr lang="he-IL" sz="800" dirty="0">
                  <a:latin typeface="Segoe UI Semilight" panose="020B0402040204020203" pitchFamily="34" charset="0"/>
                  <a:cs typeface="Segoe UI Semilight" panose="020B0402040204020203" pitchFamily="34" charset="0"/>
                  <a:hlinkClick r:id="rId3"/>
                </a:rPr>
                <a:t> </a:t>
              </a:r>
              <a:endParaRPr lang="en-US" sz="800" dirty="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pic>
        <p:nvPicPr>
          <p:cNvPr id="14" name="Graphic 13" descr="No sign outline">
            <a:extLst>
              <a:ext uri="{FF2B5EF4-FFF2-40B4-BE49-F238E27FC236}">
                <a16:creationId xmlns:a16="http://schemas.microsoft.com/office/drawing/2014/main" id="{671AA460-783A-01F2-72DF-6EA3DE2FA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3329" y="2319502"/>
            <a:ext cx="1190613" cy="1190613"/>
          </a:xfrm>
          <a:prstGeom prst="rect">
            <a:avLst/>
          </a:prstGeom>
        </p:spPr>
      </p:pic>
      <p:pic>
        <p:nvPicPr>
          <p:cNvPr id="18" name="Graphic 17" descr="Arrow Right with solid fill">
            <a:extLst>
              <a:ext uri="{FF2B5EF4-FFF2-40B4-BE49-F238E27FC236}">
                <a16:creationId xmlns:a16="http://schemas.microsoft.com/office/drawing/2014/main" id="{3DE7E514-7FCE-EF2F-B372-3BD8BB01CE39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3873615" y="4635347"/>
            <a:ext cx="720000" cy="360000"/>
          </a:xfrm>
          <a:prstGeom prst="rect">
            <a:avLst/>
          </a:prstGeom>
        </p:spPr>
      </p:pic>
      <p:pic>
        <p:nvPicPr>
          <p:cNvPr id="19" name="Graphic 18" descr="Arrow Right with solid fill">
            <a:extLst>
              <a:ext uri="{FF2B5EF4-FFF2-40B4-BE49-F238E27FC236}">
                <a16:creationId xmlns:a16="http://schemas.microsoft.com/office/drawing/2014/main" id="{7515C9FA-A8F3-44D3-EE5D-9A58309189F5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6712335" y="3609000"/>
            <a:ext cx="720000" cy="360000"/>
          </a:xfrm>
          <a:prstGeom prst="rect">
            <a:avLst/>
          </a:prstGeom>
        </p:spPr>
      </p:pic>
      <p:pic>
        <p:nvPicPr>
          <p:cNvPr id="20" name="Graphic 19" descr="Arrow Right with solid fill">
            <a:extLst>
              <a:ext uri="{FF2B5EF4-FFF2-40B4-BE49-F238E27FC236}">
                <a16:creationId xmlns:a16="http://schemas.microsoft.com/office/drawing/2014/main" id="{35FAA93B-7CE2-A8F2-5071-DE49BFEE76D0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6203942" y="4488987"/>
            <a:ext cx="720000" cy="360000"/>
          </a:xfrm>
          <a:prstGeom prst="rect">
            <a:avLst/>
          </a:prstGeom>
        </p:spPr>
      </p:pic>
      <p:pic>
        <p:nvPicPr>
          <p:cNvPr id="21" name="Graphic 20" descr="Arrow Right with solid fill">
            <a:extLst>
              <a:ext uri="{FF2B5EF4-FFF2-40B4-BE49-F238E27FC236}">
                <a16:creationId xmlns:a16="http://schemas.microsoft.com/office/drawing/2014/main" id="{ABD543EB-1F59-D729-9283-C982A74B9516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4212000" y="5696098"/>
            <a:ext cx="720000" cy="360000"/>
          </a:xfrm>
          <a:prstGeom prst="rect">
            <a:avLst/>
          </a:prstGeom>
        </p:spPr>
      </p:pic>
      <p:pic>
        <p:nvPicPr>
          <p:cNvPr id="22" name="Graphic 21" descr="Arrow Right with solid fill">
            <a:extLst>
              <a:ext uri="{FF2B5EF4-FFF2-40B4-BE49-F238E27FC236}">
                <a16:creationId xmlns:a16="http://schemas.microsoft.com/office/drawing/2014/main" id="{4A173838-35F7-E0F8-6A6C-5EC7A1AA119C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5880252" y="5284475"/>
            <a:ext cx="720000" cy="360000"/>
          </a:xfrm>
          <a:prstGeom prst="rect">
            <a:avLst/>
          </a:prstGeom>
        </p:spPr>
      </p:pic>
      <p:pic>
        <p:nvPicPr>
          <p:cNvPr id="23" name="Graphic 22" descr="Arrow Right with solid fill">
            <a:extLst>
              <a:ext uri="{FF2B5EF4-FFF2-40B4-BE49-F238E27FC236}">
                <a16:creationId xmlns:a16="http://schemas.microsoft.com/office/drawing/2014/main" id="{A3D0F660-8B73-9B51-3DD9-9EE693801F48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7580191" y="3495929"/>
            <a:ext cx="720000" cy="360000"/>
          </a:xfrm>
          <a:prstGeom prst="rect">
            <a:avLst/>
          </a:prstGeom>
        </p:spPr>
      </p:pic>
      <p:pic>
        <p:nvPicPr>
          <p:cNvPr id="24" name="Graphic 23" descr="Arrow Right with solid fill">
            <a:extLst>
              <a:ext uri="{FF2B5EF4-FFF2-40B4-BE49-F238E27FC236}">
                <a16:creationId xmlns:a16="http://schemas.microsoft.com/office/drawing/2014/main" id="{D952D7AF-9A7C-A2F3-5B6E-C6F0DA44057E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7490284" y="2045428"/>
            <a:ext cx="720000" cy="360000"/>
          </a:xfrm>
          <a:prstGeom prst="rect">
            <a:avLst/>
          </a:prstGeom>
        </p:spPr>
      </p:pic>
      <p:pic>
        <p:nvPicPr>
          <p:cNvPr id="25" name="Graphic 24" descr="Arrow Right with solid fill">
            <a:extLst>
              <a:ext uri="{FF2B5EF4-FFF2-40B4-BE49-F238E27FC236}">
                <a16:creationId xmlns:a16="http://schemas.microsoft.com/office/drawing/2014/main" id="{401B0214-030D-C06C-04B2-BB59D645D2F4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7445331" y="5494123"/>
            <a:ext cx="720000" cy="360000"/>
          </a:xfrm>
          <a:prstGeom prst="rect">
            <a:avLst/>
          </a:prstGeom>
        </p:spPr>
      </p:pic>
      <p:pic>
        <p:nvPicPr>
          <p:cNvPr id="26" name="Graphic 25" descr="Arrow Right with solid fill">
            <a:extLst>
              <a:ext uri="{FF2B5EF4-FFF2-40B4-BE49-F238E27FC236}">
                <a16:creationId xmlns:a16="http://schemas.microsoft.com/office/drawing/2014/main" id="{CF9610BB-0C08-7F8A-7F92-89F0A238B6C2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4833329" y="5696098"/>
            <a:ext cx="72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08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9630020-915B-114A-9F0D-A7B0A70B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6124" y="157316"/>
            <a:ext cx="7423848" cy="1278194"/>
          </a:xfrm>
        </p:spPr>
        <p:txBody>
          <a:bodyPr/>
          <a:lstStyle/>
          <a:p>
            <a:pPr rtl="1"/>
            <a:r>
              <a:rPr lang="he-IL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hlinkClick r:id="rId2"/>
              </a:rPr>
              <a:t>זאבים בילוסטון</a:t>
            </a:r>
            <a:r>
              <a:rPr lang="he-IL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he-IL" sz="2800" dirty="0">
                <a:solidFill>
                  <a:srgbClr val="EB7154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– הפוטנציאל של השבה לטבע</a:t>
            </a:r>
            <a:endParaRPr lang="en-US" sz="2800" dirty="0">
              <a:solidFill>
                <a:srgbClr val="EB7154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20B0C1D-C1AB-F0E3-1091-2B7457265777}"/>
              </a:ext>
            </a:extLst>
          </p:cNvPr>
          <p:cNvGrpSpPr/>
          <p:nvPr/>
        </p:nvGrpSpPr>
        <p:grpSpPr>
          <a:xfrm>
            <a:off x="781489" y="1484670"/>
            <a:ext cx="7581022" cy="5040000"/>
            <a:chOff x="781489" y="1484670"/>
            <a:chExt cx="7581022" cy="5040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4AE7E5A-C7BF-210A-A012-2697B1B80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489" y="1484670"/>
              <a:ext cx="7581022" cy="5040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E82348E-7B5B-D63C-1F86-22FCA2D73914}"/>
                </a:ext>
              </a:extLst>
            </p:cNvPr>
            <p:cNvSpPr txBox="1"/>
            <p:nvPr/>
          </p:nvSpPr>
          <p:spPr>
            <a:xfrm>
              <a:off x="781489" y="6186116"/>
              <a:ext cx="1936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1"/>
              <a:r>
                <a:rPr lang="he-IL" sz="8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צילום: </a:t>
              </a:r>
              <a:r>
                <a:rPr lang="en-US" sz="8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Tristan </a:t>
              </a:r>
              <a:r>
                <a:rPr lang="en-US" sz="800" dirty="0" err="1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Surtel</a:t>
              </a:r>
              <a:endParaRPr lang="en-US" sz="8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 rtl="1"/>
              <a:r>
                <a:rPr lang="he-IL" sz="8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מקור: ויקיפדיה, לפי </a:t>
              </a:r>
              <a:r>
                <a:rPr lang="he-IL" sz="8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  <a:hlinkClick r:id="rId4"/>
                </a:rPr>
                <a:t>רישיון </a:t>
              </a:r>
              <a:r>
                <a:rPr lang="en-US" sz="8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  <a:hlinkClick r:id="rId4"/>
                </a:rPr>
                <a:t>CC</a:t>
              </a:r>
              <a:endParaRPr lang="en-US" sz="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4439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343638A-4049-FEB5-B074-78E819E89BA5}"/>
              </a:ext>
            </a:extLst>
          </p:cNvPr>
          <p:cNvGrpSpPr/>
          <p:nvPr/>
        </p:nvGrpSpPr>
        <p:grpSpPr>
          <a:xfrm>
            <a:off x="286029" y="1416068"/>
            <a:ext cx="4903191" cy="2520000"/>
            <a:chOff x="286029" y="1416068"/>
            <a:chExt cx="4903191" cy="2520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D0A163E-ECD8-BAFF-0673-64AD3746C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6029" y="1416068"/>
              <a:ext cx="4903191" cy="2520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913840C-3987-F516-4086-20504EC17BD0}"/>
                </a:ext>
              </a:extLst>
            </p:cNvPr>
            <p:cNvSpPr txBox="1"/>
            <p:nvPr/>
          </p:nvSpPr>
          <p:spPr>
            <a:xfrm>
              <a:off x="286029" y="3720624"/>
              <a:ext cx="134350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he-IL" sz="8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צילום: יהב </a:t>
              </a:r>
              <a:r>
                <a:rPr lang="he-IL" sz="800" dirty="0" err="1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צימירינג</a:t>
              </a:r>
              <a:endParaRPr lang="en-US" sz="8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E39A1010-4DC9-4E1E-14D5-0B9FF9601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6124" y="157316"/>
            <a:ext cx="7423848" cy="1278194"/>
          </a:xfrm>
        </p:spPr>
        <p:txBody>
          <a:bodyPr/>
          <a:lstStyle/>
          <a:p>
            <a:pPr rtl="1"/>
            <a:r>
              <a:rPr lang="he-IL" sz="2800" dirty="0">
                <a:solidFill>
                  <a:srgbClr val="B59CC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השבה לטבע בישראל</a:t>
            </a:r>
            <a:endParaRPr lang="en-US" sz="2800" dirty="0">
              <a:solidFill>
                <a:srgbClr val="B59CC6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4DF4D6-FA25-A629-9A79-6949CDAA0FB0}"/>
              </a:ext>
            </a:extLst>
          </p:cNvPr>
          <p:cNvGrpSpPr/>
          <p:nvPr/>
        </p:nvGrpSpPr>
        <p:grpSpPr>
          <a:xfrm>
            <a:off x="5497970" y="1416068"/>
            <a:ext cx="3360000" cy="2520000"/>
            <a:chOff x="5208048" y="1435510"/>
            <a:chExt cx="3360000" cy="2520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97395CF-960F-8B9D-B9A0-D4D38B0CC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8048" y="1435510"/>
              <a:ext cx="3360000" cy="2520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3C1F76B-58C2-9147-2EF7-744C10AAE7B3}"/>
                </a:ext>
              </a:extLst>
            </p:cNvPr>
            <p:cNvSpPr txBox="1"/>
            <p:nvPr/>
          </p:nvSpPr>
          <p:spPr>
            <a:xfrm>
              <a:off x="5208048" y="3740066"/>
              <a:ext cx="177285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he-IL" sz="8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צילום: שרית </a:t>
              </a:r>
              <a:r>
                <a:rPr lang="he-IL" sz="800" dirty="0" err="1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פלצ'י-מיארה</a:t>
              </a:r>
              <a:endParaRPr lang="en-US" sz="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850E1AC-0220-2654-1C72-6D880AF88FCD}"/>
              </a:ext>
            </a:extLst>
          </p:cNvPr>
          <p:cNvGrpSpPr/>
          <p:nvPr/>
        </p:nvGrpSpPr>
        <p:grpSpPr>
          <a:xfrm>
            <a:off x="4377970" y="4108678"/>
            <a:ext cx="4480000" cy="2520000"/>
            <a:chOff x="304800" y="1435510"/>
            <a:chExt cx="4480000" cy="2520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B0AF484-14F1-53EE-AA83-D1C187040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800" y="1435510"/>
              <a:ext cx="4480000" cy="2520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DFDBE85-294E-1B48-C729-D9532C3F6C67}"/>
                </a:ext>
              </a:extLst>
            </p:cNvPr>
            <p:cNvSpPr txBox="1"/>
            <p:nvPr/>
          </p:nvSpPr>
          <p:spPr>
            <a:xfrm>
              <a:off x="304800" y="3740066"/>
              <a:ext cx="175000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he-IL" sz="8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צילום: מרב לבל</a:t>
              </a:r>
              <a:endParaRPr lang="en-US" sz="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FEA4C8F-0208-A1FA-741A-C55139F425EA}"/>
              </a:ext>
            </a:extLst>
          </p:cNvPr>
          <p:cNvSpPr txBox="1"/>
          <p:nvPr/>
        </p:nvSpPr>
        <p:spPr>
          <a:xfrm>
            <a:off x="286029" y="1602074"/>
            <a:ext cx="490319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he-IL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חי-בר </a:t>
            </a:r>
            <a:r>
              <a:rPr lang="he-IL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יטבתה</a:t>
            </a:r>
            <a:r>
              <a:rPr lang="he-IL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– </a:t>
            </a:r>
          </a:p>
          <a:p>
            <a:pPr algn="ctr" rtl="1">
              <a:spcAft>
                <a:spcPts val="600"/>
              </a:spcAft>
            </a:pPr>
            <a:r>
              <a:rPr lang="he-IL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חיות החבל המדברי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07B836-5CD2-0B50-E5EA-B4940EC376ED}"/>
              </a:ext>
            </a:extLst>
          </p:cNvPr>
          <p:cNvSpPr txBox="1"/>
          <p:nvPr/>
        </p:nvSpPr>
        <p:spPr>
          <a:xfrm>
            <a:off x="5726360" y="1602074"/>
            <a:ext cx="290321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he-IL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חי-בר כרמל – </a:t>
            </a:r>
          </a:p>
          <a:p>
            <a:pPr algn="ctr" rtl="1">
              <a:spcAft>
                <a:spcPts val="600"/>
              </a:spcAft>
            </a:pPr>
            <a:r>
              <a:rPr lang="he-IL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חיות החבל הים-תיכוני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A66E04-91F0-5348-CD65-6468DA3B1D9E}"/>
              </a:ext>
            </a:extLst>
          </p:cNvPr>
          <p:cNvGrpSpPr/>
          <p:nvPr/>
        </p:nvGrpSpPr>
        <p:grpSpPr>
          <a:xfrm>
            <a:off x="286029" y="4108678"/>
            <a:ext cx="3782364" cy="2520000"/>
            <a:chOff x="286029" y="4108678"/>
            <a:chExt cx="3782364" cy="2520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7D72C83-DBEF-C63A-639C-4CBFBBA87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6029" y="4108678"/>
              <a:ext cx="3782364" cy="25200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9084F8-A807-9E13-6E0A-D4E5E94D5E2C}"/>
                </a:ext>
              </a:extLst>
            </p:cNvPr>
            <p:cNvSpPr txBox="1"/>
            <p:nvPr/>
          </p:nvSpPr>
          <p:spPr>
            <a:xfrm>
              <a:off x="286029" y="6413234"/>
              <a:ext cx="175000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he-IL" sz="8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צילום: אורי </a:t>
              </a:r>
              <a:r>
                <a:rPr lang="he-IL" sz="800" dirty="0" err="1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פרגמן</a:t>
              </a:r>
              <a:r>
                <a:rPr lang="he-IL" sz="8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-ספיר</a:t>
              </a:r>
              <a:endParaRPr lang="en-US" sz="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63A0E1F-4CE5-4DCB-22BC-F031BE08E1C7}"/>
              </a:ext>
            </a:extLst>
          </p:cNvPr>
          <p:cNvSpPr txBox="1"/>
          <p:nvPr/>
        </p:nvSpPr>
        <p:spPr>
          <a:xfrm>
            <a:off x="4166374" y="4291820"/>
            <a:ext cx="490319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he-IL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גני מקלט בשמורות טבע </a:t>
            </a:r>
          </a:p>
          <a:p>
            <a:pPr algn="ctr" rtl="1">
              <a:spcAft>
                <a:spcPts val="600"/>
              </a:spcAft>
            </a:pPr>
            <a:r>
              <a:rPr lang="he-IL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וגנים לאומיים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8815EE-7899-5D58-B9A0-8D85582D7114}"/>
              </a:ext>
            </a:extLst>
          </p:cNvPr>
          <p:cNvSpPr txBox="1"/>
          <p:nvPr/>
        </p:nvSpPr>
        <p:spPr>
          <a:xfrm>
            <a:off x="-274385" y="4291820"/>
            <a:ext cx="490319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he-IL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גנים בוטניים, בנק הגנים </a:t>
            </a:r>
          </a:p>
          <a:p>
            <a:pPr algn="ctr" rtl="1">
              <a:spcAft>
                <a:spcPts val="600"/>
              </a:spcAft>
            </a:pPr>
            <a:r>
              <a:rPr lang="he-IL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ואוספי צמחים</a:t>
            </a:r>
          </a:p>
        </p:txBody>
      </p:sp>
    </p:spTree>
    <p:extLst>
      <p:ext uri="{BB962C8B-B14F-4D97-AF65-F5344CB8AC3E}">
        <p14:creationId xmlns:p14="http://schemas.microsoft.com/office/powerpoint/2010/main" val="1468061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39A1010-4DC9-4E1E-14D5-0B9FF9601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6124" y="157316"/>
            <a:ext cx="7423848" cy="1278194"/>
          </a:xfrm>
        </p:spPr>
        <p:txBody>
          <a:bodyPr/>
          <a:lstStyle/>
          <a:p>
            <a:pPr rtl="1"/>
            <a:r>
              <a:rPr lang="he-IL" sz="2800" dirty="0">
                <a:solidFill>
                  <a:srgbClr val="49BDF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חי-בר </a:t>
            </a:r>
            <a:r>
              <a:rPr lang="he-IL" sz="2800" dirty="0" err="1">
                <a:solidFill>
                  <a:srgbClr val="49BDF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יטבתה</a:t>
            </a:r>
            <a:r>
              <a:rPr lang="he-IL" sz="2800" dirty="0">
                <a:solidFill>
                  <a:srgbClr val="49BDF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– חיות החבל המדברי</a:t>
            </a:r>
            <a:endParaRPr lang="en-US" sz="2800" dirty="0">
              <a:solidFill>
                <a:srgbClr val="49BDF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E8CEB7B-C050-7D4D-524C-8C9D4FC04F3C}"/>
              </a:ext>
            </a:extLst>
          </p:cNvPr>
          <p:cNvGrpSpPr/>
          <p:nvPr/>
        </p:nvGrpSpPr>
        <p:grpSpPr>
          <a:xfrm>
            <a:off x="4542038" y="1435510"/>
            <a:ext cx="4306228" cy="5040000"/>
            <a:chOff x="4542038" y="1435510"/>
            <a:chExt cx="4306228" cy="5040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BFD1872-0FAC-442B-F09F-275535A430B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542038" y="1435510"/>
              <a:ext cx="4306228" cy="5040000"/>
              <a:chOff x="259549" y="4068764"/>
              <a:chExt cx="4306228" cy="504000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79757C4E-C9E7-A0D7-CA09-63843F0E18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59549" y="4068764"/>
                <a:ext cx="4306228" cy="5040000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0F11245-B19F-6B2F-FFB5-AFA8EC061E45}"/>
                  </a:ext>
                </a:extLst>
              </p:cNvPr>
              <p:cNvSpPr txBox="1"/>
              <p:nvPr/>
            </p:nvSpPr>
            <p:spPr>
              <a:xfrm>
                <a:off x="259549" y="4068764"/>
                <a:ext cx="297776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rtl="1"/>
                <a:r>
                  <a:rPr lang="he-IL" sz="8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צילום: גדעון </a:t>
                </a:r>
                <a:r>
                  <a:rPr lang="he-IL" sz="800" dirty="0" err="1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פיזנטי</a:t>
                </a:r>
                <a:r>
                  <a:rPr lang="he-IL" sz="8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, מתוך ויקיפדיה, לפי </a:t>
                </a:r>
                <a:r>
                  <a:rPr lang="he-IL" sz="800" dirty="0">
                    <a:latin typeface="Segoe UI Semilight" panose="020B0402040204020203" pitchFamily="34" charset="0"/>
                    <a:cs typeface="Segoe UI Semilight" panose="020B0402040204020203" pitchFamily="34" charset="0"/>
                    <a:hlinkClick r:id="rId3"/>
                  </a:rPr>
                  <a:t>רישיון </a:t>
                </a:r>
                <a:r>
                  <a:rPr lang="en-US" sz="800" dirty="0">
                    <a:latin typeface="Segoe UI Semilight" panose="020B0402040204020203" pitchFamily="34" charset="0"/>
                    <a:cs typeface="Segoe UI Semilight" panose="020B0402040204020203" pitchFamily="34" charset="0"/>
                    <a:hlinkClick r:id="rId3"/>
                  </a:rPr>
                  <a:t>CC</a:t>
                </a:r>
                <a:r>
                  <a:rPr lang="he-IL" sz="8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 </a:t>
                </a:r>
                <a:endParaRPr lang="en-US" sz="800" dirty="0"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8B852CB-E8CB-FB5F-5BD7-E2A7092BDE7D}"/>
                </a:ext>
              </a:extLst>
            </p:cNvPr>
            <p:cNvSpPr txBox="1"/>
            <p:nvPr/>
          </p:nvSpPr>
          <p:spPr>
            <a:xfrm>
              <a:off x="5120955" y="2081869"/>
              <a:ext cx="31483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he-IL" sz="20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פרא – </a:t>
              </a:r>
              <a:r>
                <a:rPr lang="he-IL" sz="2000" dirty="0">
                  <a:latin typeface="Segoe UI" panose="020B0502040204020203" pitchFamily="34" charset="0"/>
                  <a:cs typeface="Segoe UI" panose="020B0502040204020203" pitchFamily="34" charset="0"/>
                </a:rPr>
                <a:t>תחילת שנות ה- 80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EEE9814-60E1-BA9C-F73E-1B6A496A1C91}"/>
              </a:ext>
            </a:extLst>
          </p:cNvPr>
          <p:cNvGrpSpPr/>
          <p:nvPr/>
        </p:nvGrpSpPr>
        <p:grpSpPr>
          <a:xfrm>
            <a:off x="295734" y="1435510"/>
            <a:ext cx="4046221" cy="5040000"/>
            <a:chOff x="295734" y="1435510"/>
            <a:chExt cx="4046221" cy="50400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BF09450-CEDE-22CA-8237-9533E633111C}"/>
                </a:ext>
              </a:extLst>
            </p:cNvPr>
            <p:cNvGrpSpPr/>
            <p:nvPr/>
          </p:nvGrpSpPr>
          <p:grpSpPr>
            <a:xfrm>
              <a:off x="295734" y="1435510"/>
              <a:ext cx="4046221" cy="5040000"/>
              <a:chOff x="879775" y="1415147"/>
              <a:chExt cx="4046221" cy="504000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57D20F3-71AC-321E-3214-B7C456EC4D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79775" y="1415147"/>
                <a:ext cx="4046221" cy="5040000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7CF967A-65DE-206B-8C14-27D4BF63008E}"/>
                  </a:ext>
                </a:extLst>
              </p:cNvPr>
              <p:cNvSpPr txBox="1"/>
              <p:nvPr/>
            </p:nvSpPr>
            <p:spPr>
              <a:xfrm>
                <a:off x="879775" y="1415147"/>
                <a:ext cx="1046027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rtl="1"/>
                <a:r>
                  <a:rPr lang="he-IL" sz="800" dirty="0">
                    <a:solidFill>
                      <a:schemeClr val="bg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צילום: אייל שפירא </a:t>
                </a:r>
                <a:endParaRPr lang="en-US" sz="800" dirty="0">
                  <a:solidFill>
                    <a:schemeClr val="bg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356CE7B-6C89-096D-4BB7-1AC3FB548749}"/>
                </a:ext>
              </a:extLst>
            </p:cNvPr>
            <p:cNvSpPr txBox="1"/>
            <p:nvPr/>
          </p:nvSpPr>
          <p:spPr>
            <a:xfrm>
              <a:off x="295734" y="2081869"/>
              <a:ext cx="31483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he-IL" sz="20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ראם – </a:t>
              </a:r>
              <a:r>
                <a:rPr lang="he-IL" sz="2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סוף שנות ה- 90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2CF7FCC-5817-6B99-12A2-ED42877033A7}"/>
              </a:ext>
            </a:extLst>
          </p:cNvPr>
          <p:cNvGrpSpPr/>
          <p:nvPr/>
        </p:nvGrpSpPr>
        <p:grpSpPr>
          <a:xfrm>
            <a:off x="755806" y="1435510"/>
            <a:ext cx="7632388" cy="5040000"/>
            <a:chOff x="755806" y="1435510"/>
            <a:chExt cx="7632388" cy="5040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683A6FD-C060-95CC-6393-5D651EDF1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76174" y="1435510"/>
              <a:ext cx="3212020" cy="5040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AF385DF-1081-7439-F6D6-DF766A1F1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5806" y="1435510"/>
              <a:ext cx="3126076" cy="5040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1517B9-91EF-77C2-DAFE-2E7A70E4D310}"/>
                </a:ext>
              </a:extLst>
            </p:cNvPr>
            <p:cNvSpPr txBox="1"/>
            <p:nvPr/>
          </p:nvSpPr>
          <p:spPr>
            <a:xfrm>
              <a:off x="3825745" y="6013845"/>
              <a:ext cx="14363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he-IL" sz="8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בולים ישראליים משנת 1971</a:t>
              </a:r>
            </a:p>
            <a:p>
              <a:pPr algn="ctr" rtl="1"/>
              <a:r>
                <a:rPr lang="he-IL" sz="8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יוצרים:</a:t>
              </a:r>
              <a:r>
                <a:rPr lang="en-US" sz="8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</a:t>
              </a:r>
              <a:r>
                <a:rPr lang="he-IL" sz="8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מקסים וגבריאל שמיר</a:t>
              </a:r>
            </a:p>
            <a:p>
              <a:pPr algn="ctr" rtl="1"/>
              <a:r>
                <a:rPr lang="he-IL" sz="8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מקור: ויקיפדיה</a:t>
              </a:r>
              <a:endParaRPr lang="en-US" sz="800" dirty="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1ED32C3E-3F84-C539-1D15-496CF4F86381}"/>
              </a:ext>
            </a:extLst>
          </p:cNvPr>
          <p:cNvSpPr txBox="1"/>
          <p:nvPr/>
        </p:nvSpPr>
        <p:spPr>
          <a:xfrm>
            <a:off x="182880" y="6475510"/>
            <a:ext cx="820531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hlinkClick r:id="rId7"/>
              </a:rPr>
              <a:t>קישור לכתבה עם סרטון קצר "</a:t>
            </a:r>
            <a:r>
              <a:rPr lang="he-IL" dirty="0" err="1">
                <a:hlinkClick r:id="rId7"/>
              </a:rPr>
              <a:t>דוקוטבע</a:t>
            </a:r>
            <a:r>
              <a:rPr lang="he-IL" dirty="0">
                <a:hlinkClick r:id="rId7"/>
              </a:rPr>
              <a:t> - יוצאים לחופשי: כך משיבים ראמים לבנים לטבע"</a:t>
            </a:r>
            <a:endParaRPr lang="en-US" dirty="0"/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539052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39A1010-4DC9-4E1E-14D5-0B9FF9601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6124" y="157316"/>
            <a:ext cx="7423848" cy="1278194"/>
          </a:xfrm>
        </p:spPr>
        <p:txBody>
          <a:bodyPr/>
          <a:lstStyle/>
          <a:p>
            <a:pPr rtl="1"/>
            <a:r>
              <a:rPr lang="he-IL" sz="2800" dirty="0">
                <a:solidFill>
                  <a:srgbClr val="F8E25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חי-בר כרמל – חיות החבל הים-תיכוני</a:t>
            </a:r>
            <a:endParaRPr lang="en-US" sz="2800" dirty="0">
              <a:solidFill>
                <a:srgbClr val="F8E25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B852CB-E8CB-FB5F-5BD7-E2A7092BDE7D}"/>
              </a:ext>
            </a:extLst>
          </p:cNvPr>
          <p:cNvSpPr txBox="1"/>
          <p:nvPr/>
        </p:nvSpPr>
        <p:spPr>
          <a:xfrm>
            <a:off x="6937952" y="1435510"/>
            <a:ext cx="198201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b="1" dirty="0">
                <a:latin typeface="Segoe UI" panose="020B0502040204020203" pitchFamily="34" charset="0"/>
                <a:cs typeface="Segoe UI" panose="020B0502040204020203" pitchFamily="34" charset="0"/>
              </a:rPr>
              <a:t>יחמור פרסי </a:t>
            </a:r>
            <a:r>
              <a:rPr lang="he-IL" dirty="0">
                <a:latin typeface="Segoe UI" panose="020B0502040204020203" pitchFamily="34" charset="0"/>
                <a:cs typeface="Segoe UI" panose="020B0502040204020203" pitchFamily="34" charset="0"/>
              </a:rPr>
              <a:t>– שנות ה- 90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b="1" dirty="0">
                <a:latin typeface="Segoe UI" panose="020B0502040204020203" pitchFamily="34" charset="0"/>
                <a:cs typeface="Segoe UI" panose="020B0502040204020203" pitchFamily="34" charset="0"/>
              </a:rPr>
              <a:t>אייל הכרמל </a:t>
            </a:r>
            <a:r>
              <a:rPr lang="he-IL" dirty="0">
                <a:latin typeface="Segoe UI" panose="020B0502040204020203" pitchFamily="34" charset="0"/>
                <a:cs typeface="Segoe UI" panose="020B0502040204020203" pitchFamily="34" charset="0"/>
              </a:rPr>
              <a:t>– שנות ה- 90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b="1" dirty="0">
                <a:latin typeface="Segoe UI" panose="020B0502040204020203" pitchFamily="34" charset="0"/>
                <a:cs typeface="Segoe UI" panose="020B0502040204020203" pitchFamily="34" charset="0"/>
              </a:rPr>
              <a:t>צבי ארץ-ישראלי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b="1" dirty="0">
                <a:latin typeface="Segoe UI" panose="020B0502040204020203" pitchFamily="34" charset="0"/>
                <a:cs typeface="Segoe UI" panose="020B0502040204020203" pitchFamily="34" charset="0"/>
              </a:rPr>
              <a:t>נשר מקראי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C679473-2BD7-4BA1-3651-61C0FBDB6501}"/>
              </a:ext>
            </a:extLst>
          </p:cNvPr>
          <p:cNvGrpSpPr>
            <a:grpSpLocks noChangeAspect="1"/>
          </p:cNvGrpSpPr>
          <p:nvPr/>
        </p:nvGrpSpPr>
        <p:grpSpPr>
          <a:xfrm>
            <a:off x="192210" y="4173930"/>
            <a:ext cx="3665455" cy="2520000"/>
            <a:chOff x="906545" y="4180684"/>
            <a:chExt cx="3665455" cy="2520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963A54A-03ED-D6FE-5F0C-BD79F22FC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6545" y="4180684"/>
              <a:ext cx="3665455" cy="2520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45A9CFB-CEA2-3608-F92A-9321C9023D94}"/>
                </a:ext>
              </a:extLst>
            </p:cNvPr>
            <p:cNvSpPr txBox="1"/>
            <p:nvPr/>
          </p:nvSpPr>
          <p:spPr>
            <a:xfrm>
              <a:off x="906545" y="4180684"/>
              <a:ext cx="168840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e-IL" sz="8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צילום: בן רוזנברג</a:t>
              </a:r>
              <a:endParaRPr lang="en-US" sz="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CADBE98-CF67-A776-805F-A5A1A6625B73}"/>
              </a:ext>
            </a:extLst>
          </p:cNvPr>
          <p:cNvGrpSpPr/>
          <p:nvPr/>
        </p:nvGrpSpPr>
        <p:grpSpPr>
          <a:xfrm>
            <a:off x="224028" y="1424070"/>
            <a:ext cx="2765832" cy="2520000"/>
            <a:chOff x="265829" y="1495307"/>
            <a:chExt cx="2765832" cy="2520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9BB10CA-4218-562F-42E9-298A0F563F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5829" y="1495307"/>
              <a:ext cx="2765832" cy="2520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7AD6F9A-F165-8464-0771-2B9469092466}"/>
                </a:ext>
              </a:extLst>
            </p:cNvPr>
            <p:cNvSpPr txBox="1"/>
            <p:nvPr/>
          </p:nvSpPr>
          <p:spPr>
            <a:xfrm>
              <a:off x="265829" y="1495307"/>
              <a:ext cx="120600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he-IL" sz="8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צילום: יואב שרעבי</a:t>
              </a:r>
              <a:endParaRPr lang="en-US" sz="8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063F8C1-71AE-CCAE-3DDE-4E4AB6956C79}"/>
              </a:ext>
            </a:extLst>
          </p:cNvPr>
          <p:cNvGrpSpPr/>
          <p:nvPr/>
        </p:nvGrpSpPr>
        <p:grpSpPr>
          <a:xfrm>
            <a:off x="4080510" y="4144865"/>
            <a:ext cx="4839462" cy="2520000"/>
            <a:chOff x="5189220" y="4492645"/>
            <a:chExt cx="4839462" cy="252000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94DB84D-9BA4-A648-19B0-1EF74EE3DA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89220" y="4492645"/>
              <a:ext cx="4839462" cy="25200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A1637EA-D441-744D-C45E-8BB58A8C130D}"/>
                </a:ext>
              </a:extLst>
            </p:cNvPr>
            <p:cNvSpPr txBox="1"/>
            <p:nvPr/>
          </p:nvSpPr>
          <p:spPr>
            <a:xfrm>
              <a:off x="8822681" y="4492645"/>
              <a:ext cx="120600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he-IL" sz="8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צילום: יואב פרלמן</a:t>
              </a:r>
              <a:endParaRPr lang="en-US" sz="8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2D43C18-9FE5-3A48-68B2-24B6CA5D4775}"/>
              </a:ext>
            </a:extLst>
          </p:cNvPr>
          <p:cNvGrpSpPr/>
          <p:nvPr/>
        </p:nvGrpSpPr>
        <p:grpSpPr>
          <a:xfrm>
            <a:off x="3193669" y="1421812"/>
            <a:ext cx="3540475" cy="2522258"/>
            <a:chOff x="3193669" y="1421812"/>
            <a:chExt cx="3540475" cy="252225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05627E7-678D-850C-5DB1-42B85449A3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93669" y="1421812"/>
              <a:ext cx="3540475" cy="2520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515A94C-7CBE-8837-CA9A-E821B3325266}"/>
                </a:ext>
              </a:extLst>
            </p:cNvPr>
            <p:cNvSpPr txBox="1"/>
            <p:nvPr/>
          </p:nvSpPr>
          <p:spPr>
            <a:xfrm>
              <a:off x="5528143" y="3728626"/>
              <a:ext cx="120600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he-IL" sz="8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צילום: מחמוד </a:t>
              </a:r>
              <a:r>
                <a:rPr lang="he-IL" sz="800" dirty="0" err="1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נסאר</a:t>
              </a:r>
              <a:endParaRPr lang="en-US" sz="8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2360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B2897C3-65AE-E617-9822-D9FE03EC21DF}"/>
              </a:ext>
            </a:extLst>
          </p:cNvPr>
          <p:cNvGrpSpPr/>
          <p:nvPr/>
        </p:nvGrpSpPr>
        <p:grpSpPr>
          <a:xfrm>
            <a:off x="466467" y="1481930"/>
            <a:ext cx="3840209" cy="5120279"/>
            <a:chOff x="4857750" y="1518952"/>
            <a:chExt cx="3840209" cy="512027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89BC06D-A72E-B66A-833B-5ECF8CCCC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7750" y="1518952"/>
              <a:ext cx="3840209" cy="512027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E95DE87-CE48-527C-F5FF-0AF4A5A83B46}"/>
                </a:ext>
              </a:extLst>
            </p:cNvPr>
            <p:cNvSpPr txBox="1"/>
            <p:nvPr/>
          </p:nvSpPr>
          <p:spPr>
            <a:xfrm>
              <a:off x="7020183" y="1518952"/>
              <a:ext cx="16777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he-IL" sz="14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מדרון עין-גדי, 2020</a:t>
              </a:r>
            </a:p>
            <a:p>
              <a:pPr algn="r" rtl="1"/>
              <a:r>
                <a:rPr lang="he-IL" sz="8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צילום: מיכאל </a:t>
              </a:r>
              <a:r>
                <a:rPr lang="he-IL" sz="800" dirty="0" err="1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בלכר</a:t>
              </a:r>
              <a:endParaRPr lang="he-IL" sz="8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80ACA658-BDE9-A224-A8CD-9A1495A9E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6124" y="157316"/>
            <a:ext cx="7423848" cy="1278194"/>
          </a:xfrm>
        </p:spPr>
        <p:txBody>
          <a:bodyPr/>
          <a:lstStyle/>
          <a:p>
            <a:pPr rtl="1"/>
            <a:r>
              <a:rPr lang="he-IL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השבה לטבע של מיני צומח</a:t>
            </a:r>
            <a:endParaRPr lang="en-US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0F85170-CB17-0AFE-6E50-BE808157BA2F}"/>
              </a:ext>
            </a:extLst>
          </p:cNvPr>
          <p:cNvGrpSpPr/>
          <p:nvPr/>
        </p:nvGrpSpPr>
        <p:grpSpPr>
          <a:xfrm>
            <a:off x="4613324" y="4119231"/>
            <a:ext cx="4064209" cy="2482978"/>
            <a:chOff x="4613324" y="4119231"/>
            <a:chExt cx="4064209" cy="248297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F25CF31-C7A7-C01C-C49C-D233FF889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13324" y="4119231"/>
              <a:ext cx="4064209" cy="248297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A7AEE27-B0D7-81CD-EFDF-F7A163027AF3}"/>
                </a:ext>
              </a:extLst>
            </p:cNvPr>
            <p:cNvSpPr txBox="1"/>
            <p:nvPr/>
          </p:nvSpPr>
          <p:spPr>
            <a:xfrm>
              <a:off x="6931177" y="4172768"/>
              <a:ext cx="168920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he-IL" sz="14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מדרון עין-גדי, 2004</a:t>
              </a:r>
            </a:p>
            <a:p>
              <a:pPr algn="r" rtl="1"/>
              <a:r>
                <a:rPr lang="he-IL" sz="8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צילום: מיכאל </a:t>
              </a:r>
              <a:r>
                <a:rPr lang="he-IL" sz="800" dirty="0" err="1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בלכר</a:t>
              </a:r>
              <a:endParaRPr lang="he-IL" sz="8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3" name="תמונה 2" descr="תמונה שמכילה חוץ, שדה, הר, רעייה&#10;&#10;התיאור נוצר באופן אוטומטי">
            <a:extLst>
              <a:ext uri="{FF2B5EF4-FFF2-40B4-BE49-F238E27FC236}">
                <a16:creationId xmlns:a16="http://schemas.microsoft.com/office/drawing/2014/main" id="{A5AC4C7F-BFF2-21D8-37B3-C4D9618514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00" y="1435510"/>
            <a:ext cx="3991233" cy="26608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C7BE45-7944-5FDE-D838-E908F52768D2}"/>
              </a:ext>
            </a:extLst>
          </p:cNvPr>
          <p:cNvSpPr txBox="1"/>
          <p:nvPr/>
        </p:nvSpPr>
        <p:spPr>
          <a:xfrm>
            <a:off x="6860298" y="1412611"/>
            <a:ext cx="1830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1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מדרון עין-גדי, 1953</a:t>
            </a:r>
          </a:p>
          <a:p>
            <a:pPr algn="r" rtl="1"/>
            <a:r>
              <a:rPr lang="he-IL" sz="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צילום: טדי </a:t>
            </a:r>
            <a:r>
              <a:rPr lang="he-IL" sz="8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בראונר</a:t>
            </a:r>
            <a:r>
              <a:rPr lang="he-IL" sz="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, לע"מ</a:t>
            </a:r>
          </a:p>
        </p:txBody>
      </p:sp>
    </p:spTree>
    <p:extLst>
      <p:ext uri="{BB962C8B-B14F-4D97-AF65-F5344CB8AC3E}">
        <p14:creationId xmlns:p14="http://schemas.microsoft.com/office/powerpoint/2010/main" val="3969079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0ACA658-BDE9-A224-A8CD-9A1495A9E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6124" y="157316"/>
            <a:ext cx="7423848" cy="1278194"/>
          </a:xfrm>
        </p:spPr>
        <p:txBody>
          <a:bodyPr/>
          <a:lstStyle/>
          <a:p>
            <a:pPr rtl="1"/>
            <a:r>
              <a:rPr lang="he-IL" sz="2800" dirty="0">
                <a:solidFill>
                  <a:srgbClr val="B8D82B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השבה לטבע של מיני צומח – פרויקטים נוספים</a:t>
            </a:r>
            <a:endParaRPr lang="en-US" sz="2800" dirty="0">
              <a:solidFill>
                <a:srgbClr val="B8D82B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CC514B-2C18-3465-D6D1-58859CE2B237}"/>
              </a:ext>
            </a:extLst>
          </p:cNvPr>
          <p:cNvSpPr txBox="1"/>
          <p:nvPr/>
        </p:nvSpPr>
        <p:spPr>
          <a:xfrm>
            <a:off x="3559277" y="1435510"/>
            <a:ext cx="536069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b="1" dirty="0" err="1">
                <a:latin typeface="Segoe UI" panose="020B0502040204020203" pitchFamily="34" charset="0"/>
                <a:cs typeface="Segoe UI" panose="020B0502040204020203" pitchFamily="34" charset="0"/>
              </a:rPr>
              <a:t>חומעת</a:t>
            </a:r>
            <a:r>
              <a:rPr lang="he-IL" b="1" dirty="0">
                <a:latin typeface="Segoe UI" panose="020B0502040204020203" pitchFamily="34" charset="0"/>
                <a:cs typeface="Segoe UI" panose="020B0502040204020203" pitchFamily="34" charset="0"/>
              </a:rPr>
              <a:t> האווירון </a:t>
            </a:r>
            <a:r>
              <a:rPr lang="he-IL" dirty="0">
                <a:latin typeface="Segoe UI" panose="020B0502040204020203" pitchFamily="34" charset="0"/>
                <a:cs typeface="Segoe UI" panose="020B0502040204020203" pitchFamily="34" charset="0"/>
              </a:rPr>
              <a:t>– אנדמי, סכנת הכחדה עולמית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b="1" dirty="0">
                <a:latin typeface="Segoe UI" panose="020B0502040204020203" pitchFamily="34" charset="0"/>
                <a:cs typeface="Segoe UI" panose="020B0502040204020203" pitchFamily="34" charset="0"/>
              </a:rPr>
              <a:t>קחוון קצר-פירות </a:t>
            </a:r>
            <a:r>
              <a:rPr lang="he-IL" dirty="0">
                <a:latin typeface="Segoe UI" panose="020B0502040204020203" pitchFamily="34" charset="0"/>
                <a:cs typeface="Segoe UI" panose="020B0502040204020203" pitchFamily="34" charset="0"/>
              </a:rPr>
              <a:t>– הושב במסגרת פרויקט חינוכי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b="1" dirty="0">
                <a:latin typeface="Segoe UI" panose="020B0502040204020203" pitchFamily="34" charset="0"/>
                <a:cs typeface="Segoe UI" panose="020B0502040204020203" pitchFamily="34" charset="0"/>
              </a:rPr>
              <a:t>לשון שור-נגבית </a:t>
            </a:r>
            <a:r>
              <a:rPr lang="he-IL" dirty="0">
                <a:latin typeface="Segoe UI" panose="020B0502040204020203" pitchFamily="34" charset="0"/>
                <a:cs typeface="Segoe UI" panose="020B0502040204020203" pitchFamily="34" charset="0"/>
              </a:rPr>
              <a:t>– מין חדש למדע הגדל באתר יחיד בעולם! (ליד דימונה), הושב לחלקת מקלט בממשית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805F9D1-C0D4-9F90-8D06-3499B99A806C}"/>
              </a:ext>
            </a:extLst>
          </p:cNvPr>
          <p:cNvGrpSpPr/>
          <p:nvPr/>
        </p:nvGrpSpPr>
        <p:grpSpPr>
          <a:xfrm>
            <a:off x="3611266" y="3281230"/>
            <a:ext cx="2352698" cy="3240000"/>
            <a:chOff x="169320" y="1982135"/>
            <a:chExt cx="2352698" cy="3240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A32C974-E787-A778-EAE3-B7D5871EE3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9320" y="1982135"/>
              <a:ext cx="2352698" cy="32400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98F97D6-FCDA-7F93-2F2C-68A5D866C171}"/>
                </a:ext>
              </a:extLst>
            </p:cNvPr>
            <p:cNvSpPr txBox="1"/>
            <p:nvPr/>
          </p:nvSpPr>
          <p:spPr>
            <a:xfrm>
              <a:off x="169320" y="1982135"/>
              <a:ext cx="16777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he-IL" sz="14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קחוון קצר-פירות</a:t>
              </a:r>
            </a:p>
            <a:p>
              <a:pPr algn="l"/>
              <a:r>
                <a:rPr lang="he-IL" sz="8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צילום: אורי </a:t>
              </a:r>
              <a:r>
                <a:rPr lang="he-IL" sz="800" dirty="0" err="1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פרגמן</a:t>
              </a:r>
              <a:r>
                <a:rPr lang="he-IL" sz="8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-ספיר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074C6EC-3FC8-D287-A304-4A2D42EA339F}"/>
              </a:ext>
            </a:extLst>
          </p:cNvPr>
          <p:cNvGrpSpPr/>
          <p:nvPr/>
        </p:nvGrpSpPr>
        <p:grpSpPr>
          <a:xfrm>
            <a:off x="354601" y="1481230"/>
            <a:ext cx="2861230" cy="5040000"/>
            <a:chOff x="4282496" y="2862803"/>
            <a:chExt cx="2861230" cy="5040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0DCB33B-7DB6-E07D-BFD7-6053229593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82496" y="2862803"/>
              <a:ext cx="2861230" cy="50400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5D3B22C-12FA-0FA4-134D-30D5F102E8BB}"/>
                </a:ext>
              </a:extLst>
            </p:cNvPr>
            <p:cNvSpPr txBox="1"/>
            <p:nvPr/>
          </p:nvSpPr>
          <p:spPr>
            <a:xfrm>
              <a:off x="4282496" y="2862803"/>
              <a:ext cx="16777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he-IL" sz="1400" dirty="0" err="1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חומעת</a:t>
              </a:r>
              <a:r>
                <a:rPr lang="he-IL" sz="14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 האווירון</a:t>
              </a:r>
            </a:p>
            <a:p>
              <a:pPr algn="l"/>
              <a:r>
                <a:rPr lang="he-IL" sz="8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צילום: מרב לבל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E15B9F4-C76F-5149-FF89-50C3B4C43335}"/>
              </a:ext>
            </a:extLst>
          </p:cNvPr>
          <p:cNvGrpSpPr/>
          <p:nvPr/>
        </p:nvGrpSpPr>
        <p:grpSpPr>
          <a:xfrm>
            <a:off x="6359399" y="3281230"/>
            <a:ext cx="2430000" cy="3240000"/>
            <a:chOff x="6359399" y="3281230"/>
            <a:chExt cx="2430000" cy="3240000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7F9AD86A-A938-45C3-1655-44EB6BBE86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9399" y="3281230"/>
              <a:ext cx="2430000" cy="32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5F0E8FF-52D9-056C-C0C9-285C51BB150D}"/>
                </a:ext>
              </a:extLst>
            </p:cNvPr>
            <p:cNvSpPr txBox="1"/>
            <p:nvPr/>
          </p:nvSpPr>
          <p:spPr>
            <a:xfrm>
              <a:off x="6359399" y="3281230"/>
              <a:ext cx="16777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he-IL" sz="14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לשון-שור נגבית</a:t>
              </a:r>
            </a:p>
            <a:p>
              <a:pPr algn="l"/>
              <a:r>
                <a:rPr lang="he-IL" sz="8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צילום: מרב לבל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9721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יצוב מותאם אישית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עיצוב מותאם אישית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25693</TotalTime>
  <Words>473</Words>
  <Application>Microsoft Office PowerPoint</Application>
  <PresentationFormat>‫הצגה על המסך (4:3)</PresentationFormat>
  <Paragraphs>102</Paragraphs>
  <Slides>13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7</vt:i4>
      </vt:variant>
      <vt:variant>
        <vt:lpstr>ערכת נושא</vt:lpstr>
      </vt:variant>
      <vt:variant>
        <vt:i4>3</vt:i4>
      </vt:variant>
      <vt:variant>
        <vt:lpstr>כותרות שקופיות</vt:lpstr>
      </vt:variant>
      <vt:variant>
        <vt:i4>13</vt:i4>
      </vt:variant>
    </vt:vector>
  </HeadingPairs>
  <TitlesOfParts>
    <vt:vector size="23" baseType="lpstr">
      <vt:lpstr>Arial</vt:lpstr>
      <vt:lpstr>Calibri</vt:lpstr>
      <vt:lpstr>Calibri Light</vt:lpstr>
      <vt:lpstr>Segoe UI</vt:lpstr>
      <vt:lpstr>Segoe UI Semibold</vt:lpstr>
      <vt:lpstr>Segoe UI Semilight</vt:lpstr>
      <vt:lpstr>Times New Roman</vt:lpstr>
      <vt:lpstr>Office Theme</vt:lpstr>
      <vt:lpstr>עיצוב מותאם אישית</vt:lpstr>
      <vt:lpstr>1_עיצוב מותאם אישית</vt:lpstr>
      <vt:lpstr>השבת מינים לטבע</vt:lpstr>
      <vt:lpstr>השבה לטבע – מאיפה זה מגיע?</vt:lpstr>
      <vt:lpstr>מדוע להשיב מינים לטבע?</vt:lpstr>
      <vt:lpstr>זאבים בילוסטון – הפוטנציאל של השבה לטבע</vt:lpstr>
      <vt:lpstr>השבה לטבע בישראל</vt:lpstr>
      <vt:lpstr>חי-בר יטבתה – חיות החבל המדברי</vt:lpstr>
      <vt:lpstr>חי-בר כרמל – חיות החבל הים-תיכוני</vt:lpstr>
      <vt:lpstr>השבה לטבע של מיני צומח</vt:lpstr>
      <vt:lpstr>השבה לטבע של מיני צומח – פרויקטים נוספים</vt:lpstr>
      <vt:lpstr>גני וחלקות מקלט לשימור מינים נדירים</vt:lpstr>
      <vt:lpstr>לצערנו, לא הכול ורוד!!</vt:lpstr>
      <vt:lpstr>הנחיות ה- IUCN להשבה לטבע</vt:lpstr>
      <vt:lpstr>סיכום - השבת מינים לטבע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זיהום אור</dc:title>
  <dc:creator>Yoav Sharaby</dc:creator>
  <cp:lastModifiedBy>סיגלית כהן Sigalit Cohen</cp:lastModifiedBy>
  <cp:revision>301</cp:revision>
  <dcterms:created xsi:type="dcterms:W3CDTF">2019-06-25T14:14:35Z</dcterms:created>
  <dcterms:modified xsi:type="dcterms:W3CDTF">2022-10-06T09:47:21Z</dcterms:modified>
</cp:coreProperties>
</file>