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</p:sldMasterIdLst>
  <p:notesMasterIdLst>
    <p:notesMasterId r:id="rId31"/>
  </p:notesMasterIdLst>
  <p:handoutMasterIdLst>
    <p:handoutMasterId r:id="rId32"/>
  </p:handoutMasterIdLst>
  <p:sldIdLst>
    <p:sldId id="256" r:id="rId4"/>
    <p:sldId id="296" r:id="rId5"/>
    <p:sldId id="297" r:id="rId6"/>
    <p:sldId id="284" r:id="rId7"/>
    <p:sldId id="304" r:id="rId8"/>
    <p:sldId id="259" r:id="rId9"/>
    <p:sldId id="266" r:id="rId10"/>
    <p:sldId id="268" r:id="rId11"/>
    <p:sldId id="306" r:id="rId12"/>
    <p:sldId id="310" r:id="rId13"/>
    <p:sldId id="301" r:id="rId14"/>
    <p:sldId id="302" r:id="rId15"/>
    <p:sldId id="303" r:id="rId16"/>
    <p:sldId id="307" r:id="rId17"/>
    <p:sldId id="299" r:id="rId18"/>
    <p:sldId id="300" r:id="rId19"/>
    <p:sldId id="272" r:id="rId20"/>
    <p:sldId id="260" r:id="rId21"/>
    <p:sldId id="286" r:id="rId22"/>
    <p:sldId id="287" r:id="rId23"/>
    <p:sldId id="308" r:id="rId24"/>
    <p:sldId id="288" r:id="rId25"/>
    <p:sldId id="298" r:id="rId26"/>
    <p:sldId id="295" r:id="rId27"/>
    <p:sldId id="309" r:id="rId28"/>
    <p:sldId id="281" r:id="rId29"/>
    <p:sldId id="265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258"/>
    <a:srgbClr val="B59CC6"/>
    <a:srgbClr val="E87159"/>
    <a:srgbClr val="49BDF0"/>
    <a:srgbClr val="E76D1A"/>
    <a:srgbClr val="EB7255"/>
    <a:srgbClr val="EB7154"/>
    <a:srgbClr val="B8D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487" autoAdjust="0"/>
  </p:normalViewPr>
  <p:slideViewPr>
    <p:cSldViewPr snapToGrid="0">
      <p:cViewPr varScale="1">
        <p:scale>
          <a:sx n="85" d="100"/>
          <a:sy n="85" d="100"/>
        </p:scale>
        <p:origin x="490" y="67"/>
      </p:cViewPr>
      <p:guideLst>
        <p:guide orient="horz" pos="2160"/>
        <p:guide pos="55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9CAAB4-58B0-3CB6-A6C6-32A8E66DB0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4E0465-D843-D512-2147-DCA30ABD2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6CFCA7-7614-4E5F-8EB1-77969078344E}" type="datetimeFigureOut">
              <a:rPr lang="en-GB"/>
              <a:pPr>
                <a:defRPr/>
              </a:pPr>
              <a:t>30/10/2025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D3B2A0-3207-34C5-E531-4F4CD64263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83CD70-1BC5-0C0B-1A67-44BE7233D6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E63BE78-55A5-4FCE-8B3A-C97A58392797}" type="slidenum">
              <a:rPr lang="en-GB" altLang="he-IL"/>
              <a:pPr>
                <a:defRPr/>
              </a:pPr>
              <a:t>‹#›</a:t>
            </a:fld>
            <a:endParaRPr lang="en-GB" altLang="he-IL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2EEB14-1410-B319-320D-E57EB9C9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3B8C5B-1C7A-1EFB-9569-309547F9ABB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32BA19D-915E-4237-B87C-147D67D748B4}" type="datetimeFigureOut">
              <a:rPr lang="en-GB"/>
              <a:pPr>
                <a:defRPr/>
              </a:pPr>
              <a:t>30/10/2025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79DE588-1E00-4187-CD99-AE454B4790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47577ED-0AAB-6E1E-A87C-38B4546E9A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DF4DD-D421-E9CD-D167-76B284A9EB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AAA627-369A-A298-3FE5-CD9785615D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1FAFFF4-883D-4332-B6FC-0A45919B3BA7}" type="slidenum">
              <a:rPr lang="en-GB" altLang="he-IL"/>
              <a:pPr>
                <a:defRPr/>
              </a:pPr>
              <a:t>‹#›</a:t>
            </a:fld>
            <a:endParaRPr lang="en-GB" altLang="he-I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FAFFF4-883D-4332-B6FC-0A45919B3BA7}" type="slidenum">
              <a:rPr lang="en-GB" altLang="he-IL" smtClean="0"/>
              <a:pPr>
                <a:defRPr/>
              </a:pPr>
              <a:t>4</a:t>
            </a:fld>
            <a:endParaRPr lang="en-GB" altLang="he-IL" dirty="0"/>
          </a:p>
        </p:txBody>
      </p:sp>
    </p:spTree>
    <p:extLst>
      <p:ext uri="{BB962C8B-B14F-4D97-AF65-F5344CB8AC3E}">
        <p14:creationId xmlns:p14="http://schemas.microsoft.com/office/powerpoint/2010/main" val="1276458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11684BB6-F7D6-B3E5-6CF8-2C97106A46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708194D7-3D7D-86EA-0862-83E6662FF7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e-IL" altLang="he-IL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037BD51-2588-B727-2098-4A94F9B8C6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D1F720D-A9E9-422F-A587-7B8E8AC31346}" type="slidenum">
              <a:rPr lang="en-GB" altLang="he-IL"/>
              <a:pPr/>
              <a:t>5</a:t>
            </a:fld>
            <a:endParaRPr lang="en-GB" altLang="he-IL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FAFFF4-883D-4332-B6FC-0A45919B3BA7}" type="slidenum">
              <a:rPr lang="en-GB" altLang="he-IL" smtClean="0"/>
              <a:pPr>
                <a:defRPr/>
              </a:pPr>
              <a:t>15</a:t>
            </a:fld>
            <a:endParaRPr lang="en-GB" altLang="he-IL" dirty="0"/>
          </a:p>
        </p:txBody>
      </p:sp>
    </p:spTree>
    <p:extLst>
      <p:ext uri="{BB962C8B-B14F-4D97-AF65-F5344CB8AC3E}">
        <p14:creationId xmlns:p14="http://schemas.microsoft.com/office/powerpoint/2010/main" val="2680561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2526861"/>
            <a:ext cx="9144000" cy="3228988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64368" y="1266092"/>
            <a:ext cx="4026877" cy="713434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49BDF0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940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שיווק\איורים\איורים ים\איורים ים\איורים-ים-23.png">
            <a:extLst>
              <a:ext uri="{FF2B5EF4-FFF2-40B4-BE49-F238E27FC236}">
                <a16:creationId xmlns:a16="http://schemas.microsoft.com/office/drawing/2014/main" id="{2C91BF43-C0E8-BE2F-7B9C-F57C039463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921"/>
          <a:stretch>
            <a:fillRect/>
          </a:stretch>
        </p:blipFill>
        <p:spPr bwMode="auto">
          <a:xfrm>
            <a:off x="0" y="5321300"/>
            <a:ext cx="282575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B8D82B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754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שיווק\איורים\איורים ים\איורים ים\איורים-ים-1.png">
            <a:extLst>
              <a:ext uri="{FF2B5EF4-FFF2-40B4-BE49-F238E27FC236}">
                <a16:creationId xmlns:a16="http://schemas.microsoft.com/office/drawing/2014/main" id="{B27B92BB-00DC-1346-FB2D-054A0E64F6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174" r="-4390"/>
          <a:stretch>
            <a:fillRect/>
          </a:stretch>
        </p:blipFill>
        <p:spPr bwMode="auto">
          <a:xfrm>
            <a:off x="0" y="4878388"/>
            <a:ext cx="2628900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49BDF0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2641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G:\שיווק\איורים\איורים PNG\IURIM-49.png">
            <a:extLst>
              <a:ext uri="{FF2B5EF4-FFF2-40B4-BE49-F238E27FC236}">
                <a16:creationId xmlns:a16="http://schemas.microsoft.com/office/drawing/2014/main" id="{1990D311-A0E6-73AB-8E4F-C632E379B7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443413"/>
            <a:ext cx="2322513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EB7255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353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G:\שיווק\איורים\איורים PNG\IURIM-45.png">
            <a:extLst>
              <a:ext uri="{FF2B5EF4-FFF2-40B4-BE49-F238E27FC236}">
                <a16:creationId xmlns:a16="http://schemas.microsoft.com/office/drawing/2014/main" id="{448E70A9-09D1-BEF5-878A-CC1E7EA619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3586163"/>
            <a:ext cx="1638300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EB7255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490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EA907230-7454-75B8-9E92-16680FC5FB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7"/>
          <a:stretch>
            <a:fillRect/>
          </a:stretch>
        </p:blipFill>
        <p:spPr bwMode="auto">
          <a:xfrm>
            <a:off x="1100138" y="4594225"/>
            <a:ext cx="216058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B8D82B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G:\שיווק\איורים\איורים ים\איורים ים\איורים-ים-22.png">
            <a:extLst>
              <a:ext uri="{FF2B5EF4-FFF2-40B4-BE49-F238E27FC236}">
                <a16:creationId xmlns:a16="http://schemas.microsoft.com/office/drawing/2014/main" id="{AA086547-E0B7-9A31-A37D-A3EB93A0C3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5688"/>
            <a:ext cx="306387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B8D82B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943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E99980B4-936C-CEE4-C085-D3B2025DD7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3784600"/>
            <a:ext cx="21590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49BDF0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339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G:\שיווק\איורים\איורים PNG\איורים עיבוד.png">
            <a:extLst>
              <a:ext uri="{FF2B5EF4-FFF2-40B4-BE49-F238E27FC236}">
                <a16:creationId xmlns:a16="http://schemas.microsoft.com/office/drawing/2014/main" id="{0E1F0042-B75D-1576-ED0F-F7152EC8C9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2" b="26337"/>
          <a:stretch>
            <a:fillRect/>
          </a:stretch>
        </p:blipFill>
        <p:spPr bwMode="auto">
          <a:xfrm>
            <a:off x="0" y="4214813"/>
            <a:ext cx="424497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49BDF0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1025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G:\שיווק\איורים\איורים PNG\IURIM-36.png">
            <a:extLst>
              <a:ext uri="{FF2B5EF4-FFF2-40B4-BE49-F238E27FC236}">
                <a16:creationId xmlns:a16="http://schemas.microsoft.com/office/drawing/2014/main" id="{68A4FE12-5532-F9D3-C1CE-5C48851688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3225"/>
            <a:ext cx="313055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B59CC6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5054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G:\שיווק\איורים\איורים PNG\IURIM-41.png">
            <a:extLst>
              <a:ext uri="{FF2B5EF4-FFF2-40B4-BE49-F238E27FC236}">
                <a16:creationId xmlns:a16="http://schemas.microsoft.com/office/drawing/2014/main" id="{A3E27E1F-13D1-9CA5-3299-F14524FE2BB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3688"/>
            <a:ext cx="20748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B59CC6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795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שיווק\איורים\איורים PNG\IURIM-67.png">
            <a:extLst>
              <a:ext uri="{FF2B5EF4-FFF2-40B4-BE49-F238E27FC236}">
                <a16:creationId xmlns:a16="http://schemas.microsoft.com/office/drawing/2014/main" id="{55EC4436-1912-30AF-AA84-0A6BAC4B33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4427538"/>
            <a:ext cx="1643063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49BDF0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60016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G:\שיווק\איורים\איורים ים\איורים ים\איורים-ים-3.png">
            <a:extLst>
              <a:ext uri="{FF2B5EF4-FFF2-40B4-BE49-F238E27FC236}">
                <a16:creationId xmlns:a16="http://schemas.microsoft.com/office/drawing/2014/main" id="{7A45E2DF-0765-C5DF-3749-8A9F695E72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56100"/>
            <a:ext cx="309245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49BDF0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7888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1C5DB510-A965-D990-C9A0-6872B9EE3C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7775"/>
            <a:ext cx="21431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F8E258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3736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G:\שיווק\איורים\איורים PNG\IURIM-24.png">
            <a:extLst>
              <a:ext uri="{FF2B5EF4-FFF2-40B4-BE49-F238E27FC236}">
                <a16:creationId xmlns:a16="http://schemas.microsoft.com/office/drawing/2014/main" id="{FF4535C1-6060-B427-0CB5-12337B1824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3263"/>
            <a:ext cx="25527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F8E258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698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9924" y="1902525"/>
            <a:ext cx="5500886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49BDF0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0" y="1216025"/>
            <a:ext cx="3084513" cy="5641975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36462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188" y="1902525"/>
            <a:ext cx="4449622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EB7255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62319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9100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5CB05A3-F905-B876-FC9B-BF611A5C35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2ACDD48-5EAC-4F56-BBD5-DD6B0C7E959D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F3C5CC8-72C2-84FF-7D0E-2F123586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38BEDF7-D05C-DAFB-A5C3-4A023A18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3B6A2D3B-51B3-42F7-979E-A55DF7AAFFAB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40167786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D05C59A-6821-F060-D9C6-D202652D4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31EB6F1-E395-48C2-81A5-A01C6807F7B6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E8CF9AF-3727-1BDB-3AE4-2F6E24F75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3951CD8-CF04-3137-3D88-1EEB4D954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10D49415-6110-4E28-99D8-F13784BAF17E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8802517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D9B5FB1-F2EE-4485-36C9-94169CF9F8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F50BB56-7070-404C-BB58-6AB13725CFD0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DE0D415-8911-AE12-2FFD-EB7DD5D1E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0E7C7729-D8B2-849C-625D-F7D6A3E8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389D4054-CE18-4E61-9B9A-F39956A08AC9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15274621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636EA69B-0294-85DB-E16D-A450B77E60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CC9F2D3-77C3-4E76-A4D7-2DDA72CC58F7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B6A93071-3E30-C830-A53F-CB20EC891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299754CA-8DC8-6988-550A-2ECC1ED7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2EE9B274-8080-4318-AD72-34BD2FD5E2ED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0009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F4928180-2BDF-6EA6-AAAD-7780964157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7413"/>
            <a:ext cx="34258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B8D82B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17171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11CA113D-8A56-8946-FB83-4F4EC47638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965AB-8FCE-47BB-B11F-05BD2FEDE9A5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22EC2247-E7D3-E296-8383-55F3CDE39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C8004B83-27DD-A953-12C6-D23D1D59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282E439F-781B-49D1-AEA1-E7D21631F48D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7062325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09D98C8D-FAF9-866B-569F-53142CF5F0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1137D92-581F-41AE-883D-2FCD182DC869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5D9C1257-F315-1A08-5A30-82A9FA2EF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3BCE3202-AA18-686D-4393-81961F3B3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BEC1157B-5518-41C5-8658-35F52C7A23F3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6888222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9B1837A6-FF0A-F6A8-0D46-DB64475EA9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FCCDB72-44B9-4586-994C-210D644EF8E5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488FBDAE-FDB6-9902-5022-8D83CE599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1C64E86-DB52-6C43-106A-92062705A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F3A9874A-1F3E-4F9C-82B9-1A549FCD0CC2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8324983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D3FC9FC-3659-F9C9-8ED5-FC415EF9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0D73995-DF46-4A8C-BE2B-6A97CF5ADBAE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D5A19E9-FAD4-BB28-6990-D9723A115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28C2817A-AB89-0414-D5E2-083BB25CB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D25E0A18-374C-4813-AE48-D0F3E8C040C1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10368518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CB16169-9859-0C47-ADD8-637B721B7B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35B6D8C-24A2-451A-93A7-30C538FE17A3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FB6C181-11A4-C870-EBCB-33760A8D6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90D69AC-10F6-26A6-D386-E240E88D5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7423B513-E4AC-40B3-A119-191AC81319DD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3999908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2D68426-4E6E-733C-839A-AB7C9B8CA5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5035999-3325-4CCE-8A83-9342B4D1C86A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2D8A371-1D31-4DA9-4E3F-69584609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BB2633C-DBE0-E150-9A7F-7CAB71C0F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1F6B57F7-6EC0-4A7C-A5E1-220D0CC42F2D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4093128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EDE4328-5790-AC6E-2D8C-4F122DB192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DB35593-6FE2-4086-80E9-963BDDA95BDF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BB94954-0620-F790-21F6-5E2BB0640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6C06100-F9A9-2EDC-336A-51DB023CA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90721A2E-B588-4A78-BE20-F9C81E083B42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564519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3A4D7F3-CEFA-3AE2-791F-600F047B6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83A84-F0AE-476E-956B-94AB7C197D20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B9F7D94-6E50-4434-30D5-B7192D80B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C8451C8-860F-37CD-6B08-C40ECD554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D6017-4232-43B1-AEBE-FEE755F77834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9017796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452DC8B-8BD9-62BF-1754-DC3876626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43364-6F8B-4E4A-BD62-297BE4A8BBBD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C3E9BE0-F271-6258-F404-673F6196D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1894949-FD3C-FD7A-8BD3-DE5B4627F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2F0B0-B68E-4768-ACCE-7731B8ED6DC8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036705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998E273-E822-9950-5B9B-C963C3EC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F4AB-B917-4BB8-A37F-9E5E216BE720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5086CE9-96D2-9890-9582-E08AE59D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8F8849B-051D-BD15-FDB0-863A6011E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CEAB9-E789-4059-923E-1B2DC637A57D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71814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שיווק\איורים\איורים PNG\IURIM-40.png">
            <a:extLst>
              <a:ext uri="{FF2B5EF4-FFF2-40B4-BE49-F238E27FC236}">
                <a16:creationId xmlns:a16="http://schemas.microsoft.com/office/drawing/2014/main" id="{C5D9DCBA-B2B7-006E-9B91-FD745D5D10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4635500"/>
            <a:ext cx="2327275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B59CC6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56013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3">
            <a:extLst>
              <a:ext uri="{FF2B5EF4-FFF2-40B4-BE49-F238E27FC236}">
                <a16:creationId xmlns:a16="http://schemas.microsoft.com/office/drawing/2014/main" id="{9A0FA15A-5E65-BC28-696E-159AC76B6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E8241-4D96-4B5D-83BC-BDB6D325FF7E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6" name="מציין מיקום של כותרת תחתונה 4">
            <a:extLst>
              <a:ext uri="{FF2B5EF4-FFF2-40B4-BE49-F238E27FC236}">
                <a16:creationId xmlns:a16="http://schemas.microsoft.com/office/drawing/2014/main" id="{C909F0A5-B56D-BC19-EE21-9C3E44339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5">
            <a:extLst>
              <a:ext uri="{FF2B5EF4-FFF2-40B4-BE49-F238E27FC236}">
                <a16:creationId xmlns:a16="http://schemas.microsoft.com/office/drawing/2014/main" id="{7E079228-81B1-AA0D-5ACE-8CE46ABA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F6B94-1290-4F04-B7D6-B6E09D3F87B7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2237066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3">
            <a:extLst>
              <a:ext uri="{FF2B5EF4-FFF2-40B4-BE49-F238E27FC236}">
                <a16:creationId xmlns:a16="http://schemas.microsoft.com/office/drawing/2014/main" id="{C0B3EB6A-1386-9469-C44D-2183FA88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04401-C783-49E7-859E-C9D515C91F67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8" name="מציין מיקום של כותרת תחתונה 4">
            <a:extLst>
              <a:ext uri="{FF2B5EF4-FFF2-40B4-BE49-F238E27FC236}">
                <a16:creationId xmlns:a16="http://schemas.microsoft.com/office/drawing/2014/main" id="{22BB0450-7EDD-920B-A60D-47756C37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9" name="מציין מיקום של מספר שקופית 5">
            <a:extLst>
              <a:ext uri="{FF2B5EF4-FFF2-40B4-BE49-F238E27FC236}">
                <a16:creationId xmlns:a16="http://schemas.microsoft.com/office/drawing/2014/main" id="{DE8DF4DF-5889-686C-D90D-92840C8B5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D81E6-24BD-4376-9B8B-F50DCDDA6ECB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35097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3">
            <a:extLst>
              <a:ext uri="{FF2B5EF4-FFF2-40B4-BE49-F238E27FC236}">
                <a16:creationId xmlns:a16="http://schemas.microsoft.com/office/drawing/2014/main" id="{395DF270-CEE0-F9BA-C2B8-B868555F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55FD5-FE21-4B42-AE67-791001063C2A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4" name="מציין מיקום של כותרת תחתונה 4">
            <a:extLst>
              <a:ext uri="{FF2B5EF4-FFF2-40B4-BE49-F238E27FC236}">
                <a16:creationId xmlns:a16="http://schemas.microsoft.com/office/drawing/2014/main" id="{5E4AE093-A15B-5B52-EAE5-D5FF004D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5" name="מציין מיקום של מספר שקופית 5">
            <a:extLst>
              <a:ext uri="{FF2B5EF4-FFF2-40B4-BE49-F238E27FC236}">
                <a16:creationId xmlns:a16="http://schemas.microsoft.com/office/drawing/2014/main" id="{DC9799F3-C081-3174-6951-E84ABF583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9984C-CE45-421F-9287-C073884775D7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195022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3">
            <a:extLst>
              <a:ext uri="{FF2B5EF4-FFF2-40B4-BE49-F238E27FC236}">
                <a16:creationId xmlns:a16="http://schemas.microsoft.com/office/drawing/2014/main" id="{36C1E237-D72F-BE93-5B81-69702E3E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72632-A5DE-4C51-A3AE-5BDFC51058F6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3" name="מציין מיקום של כותרת תחתונה 4">
            <a:extLst>
              <a:ext uri="{FF2B5EF4-FFF2-40B4-BE49-F238E27FC236}">
                <a16:creationId xmlns:a16="http://schemas.microsoft.com/office/drawing/2014/main" id="{C15DDF4B-5287-A467-1442-E28BCD1AD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4" name="מציין מיקום של מספר שקופית 5">
            <a:extLst>
              <a:ext uri="{FF2B5EF4-FFF2-40B4-BE49-F238E27FC236}">
                <a16:creationId xmlns:a16="http://schemas.microsoft.com/office/drawing/2014/main" id="{C49E6101-8922-0715-CAFF-E38DEE7B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4CB58-429E-4CB1-8AE0-4A44BE176181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18752887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3">
            <a:extLst>
              <a:ext uri="{FF2B5EF4-FFF2-40B4-BE49-F238E27FC236}">
                <a16:creationId xmlns:a16="http://schemas.microsoft.com/office/drawing/2014/main" id="{3DAA3B99-BA8D-648F-8187-DC637F638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73445-523D-4596-9B2E-7CD6C3B1476E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6" name="מציין מיקום של כותרת תחתונה 4">
            <a:extLst>
              <a:ext uri="{FF2B5EF4-FFF2-40B4-BE49-F238E27FC236}">
                <a16:creationId xmlns:a16="http://schemas.microsoft.com/office/drawing/2014/main" id="{D70EA736-49E8-D2AE-9993-72FC63716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5">
            <a:extLst>
              <a:ext uri="{FF2B5EF4-FFF2-40B4-BE49-F238E27FC236}">
                <a16:creationId xmlns:a16="http://schemas.microsoft.com/office/drawing/2014/main" id="{F1C5D6D2-A9E0-7B2D-C1B2-542E367FE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B73A9-6755-4C5A-B1A9-72FFBF58A7D6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185826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3">
            <a:extLst>
              <a:ext uri="{FF2B5EF4-FFF2-40B4-BE49-F238E27FC236}">
                <a16:creationId xmlns:a16="http://schemas.microsoft.com/office/drawing/2014/main" id="{6D560F54-2288-BB67-86CC-0839F8116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19C7E-2531-41F2-97B0-392D558C2295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6" name="מציין מיקום של כותרת תחתונה 4">
            <a:extLst>
              <a:ext uri="{FF2B5EF4-FFF2-40B4-BE49-F238E27FC236}">
                <a16:creationId xmlns:a16="http://schemas.microsoft.com/office/drawing/2014/main" id="{9906B1E2-8DD7-311A-9723-48273ECF1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5">
            <a:extLst>
              <a:ext uri="{FF2B5EF4-FFF2-40B4-BE49-F238E27FC236}">
                <a16:creationId xmlns:a16="http://schemas.microsoft.com/office/drawing/2014/main" id="{B622C8D3-F72B-BC91-7C79-AF37A9DC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4D762-C9A5-475A-BC9A-7319468BC6BE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2604464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20750FC-2079-8008-E5FD-0A127240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C3587-266D-4EF2-B23A-547DDAEC3C2B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27F3895-AD00-E915-AD0A-E5DAC16FA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8ABE602-AE60-6249-D794-5EFB977B4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8B529-14D7-4934-8ACE-8B226D09A582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459346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AD0638B-376B-89FC-FB1F-9193FCF9D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0B28A-7847-4FCE-955F-C58AD160CFBD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C5CBA6D-1A80-349D-3B7B-0A7AA242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D7D89E5-D505-DAC4-797A-FFCA0BEA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4B96C-E85D-4B8B-B405-D2C9203025CD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926346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92F00DC2-7E1A-4F5E-F6EF-1599849306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7413"/>
            <a:ext cx="2049463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B59CC6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90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0DCD2931-001E-6EA0-974B-7646768080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4697413"/>
            <a:ext cx="2143126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EB7255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386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שיווק\איורים\איורים PNG\IURIM-46.png">
            <a:extLst>
              <a:ext uri="{FF2B5EF4-FFF2-40B4-BE49-F238E27FC236}">
                <a16:creationId xmlns:a16="http://schemas.microsoft.com/office/drawing/2014/main" id="{C927B82A-98B5-3ACB-A9EF-BA345D8F62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3838"/>
            <a:ext cx="2638425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EB7255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785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7C64FFDD-31A2-385A-B810-B085AA65C7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5430838"/>
            <a:ext cx="2438400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EB7255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5604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E3592F10-1A25-CF36-5736-58D0BB2A15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505450"/>
            <a:ext cx="2160588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962" y="1902525"/>
            <a:ext cx="7423848" cy="318161"/>
          </a:xfrm>
        </p:spPr>
        <p:txBody>
          <a:bodyPr>
            <a:noAutofit/>
          </a:bodyPr>
          <a:lstStyle>
            <a:lvl1pPr algn="r">
              <a:defRPr sz="3800" b="1">
                <a:solidFill>
                  <a:srgbClr val="B8D82B"/>
                </a:solidFill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41573" y="2262383"/>
            <a:ext cx="5329237" cy="523875"/>
          </a:xfrm>
        </p:spPr>
        <p:txBody>
          <a:bodyPr/>
          <a:lstStyle>
            <a:lvl1pPr marL="0" indent="0" algn="r" rtl="1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216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E9F4B09-A96E-FCDA-7E2B-282EDA0C48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7414EA8-1BFA-1F46-7A7C-806EA97EF6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text styles</a:t>
            </a:r>
          </a:p>
          <a:p>
            <a:pPr lvl="1"/>
            <a:r>
              <a:rPr lang="en-US" altLang="he-IL"/>
              <a:t>Second level</a:t>
            </a:r>
          </a:p>
          <a:p>
            <a:pPr lvl="2"/>
            <a:r>
              <a:rPr lang="en-US" altLang="he-IL"/>
              <a:t>Third level</a:t>
            </a:r>
          </a:p>
          <a:p>
            <a:pPr lvl="3"/>
            <a:r>
              <a:rPr lang="en-US" altLang="he-IL"/>
              <a:t>Fourth level</a:t>
            </a:r>
          </a:p>
          <a:p>
            <a:pPr lvl="4"/>
            <a:r>
              <a:rPr lang="en-US" altLang="he-I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E7D5B-1D83-AE99-6C16-B4DA29761B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4AE6C9-026A-4258-8E6D-184EFEDEF82E}" type="datetimeFigureOut">
              <a:rPr lang="en-GB"/>
              <a:pPr>
                <a:defRPr/>
              </a:pPr>
              <a:t>30/10/2025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F29B6-19C5-219B-D361-A59157ABB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C03BF9-E621-2ABE-D58E-B05020FCE0D2}"/>
              </a:ext>
            </a:extLst>
          </p:cNvPr>
          <p:cNvSpPr/>
          <p:nvPr userDrawn="1"/>
        </p:nvSpPr>
        <p:spPr>
          <a:xfrm>
            <a:off x="7385050" y="6032500"/>
            <a:ext cx="1758950" cy="825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  <p:sldLayoutId id="2147484276" r:id="rId12"/>
    <p:sldLayoutId id="2147484277" r:id="rId13"/>
    <p:sldLayoutId id="2147484278" r:id="rId14"/>
    <p:sldLayoutId id="2147484279" r:id="rId15"/>
    <p:sldLayoutId id="2147484280" r:id="rId16"/>
    <p:sldLayoutId id="2147484281" r:id="rId17"/>
    <p:sldLayoutId id="2147484282" r:id="rId18"/>
    <p:sldLayoutId id="2147484283" r:id="rId19"/>
    <p:sldLayoutId id="2147484284" r:id="rId20"/>
    <p:sldLayoutId id="2147484285" r:id="rId21"/>
    <p:sldLayoutId id="2147484286" r:id="rId22"/>
    <p:sldLayoutId id="2147484287" r:id="rId23"/>
    <p:sldLayoutId id="2147484288" r:id="rId24"/>
    <p:sldLayoutId id="2147484289" r:id="rId2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290" r:id="rId1"/>
    <p:sldLayoutId id="2147484291" r:id="rId2"/>
    <p:sldLayoutId id="2147484292" r:id="rId3"/>
    <p:sldLayoutId id="2147484293" r:id="rId4"/>
    <p:sldLayoutId id="2147484294" r:id="rId5"/>
    <p:sldLayoutId id="2147484295" r:id="rId6"/>
    <p:sldLayoutId id="2147484296" r:id="rId7"/>
    <p:sldLayoutId id="2147484297" r:id="rId8"/>
    <p:sldLayoutId id="2147484298" r:id="rId9"/>
    <p:sldLayoutId id="2147484299" r:id="rId10"/>
    <p:sldLayoutId id="2147484300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מציין מיקום של כותרת 1">
            <a:extLst>
              <a:ext uri="{FF2B5EF4-FFF2-40B4-BE49-F238E27FC236}">
                <a16:creationId xmlns:a16="http://schemas.microsoft.com/office/drawing/2014/main" id="{3E9BFDD3-037C-F10E-74C2-9D7E3BD06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סגנון כותרת של תבנית בסיס</a:t>
            </a:r>
          </a:p>
        </p:txBody>
      </p:sp>
      <p:sp>
        <p:nvSpPr>
          <p:cNvPr id="2051" name="מציין מיקום טקסט 2">
            <a:extLst>
              <a:ext uri="{FF2B5EF4-FFF2-40B4-BE49-F238E27FC236}">
                <a16:creationId xmlns:a16="http://schemas.microsoft.com/office/drawing/2014/main" id="{B20892A6-35C6-7778-AA8B-7A870DEF3F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סגנונות טקסט של תבנית בסיס</a:t>
            </a:r>
          </a:p>
          <a:p>
            <a:pPr lvl="1"/>
            <a:r>
              <a:rPr lang="he-IL" altLang="he-IL"/>
              <a:t>רמה שנייה</a:t>
            </a:r>
          </a:p>
          <a:p>
            <a:pPr lvl="2"/>
            <a:r>
              <a:rPr lang="he-IL" altLang="he-IL"/>
              <a:t>רמה שלישית</a:t>
            </a:r>
          </a:p>
          <a:p>
            <a:pPr lvl="3"/>
            <a:r>
              <a:rPr lang="he-IL" altLang="he-IL"/>
              <a:t>רמה רביעית</a:t>
            </a:r>
          </a:p>
          <a:p>
            <a:pPr lvl="4"/>
            <a:r>
              <a:rPr lang="he-IL" alt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24E182A-5DD1-CFE1-FB73-D99DAFA8AE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5B1F0E-77D4-45F4-BF29-337E4DA8FB24}" type="datetimeFigureOut">
              <a:rPr lang="he-IL"/>
              <a:pPr>
                <a:defRPr/>
              </a:pPr>
              <a:t>ח'/חשון/תשפ"ו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606C6C6-AF74-379A-5571-A2E6EB474B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ABFC208-51AF-F1FC-23FB-DAE2080DF8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4A0F4B9-EE33-4D80-BB2E-D683CE3AF4EA}" type="slidenum">
              <a:rPr lang="he-IL" altLang="he-IL"/>
              <a:pPr>
                <a:defRPr/>
              </a:pPr>
              <a:t>‹#›</a:t>
            </a:fld>
            <a:endParaRPr lang="he-IL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Calibri" panose="020F0502020204030204" pitchFamily="34" charset="0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aretz.co.il/nature/.premium-1.7731129?utm_source=smartfocus&amp;utm_medium=email&amp;utm_content=www.haaretz.co.il/nature/.premium-1.7731129&amp;utm_campaign=%D7%A6%D7%A4%D7%A8%D7%99%D7%A8+%D7%A8%D7%99%D7%A0%D7%AA&amp;utm_term=20190822-09:14&amp;writerAlerts=true&amp;fbclid=IwAR1RPxveF-cX6NDBB0Ed07jhwkZ9caKz6VOF13PbKt9cAOC_8K6Pv31C-dE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watch?v=9gu5QTQYJt8&amp;feature=youtu.b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commons.wikimedia.org/wiki/User:SeanMack" TargetMode="Externa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D41rLdCTfc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youtu.be/t30vJ8T_LmY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XW8szOKlHN0&amp;feature=youtu.b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User:MathKnight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851uJ58Ow4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04A0C8F-A016-F2AA-8B88-154ADEE2A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1900" y="1374775"/>
            <a:ext cx="7100888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השפעת תנועת המינים בטבע</a:t>
            </a:r>
            <a:br>
              <a:rPr lang="he-IL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</a:br>
            <a:r>
              <a:rPr lang="he-IL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 על שימור המגוון הביולוגי</a:t>
            </a:r>
            <a:endParaRPr lang="en-GB" b="1" dirty="0">
              <a:solidFill>
                <a:schemeClr val="accent4">
                  <a:lumMod val="40000"/>
                  <a:lumOff val="60000"/>
                </a:schemeClr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  <p:grpSp>
        <p:nvGrpSpPr>
          <p:cNvPr id="2" name="Group 1" descr="כולל שתי תמונות של צבאים הרריים בשדות עשבוניים.">
            <a:extLst>
              <a:ext uri="{FF2B5EF4-FFF2-40B4-BE49-F238E27FC236}">
                <a16:creationId xmlns:a16="http://schemas.microsoft.com/office/drawing/2014/main" id="{F37EDC4A-E1E3-459C-45B7-4F5FE111C758}"/>
              </a:ext>
            </a:extLst>
          </p:cNvPr>
          <p:cNvGrpSpPr/>
          <p:nvPr/>
        </p:nvGrpSpPr>
        <p:grpSpPr>
          <a:xfrm>
            <a:off x="447675" y="2636838"/>
            <a:ext cx="8324850" cy="3254375"/>
            <a:chOff x="447675" y="2636838"/>
            <a:chExt cx="8324850" cy="3254375"/>
          </a:xfrm>
        </p:grpSpPr>
        <p:pic>
          <p:nvPicPr>
            <p:cNvPr id="41987" name="Picture 1" descr="קבוצת אנטילופות בשדה עשבוני">
              <a:extLst>
                <a:ext uri="{FF2B5EF4-FFF2-40B4-BE49-F238E27FC236}">
                  <a16:creationId xmlns:a16="http://schemas.microsoft.com/office/drawing/2014/main" id="{A624416F-E0CE-1EDC-48B5-C0187BC739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7788" y="2636838"/>
              <a:ext cx="4884737" cy="3254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89" name="Picture 4" descr="צבי עומד על גבעה מכוסה עשב">
              <a:extLst>
                <a:ext uri="{FF2B5EF4-FFF2-40B4-BE49-F238E27FC236}">
                  <a16:creationId xmlns:a16="http://schemas.microsoft.com/office/drawing/2014/main" id="{FD7F058D-D76C-88EE-1F4D-BC8554826E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01" r="169"/>
            <a:stretch>
              <a:fillRect/>
            </a:stretch>
          </p:blipFill>
          <p:spPr bwMode="auto">
            <a:xfrm>
              <a:off x="447675" y="2636838"/>
              <a:ext cx="32766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988" name="תיבת טקסט 7">
            <a:extLst>
              <a:ext uri="{FF2B5EF4-FFF2-40B4-BE49-F238E27FC236}">
                <a16:creationId xmlns:a16="http://schemas.microsoft.com/office/drawing/2014/main" id="{E1AD02AF-A3AB-C5BB-854E-6ACBCA9F4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5903913"/>
            <a:ext cx="44481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 dirty="0"/>
              <a:t>צלם: מחמוד נאסר, רשות הטבע והגנים</a:t>
            </a:r>
          </a:p>
        </p:txBody>
      </p:sp>
      <p:sp>
        <p:nvSpPr>
          <p:cNvPr id="41990" name="TextBox 2">
            <a:extLst>
              <a:ext uri="{FF2B5EF4-FFF2-40B4-BE49-F238E27FC236}">
                <a16:creationId xmlns:a16="http://schemas.microsoft.com/office/drawing/2014/main" id="{B9E36B60-0875-9717-4F87-32609B8DF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3513"/>
            <a:ext cx="89233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עשינו כמיטב יכולתנו לאתר את בעלי הזכויות של כל החומר ממקורות חיצוניים. אנו מתנצלים על כל השמטה או טעות. אם יובא הדבר לידיעתנו נפעל לתקנו.</a:t>
            </a:r>
            <a:endParaRPr lang="en-US" altLang="he-IL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A281EDE-C8CF-92CE-8BB9-132D1D658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261" y="2079670"/>
            <a:ext cx="5953990" cy="706393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he-IL" b="0" dirty="0"/>
              <a:t>דמיינו את העולם ללא שוקולד!</a:t>
            </a:r>
            <a:r>
              <a:rPr lang="en-US" b="0" dirty="0"/>
              <a:t>   </a:t>
            </a:r>
            <a:endParaRPr lang="en-IN" dirty="0"/>
          </a:p>
        </p:txBody>
      </p:sp>
      <p:pic>
        <p:nvPicPr>
          <p:cNvPr id="52229" name="Picture 6" descr="תצלום אוויר של נוף עירוני מודרני רחב ידיים עם בניינים גבוהים רבים תחת שמיים כחולים מעורפלים מעט.">
            <a:extLst>
              <a:ext uri="{FF2B5EF4-FFF2-40B4-BE49-F238E27FC236}">
                <a16:creationId xmlns:a16="http://schemas.microsoft.com/office/drawing/2014/main" id="{870FE837-CFC3-497A-4BFF-FE28C6434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1576388"/>
            <a:ext cx="7037387" cy="469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Box 4">
            <a:extLst>
              <a:ext uri="{FF2B5EF4-FFF2-40B4-BE49-F238E27FC236}">
                <a16:creationId xmlns:a16="http://schemas.microsoft.com/office/drawing/2014/main" id="{9198C0AF-6DA8-339A-C849-083A71629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238" y="6267450"/>
            <a:ext cx="4576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he-IL" sz="1800" dirty="0"/>
              <a:t>P</a:t>
            </a:r>
            <a:r>
              <a:rPr lang="he-IL" altLang="he-IL" sz="1800" dirty="0"/>
              <a:t>ixabay</a:t>
            </a:r>
            <a:r>
              <a:rPr lang="en-US" altLang="he-IL" sz="1800" dirty="0"/>
              <a:t>.com</a:t>
            </a:r>
            <a:r>
              <a:rPr lang="he-IL" altLang="he-IL" sz="1800" dirty="0"/>
              <a:t>תצלום: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ED16-48C3-088E-DBB3-C0ADBA966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3" y="622300"/>
            <a:ext cx="7424737" cy="3175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הצבי הארצישראלי</a:t>
            </a:r>
          </a:p>
        </p:txBody>
      </p:sp>
      <p:grpSp>
        <p:nvGrpSpPr>
          <p:cNvPr id="3" name="Group 2" descr="צילומים: מחמוד נאסר &#10;רשות הטבע והגנים">
            <a:extLst>
              <a:ext uri="{FF2B5EF4-FFF2-40B4-BE49-F238E27FC236}">
                <a16:creationId xmlns:a16="http://schemas.microsoft.com/office/drawing/2014/main" id="{7509AD2D-266C-F2EA-C7FD-313700C4B51B}"/>
              </a:ext>
            </a:extLst>
          </p:cNvPr>
          <p:cNvGrpSpPr/>
          <p:nvPr/>
        </p:nvGrpSpPr>
        <p:grpSpPr>
          <a:xfrm>
            <a:off x="136525" y="1352550"/>
            <a:ext cx="9007475" cy="5505450"/>
            <a:chOff x="136525" y="1352550"/>
            <a:chExt cx="9007475" cy="5505450"/>
          </a:xfrm>
        </p:grpSpPr>
        <p:pic>
          <p:nvPicPr>
            <p:cNvPr id="53251" name="Picture 3" descr="צילומים: מחמוד נאסר &#10;רשות הטבע והגנים&#10;">
              <a:extLst>
                <a:ext uri="{FF2B5EF4-FFF2-40B4-BE49-F238E27FC236}">
                  <a16:creationId xmlns:a16="http://schemas.microsoft.com/office/drawing/2014/main" id="{DB0EDD8F-11C2-E708-5757-7DEC3AA26D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25" y="1352550"/>
              <a:ext cx="4926013" cy="325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2" name="Picture 4" descr="צילומים: מחמוד נאסר &#10;רשות הטבע והגנים">
              <a:extLst>
                <a:ext uri="{FF2B5EF4-FFF2-40B4-BE49-F238E27FC236}">
                  <a16:creationId xmlns:a16="http://schemas.microsoft.com/office/drawing/2014/main" id="{D53072F9-874E-C12F-1D6A-C5977280D063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250" y="3451225"/>
              <a:ext cx="5111750" cy="340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3253" name="תיבת טקסט 7">
            <a:extLst>
              <a:ext uri="{FF2B5EF4-FFF2-40B4-BE49-F238E27FC236}">
                <a16:creationId xmlns:a16="http://schemas.microsoft.com/office/drawing/2014/main" id="{77407878-2B52-A6AC-20DE-E72D8C2BD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6457950"/>
            <a:ext cx="3132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000" dirty="0"/>
              <a:t>צילומים: מחמוד נאסר 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000" dirty="0"/>
              <a:t>רשות הטבע והגנים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3C8485CD-5EA7-F347-F013-19A83B9A4BA5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446213" y="622300"/>
            <a:ext cx="7424737" cy="31750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3800" b="1" i="0" u="none" strike="noStrike" kern="1200" cap="none" spc="0" normalizeH="0" baseline="0" noProof="0" dirty="0">
                <a:ln>
                  <a:noFill/>
                </a:ln>
                <a:solidFill>
                  <a:srgbClr val="EB7255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הצבי הארצישראלי</a:t>
            </a:r>
            <a:r>
              <a:rPr kumimoji="0" lang="en-US" altLang="he-IL" sz="3800" b="1" i="0" u="none" strike="noStrike" kern="1200" cap="none" spc="0" normalizeH="0" baseline="0" noProof="0" dirty="0">
                <a:ln>
                  <a:noFill/>
                </a:ln>
                <a:solidFill>
                  <a:srgbClr val="EB7255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</a:t>
            </a:r>
            <a:endParaRPr kumimoji="0" lang="he-IL" altLang="he-IL" sz="3800" b="1" i="0" u="none" strike="noStrike" kern="1200" cap="none" spc="0" normalizeH="0" baseline="0" noProof="0" dirty="0">
              <a:ln>
                <a:noFill/>
              </a:ln>
              <a:solidFill>
                <a:srgbClr val="EB7255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pic>
        <p:nvPicPr>
          <p:cNvPr id="54275" name="Picture 2" descr="לסרטון אודות הדריסה הראשונה של ג'יזל, בשנת 2013">
            <a:extLst>
              <a:ext uri="{FF2B5EF4-FFF2-40B4-BE49-F238E27FC236}">
                <a16:creationId xmlns:a16="http://schemas.microsoft.com/office/drawing/2014/main" id="{3A0E897B-5725-FF4A-1862-89DB387EA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038" y="1255713"/>
            <a:ext cx="5751512" cy="5254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6" name="TextBox 6">
            <a:extLst>
              <a:ext uri="{FF2B5EF4-FFF2-40B4-BE49-F238E27FC236}">
                <a16:creationId xmlns:a16="http://schemas.microsoft.com/office/drawing/2014/main" id="{74F467A3-CC42-BC47-C952-2CBAF0D1F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050" y="6489700"/>
            <a:ext cx="2492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800" dirty="0">
                <a:hlinkClick r:id="rId3"/>
              </a:rPr>
              <a:t>לכתבה המלאה לחצו כאן</a:t>
            </a:r>
            <a:endParaRPr lang="he-IL" altLang="he-IL" sz="1800" dirty="0"/>
          </a:p>
        </p:txBody>
      </p:sp>
      <p:sp>
        <p:nvSpPr>
          <p:cNvPr id="54277" name="TextBox 5">
            <a:extLst>
              <a:ext uri="{FF2B5EF4-FFF2-40B4-BE49-F238E27FC236}">
                <a16:creationId xmlns:a16="http://schemas.microsoft.com/office/drawing/2014/main" id="{EC888FAE-B6EF-E162-511A-4BFBEB3EC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2563813"/>
            <a:ext cx="23701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en-US" sz="1800" dirty="0">
                <a:hlinkClick r:id="rId4"/>
              </a:rPr>
              <a:t>לסרטון אודות הדריסה הראשונה של ג'יזל, בשנת 2013</a:t>
            </a:r>
            <a:endParaRPr lang="he-IL" alt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ADFD1-493C-BB90-1F7D-5DFE7E6E9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3" y="776288"/>
            <a:ext cx="7424737" cy="3175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קיטוע בתי גידול</a:t>
            </a:r>
          </a:p>
        </p:txBody>
      </p:sp>
      <p:sp>
        <p:nvSpPr>
          <p:cNvPr id="55300" name="TextBox 5">
            <a:extLst>
              <a:ext uri="{FF2B5EF4-FFF2-40B4-BE49-F238E27FC236}">
                <a16:creationId xmlns:a16="http://schemas.microsoft.com/office/drawing/2014/main" id="{2BC776A7-7A35-024A-1852-C3C7EBB37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475" y="1978025"/>
            <a:ext cx="63627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2100" b="1" dirty="0"/>
              <a:t>בתמונות: כביש 6</a:t>
            </a:r>
            <a:endParaRPr lang="en-US" altLang="he-IL" sz="2100" dirty="0"/>
          </a:p>
        </p:txBody>
      </p:sp>
      <p:grpSp>
        <p:nvGrpSpPr>
          <p:cNvPr id="3" name="Group 2" descr="בתמונות: כביש 6">
            <a:extLst>
              <a:ext uri="{FF2B5EF4-FFF2-40B4-BE49-F238E27FC236}">
                <a16:creationId xmlns:a16="http://schemas.microsoft.com/office/drawing/2014/main" id="{C2185B3A-441D-F9BA-7809-F89B4DF6C728}"/>
              </a:ext>
            </a:extLst>
          </p:cNvPr>
          <p:cNvGrpSpPr/>
          <p:nvPr/>
        </p:nvGrpSpPr>
        <p:grpSpPr>
          <a:xfrm>
            <a:off x="157163" y="2833688"/>
            <a:ext cx="8793162" cy="3825875"/>
            <a:chOff x="157163" y="2833688"/>
            <a:chExt cx="8793162" cy="3825875"/>
          </a:xfrm>
        </p:grpSpPr>
        <p:pic>
          <p:nvPicPr>
            <p:cNvPr id="55299" name="Picture 2" descr="כביש מהיר עם מכוניות עליו">
              <a:extLst>
                <a:ext uri="{FF2B5EF4-FFF2-40B4-BE49-F238E27FC236}">
                  <a16:creationId xmlns:a16="http://schemas.microsoft.com/office/drawing/2014/main" id="{F58AF517-EF9F-9534-E720-FF52D73C6E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63" y="2833688"/>
              <a:ext cx="5100637" cy="3825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301" name="Picture 4" descr="כביש מהיר עם מכוניות עליו">
              <a:extLst>
                <a:ext uri="{FF2B5EF4-FFF2-40B4-BE49-F238E27FC236}">
                  <a16:creationId xmlns:a16="http://schemas.microsoft.com/office/drawing/2014/main" id="{BFCA37F6-E991-49AF-E8B5-97BC51B500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6863" y="2833688"/>
              <a:ext cx="3573462" cy="3821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5302" name="TextBox 2">
            <a:extLst>
              <a:ext uri="{FF2B5EF4-FFF2-40B4-BE49-F238E27FC236}">
                <a16:creationId xmlns:a16="http://schemas.microsoft.com/office/drawing/2014/main" id="{31C4C589-1355-A06F-9C15-5A67AB6D3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3613" y="6624638"/>
            <a:ext cx="49371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200" dirty="0"/>
              <a:t>צילומים מאתר ויקיפדיה. צלמים- משמאל: יעקב, מימין: </a:t>
            </a:r>
            <a:r>
              <a:rPr lang="en-US" altLang="he-IL" sz="1200" dirty="0"/>
              <a:t>Ori</a:t>
            </a:r>
            <a:r>
              <a:rPr lang="he-IL" altLang="he-IL" sz="1200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215-AE58-EC58-C3B3-329466435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3" y="650875"/>
            <a:ext cx="7424737" cy="3190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אפקט הקיטוע</a:t>
            </a:r>
          </a:p>
        </p:txBody>
      </p:sp>
      <p:pic>
        <p:nvPicPr>
          <p:cNvPr id="56325" name="Picture 6" descr="דיאגרמה משנת 1979 הממחישה את &quot;אפקט הפרגמנטציה&quot;.">
            <a:extLst>
              <a:ext uri="{FF2B5EF4-FFF2-40B4-BE49-F238E27FC236}">
                <a16:creationId xmlns:a16="http://schemas.microsoft.com/office/drawing/2014/main" id="{6218A133-4A47-81E3-DEFC-66694768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1241425"/>
            <a:ext cx="3854450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Box 3">
            <a:extLst>
              <a:ext uri="{FF2B5EF4-FFF2-40B4-BE49-F238E27FC236}">
                <a16:creationId xmlns:a16="http://schemas.microsoft.com/office/drawing/2014/main" id="{90835269-5E58-4B50-01D7-F026217B6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8913" y="6488113"/>
            <a:ext cx="276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he-IL" sz="1800"/>
              <a:t>H.J Madr, 1979</a:t>
            </a:r>
            <a:endParaRPr lang="he-IL" altLang="he-IL" sz="1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15C52-AB7B-9710-C9A1-B6FA397B0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550" y="641350"/>
            <a:ext cx="7423150" cy="3190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מינים פולשים</a:t>
            </a:r>
          </a:p>
        </p:txBody>
      </p:sp>
      <p:pic>
        <p:nvPicPr>
          <p:cNvPr id="57348" name="Picture 3" descr="תמונה של תוכי ירוק (תוכי ורוד).">
            <a:extLst>
              <a:ext uri="{FF2B5EF4-FFF2-40B4-BE49-F238E27FC236}">
                <a16:creationId xmlns:a16="http://schemas.microsoft.com/office/drawing/2014/main" id="{541B9150-F617-F7BF-EDA3-E72EFB550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1379538"/>
            <a:ext cx="5783263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9CEDAA0-5500-5AE2-DB78-87CAA4788765}"/>
              </a:ext>
            </a:extLst>
          </p:cNvPr>
          <p:cNvSpPr txBox="1">
            <a:spLocks/>
          </p:cNvSpPr>
          <p:nvPr/>
        </p:nvSpPr>
        <p:spPr>
          <a:xfrm>
            <a:off x="5654675" y="1457325"/>
            <a:ext cx="2171700" cy="523875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he-IL" sz="5500" dirty="0"/>
              <a:t>דררה ירוקה</a:t>
            </a:r>
          </a:p>
          <a:p>
            <a:pPr fontAlgn="auto">
              <a:spcAft>
                <a:spcPts val="0"/>
              </a:spcAft>
              <a:defRPr/>
            </a:pPr>
            <a:r>
              <a:rPr lang="he-IL" dirty="0"/>
              <a:t>צילום: דורון ניסים, רשות הטבע והגנים</a:t>
            </a:r>
          </a:p>
        </p:txBody>
      </p:sp>
      <p:pic>
        <p:nvPicPr>
          <p:cNvPr id="57349" name="Picture 2" descr="תמונה של אמברוסיה מצויה (צמח עם פרחים צהובים).">
            <a:extLst>
              <a:ext uri="{FF2B5EF4-FFF2-40B4-BE49-F238E27FC236}">
                <a16:creationId xmlns:a16="http://schemas.microsoft.com/office/drawing/2014/main" id="{42289F2E-19D3-8179-6045-42E5259D6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2847975"/>
            <a:ext cx="2598738" cy="391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 descr="אמברוזיה קונפרטיפלורה 1448 ענף פורח ריצ'רד-ספלןברג">
            <a:extLst>
              <a:ext uri="{FF2B5EF4-FFF2-40B4-BE49-F238E27FC236}">
                <a16:creationId xmlns:a16="http://schemas.microsoft.com/office/drawing/2014/main" id="{39688E4E-8FCE-2BDB-1B72-34CEBCA38F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9088" y="6237288"/>
            <a:ext cx="2171700" cy="523875"/>
          </a:xfrm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sz="5500" dirty="0"/>
              <a:t>אמברוסיה מכונסת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Photo: Richard </a:t>
            </a:r>
            <a:r>
              <a:rPr lang="en-US" dirty="0" err="1"/>
              <a:t>Spellenberg</a:t>
            </a:r>
            <a:r>
              <a:rPr lang="en-US" dirty="0"/>
              <a:t>, </a:t>
            </a:r>
            <a:r>
              <a:rPr lang="en-US" dirty="0" err="1"/>
              <a:t>Wikipadia</a:t>
            </a:r>
            <a:endParaRPr lang="he-I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AA2A-D4EE-BA35-B181-1E0B4783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550" y="641350"/>
            <a:ext cx="7423150" cy="3190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הגירה לספסיאנית</a:t>
            </a:r>
          </a:p>
        </p:txBody>
      </p:sp>
      <p:pic>
        <p:nvPicPr>
          <p:cNvPr id="58374" name="Picture 8" descr="לגינון נודד">
            <a:extLst>
              <a:ext uri="{FF2B5EF4-FFF2-40B4-BE49-F238E27FC236}">
                <a16:creationId xmlns:a16="http://schemas.microsoft.com/office/drawing/2014/main" id="{56EB0A9E-0395-CD75-4A5E-775E8882F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1395413"/>
            <a:ext cx="3476625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Placeholder 2">
            <a:extLst>
              <a:ext uri="{FF2B5EF4-FFF2-40B4-BE49-F238E27FC236}">
                <a16:creationId xmlns:a16="http://schemas.microsoft.com/office/drawing/2014/main" id="{BBD07309-3A23-8C14-0945-7758E43DE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9038" y="2505075"/>
            <a:ext cx="2171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 eaLnBrk="1" hangingPunct="1">
              <a:buFont typeface="Arial" panose="020B0604020202020204" pitchFamily="34" charset="0"/>
              <a:buNone/>
            </a:pPr>
            <a:r>
              <a:rPr lang="he-IL" altLang="he-IL" sz="2400" dirty="0"/>
              <a:t>לגינון נודד</a:t>
            </a:r>
          </a:p>
        </p:txBody>
      </p:sp>
      <p:pic>
        <p:nvPicPr>
          <p:cNvPr id="58372" name="Picture 4" descr="אבנון מגושם: &#10;הדג הארסי בעולם!">
            <a:extLst>
              <a:ext uri="{FF2B5EF4-FFF2-40B4-BE49-F238E27FC236}">
                <a16:creationId xmlns:a16="http://schemas.microsoft.com/office/drawing/2014/main" id="{43B8A09C-A4B1-ADC6-BB7B-6DDF10593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525" y="4195763"/>
            <a:ext cx="3471863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5" name="Text Placeholder 2">
            <a:extLst>
              <a:ext uri="{FF2B5EF4-FFF2-40B4-BE49-F238E27FC236}">
                <a16:creationId xmlns:a16="http://schemas.microsoft.com/office/drawing/2014/main" id="{3796B843-5033-CAAF-2DFA-B07D003FC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4748213"/>
            <a:ext cx="2171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buFont typeface="Arial" panose="020B0604020202020204" pitchFamily="34" charset="0"/>
              <a:buNone/>
            </a:pPr>
            <a:r>
              <a:rPr lang="he-IL" altLang="he-IL" sz="2100" dirty="0"/>
              <a:t>אבנון מגושם: </a:t>
            </a:r>
          </a:p>
          <a:p>
            <a:pPr algn="ctr" rtl="1" eaLnBrk="1" hangingPunct="1">
              <a:buFont typeface="Arial" panose="020B0604020202020204" pitchFamily="34" charset="0"/>
              <a:buNone/>
            </a:pPr>
            <a:r>
              <a:rPr lang="he-IL" altLang="he-IL" sz="2100" dirty="0"/>
              <a:t>הדג הארסי בעולם!</a:t>
            </a:r>
          </a:p>
        </p:txBody>
      </p:sp>
      <p:pic>
        <p:nvPicPr>
          <p:cNvPr id="58371" name="Picture 2" descr="תמונת לוויין המציגה את תעלת סואץ המחברת את הים התיכון (מסומן &quot;הים התיכון&quot;) ומפרץ סואץ (מסומן &quot;מפרץ סואץ&quot;), כאשר המיקומים מסומנים גם הם בפורט סעיד ובאגם המר הגדול.">
            <a:extLst>
              <a:ext uri="{FF2B5EF4-FFF2-40B4-BE49-F238E27FC236}">
                <a16:creationId xmlns:a16="http://schemas.microsoft.com/office/drawing/2014/main" id="{4E780AA6-64BE-7DF2-EBF3-CFC62C425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395413"/>
            <a:ext cx="2922588" cy="546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6" name="Text Placeholder 2">
            <a:extLst>
              <a:ext uri="{FF2B5EF4-FFF2-40B4-BE49-F238E27FC236}">
                <a16:creationId xmlns:a16="http://schemas.microsoft.com/office/drawing/2014/main" id="{5DAC5B90-6DCE-74D7-2AB3-9421B8322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0063" y="6634163"/>
            <a:ext cx="25209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 eaLnBrk="1" hangingPunct="1">
              <a:buFont typeface="Arial" panose="020B0604020202020204" pitchFamily="34" charset="0"/>
              <a:buNone/>
            </a:pPr>
            <a:r>
              <a:rPr lang="he-IL" altLang="he-IL" sz="900" dirty="0"/>
              <a:t>צילומים: ויקיפדיה. אבנון מגושם צולם ע"י:</a:t>
            </a:r>
            <a:r>
              <a:rPr lang="en-US" altLang="he-IL" sz="900" dirty="0" err="1">
                <a:hlinkClick r:id="rId5" tooltip="User:SeanMack"/>
              </a:rPr>
              <a:t>SeanMack</a:t>
            </a:r>
            <a:r>
              <a:rPr lang="en-US" altLang="he-IL" sz="900" dirty="0"/>
              <a:t> </a:t>
            </a:r>
            <a:endParaRPr lang="he-IL" altLang="he-IL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3BB3716-8A38-146A-C5B2-4BCAD1C7A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3" y="587375"/>
            <a:ext cx="7424737" cy="3175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זיהום אור</a:t>
            </a:r>
          </a:p>
        </p:txBody>
      </p:sp>
      <p:sp>
        <p:nvSpPr>
          <p:cNvPr id="59396" name="מציין מיקום טקסט 2">
            <a:extLst>
              <a:ext uri="{FF2B5EF4-FFF2-40B4-BE49-F238E27FC236}">
                <a16:creationId xmlns:a16="http://schemas.microsoft.com/office/drawing/2014/main" id="{A72A0198-DD07-294A-5447-B5DC17E96BFA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>
          <a:xfrm>
            <a:off x="547688" y="1450975"/>
            <a:ext cx="8048625" cy="1030288"/>
          </a:xfrm>
        </p:spPr>
        <p:txBody>
          <a:bodyPr/>
          <a:lstStyle/>
          <a:p>
            <a:pPr eaLnBrk="1" hangingPunct="1"/>
            <a:r>
              <a:rPr lang="he-IL" altLang="he-IL" sz="2200" dirty="0"/>
              <a:t>פגיעה בכושר הניווט של אבקועים – צבי ים קטנים שזה עתה בקעו</a:t>
            </a:r>
          </a:p>
        </p:txBody>
      </p:sp>
      <p:pic>
        <p:nvPicPr>
          <p:cNvPr id="59399" name="Picture 6" descr="פגיעה בכושר הניווט של אבקועים – צבי ים קטנים שזה עתה בקעו">
            <a:extLst>
              <a:ext uri="{FF2B5EF4-FFF2-40B4-BE49-F238E27FC236}">
                <a16:creationId xmlns:a16="http://schemas.microsoft.com/office/drawing/2014/main" id="{B7B8803D-F161-6699-B252-1EBFADFDA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12" y="2559050"/>
            <a:ext cx="5029263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0" name="TextBox 7">
            <a:extLst>
              <a:ext uri="{FF2B5EF4-FFF2-40B4-BE49-F238E27FC236}">
                <a16:creationId xmlns:a16="http://schemas.microsoft.com/office/drawing/2014/main" id="{266A8CB2-9FAC-566B-D79C-A467931AA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2463" y="4374482"/>
            <a:ext cx="2060250" cy="49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800" dirty="0"/>
              <a:t>אבקוע. </a:t>
            </a:r>
            <a:endParaRPr lang="en-US" altLang="he-IL" sz="1800" dirty="0"/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200" dirty="0"/>
              <a:t>מקור: רשות הטבע והגנים</a:t>
            </a:r>
            <a:endParaRPr lang="en-US" altLang="he-IL" sz="1200" dirty="0"/>
          </a:p>
        </p:txBody>
      </p:sp>
      <p:sp>
        <p:nvSpPr>
          <p:cNvPr id="59397" name="TextBox  3">
            <a:extLst>
              <a:ext uri="{FF2B5EF4-FFF2-40B4-BE49-F238E27FC236}">
                <a16:creationId xmlns:a16="http://schemas.microsoft.com/office/drawing/2014/main" id="{E19D1062-6E35-771F-FBE2-1C9D2A97A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275" y="5619750"/>
            <a:ext cx="4348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800" dirty="0">
                <a:latin typeface="YouTube Noto"/>
                <a:hlinkClick r:id="rId3" tooltip="שתף את הקישור"/>
              </a:rPr>
              <a:t>סרטון הסברה על אבקועים, רשות הטבע והגנים</a:t>
            </a:r>
            <a:endParaRPr lang="en-US" altLang="he-IL" sz="1800" dirty="0"/>
          </a:p>
        </p:txBody>
      </p:sp>
      <p:sp>
        <p:nvSpPr>
          <p:cNvPr id="59398" name="TextBox 4">
            <a:extLst>
              <a:ext uri="{FF2B5EF4-FFF2-40B4-BE49-F238E27FC236}">
                <a16:creationId xmlns:a16="http://schemas.microsoft.com/office/drawing/2014/main" id="{C109C324-73FF-F48F-4D65-3367B5EAA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913" y="6086475"/>
            <a:ext cx="3363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800">
                <a:latin typeface="YouTube Noto"/>
                <a:hlinkClick r:id="rId4" tooltip="שתף את הקישור"/>
              </a:rPr>
              <a:t>אבקועים עושים את דרכם לעבר הים</a:t>
            </a:r>
            <a:endParaRPr lang="en-US" altLang="he-IL"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68500DE8-7158-CB02-953B-87376742C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3" y="844550"/>
            <a:ext cx="7424737" cy="3175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סיכום עד כאן</a:t>
            </a:r>
            <a:endParaRPr lang="en-GB" dirty="0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8DF1E33B-C597-884E-CE14-F4F7225DD123}"/>
              </a:ext>
            </a:extLst>
          </p:cNvPr>
          <p:cNvSpPr txBox="1">
            <a:spLocks/>
          </p:cNvSpPr>
          <p:nvPr/>
        </p:nvSpPr>
        <p:spPr>
          <a:xfrm>
            <a:off x="427038" y="1698625"/>
            <a:ext cx="8443912" cy="381635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r" rtl="1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he-IL" dirty="0">
                <a:solidFill>
                  <a:schemeClr val="bg1"/>
                </a:solidFill>
              </a:rPr>
              <a:t>ישראל היא מדינה קטנה עם מגוון ביולוגי עצום! </a:t>
            </a:r>
          </a:p>
          <a:p>
            <a:pPr marL="457200" indent="-457200" algn="r" rtl="1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he-IL" dirty="0">
                <a:solidFill>
                  <a:schemeClr val="bg1"/>
                </a:solidFill>
              </a:rPr>
              <a:t>הקיום של בני האדם תלוי במגוון הביולוגי, היות ומערכות אקולוגיות מספקות לאדם תועלות ושירותים והם הבסיס לקיומנו.  </a:t>
            </a:r>
          </a:p>
          <a:p>
            <a:pPr marL="457200" indent="-457200" algn="r" rtl="1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he-IL" b="1" dirty="0">
                <a:solidFill>
                  <a:schemeClr val="bg1"/>
                </a:solidFill>
              </a:rPr>
              <a:t>הקדמה עלולה לפגוע בתנועת המינים בטבע, ומכאן לאיים על המגוון הביולוגי. </a:t>
            </a:r>
            <a:endParaRPr lang="he-IL" dirty="0">
              <a:solidFill>
                <a:schemeClr val="bg1"/>
              </a:solidFill>
            </a:endParaRPr>
          </a:p>
          <a:p>
            <a:pPr marL="457200" indent="-457200" algn="r" rtl="1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he-IL" dirty="0">
                <a:solidFill>
                  <a:schemeClr val="bg1"/>
                </a:solidFill>
              </a:rPr>
              <a:t>בשיעור הבא – כיצד לשמור על תנועת המים ולצמצם את הפגיעה במגוון הביולוגי?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כותרת 1">
            <a:extLst>
              <a:ext uri="{FF2B5EF4-FFF2-40B4-BE49-F238E27FC236}">
                <a16:creationId xmlns:a16="http://schemas.microsoft.com/office/drawing/2014/main" id="{216ADB78-D8C1-68EB-638A-8A65859A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3" y="587375"/>
            <a:ext cx="7424737" cy="3175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אז... כיצד מצמצמים את הפגיעה?</a:t>
            </a:r>
          </a:p>
        </p:txBody>
      </p:sp>
      <p:sp>
        <p:nvSpPr>
          <p:cNvPr id="61443" name="Title 15">
            <a:extLst>
              <a:ext uri="{FF2B5EF4-FFF2-40B4-BE49-F238E27FC236}">
                <a16:creationId xmlns:a16="http://schemas.microsoft.com/office/drawing/2014/main" id="{FB924943-A91A-DA30-BBEC-FB66CC7F8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0950" y="3270250"/>
            <a:ext cx="742315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 b="1">
                <a:solidFill>
                  <a:srgbClr val="EB7255"/>
                </a:solidFill>
                <a:latin typeface="Calibri Light" panose="020F0302020204030204" pitchFamily="34" charset="0"/>
              </a:rPr>
              <a:t>עבודה בקבוצות</a:t>
            </a:r>
            <a:endParaRPr lang="en-US" altLang="he-IL" sz="4000" b="1">
              <a:solidFill>
                <a:srgbClr val="EB7255"/>
              </a:solidFill>
              <a:latin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4EA0-16D5-6714-7A60-F0247D6E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25" y="620713"/>
            <a:ext cx="7423150" cy="3190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נסו לדמיין את הסיטואציה הבאה</a:t>
            </a:r>
          </a:p>
        </p:txBody>
      </p:sp>
      <p:pic>
        <p:nvPicPr>
          <p:cNvPr id="43011" name="Picture 3" descr="אי קטן ומיוער יושב באגם שקט תחת שמיים כחולים עם עננים לבנים.">
            <a:extLst>
              <a:ext uri="{FF2B5EF4-FFF2-40B4-BE49-F238E27FC236}">
                <a16:creationId xmlns:a16="http://schemas.microsoft.com/office/drawing/2014/main" id="{9CC477CC-3287-7C51-F367-C79E1803C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4763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E856DC4-9E88-1402-982B-FE14747B3E25}"/>
              </a:ext>
            </a:extLst>
          </p:cNvPr>
          <p:cNvSpPr txBox="1">
            <a:spLocks/>
          </p:cNvSpPr>
          <p:nvPr/>
        </p:nvSpPr>
        <p:spPr>
          <a:xfrm>
            <a:off x="0" y="6727825"/>
            <a:ext cx="2663825" cy="2619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400" dirty="0"/>
              <a:t>Photo: Andrew Malone, Flickr.com</a:t>
            </a:r>
            <a:endParaRPr lang="he-IL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2961457F-B2FE-DBC2-3FBD-8780BF2B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950" y="3270250"/>
            <a:ext cx="7423150" cy="31750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e-IL" sz="4000" dirty="0"/>
              <a:t>הצגת התוצרים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BD0D0-12EF-06BE-6C0F-05E3EEE8B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525" y="654050"/>
            <a:ext cx="7423150" cy="3175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מסדרונות אקולוגיים</a:t>
            </a:r>
          </a:p>
        </p:txBody>
      </p:sp>
      <p:sp>
        <p:nvSpPr>
          <p:cNvPr id="63491" name="Text Placeholder 2">
            <a:extLst>
              <a:ext uri="{FF2B5EF4-FFF2-40B4-BE49-F238E27FC236}">
                <a16:creationId xmlns:a16="http://schemas.microsoft.com/office/drawing/2014/main" id="{4BB7AAA9-6239-5229-4EBD-5052BD1CAC60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>
          <a:xfrm>
            <a:off x="3500438" y="1917700"/>
            <a:ext cx="5329237" cy="3243263"/>
          </a:xfrm>
        </p:spPr>
        <p:txBody>
          <a:bodyPr/>
          <a:lstStyle/>
          <a:p>
            <a:pPr marL="514350" indent="-514350" eaLnBrk="1" hangingPunct="1">
              <a:buFont typeface="Calibri Light" panose="020F0302020204030204" pitchFamily="34" charset="0"/>
              <a:buAutoNum type="arabicPeriod"/>
            </a:pPr>
            <a:r>
              <a:rPr lang="he-IL" altLang="he-IL" sz="2200" b="1" dirty="0"/>
              <a:t>שמירה של שטחים גדולים ורצופים </a:t>
            </a:r>
            <a:r>
              <a:rPr lang="he-IL" altLang="he-IL" sz="2200" dirty="0"/>
              <a:t>ככל האפשר, לאורכה של ישראל, תסייע בשמירת המגוון הביולוגי, תוך מזעור ההשפעה המסיבית של האדם הניכרת בשני האחרונות</a:t>
            </a:r>
            <a:r>
              <a:rPr lang="en-US" altLang="he-IL" sz="2200" dirty="0"/>
              <a:t>.</a:t>
            </a:r>
          </a:p>
          <a:p>
            <a:pPr marL="514350" indent="-514350" eaLnBrk="1" hangingPunct="1">
              <a:buFont typeface="Calibri Light" panose="020F0302020204030204" pitchFamily="34" charset="0"/>
              <a:buAutoNum type="arabicPeriod"/>
            </a:pPr>
            <a:r>
              <a:rPr lang="he-IL" altLang="he-IL" sz="2200" b="1" dirty="0"/>
              <a:t>שמירה על מסדרונות אקולוגיים פתוחים לאורכה של ישראל </a:t>
            </a:r>
            <a:r>
              <a:rPr lang="he-IL" altLang="he-IL" sz="2200" dirty="0"/>
              <a:t>דורשת פעילות רבה בתחום התכנון. </a:t>
            </a:r>
            <a:endParaRPr lang="en-US" altLang="he-IL" sz="2200" dirty="0"/>
          </a:p>
          <a:p>
            <a:pPr marL="514350" indent="-514350" eaLnBrk="1" hangingPunct="1">
              <a:buFont typeface="Calibri Light" panose="020F0302020204030204" pitchFamily="34" charset="0"/>
              <a:buAutoNum type="arabicPeriod"/>
            </a:pPr>
            <a:endParaRPr lang="he-IL" altLang="he-IL" sz="2200" dirty="0"/>
          </a:p>
        </p:txBody>
      </p:sp>
      <p:sp>
        <p:nvSpPr>
          <p:cNvPr id="63493" name="TextBox 4">
            <a:extLst>
              <a:ext uri="{FF2B5EF4-FFF2-40B4-BE49-F238E27FC236}">
                <a16:creationId xmlns:a16="http://schemas.microsoft.com/office/drawing/2014/main" id="{1207D16E-6C3A-7628-7F7B-9FFBA29A4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75" y="6176963"/>
            <a:ext cx="5441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200" dirty="0"/>
              <a:t>מתוך: מסדרונות אקולוגיים בשטחים הפתוחים, כלי לשמירת טבע. שקדי ושדות (2000), רשות הטבע והגנים</a:t>
            </a:r>
          </a:p>
        </p:txBody>
      </p:sp>
      <p:pic>
        <p:nvPicPr>
          <p:cNvPr id="63492" name="Picture 3" descr="מסדרונות אקולוגיים בשטחים הפתוחים, כלי לשמירת טבע. שקדי ושדות (2000), רשות הטבע והגנים">
            <a:extLst>
              <a:ext uri="{FF2B5EF4-FFF2-40B4-BE49-F238E27FC236}">
                <a16:creationId xmlns:a16="http://schemas.microsoft.com/office/drawing/2014/main" id="{6E1A4AA7-5279-B37D-A061-47148B142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338772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578EFDA-73EE-14E0-2D3A-29B76F8A2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050" y="614363"/>
            <a:ext cx="7423150" cy="3190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דוגמאות לפתרונות: רכבת העמק</a:t>
            </a:r>
            <a:endParaRPr lang="en-US" dirty="0"/>
          </a:p>
        </p:txBody>
      </p:sp>
      <p:sp>
        <p:nvSpPr>
          <p:cNvPr id="64517" name="TextBox 10">
            <a:extLst>
              <a:ext uri="{FF2B5EF4-FFF2-40B4-BE49-F238E27FC236}">
                <a16:creationId xmlns:a16="http://schemas.microsoft.com/office/drawing/2014/main" id="{EAEC7A7C-77B4-C96F-0A69-ED357F9D9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9838" y="1416050"/>
            <a:ext cx="38068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2200" b="1" dirty="0"/>
              <a:t>בניית מעבר בטוח לבעלי חיים, מתחת למסילה</a:t>
            </a:r>
            <a:endParaRPr lang="en-US" altLang="he-IL" sz="2200" b="1" dirty="0"/>
          </a:p>
        </p:txBody>
      </p:sp>
      <p:grpSp>
        <p:nvGrpSpPr>
          <p:cNvPr id="2" name="Group 1" descr="צילומים: ימין- יפתח סיני. למעלה- אלון לוי (2013). רשות הטבע והגנים">
            <a:extLst>
              <a:ext uri="{FF2B5EF4-FFF2-40B4-BE49-F238E27FC236}">
                <a16:creationId xmlns:a16="http://schemas.microsoft.com/office/drawing/2014/main" id="{BFA04391-3CC0-EFE4-A9D0-C872BD1F75AC}"/>
              </a:ext>
            </a:extLst>
          </p:cNvPr>
          <p:cNvGrpSpPr/>
          <p:nvPr/>
        </p:nvGrpSpPr>
        <p:grpSpPr>
          <a:xfrm>
            <a:off x="0" y="1327150"/>
            <a:ext cx="9144000" cy="5341938"/>
            <a:chOff x="0" y="1327150"/>
            <a:chExt cx="9144000" cy="5341938"/>
          </a:xfrm>
        </p:grpSpPr>
        <p:pic>
          <p:nvPicPr>
            <p:cNvPr id="64515" name="Picture 2" descr="צילומים: מימין-  יפתח סיני. למעלה- אלון לוי (2013). רשות הטבע והגנים&#10;">
              <a:extLst>
                <a:ext uri="{FF2B5EF4-FFF2-40B4-BE49-F238E27FC236}">
                  <a16:creationId xmlns:a16="http://schemas.microsoft.com/office/drawing/2014/main" id="{286D7146-59D5-5113-A08F-3502A5E141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4563" y="3376613"/>
              <a:ext cx="4389437" cy="329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16" name="Picture 2" descr="Yiftach Sinai">
              <a:extLst>
                <a:ext uri="{FF2B5EF4-FFF2-40B4-BE49-F238E27FC236}">
                  <a16:creationId xmlns:a16="http://schemas.microsoft.com/office/drawing/2014/main" id="{0ACAB644-E84F-EE9D-9101-F9EA187018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27150"/>
              <a:ext cx="4762500" cy="357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4518" name="TextBox 11">
            <a:extLst>
              <a:ext uri="{FF2B5EF4-FFF2-40B4-BE49-F238E27FC236}">
                <a16:creationId xmlns:a16="http://schemas.microsoft.com/office/drawing/2014/main" id="{B368925F-AE99-9A56-8C64-57BA6CE03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0" y="4791075"/>
            <a:ext cx="4754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en-US" altLang="he-IL" sz="1200" dirty="0"/>
            </a:br>
            <a:r>
              <a:rPr lang="he-IL" altLang="he-IL" sz="1200" dirty="0"/>
              <a:t>צילומים: מימין-  יפתח סיני. למעלה- אלון לוי (2013). רשות הטבע והגנים</a:t>
            </a:r>
            <a:endParaRPr lang="en-US" altLang="he-IL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9FEF593-CF46-A1D5-9C73-29877D34F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050" y="614363"/>
            <a:ext cx="7423150" cy="3190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דוגמאות לפתרונות: רכבת העמק</a:t>
            </a:r>
            <a:r>
              <a:rPr lang="en-US" dirty="0"/>
              <a:t> </a:t>
            </a:r>
          </a:p>
        </p:txBody>
      </p:sp>
      <p:sp>
        <p:nvSpPr>
          <p:cNvPr id="65541" name="מציין מיקום טקסט 2">
            <a:extLst>
              <a:ext uri="{FF2B5EF4-FFF2-40B4-BE49-F238E27FC236}">
                <a16:creationId xmlns:a16="http://schemas.microsoft.com/office/drawing/2014/main" id="{C2913C52-B37D-DD54-F401-907AC1C85043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>
          <a:xfrm>
            <a:off x="4762500" y="1501775"/>
            <a:ext cx="4352925" cy="1030288"/>
          </a:xfrm>
        </p:spPr>
        <p:txBody>
          <a:bodyPr/>
          <a:lstStyle/>
          <a:p>
            <a:pPr algn="ctr" eaLnBrk="1" hangingPunct="1"/>
            <a:r>
              <a:rPr lang="he-IL" altLang="he-IL" sz="2200" b="1" dirty="0"/>
              <a:t>העתקת צמחים בסכנת הכחדה לאזורים סמוכים או ל"גני מקלט"</a:t>
            </a:r>
          </a:p>
        </p:txBody>
      </p:sp>
      <p:grpSp>
        <p:nvGrpSpPr>
          <p:cNvPr id="4" name="Group 3" descr="למעלה: אירוס הביצות; מימין: העתקת צמחים לשם השבתם אל הטבע; צילומים: אלון לוי, רשות הטבע והגנים">
            <a:extLst>
              <a:ext uri="{FF2B5EF4-FFF2-40B4-BE49-F238E27FC236}">
                <a16:creationId xmlns:a16="http://schemas.microsoft.com/office/drawing/2014/main" id="{1DF0B2E4-CBF8-3484-F934-E97D3318A6FA}"/>
              </a:ext>
            </a:extLst>
          </p:cNvPr>
          <p:cNvGrpSpPr/>
          <p:nvPr/>
        </p:nvGrpSpPr>
        <p:grpSpPr>
          <a:xfrm>
            <a:off x="28575" y="1501775"/>
            <a:ext cx="9064625" cy="5170488"/>
            <a:chOff x="28575" y="1501775"/>
            <a:chExt cx="9064625" cy="5170488"/>
          </a:xfrm>
        </p:grpSpPr>
        <p:pic>
          <p:nvPicPr>
            <p:cNvPr id="2" name="Picture 2" descr="למעלה: אירוס הביצות. &#10;מימין: העתקת צמחים לשם השבתם אל הטבע">
              <a:extLst>
                <a:ext uri="{FF2B5EF4-FFF2-40B4-BE49-F238E27FC236}">
                  <a16:creationId xmlns:a16="http://schemas.microsoft.com/office/drawing/2014/main" id="{6B08FB29-47E3-0F0D-3BFE-BFF1096FC7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75" y="1501775"/>
              <a:ext cx="4762500" cy="315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4" descr="העתקת צמחים בסכנת הכחדה לאזורים סמוכים או ל&quot;גני מקלט">
              <a:extLst>
                <a:ext uri="{FF2B5EF4-FFF2-40B4-BE49-F238E27FC236}">
                  <a16:creationId xmlns:a16="http://schemas.microsoft.com/office/drawing/2014/main" id="{9B21F588-2919-93A3-3C89-12D4B47D18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0700" y="3100388"/>
              <a:ext cx="4762500" cy="357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5539" name="TextBox 10">
            <a:extLst>
              <a:ext uri="{FF2B5EF4-FFF2-40B4-BE49-F238E27FC236}">
                <a16:creationId xmlns:a16="http://schemas.microsoft.com/office/drawing/2014/main" id="{6A89DC1C-087B-C5CA-AAE3-99A83D164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724400"/>
            <a:ext cx="43307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 dirty="0"/>
              <a:t>למעלה: אירוס הביצות. </a:t>
            </a:r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 dirty="0"/>
              <a:t>מימין: העתקת צמחים לשם השבתם אל הטבע.</a:t>
            </a:r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e-IL" altLang="he-IL" sz="1200" dirty="0"/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200" dirty="0"/>
              <a:t>צילומים: אלון לוי, רשות הטבע והגנים</a:t>
            </a:r>
            <a:endParaRPr lang="en-US" altLang="he-IL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D01ABF6-424C-5B3B-37C1-E3B40DCC1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6063" y="633413"/>
            <a:ext cx="7423150" cy="3190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דוגמאות לפתרונות: כבישים</a:t>
            </a:r>
            <a:endParaRPr lang="en-US" dirty="0"/>
          </a:p>
        </p:txBody>
      </p:sp>
      <p:sp>
        <p:nvSpPr>
          <p:cNvPr id="66569" name="מציין מיקום טקסט 2">
            <a:extLst>
              <a:ext uri="{FF2B5EF4-FFF2-40B4-BE49-F238E27FC236}">
                <a16:creationId xmlns:a16="http://schemas.microsoft.com/office/drawing/2014/main" id="{F148C3CC-4677-65D1-9F6E-7AC6B4D606D1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>
          <a:xfrm>
            <a:off x="4502150" y="1419225"/>
            <a:ext cx="4352925" cy="1030288"/>
          </a:xfrm>
        </p:spPr>
        <p:txBody>
          <a:bodyPr/>
          <a:lstStyle/>
          <a:p>
            <a:pPr algn="ctr" eaLnBrk="1" hangingPunct="1"/>
            <a:r>
              <a:rPr lang="he-IL" altLang="he-IL" sz="2200" b="1" dirty="0"/>
              <a:t>גשרים אקולוגיים</a:t>
            </a:r>
          </a:p>
        </p:txBody>
      </p:sp>
      <p:pic>
        <p:nvPicPr>
          <p:cNvPr id="66566" name="Picture 10" descr="מעבר עילי בכביש 67 - בין צומת פרדיס לאליקים">
            <a:extLst>
              <a:ext uri="{FF2B5EF4-FFF2-40B4-BE49-F238E27FC236}">
                <a16:creationId xmlns:a16="http://schemas.microsoft.com/office/drawing/2014/main" id="{0512B766-0DCE-7B86-212D-EAB68ABA1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3" y="2252663"/>
            <a:ext cx="42672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TextBox 11">
            <a:extLst>
              <a:ext uri="{FF2B5EF4-FFF2-40B4-BE49-F238E27FC236}">
                <a16:creationId xmlns:a16="http://schemas.microsoft.com/office/drawing/2014/main" id="{301B14D6-1DF0-0FA1-4B7E-A1997C5D3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3288" y="5091113"/>
            <a:ext cx="4184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 dirty="0"/>
              <a:t>מעבר עילי בכביש 67 - בין צומת פרדיס לאליקים</a:t>
            </a:r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e-IL" altLang="he-IL" sz="1200" dirty="0"/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200" dirty="0"/>
              <a:t>צילום: רשות הטבע והגנים</a:t>
            </a:r>
            <a:endParaRPr lang="en-US" altLang="he-IL" sz="1200" dirty="0"/>
          </a:p>
        </p:txBody>
      </p:sp>
      <p:pic>
        <p:nvPicPr>
          <p:cNvPr id="66564" name="Picture 6" descr="מעבר עילי בכביש 85, ליד צומת עמיעד">
            <a:extLst>
              <a:ext uri="{FF2B5EF4-FFF2-40B4-BE49-F238E27FC236}">
                <a16:creationId xmlns:a16="http://schemas.microsoft.com/office/drawing/2014/main" id="{28EF5D32-4904-0360-CDB9-70F0AFAE8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2252663"/>
            <a:ext cx="42576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Box 8">
            <a:extLst>
              <a:ext uri="{FF2B5EF4-FFF2-40B4-BE49-F238E27FC236}">
                <a16:creationId xmlns:a16="http://schemas.microsoft.com/office/drawing/2014/main" id="{9B8FBA73-24F0-9352-1D21-6B44F4FF8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5091113"/>
            <a:ext cx="3806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 dirty="0"/>
              <a:t>מעבר עילי בכביש 85, ליד צומת עמיעד</a:t>
            </a:r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e-IL" altLang="he-IL" sz="1200" dirty="0"/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200" dirty="0"/>
              <a:t>צילום: טליה אורון, רשות הטבע והגנים</a:t>
            </a:r>
            <a:endParaRPr lang="en-US" altLang="he-IL" sz="1200" dirty="0"/>
          </a:p>
        </p:txBody>
      </p:sp>
      <p:sp>
        <p:nvSpPr>
          <p:cNvPr id="66568" name="TextBox 2">
            <a:extLst>
              <a:ext uri="{FF2B5EF4-FFF2-40B4-BE49-F238E27FC236}">
                <a16:creationId xmlns:a16="http://schemas.microsoft.com/office/drawing/2014/main" id="{EADD06F1-BD83-1E2E-5093-986773C3C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9088" y="6237288"/>
            <a:ext cx="4668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1800" u="sng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צילום בעלי חיים במעברים על כביש 6 וכביש 70</a:t>
            </a:r>
            <a:endParaRPr lang="en-US" altLang="he-IL" sz="18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3FBB425-C678-A5B1-A36C-2B190349F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75" y="614363"/>
            <a:ext cx="4251325" cy="30003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פיתוח בר קיימא</a:t>
            </a:r>
            <a:endParaRPr lang="en-US" dirty="0"/>
          </a:p>
        </p:txBody>
      </p:sp>
      <p:pic>
        <p:nvPicPr>
          <p:cNvPr id="67589" name="Picture 3" descr="שמורת עין עופרים">
            <a:extLst>
              <a:ext uri="{FF2B5EF4-FFF2-40B4-BE49-F238E27FC236}">
                <a16:creationId xmlns:a16="http://schemas.microsoft.com/office/drawing/2014/main" id="{3FBC0856-FD99-6E6B-9943-F059E7578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784475"/>
            <a:ext cx="3290888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TextBox 10">
            <a:extLst>
              <a:ext uri="{FF2B5EF4-FFF2-40B4-BE49-F238E27FC236}">
                <a16:creationId xmlns:a16="http://schemas.microsoft.com/office/drawing/2014/main" id="{13747089-A03A-04F9-24F7-3FC45FA9B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100" y="5765800"/>
            <a:ext cx="25860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 dirty="0"/>
              <a:t>שמורת עין עופרים</a:t>
            </a:r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e-IL" altLang="he-IL" sz="1200" dirty="0"/>
          </a:p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200" dirty="0"/>
              <a:t>צילומים: דורון ניסים, רשות הטבע והגנים</a:t>
            </a:r>
            <a:endParaRPr lang="en-US" altLang="he-IL" sz="1200" dirty="0"/>
          </a:p>
        </p:txBody>
      </p:sp>
      <p:pic>
        <p:nvPicPr>
          <p:cNvPr id="67588" name="Picture 2" descr="מפה המציגה שמורות טבע, אזורים חקלאיים, יישובים (כולל חצבה, עין חצבה, עין יהב) וכבישים (כולל כביש 90) באזור הערבה בישראל, על רקע שטח מדברי.">
            <a:extLst>
              <a:ext uri="{FF2B5EF4-FFF2-40B4-BE49-F238E27FC236}">
                <a16:creationId xmlns:a16="http://schemas.microsoft.com/office/drawing/2014/main" id="{CC567BF2-B0EA-F15B-EFF9-C0A1895FC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720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84611E2-260A-7127-77E5-3273469AA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75" y="552450"/>
            <a:ext cx="7423150" cy="3190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ולסיכום...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AE408AA-58CB-3C1A-8D4A-DA1C946E5848}"/>
              </a:ext>
            </a:extLst>
          </p:cNvPr>
          <p:cNvSpPr txBox="1">
            <a:spLocks/>
          </p:cNvSpPr>
          <p:nvPr/>
        </p:nvSpPr>
        <p:spPr>
          <a:xfrm>
            <a:off x="723900" y="1157288"/>
            <a:ext cx="8339138" cy="3911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 rtl="1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he-IL" dirty="0">
                <a:solidFill>
                  <a:schemeClr val="bg1"/>
                </a:solidFill>
              </a:rPr>
              <a:t>קיימת חשיבות רבה בשמירה על תנועה חופשית ובלתי מופרעת של מינים בטבע.</a:t>
            </a:r>
          </a:p>
          <a:p>
            <a:pPr marL="457200" indent="-457200" algn="just" rtl="1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he-IL" dirty="0">
                <a:solidFill>
                  <a:schemeClr val="bg1"/>
                </a:solidFill>
              </a:rPr>
              <a:t>שמירה של שטחים גדולים ורצופים לאורכה של ישראל, בעזרת מסדרונות אקולוגיים, תסייע בשמירת המגוון הביולוגי.</a:t>
            </a:r>
          </a:p>
          <a:p>
            <a:pPr marL="457200" indent="-457200" algn="just" rtl="1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he-IL" dirty="0">
                <a:solidFill>
                  <a:schemeClr val="bg1"/>
                </a:solidFill>
              </a:rPr>
              <a:t>שאלה למחשבה: באילו דרכים נוספות נוכל לשמר את יכולתם של המינים הטבעיים לנוע במרחב ובזמן, על פי אורחות חייהם הטבעיים?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36E891-718E-61B9-BC60-D5A7B6B0BA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78592" y="-115747"/>
            <a:ext cx="2268638" cy="625033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/>
            <a:r>
              <a:rPr lang="he-IL" dirty="0">
                <a:solidFill>
                  <a:schemeClr val="bg1"/>
                </a:solidFill>
              </a:rPr>
              <a:t>תודה רבה</a:t>
            </a:r>
            <a:endParaRPr lang="en-IN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2E32C-5AD5-8E48-9BDD-1AE197BFA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863" y="631825"/>
            <a:ext cx="7423150" cy="3190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sz="3500" dirty="0"/>
              <a:t>מה </a:t>
            </a:r>
            <a:r>
              <a:rPr lang="he-IL" sz="3500" dirty="0">
                <a:solidFill>
                  <a:srgbClr val="FF0000"/>
                </a:solidFill>
              </a:rPr>
              <a:t>הם</a:t>
            </a:r>
            <a:r>
              <a:rPr lang="he-IL" sz="3500" dirty="0"/>
              <a:t> צריכים בכדי לחיות?</a:t>
            </a:r>
          </a:p>
        </p:txBody>
      </p:sp>
      <p:pic>
        <p:nvPicPr>
          <p:cNvPr id="44035" name="Picture 4" descr="קולאז' רשת המציג 20 בעלי חיים מגוונים (יונקים, ציפורים, זוחלים, דגים, חרקים וכו') תחת כרזה השואלת: &quot;מה הם צריכים כדי לחיות?&quot;">
            <a:extLst>
              <a:ext uri="{FF2B5EF4-FFF2-40B4-BE49-F238E27FC236}">
                <a16:creationId xmlns:a16="http://schemas.microsoft.com/office/drawing/2014/main" id="{B8C3C65C-C721-D920-6A37-9D7325953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350963"/>
            <a:ext cx="7707312" cy="527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Box 2">
            <a:extLst>
              <a:ext uri="{FF2B5EF4-FFF2-40B4-BE49-F238E27FC236}">
                <a16:creationId xmlns:a16="http://schemas.microsoft.com/office/drawing/2014/main" id="{877B3AB1-8FF8-E021-1D22-9F271D3F1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0338" y="6581775"/>
            <a:ext cx="35115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he-IL" sz="1200" dirty="0"/>
              <a:t>Photo: </a:t>
            </a:r>
            <a:r>
              <a:rPr lang="en-US" altLang="he-IL" sz="1200" dirty="0">
                <a:hlinkClick r:id="rId3" tooltip="User:MathKnight"/>
              </a:rPr>
              <a:t>MathKnight</a:t>
            </a:r>
            <a:r>
              <a:rPr lang="en-US" altLang="he-IL" sz="1200" dirty="0"/>
              <a:t>, Wikipedia</a:t>
            </a:r>
            <a:endParaRPr lang="he-IL" altLang="he-IL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3302F-E13B-5C97-2E9E-467FD1C16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050" y="614363"/>
            <a:ext cx="7423150" cy="3190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בית גידול</a:t>
            </a:r>
            <a:endParaRPr lang="en-US" dirty="0"/>
          </a:p>
        </p:txBody>
      </p:sp>
      <p:sp>
        <p:nvSpPr>
          <p:cNvPr id="45059" name="Text Placeholder 15">
            <a:extLst>
              <a:ext uri="{FF2B5EF4-FFF2-40B4-BE49-F238E27FC236}">
                <a16:creationId xmlns:a16="http://schemas.microsoft.com/office/drawing/2014/main" id="{B3699455-190A-F5BC-326E-E8CB4405C292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>
          <a:xfrm>
            <a:off x="615950" y="1573213"/>
            <a:ext cx="7883525" cy="3563937"/>
          </a:xfrm>
        </p:spPr>
        <p:txBody>
          <a:bodyPr/>
          <a:lstStyle/>
          <a:p>
            <a:pPr algn="just" eaLnBrk="1" hangingPunct="1"/>
            <a:r>
              <a:rPr lang="he-IL" altLang="he-IL" sz="2000" b="1"/>
              <a:t>בית גידול </a:t>
            </a:r>
            <a:r>
              <a:rPr lang="he-IL" altLang="he-IL" sz="2000"/>
              <a:t>(</a:t>
            </a:r>
            <a:r>
              <a:rPr lang="en-US" altLang="he-IL" sz="2000" dirty="0"/>
              <a:t>habitat</a:t>
            </a:r>
            <a:r>
              <a:rPr lang="he-IL" altLang="he-IL" sz="2000"/>
              <a:t>)</a:t>
            </a:r>
          </a:p>
          <a:p>
            <a:pPr algn="just" eaLnBrk="1" hangingPunct="1"/>
            <a:r>
              <a:rPr lang="he-IL" altLang="he-IL" sz="2000"/>
              <a:t>מכלול התנאים לקיומו של יצור חי. בית הגידול כולל הן את המקום הפיזי והן צירוף של תנאים ומשאבים להם זקוק אותו המין לצרכי קיומו, או שמשפיעים עליו.</a:t>
            </a:r>
          </a:p>
          <a:p>
            <a:pPr algn="just" eaLnBrk="1" hangingPunct="1"/>
            <a:endParaRPr lang="he-IL" altLang="he-IL" sz="2000"/>
          </a:p>
          <a:p>
            <a:pPr algn="just" eaLnBrk="1" hangingPunct="1"/>
            <a:r>
              <a:rPr lang="he-IL" altLang="he-IL" sz="2000" b="1"/>
              <a:t>מערכת אקולוגית </a:t>
            </a:r>
            <a:r>
              <a:rPr lang="he-IL" altLang="he-IL" sz="2000"/>
              <a:t>(</a:t>
            </a:r>
            <a:r>
              <a:rPr lang="en-US" altLang="he-IL" sz="2000" dirty="0"/>
              <a:t>Ecosystem</a:t>
            </a:r>
            <a:r>
              <a:rPr lang="he-IL" altLang="he-IL" sz="2000"/>
              <a:t>)</a:t>
            </a:r>
          </a:p>
          <a:p>
            <a:pPr algn="just" eaLnBrk="1" hangingPunct="1"/>
            <a:r>
              <a:rPr lang="he-IL" altLang="he-IL" sz="2000"/>
              <a:t>מערכת של מרכיבים ביוטיים ותנאים א-ביוטיים שמקיימים ביניהם יחסי גומלין. </a:t>
            </a:r>
          </a:p>
          <a:p>
            <a:pPr algn="just" eaLnBrk="1" hangingPunct="1"/>
            <a:endParaRPr lang="en-US" altLang="he-IL" sz="2000" dirty="0"/>
          </a:p>
        </p:txBody>
      </p:sp>
      <p:grpSp>
        <p:nvGrpSpPr>
          <p:cNvPr id="3" name="Group 2" descr="הגדרות של &quot;בית גידול&quot; ו&quot;מערכת אקולוגית&quot;, המודגמות על ידי שלוש תמונות נוף: נוף חוף, גבעות ירוקות ומתגלגלות וקניון מדברי.">
            <a:extLst>
              <a:ext uri="{FF2B5EF4-FFF2-40B4-BE49-F238E27FC236}">
                <a16:creationId xmlns:a16="http://schemas.microsoft.com/office/drawing/2014/main" id="{2A9D4DAC-91D4-0327-AFEE-9E31B74701B4}"/>
              </a:ext>
            </a:extLst>
          </p:cNvPr>
          <p:cNvGrpSpPr/>
          <p:nvPr/>
        </p:nvGrpSpPr>
        <p:grpSpPr>
          <a:xfrm>
            <a:off x="12700" y="4157663"/>
            <a:ext cx="9131300" cy="2424112"/>
            <a:chOff x="12700" y="4157663"/>
            <a:chExt cx="9131300" cy="2424112"/>
          </a:xfrm>
        </p:grpSpPr>
        <p:pic>
          <p:nvPicPr>
            <p:cNvPr id="45060" name="Picture 8" descr="חוף חולי עם שמיים כחולים ועננים כשברקע חולות קמבר">
              <a:extLst>
                <a:ext uri="{FF2B5EF4-FFF2-40B4-BE49-F238E27FC236}">
                  <a16:creationId xmlns:a16="http://schemas.microsoft.com/office/drawing/2014/main" id="{6C199CF7-0A8A-EF68-3A90-2419F73E46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3"/>
            <a:stretch>
              <a:fillRect/>
            </a:stretch>
          </p:blipFill>
          <p:spPr bwMode="auto">
            <a:xfrm>
              <a:off x="12700" y="4157663"/>
              <a:ext cx="2846388" cy="2424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4" name="Picture 2" descr="גבעות ירוקות עם עצים">
              <a:extLst>
                <a:ext uri="{FF2B5EF4-FFF2-40B4-BE49-F238E27FC236}">
                  <a16:creationId xmlns:a16="http://schemas.microsoft.com/office/drawing/2014/main" id="{99367725-A723-2AC8-3E3D-71DF4E5892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600" y="4157663"/>
              <a:ext cx="3157538" cy="2424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3" name="Picture 2" descr="נוף מדברי עם הרים ושמיים כחולים">
              <a:extLst>
                <a:ext uri="{FF2B5EF4-FFF2-40B4-BE49-F238E27FC236}">
                  <a16:creationId xmlns:a16="http://schemas.microsoft.com/office/drawing/2014/main" id="{0FF82B4F-F002-2528-FB8A-A75C32592F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9650" y="4157663"/>
              <a:ext cx="3054350" cy="2424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062" name="TextBox 13">
            <a:extLst>
              <a:ext uri="{FF2B5EF4-FFF2-40B4-BE49-F238E27FC236}">
                <a16:creationId xmlns:a16="http://schemas.microsoft.com/office/drawing/2014/main" id="{493F7027-001F-5F6B-81FE-8FF0DFDFC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663" y="6581775"/>
            <a:ext cx="2847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200" dirty="0"/>
              <a:t>צילומים: ויקיפדיה</a:t>
            </a:r>
            <a:endParaRPr lang="en-US" altLang="he-IL" sz="1200" dirty="0"/>
          </a:p>
        </p:txBody>
      </p:sp>
      <p:sp>
        <p:nvSpPr>
          <p:cNvPr id="45061" name="TextBox 12">
            <a:extLst>
              <a:ext uri="{FF2B5EF4-FFF2-40B4-BE49-F238E27FC236}">
                <a16:creationId xmlns:a16="http://schemas.microsoft.com/office/drawing/2014/main" id="{95C2AB53-E364-99CC-EEC8-AFFFD17D2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8763" y="6581775"/>
            <a:ext cx="2846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he-IL" sz="1200" dirty="0"/>
              <a:t>Photo: Sewn MacEntee, flickr.com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78901D3-7D83-FB0E-7CF7-34AB8B4A3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675" y="603250"/>
            <a:ext cx="8020050" cy="3190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המגוון הביולוגי – ישראל: גשר בין יבשות</a:t>
            </a:r>
            <a:endParaRPr lang="en-GB" dirty="0"/>
          </a:p>
        </p:txBody>
      </p:sp>
      <p:pic>
        <p:nvPicPr>
          <p:cNvPr id="46084" name="Picture 2" descr="מפת עולם עם יבשות מסומנות. ישראל מסומנת באדום, ממוקמת בין אירופה, אסיה ואפריקה.">
            <a:extLst>
              <a:ext uri="{FF2B5EF4-FFF2-40B4-BE49-F238E27FC236}">
                <a16:creationId xmlns:a16="http://schemas.microsoft.com/office/drawing/2014/main" id="{4BCF8A8B-6689-F78E-F5AF-4CB27C0A8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0013"/>
            <a:ext cx="9144000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Box 2">
            <a:extLst>
              <a:ext uri="{FF2B5EF4-FFF2-40B4-BE49-F238E27FC236}">
                <a16:creationId xmlns:a16="http://schemas.microsoft.com/office/drawing/2014/main" id="{652E75D4-0269-BE0F-10B8-4761D46D70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1950" y="2879725"/>
            <a:ext cx="6762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/>
              <a:t>אסיה</a:t>
            </a:r>
          </a:p>
        </p:txBody>
      </p:sp>
      <p:sp>
        <p:nvSpPr>
          <p:cNvPr id="46087" name="TextBox 7">
            <a:extLst>
              <a:ext uri="{FF2B5EF4-FFF2-40B4-BE49-F238E27FC236}">
                <a16:creationId xmlns:a16="http://schemas.microsoft.com/office/drawing/2014/main" id="{5FA2705B-185A-807C-92C5-337DC66E44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7588" y="3249613"/>
            <a:ext cx="9699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 dirty="0"/>
              <a:t>אירופה</a:t>
            </a:r>
          </a:p>
        </p:txBody>
      </p:sp>
      <p:sp>
        <p:nvSpPr>
          <p:cNvPr id="46088" name="TextBox 8">
            <a:extLst>
              <a:ext uri="{FF2B5EF4-FFF2-40B4-BE49-F238E27FC236}">
                <a16:creationId xmlns:a16="http://schemas.microsoft.com/office/drawing/2014/main" id="{636C4C65-6B44-0EF6-40BC-18AA916A94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4556125"/>
            <a:ext cx="9699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/>
              <a:t>אפריקה</a:t>
            </a:r>
          </a:p>
        </p:txBody>
      </p:sp>
      <p:sp>
        <p:nvSpPr>
          <p:cNvPr id="46089" name="TextBox 9">
            <a:extLst>
              <a:ext uri="{FF2B5EF4-FFF2-40B4-BE49-F238E27FC236}">
                <a16:creationId xmlns:a16="http://schemas.microsoft.com/office/drawing/2014/main" id="{30A5FF63-EC32-B70D-79B0-C7FD4C0D2C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6613" y="5514975"/>
            <a:ext cx="96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/>
              <a:t>אוסטרליה</a:t>
            </a:r>
          </a:p>
        </p:txBody>
      </p:sp>
      <p:sp>
        <p:nvSpPr>
          <p:cNvPr id="46090" name="TextBox 10">
            <a:extLst>
              <a:ext uri="{FF2B5EF4-FFF2-40B4-BE49-F238E27FC236}">
                <a16:creationId xmlns:a16="http://schemas.microsoft.com/office/drawing/2014/main" id="{CC1A768D-605C-B8C0-63B7-BD062C117B5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3" y="3081338"/>
            <a:ext cx="9699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/>
              <a:t>אמריקה הצפונית</a:t>
            </a:r>
          </a:p>
        </p:txBody>
      </p:sp>
      <p:sp>
        <p:nvSpPr>
          <p:cNvPr id="46091" name="TextBox 11">
            <a:extLst>
              <a:ext uri="{FF2B5EF4-FFF2-40B4-BE49-F238E27FC236}">
                <a16:creationId xmlns:a16="http://schemas.microsoft.com/office/drawing/2014/main" id="{8C5DFE7E-52CA-0011-8EC2-3E09916052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0788" y="5126038"/>
            <a:ext cx="9699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600"/>
              <a:t>אמריקה הדרומית</a:t>
            </a:r>
          </a:p>
        </p:txBody>
      </p:sp>
      <p:sp>
        <p:nvSpPr>
          <p:cNvPr id="46085" name="TextBox 5">
            <a:extLst>
              <a:ext uri="{FF2B5EF4-FFF2-40B4-BE49-F238E27FC236}">
                <a16:creationId xmlns:a16="http://schemas.microsoft.com/office/drawing/2014/main" id="{64357792-4E88-0E74-7F7B-0052E4FEA6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763" y="6521450"/>
            <a:ext cx="4576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he-IL" sz="1500" dirty="0"/>
              <a:t>P</a:t>
            </a:r>
            <a:r>
              <a:rPr lang="he-IL" altLang="he-IL" sz="1500"/>
              <a:t>ixabay</a:t>
            </a:r>
            <a:r>
              <a:rPr lang="en-US" altLang="he-IL" sz="1500" dirty="0"/>
              <a:t>.com</a:t>
            </a:r>
            <a:r>
              <a:rPr lang="he-IL" altLang="he-IL" sz="1500"/>
              <a:t>איור מקורי: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EA1E9BF-9EA2-5D8C-DAAD-38A9193F0B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197475" y="4194175"/>
            <a:ext cx="46038" cy="666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F8A40614-F388-DD18-D406-30FD26F42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350" y="604838"/>
            <a:ext cx="7424738" cy="3190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המגוון הביולוגי</a:t>
            </a:r>
            <a:endParaRPr lang="en-GB" dirty="0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D6635C0E-CB59-4B88-12EA-E5DE57F951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4075" y="1589088"/>
            <a:ext cx="4165600" cy="3482975"/>
          </a:xfrm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he-IL" sz="2400" b="1" dirty="0"/>
              <a:t>המגוון הביולוגי </a:t>
            </a:r>
            <a:r>
              <a:rPr lang="en-US" sz="2400" dirty="0"/>
              <a:t>(biodiversity) </a:t>
            </a:r>
            <a:r>
              <a:rPr lang="he-IL" sz="2400" dirty="0"/>
              <a:t> </a:t>
            </a:r>
            <a:r>
              <a:rPr lang="he-IL" sz="2200" dirty="0"/>
              <a:t>הוא מדד לשונות בטבע.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he-IL" sz="2200" dirty="0"/>
              <a:t>מונח זה מתאר את מגוון המינים ואת מקומות חיותם וכן מודד את ההבדלים בין בתי הגידול ועושרם. 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he-IL" sz="2200" dirty="0"/>
              <a:t>מגוון מינים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he-IL" sz="2200" dirty="0"/>
              <a:t>מגוון גנטי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he-IL" sz="2200" dirty="0"/>
              <a:t>מגוון מערכות אקולוגיות</a:t>
            </a:r>
            <a:endParaRPr lang="en-US" sz="2200" dirty="0"/>
          </a:p>
        </p:txBody>
      </p:sp>
      <p:pic>
        <p:nvPicPr>
          <p:cNvPr id="48132" name="Picture 4" descr="פרפר סטירית פקוחה על חרחבינה מכחילה בכרמל. צילום: דותן רותם, רשות הטבע והגנים">
            <a:extLst>
              <a:ext uri="{FF2B5EF4-FFF2-40B4-BE49-F238E27FC236}">
                <a16:creationId xmlns:a16="http://schemas.microsoft.com/office/drawing/2014/main" id="{9F2D6C88-539C-AF01-0ED2-223074BCF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589088"/>
            <a:ext cx="3944938" cy="290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Box 4">
            <a:extLst>
              <a:ext uri="{FF2B5EF4-FFF2-40B4-BE49-F238E27FC236}">
                <a16:creationId xmlns:a16="http://schemas.microsoft.com/office/drawing/2014/main" id="{DCA143B5-1BD2-65F3-06E8-8B86DB734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050" y="4518025"/>
            <a:ext cx="3398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200" dirty="0"/>
              <a:t>פרפר סטירית פקוחה על חרחבינה מכחילה בכרמל. צילום: דותן רותם, רשות הטבע והגנים</a:t>
            </a:r>
          </a:p>
        </p:txBody>
      </p:sp>
      <p:sp>
        <p:nvSpPr>
          <p:cNvPr id="48134" name="TextBox 5">
            <a:extLst>
              <a:ext uri="{FF2B5EF4-FFF2-40B4-BE49-F238E27FC236}">
                <a16:creationId xmlns:a16="http://schemas.microsoft.com/office/drawing/2014/main" id="{CE2583A2-10CB-5D58-9D1D-DBD8E6ED6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150" y="5394325"/>
            <a:ext cx="64865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2000" b="1"/>
              <a:t>מיפוי עולמי </a:t>
            </a:r>
            <a:r>
              <a:rPr lang="he-IL" altLang="he-IL" sz="2000"/>
              <a:t>של המקומות בעלי המגוון הביולוגי הרב ביותר העלה שישראל היא אחד מהמקומות החשובים ביותר לשמירה על המגוון הביולוגי העולמי, לכן הוגדרה כ"</a:t>
            </a:r>
            <a:r>
              <a:rPr lang="he-IL" altLang="he-IL" sz="2000" b="1">
                <a:solidFill>
                  <a:srgbClr val="FF0000"/>
                </a:solidFill>
              </a:rPr>
              <a:t>אזור חם</a:t>
            </a:r>
            <a:r>
              <a:rPr lang="he-IL" altLang="he-IL" sz="2000"/>
              <a:t>" לשמירה.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930803CF-7E41-0AD2-5747-97BD68CAF48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350" y="604838"/>
            <a:ext cx="6184900" cy="319087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e-IL" dirty="0"/>
              <a:t>אמת או שקר</a:t>
            </a:r>
            <a:endParaRPr lang="en-GB" dirty="0"/>
          </a:p>
        </p:txBody>
      </p:sp>
      <p:pic>
        <p:nvPicPr>
          <p:cNvPr id="49155" name="Picture 2" descr="רובוט מצויר עם סימן ביקורת ירוק ובועות דיבור אדומות X מעליו.">
            <a:extLst>
              <a:ext uri="{FF2B5EF4-FFF2-40B4-BE49-F238E27FC236}">
                <a16:creationId xmlns:a16="http://schemas.microsoft.com/office/drawing/2014/main" id="{764FA640-FDC7-9BF7-A9BE-C855278AF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1484313"/>
            <a:ext cx="351155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Box 4">
            <a:extLst>
              <a:ext uri="{FF2B5EF4-FFF2-40B4-BE49-F238E27FC236}">
                <a16:creationId xmlns:a16="http://schemas.microsoft.com/office/drawing/2014/main" id="{6ECCCC90-F0DA-DF0C-015A-C8C6DBA62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9263" y="6067425"/>
            <a:ext cx="3876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he-IL" sz="1800" u="sng" dirty="0">
                <a:solidFill>
                  <a:srgbClr val="0000FF"/>
                </a:solidFill>
                <a:ea typeface="Calibri" panose="020F0502020204030204" pitchFamily="34" charset="0"/>
                <a:hlinkClick r:id="rId3"/>
              </a:rPr>
              <a:t>לחץ כאן לצפייה בסרטון "טבע קטן"</a:t>
            </a:r>
            <a:endParaRPr lang="he-IL" altLang="he-IL" sz="1800" dirty="0"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92DCDBA7-BD22-84F9-182E-69857A0B1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3" y="587375"/>
            <a:ext cx="7424737" cy="3175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/>
              <a:t>דמיינו את העולם ללא שוקולד!</a:t>
            </a:r>
            <a:endParaRPr lang="en-GB" dirty="0"/>
          </a:p>
        </p:txBody>
      </p:sp>
      <p:grpSp>
        <p:nvGrpSpPr>
          <p:cNvPr id="2" name="Group 1" descr="שתי תמונות של חטיפי שוקולד (פרוסת עוגה וחטיף) תחת הכותרת &quot;דמיינו את העולם בלי שוקולד!&quot;.">
            <a:extLst>
              <a:ext uri="{FF2B5EF4-FFF2-40B4-BE49-F238E27FC236}">
                <a16:creationId xmlns:a16="http://schemas.microsoft.com/office/drawing/2014/main" id="{A636F254-BF35-A332-E155-F872F6A00BC3}"/>
              </a:ext>
            </a:extLst>
          </p:cNvPr>
          <p:cNvGrpSpPr/>
          <p:nvPr/>
        </p:nvGrpSpPr>
        <p:grpSpPr>
          <a:xfrm>
            <a:off x="0" y="1449388"/>
            <a:ext cx="9144000" cy="4754562"/>
            <a:chOff x="0" y="1449388"/>
            <a:chExt cx="9144000" cy="4754562"/>
          </a:xfrm>
        </p:grpSpPr>
        <p:pic>
          <p:nvPicPr>
            <p:cNvPr id="50179" name="Picture 5" descr="סיונה קארן">
              <a:extLst>
                <a:ext uri="{FF2B5EF4-FFF2-40B4-BE49-F238E27FC236}">
                  <a16:creationId xmlns:a16="http://schemas.microsoft.com/office/drawing/2014/main" id="{206F3937-82BF-4CB7-9F08-9C03553298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8325" y="1449388"/>
              <a:ext cx="4765675" cy="4754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2" name="Picture 9" descr="דניאל הויזינגה">
              <a:extLst>
                <a:ext uri="{FF2B5EF4-FFF2-40B4-BE49-F238E27FC236}">
                  <a16:creationId xmlns:a16="http://schemas.microsoft.com/office/drawing/2014/main" id="{247C23A0-F55A-87E5-D676-9E745DEC28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35150"/>
              <a:ext cx="4292600" cy="2865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181" name="TextBox 13">
            <a:extLst>
              <a:ext uri="{FF2B5EF4-FFF2-40B4-BE49-F238E27FC236}">
                <a16:creationId xmlns:a16="http://schemas.microsoft.com/office/drawing/2014/main" id="{96B38EAA-1C63-DFB2-6396-E4BBE647A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8325" y="6203950"/>
            <a:ext cx="20605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he-IL" sz="1200" dirty="0"/>
              <a:t>Photo: Siona Karen, flickr.com</a:t>
            </a:r>
          </a:p>
        </p:txBody>
      </p:sp>
      <p:sp>
        <p:nvSpPr>
          <p:cNvPr id="50180" name="TextBox 11">
            <a:extLst>
              <a:ext uri="{FF2B5EF4-FFF2-40B4-BE49-F238E27FC236}">
                <a16:creationId xmlns:a16="http://schemas.microsoft.com/office/drawing/2014/main" id="{E5F8A094-6738-96BE-8080-579A6BD1A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4700588"/>
            <a:ext cx="2847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he-IL" sz="1200" dirty="0"/>
              <a:t>Photo: Daniel Huizinga, flickr.com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002C-90DB-3960-D6B8-A1F41BBB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922" y="1481560"/>
            <a:ext cx="6092433" cy="691515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he-IL" dirty="0"/>
              <a:t>דמיינו את העולם ללא שוקולד!</a:t>
            </a:r>
            <a:r>
              <a:rPr lang="en-US" dirty="0"/>
              <a:t>  </a:t>
            </a:r>
            <a:endParaRPr lang="en-IN" dirty="0"/>
          </a:p>
        </p:txBody>
      </p:sp>
      <p:pic>
        <p:nvPicPr>
          <p:cNvPr id="51202" name="Picture 3" descr="אנדרו מאלון">
            <a:extLst>
              <a:ext uri="{FF2B5EF4-FFF2-40B4-BE49-F238E27FC236}">
                <a16:creationId xmlns:a16="http://schemas.microsoft.com/office/drawing/2014/main" id="{D0FF2D3D-8006-930D-CEC7-AE59ED159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4763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452A15-21C1-5B19-6F66-CBD5624D4C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6727825"/>
            <a:ext cx="2663825" cy="261938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400" dirty="0"/>
              <a:t>Photo: Andrew Malone, Flickr.com</a:t>
            </a:r>
            <a:endParaRPr lang="he-IL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יצוב מותאם אישית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עיצוב מותאם אישית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10526</TotalTime>
  <Words>743</Words>
  <Application>Microsoft Office PowerPoint</Application>
  <PresentationFormat>On-screen Show (4:3)</PresentationFormat>
  <Paragraphs>109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Assistant</vt:lpstr>
      <vt:lpstr>Calibri</vt:lpstr>
      <vt:lpstr>Calibri Light</vt:lpstr>
      <vt:lpstr>Times New Roman</vt:lpstr>
      <vt:lpstr>Wingdings</vt:lpstr>
      <vt:lpstr>YouTube Noto</vt:lpstr>
      <vt:lpstr>Office Theme</vt:lpstr>
      <vt:lpstr>עיצוב מותאם אישית</vt:lpstr>
      <vt:lpstr>1_עיצוב מותאם אישית</vt:lpstr>
      <vt:lpstr>השפעת תנועת המינים בטבע  על שימור המגוון הביולוגי</vt:lpstr>
      <vt:lpstr>נסו לדמיין את הסיטואציה הבאה</vt:lpstr>
      <vt:lpstr>מה הם צריכים בכדי לחיות?</vt:lpstr>
      <vt:lpstr>בית גידול</vt:lpstr>
      <vt:lpstr>המגוון הביולוגי – ישראל: גשר בין יבשות</vt:lpstr>
      <vt:lpstr>המגוון הביולוגי</vt:lpstr>
      <vt:lpstr>אמת או שקר</vt:lpstr>
      <vt:lpstr>דמיינו את העולם ללא שוקולד!</vt:lpstr>
      <vt:lpstr>דמיינו את העולם ללא שוקולד!  </vt:lpstr>
      <vt:lpstr>דמיינו את העולם ללא שוקולד!   </vt:lpstr>
      <vt:lpstr>הצבי הארצישראלי</vt:lpstr>
      <vt:lpstr>הצבי הארצישראלי   </vt:lpstr>
      <vt:lpstr>קיטוע בתי גידול</vt:lpstr>
      <vt:lpstr>אפקט הקיטוע</vt:lpstr>
      <vt:lpstr>מינים פולשים</vt:lpstr>
      <vt:lpstr>הגירה לספסיאנית</vt:lpstr>
      <vt:lpstr>זיהום אור</vt:lpstr>
      <vt:lpstr>סיכום עד כאן</vt:lpstr>
      <vt:lpstr>אז... כיצד מצמצמים את הפגיעה?</vt:lpstr>
      <vt:lpstr>הצגת התוצרים</vt:lpstr>
      <vt:lpstr>מסדרונות אקולוגיים</vt:lpstr>
      <vt:lpstr>דוגמאות לפתרונות: רכבת העמק</vt:lpstr>
      <vt:lpstr>דוגמאות לפתרונות: רכבת העמק </vt:lpstr>
      <vt:lpstr>דוגמאות לפתרונות: כבישים</vt:lpstr>
      <vt:lpstr>פיתוח בר קיימא</vt:lpstr>
      <vt:lpstr>ולסיכום...</vt:lpstr>
      <vt:lpstr>תודה רבה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זיהום אור</dc:title>
  <dc:creator>SYSTEM-8</dc:creator>
  <cp:lastModifiedBy>Jinosh A P</cp:lastModifiedBy>
  <cp:revision>199</cp:revision>
  <dcterms:created xsi:type="dcterms:W3CDTF">2019-06-25T14:14:35Z</dcterms:created>
  <dcterms:modified xsi:type="dcterms:W3CDTF">2025-10-30T08:24:24Z</dcterms:modified>
</cp:coreProperties>
</file>