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4" r:id="rId6"/>
    <p:sldMasterId id="2147483696" r:id="rId7"/>
  </p:sldMasterIdLst>
  <p:notesMasterIdLst>
    <p:notesMasterId r:id="rId55"/>
  </p:notesMasterIdLst>
  <p:handoutMasterIdLst>
    <p:handoutMasterId r:id="rId56"/>
  </p:handoutMasterIdLst>
  <p:sldIdLst>
    <p:sldId id="256" r:id="rId8"/>
    <p:sldId id="276" r:id="rId9"/>
    <p:sldId id="259" r:id="rId10"/>
    <p:sldId id="328" r:id="rId11"/>
    <p:sldId id="266" r:id="rId12"/>
    <p:sldId id="277" r:id="rId13"/>
    <p:sldId id="335" r:id="rId14"/>
    <p:sldId id="334" r:id="rId15"/>
    <p:sldId id="338" r:id="rId16"/>
    <p:sldId id="339" r:id="rId17"/>
    <p:sldId id="340" r:id="rId18"/>
    <p:sldId id="341" r:id="rId19"/>
    <p:sldId id="342" r:id="rId20"/>
    <p:sldId id="278" r:id="rId21"/>
    <p:sldId id="336" r:id="rId22"/>
    <p:sldId id="281" r:id="rId23"/>
    <p:sldId id="298" r:id="rId24"/>
    <p:sldId id="299" r:id="rId25"/>
    <p:sldId id="300" r:id="rId26"/>
    <p:sldId id="280" r:id="rId27"/>
    <p:sldId id="326" r:id="rId28"/>
    <p:sldId id="337" r:id="rId29"/>
    <p:sldId id="282" r:id="rId30"/>
    <p:sldId id="283" r:id="rId31"/>
    <p:sldId id="343" r:id="rId32"/>
    <p:sldId id="284" r:id="rId33"/>
    <p:sldId id="327" r:id="rId34"/>
    <p:sldId id="285" r:id="rId35"/>
    <p:sldId id="344" r:id="rId36"/>
    <p:sldId id="346" r:id="rId37"/>
    <p:sldId id="345" r:id="rId38"/>
    <p:sldId id="347" r:id="rId39"/>
    <p:sldId id="356" r:id="rId40"/>
    <p:sldId id="357" r:id="rId41"/>
    <p:sldId id="358" r:id="rId42"/>
    <p:sldId id="359" r:id="rId43"/>
    <p:sldId id="360" r:id="rId44"/>
    <p:sldId id="361" r:id="rId45"/>
    <p:sldId id="362" r:id="rId46"/>
    <p:sldId id="314" r:id="rId47"/>
    <p:sldId id="333" r:id="rId48"/>
    <p:sldId id="354" r:id="rId49"/>
    <p:sldId id="348" r:id="rId50"/>
    <p:sldId id="315" r:id="rId51"/>
    <p:sldId id="288" r:id="rId52"/>
    <p:sldId id="353" r:id="rId53"/>
    <p:sldId id="351"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5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9CC6"/>
    <a:srgbClr val="E87159"/>
    <a:srgbClr val="49BDF0"/>
    <a:srgbClr val="E76D1A"/>
    <a:srgbClr val="EB7255"/>
    <a:srgbClr val="EB7154"/>
    <a:srgbClr val="B8D82B"/>
    <a:srgbClr val="004437"/>
    <a:srgbClr val="F8E258"/>
    <a:srgbClr val="2041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1007" autoAdjust="0"/>
  </p:normalViewPr>
  <p:slideViewPr>
    <p:cSldViewPr snapToGrid="0" showGuides="1">
      <p:cViewPr>
        <p:scale>
          <a:sx n="66" d="100"/>
          <a:sy n="66" d="100"/>
        </p:scale>
        <p:origin x="1944" y="509"/>
      </p:cViewPr>
      <p:guideLst>
        <p:guide orient="horz" pos="2160"/>
        <p:guide pos="555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624"/>
    </p:cViewPr>
  </p:sorterViewPr>
  <p:notesViewPr>
    <p:cSldViewPr snapToGrid="0" showGuides="1">
      <p:cViewPr varScale="1">
        <p:scale>
          <a:sx n="81" d="100"/>
          <a:sy n="81" d="100"/>
        </p:scale>
        <p:origin x="389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1.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DA2AD2-E159-493C-B36B-56A56D87A572}" type="datetimeFigureOut">
              <a:rPr lang="en-GB" smtClean="0"/>
              <a:t>30/10/2025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ACF21D-9888-4C21-B75E-8DCB990ECD0F}" type="slidenum">
              <a:rPr lang="en-GB" smtClean="0"/>
              <a:t>‹#›</a:t>
            </a:fld>
            <a:endParaRPr lang="en-GB"/>
          </a:p>
        </p:txBody>
      </p:sp>
    </p:spTree>
    <p:extLst>
      <p:ext uri="{BB962C8B-B14F-4D97-AF65-F5344CB8AC3E}">
        <p14:creationId xmlns:p14="http://schemas.microsoft.com/office/powerpoint/2010/main" val="931979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3C3AE5-A434-4F95-8D28-093488A647E5}" type="datetimeFigureOut">
              <a:rPr lang="en-GB" smtClean="0"/>
              <a:t>30/10/2025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CBC8D-DB39-46D7-9837-478B9C6F3BB9}" type="slidenum">
              <a:rPr lang="en-GB" smtClean="0"/>
              <a:t>‹#›</a:t>
            </a:fld>
            <a:endParaRPr lang="en-GB"/>
          </a:p>
        </p:txBody>
      </p:sp>
    </p:spTree>
    <p:extLst>
      <p:ext uri="{BB962C8B-B14F-4D97-AF65-F5344CB8AC3E}">
        <p14:creationId xmlns:p14="http://schemas.microsoft.com/office/powerpoint/2010/main" val="61087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parks.org.il/PlanningAndDevelopment/DevelopmentInParks/Documents/NofeiTarbut.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parks.org.il/ConservationAndheritage/Science/DocLib/torbinot.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e.wikipedia.org/wiki/199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בתמונה-</a:t>
            </a:r>
            <a:r>
              <a:rPr lang="he-IL" baseline="0" dirty="0"/>
              <a:t> אתר מורשת עולמית שהוכרז ב-2015 : גן לאומי בית שערים</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1</a:t>
            </a:fld>
            <a:endParaRPr lang="en-GB" dirty="0"/>
          </a:p>
        </p:txBody>
      </p:sp>
    </p:spTree>
    <p:extLst>
      <p:ext uri="{BB962C8B-B14F-4D97-AF65-F5344CB8AC3E}">
        <p14:creationId xmlns:p14="http://schemas.microsoft.com/office/powerpoint/2010/main" val="901897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מימין- בית הבד בגן לאומי מרשה</a:t>
            </a:r>
          </a:p>
          <a:p>
            <a:pPr algn="r" rtl="1"/>
            <a:r>
              <a:rPr lang="he-IL" dirty="0"/>
              <a:t>באמצע- בור</a:t>
            </a:r>
            <a:r>
              <a:rPr lang="he-IL" baseline="0" dirty="0"/>
              <a:t> מים בנחל חווארים בנגב</a:t>
            </a:r>
          </a:p>
          <a:p>
            <a:pPr algn="r" rtl="1"/>
            <a:r>
              <a:rPr lang="he-IL" baseline="0" dirty="0"/>
              <a:t>משמאל- בית בד בגן לאומי עבדת בנגב</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13</a:t>
            </a:fld>
            <a:endParaRPr lang="en-GB"/>
          </a:p>
        </p:txBody>
      </p:sp>
    </p:spTree>
    <p:extLst>
      <p:ext uri="{BB962C8B-B14F-4D97-AF65-F5344CB8AC3E}">
        <p14:creationId xmlns:p14="http://schemas.microsoft.com/office/powerpoint/2010/main" val="2452050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המונח "נוף תרבות" נוסף לרשימת המורשת העולמית בשנת 1992. מונח זה משקף שינוי בגישה, מהתייחסות למבנים או אובייקטים נקודתיים להכרה בחשיבותם של מרחבים גדולים אשר מהוויים רקע לאובייקט בעל חשיבות או מקיימים בתוכם ערכי מורשת ותרבות. ההגדרה שניתנה לנוף תרבות שמה דגש על היותו </a:t>
            </a:r>
            <a:r>
              <a:rPr lang="he-IL" sz="1200" u="sng" kern="1200" dirty="0">
                <a:solidFill>
                  <a:schemeClr val="tx1"/>
                </a:solidFill>
                <a:effectLst/>
                <a:latin typeface="+mn-lt"/>
                <a:ea typeface="+mn-ea"/>
                <a:cs typeface="+mn-cs"/>
              </a:rPr>
              <a:t>נוף פעיל, "הקשור לדרכי חיים מסורתיות, השומר על תפקיד חברתי בחברה עכשווית; נוף המציג עדות פיסית להתפתחותו לאורך זמן".</a:t>
            </a:r>
            <a:r>
              <a:rPr lang="he-IL" sz="1200" kern="1200" dirty="0">
                <a:solidFill>
                  <a:schemeClr val="tx1"/>
                </a:solidFill>
                <a:effectLst/>
                <a:latin typeface="+mn-lt"/>
                <a:ea typeface="+mn-ea"/>
                <a:cs typeface="+mn-cs"/>
              </a:rPr>
              <a:t>  מנקודה זו, החלה הכרה בחשיבותם של מרחבים אשר מהווים רקע לאובייקט בעל חשיבות ולמכלול של שטח המייצג ערכי מורשת, מסורות, התפתחות תרבותית ומארג של יחסים ותפקודים.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בשנת 1999 פורסמו הנחיות ליישום האמנה למורשת עולמית והן כללו הנחיות לשימור והגנת נופי התרבות. ב-2005 עודכנו ההנחיות ועל פיהן ההגנה על נופי תרבות נועדה לשמור על מאזן בר קיימא בין פעילות הטבע ופעילות האדם.</a:t>
            </a:r>
          </a:p>
          <a:p>
            <a:pPr algn="r" rtl="1"/>
            <a:endParaRPr lang="he-IL"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בעשורים האחרונים, עקב הליכי פיתוח מסיביים ושינוי ביחס האוכלוסייה לנופיה, חל שינוי במעמדם של הנופים והחל חשש גובר להיעלמותם של נופים בעלי חשיבות מקומית ואוניברסלית.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בשנת 2011 ערכה רשות הטבע והגנים, בשיתוף הוועד הישראלי לאונסק"ו והוועדה הישראלית למורשת עולמית מסמך ראשוני ומפורט על נופי תרבות בישראל, במטרה לקדם הגנה על נופים חשובים אלו</a:t>
            </a:r>
            <a:r>
              <a:rPr lang="en-US" dirty="0">
                <a:effectLst/>
              </a:rPr>
              <a:t> </a:t>
            </a:r>
            <a:r>
              <a:rPr lang="he-IL" sz="1200" kern="1200" dirty="0">
                <a:solidFill>
                  <a:schemeClr val="tx1"/>
                </a:solidFill>
                <a:effectLst/>
                <a:latin typeface="+mn-lt"/>
                <a:ea typeface="+mn-ea"/>
                <a:cs typeface="+mn-cs"/>
              </a:rPr>
              <a:t>נופי תרבות בישראל, בהוצאת רשות הטבע והגנים </a:t>
            </a:r>
            <a:r>
              <a:rPr lang="en-US" sz="1200" u="sng" kern="1200" dirty="0">
                <a:solidFill>
                  <a:schemeClr val="tx1"/>
                </a:solidFill>
                <a:effectLst/>
                <a:latin typeface="+mn-lt"/>
                <a:ea typeface="+mn-ea"/>
                <a:cs typeface="+mn-cs"/>
                <a:hlinkClick r:id="rId3"/>
              </a:rPr>
              <a:t>http://www.parks.org.il/PlanningAndDevelopment/DevelopmentInParks/Documents/NofeiTarbut.pdf</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14</a:t>
            </a:fld>
            <a:endParaRPr lang="en-GB"/>
          </a:p>
        </p:txBody>
      </p:sp>
    </p:spTree>
    <p:extLst>
      <p:ext uri="{BB962C8B-B14F-4D97-AF65-F5344CB8AC3E}">
        <p14:creationId xmlns:p14="http://schemas.microsoft.com/office/powerpoint/2010/main" val="3001895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בתמונה-</a:t>
            </a:r>
            <a:r>
              <a:rPr lang="he-IL" baseline="0" dirty="0"/>
              <a:t> גן לאומי בית שערים</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15</a:t>
            </a:fld>
            <a:endParaRPr lang="en-GB"/>
          </a:p>
        </p:txBody>
      </p:sp>
    </p:spTree>
    <p:extLst>
      <p:ext uri="{BB962C8B-B14F-4D97-AF65-F5344CB8AC3E}">
        <p14:creationId xmlns:p14="http://schemas.microsoft.com/office/powerpoint/2010/main" val="475306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he-IL" sz="1200" u="sng" kern="1200" dirty="0">
                <a:solidFill>
                  <a:schemeClr val="tx1"/>
                </a:solidFill>
                <a:effectLst/>
                <a:latin typeface="+mn-lt"/>
                <a:ea typeface="+mn-ea"/>
                <a:cs typeface="+mn-cs"/>
              </a:rPr>
              <a:t>שרידי נוף אורגני-</a:t>
            </a:r>
            <a:r>
              <a:rPr lang="he-IL" sz="1200" kern="1200" dirty="0">
                <a:solidFill>
                  <a:schemeClr val="tx1"/>
                </a:solidFill>
                <a:effectLst/>
                <a:latin typeface="+mn-lt"/>
                <a:ea typeface="+mn-ea"/>
                <a:cs typeface="+mn-cs"/>
              </a:rPr>
              <a:t> נוף שתהליך ההתפתחות בו הגיע לקיצו בזמן כלשהו בעבר, אך מאפייניו עדיין גלויים לעין. דוגמאות בישראל- ערי נמל לאורך חוף הכרמל  (דור, קיסריה, עתלית), דרך הבשמים בנגב, ארץ המערות בשפלת יהודה (חשיבות אוניברסלית), מבצרים צלבניים בגליל המערבי, בני עטרות, חקלאות מדרגות בהרי יהודה, מנזרי השפלה, שדרת התלים בשפלה, שדרת השקמים, מעלות עקרבים, הר כרכום ותמנע (חשיבות ארצית) וכפרי </a:t>
            </a:r>
            <a:r>
              <a:rPr lang="he-IL" sz="1200" kern="1200" dirty="0" err="1">
                <a:solidFill>
                  <a:schemeClr val="tx1"/>
                </a:solidFill>
                <a:effectLst/>
                <a:latin typeface="+mn-lt"/>
                <a:ea typeface="+mn-ea"/>
                <a:cs typeface="+mn-cs"/>
              </a:rPr>
              <a:t>צ'רקסים</a:t>
            </a:r>
            <a:r>
              <a:rPr lang="he-IL" sz="1200" kern="1200" dirty="0">
                <a:solidFill>
                  <a:schemeClr val="tx1"/>
                </a:solidFill>
                <a:effectLst/>
                <a:latin typeface="+mn-lt"/>
                <a:ea typeface="+mn-ea"/>
                <a:cs typeface="+mn-cs"/>
              </a:rPr>
              <a:t> בגולן, גדרות חקלאיות במרכז הגולן, התיישבות כפרית קדומה בגולן, </a:t>
            </a:r>
            <a:r>
              <a:rPr lang="he-IL" sz="1200" kern="1200" dirty="0" err="1">
                <a:solidFill>
                  <a:schemeClr val="tx1"/>
                </a:solidFill>
                <a:effectLst/>
                <a:latin typeface="+mn-lt"/>
                <a:ea typeface="+mn-ea"/>
                <a:cs typeface="+mn-cs"/>
              </a:rPr>
              <a:t>ביארות</a:t>
            </a:r>
            <a:r>
              <a:rPr lang="he-IL" sz="1200" kern="1200" dirty="0">
                <a:solidFill>
                  <a:schemeClr val="tx1"/>
                </a:solidFill>
                <a:effectLst/>
                <a:latin typeface="+mn-lt"/>
                <a:ea typeface="+mn-ea"/>
                <a:cs typeface="+mn-cs"/>
              </a:rPr>
              <a:t> (בתי פרדס) בשרון, מחסני תחמושת בריטים ומחנה העובדים בסדום (חשיבות מקומית).</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20</a:t>
            </a:fld>
            <a:endParaRPr lang="en-GB"/>
          </a:p>
        </p:txBody>
      </p:sp>
    </p:spTree>
    <p:extLst>
      <p:ext uri="{BB962C8B-B14F-4D97-AF65-F5344CB8AC3E}">
        <p14:creationId xmlns:p14="http://schemas.microsoft.com/office/powerpoint/2010/main" val="4209781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נוף השומר על תפקיד חברתי פעיל בחברה העכשווית, שקשור לדרך חיים מסורתית ומתקיים בו עדיין תהליך של התפתחות. דוגמאות מישראל- כרמי הזיתים בגליל, החולה, קבר רבי שמעון בר יוחאי, בקעת בית נטופה, בקעת הנדיב, חקלאות שלחין בעמק חרוד, פרדסי השרון, בת שלמה, מקווה ישראל (חשיבות ארצית) ומטעי נשירים בעמק </a:t>
            </a:r>
            <a:r>
              <a:rPr lang="he-IL" sz="1200" kern="1200" dirty="0" err="1">
                <a:solidFill>
                  <a:schemeClr val="tx1"/>
                </a:solidFill>
                <a:effectLst/>
                <a:latin typeface="+mn-lt"/>
                <a:ea typeface="+mn-ea"/>
                <a:cs typeface="+mn-cs"/>
              </a:rPr>
              <a:t>יעפורי</a:t>
            </a:r>
            <a:r>
              <a:rPr lang="he-IL" sz="1200" kern="1200" dirty="0">
                <a:solidFill>
                  <a:schemeClr val="tx1"/>
                </a:solidFill>
                <a:effectLst/>
                <a:latin typeface="+mn-lt"/>
                <a:ea typeface="+mn-ea"/>
                <a:cs typeface="+mn-cs"/>
              </a:rPr>
              <a:t> בצפון הגולן (חשיבות מקומית).</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22</a:t>
            </a:fld>
            <a:endParaRPr lang="en-GB"/>
          </a:p>
        </p:txBody>
      </p:sp>
    </p:spTree>
    <p:extLst>
      <p:ext uri="{BB962C8B-B14F-4D97-AF65-F5344CB8AC3E}">
        <p14:creationId xmlns:p14="http://schemas.microsoft.com/office/powerpoint/2010/main" val="1139861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he-IL" sz="1200" u="sng" kern="1200" dirty="0">
                <a:solidFill>
                  <a:schemeClr val="tx1"/>
                </a:solidFill>
                <a:effectLst/>
                <a:latin typeface="+mn-lt"/>
                <a:ea typeface="+mn-ea"/>
                <a:cs typeface="+mn-cs"/>
              </a:rPr>
              <a:t>נוף אסוציאטיבי</a:t>
            </a:r>
            <a:r>
              <a:rPr lang="he-IL" sz="1200" kern="1200" dirty="0">
                <a:solidFill>
                  <a:schemeClr val="tx1"/>
                </a:solidFill>
                <a:effectLst/>
                <a:latin typeface="+mn-lt"/>
                <a:ea typeface="+mn-ea"/>
                <a:cs typeface="+mn-cs"/>
              </a:rPr>
              <a:t> - נופים המהווים מקור השראה וזיכרון וקשורים באסוציאציות דתיות, אומנותיות או תרבותיות, גם אם חדלו לתפקד ולא מתקיימת בהם היום פעילות אנושית. דוגמאות מישראל- אתרי הנצרות העתיקה בגליל, אליהו ונביאי הבעל בכרמל, מגידו וארמגדון, דוד וגלית בשפלת יהודה (חשיבות אוניברסלית), קברי צדיקים בגליל, ראש הכרמל, על משמר השדות (אלכסנדר זייד), הר תבור, שאול ופלישתים בגלבוע ושער הגיא (חשיבות ארצית).</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23</a:t>
            </a:fld>
            <a:endParaRPr lang="en-GB"/>
          </a:p>
        </p:txBody>
      </p:sp>
    </p:spTree>
    <p:extLst>
      <p:ext uri="{BB962C8B-B14F-4D97-AF65-F5344CB8AC3E}">
        <p14:creationId xmlns:p14="http://schemas.microsoft.com/office/powerpoint/2010/main" val="3918772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he-IL" sz="1200" u="sng" kern="1200" dirty="0">
                <a:solidFill>
                  <a:schemeClr val="tx1"/>
                </a:solidFill>
                <a:effectLst/>
                <a:latin typeface="+mn-lt"/>
                <a:ea typeface="+mn-ea"/>
                <a:cs typeface="+mn-cs"/>
              </a:rPr>
              <a:t>נוף מעוצב</a:t>
            </a:r>
            <a:r>
              <a:rPr lang="he-IL" sz="1200" kern="1200" dirty="0">
                <a:solidFill>
                  <a:schemeClr val="tx1"/>
                </a:solidFill>
                <a:effectLst/>
                <a:latin typeface="+mn-lt"/>
                <a:ea typeface="+mn-ea"/>
                <a:cs typeface="+mn-cs"/>
              </a:rPr>
              <a:t> – נופים שנוצרו ועוצבו באופן מכוון על ידי האדם. קטגוריה זו כוללת גנים ופארקים שטופחו מסיבות אסתטיות, דתיות ותרבותיות (קשורים לעיתים קרובות למבני דת או מבנים מונומנטליים). דוגמאות בישראל- גלגל רפאים בגולן, הגנים </a:t>
            </a:r>
            <a:r>
              <a:rPr lang="he-IL" sz="1200" kern="1200" dirty="0" err="1">
                <a:solidFill>
                  <a:schemeClr val="tx1"/>
                </a:solidFill>
                <a:effectLst/>
                <a:latin typeface="+mn-lt"/>
                <a:ea typeface="+mn-ea"/>
                <a:cs typeface="+mn-cs"/>
              </a:rPr>
              <a:t>הבאהיים</a:t>
            </a:r>
            <a:r>
              <a:rPr lang="he-IL" sz="1200" kern="1200" dirty="0">
                <a:solidFill>
                  <a:schemeClr val="tx1"/>
                </a:solidFill>
                <a:effectLst/>
                <a:latin typeface="+mn-lt"/>
                <a:ea typeface="+mn-ea"/>
                <a:cs typeface="+mn-cs"/>
              </a:rPr>
              <a:t> בעכו ובחיפה (חשיבות אוניברסלית). אחוזת קבר הברון רוטשילד בזיכרון יעקב, קבר בן גוריון, גן השלושה (הסחנה), קבר בן גוריון ושדרות עצי וושינגטוניה (חשיבות ארצית) ולימנים בנגב (רמת חשיבות מקומית).</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24</a:t>
            </a:fld>
            <a:endParaRPr lang="en-GB"/>
          </a:p>
        </p:txBody>
      </p:sp>
    </p:spTree>
    <p:extLst>
      <p:ext uri="{BB962C8B-B14F-4D97-AF65-F5344CB8AC3E}">
        <p14:creationId xmlns:p14="http://schemas.microsoft.com/office/powerpoint/2010/main" val="2700046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אפשר</a:t>
            </a:r>
            <a:r>
              <a:rPr lang="he-IL" baseline="0" dirty="0"/>
              <a:t> לפנות אל התלמידים ולברר עימם מה מהדוגמאות שהוזכרו הן בחשיבות אוניברסלית ומה בחשיבות אצית או אזורית.</a:t>
            </a:r>
          </a:p>
          <a:p>
            <a:pPr algn="r"/>
            <a:r>
              <a:rPr lang="he-IL" baseline="0" dirty="0"/>
              <a:t>דוגמאות: </a:t>
            </a:r>
          </a:p>
          <a:p>
            <a:pPr algn="r"/>
            <a:r>
              <a:rPr lang="he-IL" b="1" baseline="0" dirty="0"/>
              <a:t>חשיבות אוניברסלית</a:t>
            </a:r>
            <a:r>
              <a:rPr lang="he-IL" baseline="0" dirty="0"/>
              <a:t>: מגידו וארמגדון, דרך הבשמים, ארץ המערות, דרך הבשמים בנגב.</a:t>
            </a:r>
            <a:endParaRPr lang="en-US" baseline="0" dirty="0"/>
          </a:p>
          <a:p>
            <a:pPr algn="r"/>
            <a:r>
              <a:rPr lang="he-IL" b="1" baseline="0" dirty="0"/>
              <a:t>חשיבות ארצית:</a:t>
            </a:r>
            <a:r>
              <a:rPr lang="en-US" b="1" baseline="0" dirty="0"/>
              <a:t> </a:t>
            </a:r>
            <a:endParaRPr lang="he-IL" b="1" baseline="0" dirty="0"/>
          </a:p>
          <a:p>
            <a:pPr algn="r"/>
            <a:r>
              <a:rPr lang="he-IL" baseline="0" dirty="0"/>
              <a:t>נהלל, גן השלושה, רמת הנדיב, אחוזת בן גוריון, כרמי זיתים בגליל, פרדסים בשרון, מקווה ישראל, מבצרים צלבניים בגליל, מנזרי השפלה, תלי השפלה ועוד.</a:t>
            </a:r>
          </a:p>
          <a:p>
            <a:pPr algn="r"/>
            <a:r>
              <a:rPr lang="he-IL" b="1" baseline="0" dirty="0"/>
              <a:t>חשיבות אזורית</a:t>
            </a:r>
            <a:r>
              <a:rPr lang="he-IL" baseline="0" dirty="0"/>
              <a:t>: כפרי צ'רקסים בגולן, בתי פרדס בשרון, המצפים בנגב, מחנה עובדים בסדום, </a:t>
            </a:r>
            <a:r>
              <a:rPr lang="he-IL" baseline="0" dirty="0" err="1"/>
              <a:t>בהתישבות</a:t>
            </a:r>
            <a:r>
              <a:rPr lang="he-IL" baseline="0" dirty="0"/>
              <a:t> כפרית קדומה בגולן ועוד</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25</a:t>
            </a:fld>
            <a:endParaRPr lang="en-GB"/>
          </a:p>
        </p:txBody>
      </p:sp>
    </p:spTree>
    <p:extLst>
      <p:ext uri="{BB962C8B-B14F-4D97-AF65-F5344CB8AC3E}">
        <p14:creationId xmlns:p14="http://schemas.microsoft.com/office/powerpoint/2010/main" val="2050393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דמותה של ישראל מושפעת ממספר נתונים, המשפיעים על ייחודיותה ועל עושר נופיה:</a:t>
            </a:r>
            <a:endParaRPr lang="en-US" sz="1200" kern="1200" dirty="0">
              <a:solidFill>
                <a:schemeClr val="tx1"/>
              </a:solidFill>
              <a:effectLst/>
              <a:latin typeface="+mn-lt"/>
              <a:ea typeface="+mn-ea"/>
              <a:cs typeface="+mn-cs"/>
            </a:endParaRPr>
          </a:p>
          <a:p>
            <a:pPr lvl="0" algn="r" rtl="1"/>
            <a:r>
              <a:rPr lang="he-IL" sz="1200" kern="1200" dirty="0">
                <a:solidFill>
                  <a:schemeClr val="tx1"/>
                </a:solidFill>
                <a:effectLst/>
                <a:latin typeface="+mn-lt"/>
                <a:ea typeface="+mn-ea"/>
                <a:cs typeface="+mn-cs"/>
              </a:rPr>
              <a:t>גשר בין יבשות וימים (אסיה, אפריקה ואירופה, ים תיכון, ים סוף)- מיקום זה גרם לריבוי מגעים תרבותיים- כלכליים- חברתיים ומדיניים. </a:t>
            </a:r>
            <a:endParaRPr lang="en-US" sz="1200" kern="1200" dirty="0">
              <a:solidFill>
                <a:schemeClr val="tx1"/>
              </a:solidFill>
              <a:effectLst/>
              <a:latin typeface="+mn-lt"/>
              <a:ea typeface="+mn-ea"/>
              <a:cs typeface="+mn-cs"/>
            </a:endParaRPr>
          </a:p>
          <a:p>
            <a:pPr lvl="0" algn="r" rtl="1"/>
            <a:r>
              <a:rPr lang="he-IL" sz="1200" kern="1200" dirty="0">
                <a:solidFill>
                  <a:schemeClr val="tx1"/>
                </a:solidFill>
                <a:effectLst/>
                <a:latin typeface="+mn-lt"/>
                <a:ea typeface="+mn-ea"/>
                <a:cs typeface="+mn-cs"/>
              </a:rPr>
              <a:t>גבול המזרע והישימון (גבול המדבר מעט צפונית לבאר שבע)- מיקום המשפיע על נופים שמבטאים מעבר, לדוגמא: מיישובי קבע ליישוב נוודי ומשדות מעובדים לשטחי מרעה. </a:t>
            </a:r>
            <a:endParaRPr lang="en-US" sz="1200" kern="1200" dirty="0">
              <a:solidFill>
                <a:schemeClr val="tx1"/>
              </a:solidFill>
              <a:effectLst/>
              <a:latin typeface="+mn-lt"/>
              <a:ea typeface="+mn-ea"/>
              <a:cs typeface="+mn-cs"/>
            </a:endParaRPr>
          </a:p>
          <a:p>
            <a:pPr lvl="0" algn="r" rtl="1"/>
            <a:r>
              <a:rPr lang="he-IL" sz="1200" kern="1200" dirty="0">
                <a:solidFill>
                  <a:schemeClr val="tx1"/>
                </a:solidFill>
                <a:effectLst/>
                <a:latin typeface="+mn-lt"/>
                <a:ea typeface="+mn-ea"/>
                <a:cs typeface="+mn-cs"/>
              </a:rPr>
              <a:t>מקום מפגש של אזורי אקלים (דוגמת מדבר, ים תיכוני, אפרו-סודני וכו')</a:t>
            </a:r>
            <a:endParaRPr lang="en-US" sz="1200" kern="1200" dirty="0">
              <a:solidFill>
                <a:schemeClr val="tx1"/>
              </a:solidFill>
              <a:effectLst/>
              <a:latin typeface="+mn-lt"/>
              <a:ea typeface="+mn-ea"/>
              <a:cs typeface="+mn-cs"/>
            </a:endParaRPr>
          </a:p>
          <a:p>
            <a:pPr lvl="0" algn="r" rtl="1"/>
            <a:r>
              <a:rPr lang="he-IL" sz="1200" kern="1200" dirty="0">
                <a:solidFill>
                  <a:schemeClr val="tx1"/>
                </a:solidFill>
                <a:effectLst/>
                <a:latin typeface="+mn-lt"/>
                <a:ea typeface="+mn-ea"/>
                <a:cs typeface="+mn-cs"/>
              </a:rPr>
              <a:t>מרחב תרבותי מגוון- מקום לידתן של תרבויות, שהייתן של תרבויות רבות לאורך זמן. לדוגמא, ערש הדתות המונותיאיסטיות (יהדות, נצרות, </a:t>
            </a:r>
            <a:r>
              <a:rPr lang="he-IL" sz="1200" kern="1200" dirty="0" err="1">
                <a:solidFill>
                  <a:schemeClr val="tx1"/>
                </a:solidFill>
                <a:effectLst/>
                <a:latin typeface="+mn-lt"/>
                <a:ea typeface="+mn-ea"/>
                <a:cs typeface="+mn-cs"/>
              </a:rPr>
              <a:t>איסלאם</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lgn="r" rtl="1"/>
            <a:r>
              <a:rPr lang="he-IL" sz="1200" kern="1200" dirty="0">
                <a:solidFill>
                  <a:schemeClr val="tx1"/>
                </a:solidFill>
                <a:effectLst/>
                <a:latin typeface="+mn-lt"/>
                <a:ea typeface="+mn-ea"/>
                <a:cs typeface="+mn-cs"/>
              </a:rPr>
              <a:t>מדינה המרובה בנופי הנצחה- נופים שנועדו לבטא זיכרון לאומי-חברתי.</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26</a:t>
            </a:fld>
            <a:endParaRPr lang="en-GB"/>
          </a:p>
        </p:txBody>
      </p:sp>
    </p:spTree>
    <p:extLst>
      <p:ext uri="{BB962C8B-B14F-4D97-AF65-F5344CB8AC3E}">
        <p14:creationId xmlns:p14="http://schemas.microsoft.com/office/powerpoint/2010/main" val="1521605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בתמונה- גן לאומי מגידו וסביבת האתר שהוגדרה כאזור חייץ.</a:t>
            </a:r>
            <a:r>
              <a:rPr lang="en-US" dirty="0"/>
              <a:t> </a:t>
            </a:r>
            <a:endParaRPr lang="he-IL" dirty="0"/>
          </a:p>
          <a:p>
            <a:pPr algn="r"/>
            <a:r>
              <a:rPr lang="he-IL" dirty="0"/>
              <a:t>במפה</a:t>
            </a:r>
            <a:r>
              <a:rPr lang="he-IL" baseline="0" dirty="0"/>
              <a:t> רואים בשחור את אזור החיץ ובאדום/סגול את סביבת הגן הלאומי המוכרז</a:t>
            </a:r>
            <a:endParaRPr lang="en-US" baseline="0" dirty="0"/>
          </a:p>
          <a:p>
            <a:pPr algn="r"/>
            <a:r>
              <a:rPr lang="he-IL" sz="1200" kern="1200" dirty="0">
                <a:solidFill>
                  <a:schemeClr val="tx1"/>
                </a:solidFill>
                <a:effectLst/>
                <a:latin typeface="+mn-lt"/>
                <a:ea typeface="+mn-ea"/>
                <a:cs typeface="+mn-cs"/>
              </a:rPr>
              <a:t>השטח המישורי מול תל מגידו הוגדר כאזור חיץ היות והוא מתאים לתיאורי מלחמת אחרית הימים  בסיפור מלחמת ארמגדון.</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27</a:t>
            </a:fld>
            <a:endParaRPr lang="en-GB"/>
          </a:p>
        </p:txBody>
      </p:sp>
    </p:spTree>
    <p:extLst>
      <p:ext uri="{BB962C8B-B14F-4D97-AF65-F5344CB8AC3E}">
        <p14:creationId xmlns:p14="http://schemas.microsoft.com/office/powerpoint/2010/main" val="3177862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a:t>
            </a:fld>
            <a:endParaRPr lang="en-GB" dirty="0"/>
          </a:p>
        </p:txBody>
      </p:sp>
    </p:spTree>
    <p:extLst>
      <p:ext uri="{BB962C8B-B14F-4D97-AF65-F5344CB8AC3E}">
        <p14:creationId xmlns:p14="http://schemas.microsoft.com/office/powerpoint/2010/main" val="2953465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שמירה על מרחבי נופי התרבות נעשית, לאורך העשורים האחרונים גם באמצעות תכנון מרחבים ביוספריים. </a:t>
            </a:r>
          </a:p>
          <a:p>
            <a:pPr algn="r" rtl="1"/>
            <a:r>
              <a:rPr lang="he-IL" sz="1200" kern="1200" dirty="0">
                <a:solidFill>
                  <a:schemeClr val="tx1"/>
                </a:solidFill>
                <a:effectLst/>
                <a:latin typeface="+mn-lt"/>
                <a:ea typeface="+mn-ea"/>
                <a:cs typeface="+mn-cs"/>
              </a:rPr>
              <a:t>תכנית למרחב </a:t>
            </a:r>
            <a:r>
              <a:rPr lang="he-IL" sz="1200" kern="1200" dirty="0" err="1">
                <a:solidFill>
                  <a:schemeClr val="tx1"/>
                </a:solidFill>
                <a:effectLst/>
                <a:latin typeface="+mn-lt"/>
                <a:ea typeface="+mn-ea"/>
                <a:cs typeface="+mn-cs"/>
              </a:rPr>
              <a:t>ביוספרי</a:t>
            </a:r>
            <a:r>
              <a:rPr lang="he-IL" sz="1200" kern="1200" dirty="0">
                <a:solidFill>
                  <a:schemeClr val="tx1"/>
                </a:solidFill>
                <a:effectLst/>
                <a:latin typeface="+mn-lt"/>
                <a:ea typeface="+mn-ea"/>
                <a:cs typeface="+mn-cs"/>
              </a:rPr>
              <a:t> מבקשת ליצור איזון בין צרכי האדם והשפעות האדם על סביבתו ע"פ עקרונות ברי קיימא המאפשרים מחייה, תוך שמירה על משאבים טבעיים ותרבותיים במרחב, בהווה ובעתיד. מטרת הקמת מרחב </a:t>
            </a:r>
            <a:r>
              <a:rPr lang="he-IL" sz="1200" kern="1200" dirty="0" err="1">
                <a:solidFill>
                  <a:schemeClr val="tx1"/>
                </a:solidFill>
                <a:effectLst/>
                <a:latin typeface="+mn-lt"/>
                <a:ea typeface="+mn-ea"/>
                <a:cs typeface="+mn-cs"/>
              </a:rPr>
              <a:t>ביוספרי</a:t>
            </a:r>
            <a:r>
              <a:rPr lang="he-IL" sz="1200" kern="1200" dirty="0">
                <a:solidFill>
                  <a:schemeClr val="tx1"/>
                </a:solidFill>
                <a:effectLst/>
                <a:latin typeface="+mn-lt"/>
                <a:ea typeface="+mn-ea"/>
                <a:cs typeface="+mn-cs"/>
              </a:rPr>
              <a:t> היא ליצור שילוב חכם בין שימור מגוון ביולוגי לפיתוח כלכלי באמצעות שיתוף האוכלוסייה המקומית במרחב.</a:t>
            </a:r>
            <a:endParaRPr lang="en-US"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28</a:t>
            </a:fld>
            <a:endParaRPr lang="en-GB"/>
          </a:p>
        </p:txBody>
      </p:sp>
    </p:spTree>
    <p:extLst>
      <p:ext uri="{BB962C8B-B14F-4D97-AF65-F5344CB8AC3E}">
        <p14:creationId xmlns:p14="http://schemas.microsoft.com/office/powerpoint/2010/main" val="3079589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הסיפור-</a:t>
            </a:r>
            <a:r>
              <a:rPr lang="he-IL" baseline="0" dirty="0"/>
              <a:t> בנגב התקיימה במשך כאלף שנים מערכת יישובית מורכבת שהותירה שרידיה בנוף. ראשית ההתיישבות בתקופה הנבטית במאה השלישית לפני הספירה. הנבטים היו עם של סוחרים נוודים שמקורו בחצי האי ערב ובירתם פטרה שבירדן. הם הניחו יסוד לתחנות דרכים ומסחר ברחבי הנגב. תחנות המסחר הפכו לערי קבע ששגשגו בתקופה הביזנטית במאה 5-7 לספירה וסופן בא לאחר הכיבוש המוסלמי – מאה 12 לספירה.</a:t>
            </a:r>
          </a:p>
          <a:p>
            <a:pPr algn="r" rtl="1"/>
            <a:r>
              <a:rPr lang="he-IL" baseline="0" dirty="0"/>
              <a:t>יישובי קבע אלו- ממשית, חלוצה, שיבטה, רחובות, ניצנה ועבדת מכונות ערי הנגב הקדומות ובהן שרידים ארכיאולוגים המעידים על חקלאות ענפה אשר התבססה על איסוף מי גשם ומפעלי מים מרשימים. מסביב לערים ניתן לזהות את מערכות המים- סכרים, תעלות להטיית מים מהוואדיות ובורות מים.</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29</a:t>
            </a:fld>
            <a:endParaRPr lang="en-GB"/>
          </a:p>
        </p:txBody>
      </p:sp>
    </p:spTree>
    <p:extLst>
      <p:ext uri="{BB962C8B-B14F-4D97-AF65-F5344CB8AC3E}">
        <p14:creationId xmlns:p14="http://schemas.microsoft.com/office/powerpoint/2010/main" val="3621337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מימין למעלה שבטה. משמאל למעלה עבדת</a:t>
            </a:r>
          </a:p>
          <a:p>
            <a:pPr algn="r" rtl="1"/>
            <a:r>
              <a:rPr lang="he-IL" dirty="0"/>
              <a:t>מימין למטה ניצנה משמאל למטה בור לאגירת מים </a:t>
            </a:r>
            <a:r>
              <a:rPr lang="he-IL" dirty="0" err="1"/>
              <a:t>בעבדת</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30</a:t>
            </a:fld>
            <a:endParaRPr lang="en-GB"/>
          </a:p>
        </p:txBody>
      </p:sp>
    </p:spTree>
    <p:extLst>
      <p:ext uri="{BB962C8B-B14F-4D97-AF65-F5344CB8AC3E}">
        <p14:creationId xmlns:p14="http://schemas.microsoft.com/office/powerpoint/2010/main" val="474415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אזור</a:t>
            </a:r>
            <a:r>
              <a:rPr lang="he-IL" baseline="0" dirty="0"/>
              <a:t> הגליל התחתון והכנרת הוא "אזור הבשורה".  בנצרת התבשרה מרים הבתולה שהיא עתידה ללדת את ישוע, בגליל ובחוף הכנרת נשא ישוע את דרשותיו, שוטט בשביליו וקיבץ את תלמידיו שהפיצו אחריו את בשורת הנצרות ברחבי העולם הקדום. בשטחים הטבעיים, כרמי הזיתים, שדות החיטה, הגבעות המבודדות- הן תבנית נוף הולדתו של ישוע. נוף זה מאפשר לרבים, נוצרים , חוקרים, אנשי דת ועולי רגל להבין את סיפורו של ישוע באופן מוחשי יותר. נופי הגליל שזורים בברית החדשה, כמקומות בהם התרחשו </a:t>
            </a:r>
            <a:r>
              <a:rPr lang="he-IL" baseline="0" dirty="0" err="1"/>
              <a:t>ארועים</a:t>
            </a:r>
            <a:r>
              <a:rPr lang="he-IL" baseline="0" dirty="0"/>
              <a:t> אך גם במשלים ודרשות שנשאו ישוע ושליחיו.</a:t>
            </a:r>
          </a:p>
          <a:p>
            <a:pPr algn="r" rtl="1"/>
            <a:r>
              <a:rPr lang="he-IL" baseline="0" dirty="0"/>
              <a:t>בכל אחד מהאתרים המוזכרים התרחש סיפור מהברית החדשה או בעל משמעות לסיפור הכללי.</a:t>
            </a:r>
          </a:p>
          <a:p>
            <a:pPr algn="r" rtl="1"/>
            <a:r>
              <a:rPr lang="he-IL" baseline="0" dirty="0"/>
              <a:t>כפר קנה- הפיכת המים ליין. במקום 4 כנסיות.  במצוק הארבל יש תצפית על כלל האתרים. </a:t>
            </a:r>
            <a:r>
              <a:rPr lang="he-IL" baseline="0" dirty="0" err="1"/>
              <a:t>מגדלא</a:t>
            </a:r>
            <a:r>
              <a:rPr lang="he-IL" baseline="0" dirty="0"/>
              <a:t>- כפר הולדתה של מרים </a:t>
            </a:r>
            <a:r>
              <a:rPr lang="he-IL" baseline="0" dirty="0" err="1"/>
              <a:t>המגדלית</a:t>
            </a:r>
            <a:r>
              <a:rPr lang="he-IL" baseline="0" dirty="0"/>
              <a:t>, טבחה- כנסית הלחם והדגים בה כנראה הפך ישן לחם לדגים שהאכילו 5000 איש מאמיניו. כפר נחום- נקרא עירו של ישו- מצא בה את השליחים הראשונים, נתן דרשות, חולל ניסים.... </a:t>
            </a:r>
            <a:r>
              <a:rPr lang="he-IL" baseline="0" dirty="0" err="1"/>
              <a:t>כורזים</a:t>
            </a:r>
            <a:r>
              <a:rPr lang="he-IL" baseline="0" dirty="0"/>
              <a:t>- עיר בה ביצע ישוע מעשים גדולים, הר האושר- בו ישוע נשא דרשה, בפסגה כנסיה מודרנית, בית ציידה- תל ארכיאולוגי המכיר את שרידי העיר בית ציידה המוזכרת רבות בברית החדשה- עיר הולדת חלק מהשליחים, </a:t>
            </a:r>
            <a:r>
              <a:rPr lang="he-IL" baseline="0" dirty="0" err="1"/>
              <a:t>כורסי</a:t>
            </a:r>
            <a:r>
              <a:rPr lang="he-IL" baseline="0" dirty="0"/>
              <a:t>- בה התרחש כנראה נס החזירים.</a:t>
            </a:r>
          </a:p>
          <a:p>
            <a:pPr algn="r" rtl="1"/>
            <a:endParaRPr lang="he-IL" baseline="0" dirty="0"/>
          </a:p>
          <a:p>
            <a:pPr algn="r" rtl="1"/>
            <a:r>
              <a:rPr lang="he-IL" baseline="0" dirty="0"/>
              <a:t>דוגמאות רבות נוספות בחוברת המפרטת את נופי התרבות:</a:t>
            </a:r>
            <a:r>
              <a:rPr lang="en-US" baseline="0" dirty="0"/>
              <a:t> </a:t>
            </a:r>
            <a:r>
              <a:rPr lang="he-IL" baseline="0" dirty="0"/>
              <a:t> </a:t>
            </a:r>
            <a:r>
              <a:rPr lang="en-US" baseline="0" dirty="0"/>
              <a:t>http://www.parks.org.il/PlanningAndDevelopment/DevelopmentInParks/Documents/NofeiTarbut.pdf</a:t>
            </a:r>
            <a:r>
              <a:rPr lang="he-IL" baseline="0" dirty="0"/>
              <a:t> </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31</a:t>
            </a:fld>
            <a:endParaRPr lang="en-GB"/>
          </a:p>
        </p:txBody>
      </p:sp>
    </p:spTree>
    <p:extLst>
      <p:ext uri="{BB962C8B-B14F-4D97-AF65-F5344CB8AC3E}">
        <p14:creationId xmlns:p14="http://schemas.microsoft.com/office/powerpoint/2010/main" val="606861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למעלה מימין</a:t>
            </a:r>
            <a:r>
              <a:rPr lang="he-IL" baseline="0" dirty="0"/>
              <a:t> כפר נחום, למעלה משמאל גן לאומי </a:t>
            </a:r>
            <a:r>
              <a:rPr lang="he-IL" baseline="0" dirty="0" err="1"/>
              <a:t>כורזים</a:t>
            </a:r>
            <a:endParaRPr lang="he-IL" baseline="0" dirty="0"/>
          </a:p>
          <a:p>
            <a:pPr algn="r" rtl="1"/>
            <a:r>
              <a:rPr lang="he-IL" baseline="0" dirty="0"/>
              <a:t>למטה ימין הר האושר, למטה משמאל פסיפס הלחם ו</a:t>
            </a:r>
            <a:r>
              <a:rPr lang="he-IL" baseline="0" dirty="0">
                <a:solidFill>
                  <a:srgbClr val="FF0000"/>
                </a:solidFill>
              </a:rPr>
              <a:t>הדגים</a:t>
            </a:r>
            <a:r>
              <a:rPr lang="he-IL" baseline="0" dirty="0"/>
              <a:t> כנסית טבחה</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32</a:t>
            </a:fld>
            <a:endParaRPr lang="en-GB"/>
          </a:p>
        </p:txBody>
      </p:sp>
    </p:spTree>
    <p:extLst>
      <p:ext uri="{BB962C8B-B14F-4D97-AF65-F5344CB8AC3E}">
        <p14:creationId xmlns:p14="http://schemas.microsoft.com/office/powerpoint/2010/main" val="3023263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הפקת</a:t>
            </a:r>
            <a:r>
              <a:rPr lang="he-IL" baseline="0" dirty="0"/>
              <a:t> אנרגיה מהרוח כרוכה, לעתים, בפגיעה נופית קשה ומחייבת בחירה בין ערכים ואינטרסים מנוגדים. </a:t>
            </a:r>
            <a:r>
              <a:rPr lang="he-IL" dirty="0"/>
              <a:t>מימין למעלה, ועם כיוון השעון:</a:t>
            </a:r>
            <a:r>
              <a:rPr lang="he-IL" baseline="0" dirty="0"/>
              <a:t> טורבינות רוח בגלבוע, ברכס הבשנית בגולן, בפרסומת של חברת 'אפקון' וברמת סירין. קישור למסמך מדיניות של רט"ג בנושא טורבינות רוח:  </a:t>
            </a:r>
            <a:r>
              <a:rPr lang="en-US" sz="1200" u="sng" kern="1200" dirty="0">
                <a:solidFill>
                  <a:schemeClr val="tx1"/>
                </a:solidFill>
                <a:effectLst/>
                <a:latin typeface="+mn-lt"/>
                <a:ea typeface="+mn-ea"/>
                <a:cs typeface="+mn-cs"/>
                <a:hlinkClick r:id="rId3"/>
              </a:rPr>
              <a:t>http://www.parks.org.il/ConservationAndheritage/Science/DocLib/torbinot.pdf</a:t>
            </a:r>
            <a:endParaRPr lang="he-IL" dirty="0"/>
          </a:p>
          <a:p>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33</a:t>
            </a:fld>
            <a:endParaRPr lang="en-GB"/>
          </a:p>
        </p:txBody>
      </p:sp>
    </p:spTree>
    <p:extLst>
      <p:ext uri="{BB962C8B-B14F-4D97-AF65-F5344CB8AC3E}">
        <p14:creationId xmlns:p14="http://schemas.microsoft.com/office/powerpoint/2010/main" val="3990786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sz="1200" b="0" i="0" kern="1200" dirty="0">
                <a:solidFill>
                  <a:schemeClr val="tx1"/>
                </a:solidFill>
                <a:effectLst/>
                <a:latin typeface="+mn-lt"/>
                <a:ea typeface="+mn-ea"/>
                <a:cs typeface="+mn-cs"/>
              </a:rPr>
              <a:t>השיעור</a:t>
            </a:r>
            <a:r>
              <a:rPr lang="he-IL" sz="1200" b="0" i="0" kern="1200" baseline="0" dirty="0">
                <a:solidFill>
                  <a:schemeClr val="tx1"/>
                </a:solidFill>
                <a:effectLst/>
                <a:latin typeface="+mn-lt"/>
                <a:ea typeface="+mn-ea"/>
                <a:cs typeface="+mn-cs"/>
              </a:rPr>
              <a:t> הבא יחל עם דוגמאות לונדליזם באתרי עתיקות ובדיקת תחושות התלמידים בעקבותיהם.</a:t>
            </a:r>
          </a:p>
          <a:p>
            <a:pPr algn="r"/>
            <a:endParaRPr lang="he-IL" sz="1200" b="0" i="0" kern="1200" baseline="0" dirty="0">
              <a:solidFill>
                <a:schemeClr val="tx1"/>
              </a:solidFill>
              <a:effectLst/>
              <a:latin typeface="+mn-lt"/>
              <a:ea typeface="+mn-ea"/>
              <a:cs typeface="+mn-cs"/>
            </a:endParaRPr>
          </a:p>
          <a:p>
            <a:pPr algn="r"/>
            <a:r>
              <a:rPr lang="he-IL" sz="1200" b="0" i="0" kern="1200" dirty="0">
                <a:solidFill>
                  <a:schemeClr val="tx1"/>
                </a:solidFill>
                <a:effectLst/>
                <a:latin typeface="+mn-lt"/>
                <a:ea typeface="+mn-ea"/>
                <a:cs typeface="+mn-cs"/>
              </a:rPr>
              <a:t>ב 5.10.2009 בוצעו מעשי ונדליזם בגן הלאומי עבדת וגרמו לנזק כבד. כיום, לאחר שנים של עבודות שיקום מאומצות ובהשקעה של כ-8.7 מיליון שקל, האתר שוקם וניתן לשוב וליהנות מערכי המורשת שבו.</a:t>
            </a:r>
          </a:p>
          <a:p>
            <a:pPr algn="r" rtl="1" fontAlgn="base"/>
            <a:r>
              <a:rPr lang="he-IL" sz="1200" b="0" i="0" u="none" strike="noStrike" kern="1200" dirty="0">
                <a:solidFill>
                  <a:schemeClr val="tx1"/>
                </a:solidFill>
                <a:effectLst/>
                <a:latin typeface="+mn-lt"/>
                <a:ea typeface="+mn-ea"/>
                <a:cs typeface="+mn-cs"/>
              </a:rPr>
              <a:t>עבודות השיקום בגן לאומי עבדת, שהוכרז בשנת 2005 ע"י אונסק"ו כאתר בעל חשיבות מיוחדת למורשת התרבותית העולמית, ארכו שלוש שנים</a:t>
            </a:r>
            <a:r>
              <a:rPr lang="he-IL" sz="1200" b="0" i="0" u="none" strike="noStrike" kern="1200" baseline="0" dirty="0">
                <a:solidFill>
                  <a:schemeClr val="tx1"/>
                </a:solidFill>
                <a:effectLst/>
                <a:latin typeface="+mn-lt"/>
                <a:ea typeface="+mn-ea"/>
                <a:cs typeface="+mn-cs"/>
              </a:rPr>
              <a:t> והתבצעו בהמשך להחלטת ממשלה להקצות את הכסף הדרוש לשיקום.</a:t>
            </a:r>
          </a:p>
          <a:p>
            <a:pPr algn="r"/>
            <a:r>
              <a:rPr lang="he-IL" sz="1200" b="0" i="0" kern="1200" dirty="0">
                <a:solidFill>
                  <a:schemeClr val="tx1"/>
                </a:solidFill>
                <a:effectLst/>
                <a:latin typeface="+mn-lt"/>
                <a:ea typeface="+mn-ea"/>
                <a:cs typeface="+mn-cs"/>
              </a:rPr>
              <a:t>במסגרת עבודות השיקום, הוחזרו קירות ומשקופי אבן שנעקרו ממקומם, שוחזרו קשתות, בוצע שימור מכלול הכנסיות והמקדש הנבטי ושיקומם,  הוסר גרפיטי מ250 מ"ר של קירות, אלמנטים עדינים, ממצאים ארכיאולוגים ושלטים, הושבו אמצעי ההמחשה שניזוקו, חודשה התאורה שניזוקה, התשתיות והלוגיסטיקה שופצו ועוד.</a:t>
            </a:r>
            <a:r>
              <a:rPr lang="he-IL" sz="1200" b="0" i="0" kern="1200" baseline="0" dirty="0">
                <a:solidFill>
                  <a:schemeClr val="tx1"/>
                </a:solidFill>
                <a:effectLst/>
                <a:latin typeface="+mn-lt"/>
                <a:ea typeface="+mn-ea"/>
                <a:cs typeface="+mn-cs"/>
              </a:rPr>
              <a:t> </a:t>
            </a:r>
            <a:r>
              <a:rPr lang="he-IL" sz="1200" b="0" i="0" kern="1200" dirty="0">
                <a:solidFill>
                  <a:schemeClr val="tx1"/>
                </a:solidFill>
                <a:effectLst/>
                <a:latin typeface="+mn-lt"/>
                <a:ea typeface="+mn-ea"/>
                <a:cs typeface="+mn-cs"/>
              </a:rPr>
              <a:t>כמו כן, הוצבה מערכת אבטחה היקפית למניעת פריצות עתידיות</a:t>
            </a:r>
            <a:r>
              <a:rPr lang="en-US" sz="1200" b="0" i="0" kern="1200" dirty="0">
                <a:solidFill>
                  <a:schemeClr val="tx1"/>
                </a:solidFill>
                <a:effectLst/>
                <a:latin typeface="+mn-lt"/>
                <a:ea typeface="+mn-ea"/>
                <a:cs typeface="+mn-cs"/>
              </a:rPr>
              <a:t>/</a:t>
            </a:r>
          </a:p>
          <a:p>
            <a:pPr algn="r"/>
            <a:r>
              <a:rPr lang="he-IL" sz="1200" b="0" i="0" kern="1200" dirty="0">
                <a:solidFill>
                  <a:schemeClr val="tx1"/>
                </a:solidFill>
                <a:effectLst/>
                <a:latin typeface="+mn-lt"/>
                <a:ea typeface="+mn-ea"/>
                <a:cs typeface="+mn-cs"/>
              </a:rPr>
              <a:t>פעולות</a:t>
            </a:r>
            <a:r>
              <a:rPr lang="he-IL" sz="1200" b="0" i="0" kern="1200" baseline="0" dirty="0">
                <a:solidFill>
                  <a:schemeClr val="tx1"/>
                </a:solidFill>
                <a:effectLst/>
                <a:latin typeface="+mn-lt"/>
                <a:ea typeface="+mn-ea"/>
                <a:cs typeface="+mn-cs"/>
              </a:rPr>
              <a:t> השיקום התבצעו יחד עם אוכלוסייה מקומית וקבוצות המבקרות באתר על מנת להגביר את הערך החינוכי הסברתי של השיקום.</a:t>
            </a:r>
            <a:endParaRPr lang="he-IL" sz="1200" b="0" i="0" kern="1200" dirty="0">
              <a:solidFill>
                <a:schemeClr val="tx1"/>
              </a:solidFill>
              <a:effectLst/>
              <a:latin typeface="+mn-lt"/>
              <a:ea typeface="+mn-ea"/>
              <a:cs typeface="+mn-cs"/>
            </a:endParaRPr>
          </a:p>
          <a:p>
            <a:pPr algn="r" rtl="1" fontAlgn="base"/>
            <a:endParaRPr lang="he-IL" b="0"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34</a:t>
            </a:fld>
            <a:endParaRPr lang="en-GB"/>
          </a:p>
        </p:txBody>
      </p:sp>
    </p:spTree>
    <p:extLst>
      <p:ext uri="{BB962C8B-B14F-4D97-AF65-F5344CB8AC3E}">
        <p14:creationId xmlns:p14="http://schemas.microsoft.com/office/powerpoint/2010/main" val="4033715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תמונות הממחישות</a:t>
            </a:r>
            <a:r>
              <a:rPr lang="he-IL" baseline="0" dirty="0"/>
              <a:t> את ההרס בגן לאומי עבדת (בימים אלו- האתר נמצא לאחר תהליך השיקום).</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35</a:t>
            </a:fld>
            <a:endParaRPr lang="en-GB"/>
          </a:p>
        </p:txBody>
      </p:sp>
    </p:spTree>
    <p:extLst>
      <p:ext uri="{BB962C8B-B14F-4D97-AF65-F5344CB8AC3E}">
        <p14:creationId xmlns:p14="http://schemas.microsoft.com/office/powerpoint/2010/main" val="1886507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יש ללחוץ על הקישורים על</a:t>
            </a:r>
            <a:r>
              <a:rPr lang="he-IL" baseline="0" dirty="0"/>
              <a:t> מנת להקרין את הסרטונים של הרס העתיקות ע"י דאעש בסוריה ובעיראק.</a:t>
            </a:r>
          </a:p>
          <a:p>
            <a:pPr marL="0" marR="0" indent="0" algn="r" defTabSz="914400" rtl="0" eaLnBrk="1" fontAlgn="auto" latinLnBrk="0" hangingPunct="1">
              <a:lnSpc>
                <a:spcPct val="100000"/>
              </a:lnSpc>
              <a:spcBef>
                <a:spcPts val="0"/>
              </a:spcBef>
              <a:spcAft>
                <a:spcPts val="0"/>
              </a:spcAft>
              <a:buClrTx/>
              <a:buSzTx/>
              <a:buFontTx/>
              <a:buNone/>
              <a:tabLst/>
              <a:defRPr/>
            </a:pPr>
            <a:r>
              <a:rPr lang="he-IL" baseline="0" dirty="0"/>
              <a:t>ישנה אפשרות גם להעתיק את הקישור ישירות לאינטרנט.</a:t>
            </a:r>
          </a:p>
          <a:p>
            <a:pPr marL="0" marR="0" indent="0" algn="r" defTabSz="914400" rtl="0" eaLnBrk="1" fontAlgn="auto" latinLnBrk="0" hangingPunct="1">
              <a:lnSpc>
                <a:spcPct val="100000"/>
              </a:lnSpc>
              <a:spcBef>
                <a:spcPts val="0"/>
              </a:spcBef>
              <a:spcAft>
                <a:spcPts val="0"/>
              </a:spcAft>
              <a:buClrTx/>
              <a:buSzTx/>
              <a:buFontTx/>
              <a:buNone/>
              <a:tabLst/>
              <a:defRPr/>
            </a:pPr>
            <a:r>
              <a:rPr lang="he-IL" baseline="0" dirty="0"/>
              <a:t>המורה יפנה לתלמידים לבדוק את תחושותיהם בעקבות הסרטונים הללו:</a:t>
            </a:r>
          </a:p>
          <a:p>
            <a:pPr marL="0" marR="0" indent="0" algn="r" defTabSz="914400" rtl="0" eaLnBrk="1" fontAlgn="auto" latinLnBrk="0" hangingPunct="1">
              <a:lnSpc>
                <a:spcPct val="100000"/>
              </a:lnSpc>
              <a:spcBef>
                <a:spcPts val="0"/>
              </a:spcBef>
              <a:spcAft>
                <a:spcPts val="0"/>
              </a:spcAft>
              <a:buClrTx/>
              <a:buSzTx/>
              <a:buFontTx/>
              <a:buNone/>
              <a:tabLst/>
              <a:defRPr/>
            </a:pPr>
            <a:r>
              <a:rPr lang="he-IL" baseline="0" dirty="0"/>
              <a:t>מה דעתכם? האם ומדוע הדבר מזעזע? (אם התלמידים לא הביעו זעזוע אפשר להבהיר זה גרם לזעזוע עולמי) ולברר עם התלמידים למה חשוב לדעתם לשמור על אתרי המורשת הללו? כדאי להזכיר את חשיבות השמירה לדורות הבאים, חשיבות לימוד ההיסטוריה והתרבות האנושית וכו'</a:t>
            </a:r>
            <a:endParaRPr lang="he-IL" dirty="0"/>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36</a:t>
            </a:fld>
            <a:endParaRPr lang="en-GB"/>
          </a:p>
        </p:txBody>
      </p:sp>
    </p:spTree>
    <p:extLst>
      <p:ext uri="{BB962C8B-B14F-4D97-AF65-F5344CB8AC3E}">
        <p14:creationId xmlns:p14="http://schemas.microsoft.com/office/powerpoint/2010/main" val="28277245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מימין למעלה: הרס עתיקות במוזיאון</a:t>
            </a:r>
            <a:r>
              <a:rPr lang="he-IL" baseline="0" dirty="0"/>
              <a:t> במוסול עיראק</a:t>
            </a:r>
            <a:endParaRPr lang="en-US" baseline="0" dirty="0"/>
          </a:p>
          <a:p>
            <a:pPr algn="r" rtl="1"/>
            <a:r>
              <a:rPr lang="he-IL" baseline="0" dirty="0"/>
              <a:t>מימין למטה:</a:t>
            </a:r>
            <a:r>
              <a:rPr lang="en-US" baseline="0" dirty="0"/>
              <a:t> </a:t>
            </a:r>
            <a:r>
              <a:rPr lang="he-IL" baseline="0" dirty="0" err="1"/>
              <a:t>תדמור</a:t>
            </a:r>
            <a:r>
              <a:rPr lang="he-IL" baseline="0" dirty="0"/>
              <a:t> סוריה לאחר </a:t>
            </a:r>
            <a:r>
              <a:rPr lang="he-IL" baseline="0" dirty="0" err="1"/>
              <a:t>שיחרורה</a:t>
            </a:r>
            <a:r>
              <a:rPr lang="he-IL" baseline="0" dirty="0"/>
              <a:t> מידי </a:t>
            </a:r>
            <a:r>
              <a:rPr lang="he-IL" baseline="0" dirty="0" err="1"/>
              <a:t>דאעש</a:t>
            </a:r>
            <a:r>
              <a:rPr lang="he-IL" baseline="0" dirty="0"/>
              <a:t> (הוכרזה כאתר מורשת עולמית).</a:t>
            </a:r>
          </a:p>
          <a:p>
            <a:pPr algn="r" rtl="1"/>
            <a:r>
              <a:rPr lang="he-IL" baseline="0" dirty="0"/>
              <a:t>משמאל (למעלה ולמטה):</a:t>
            </a:r>
            <a:r>
              <a:rPr lang="en-US" baseline="0" dirty="0"/>
              <a:t> </a:t>
            </a:r>
            <a:r>
              <a:rPr lang="he-IL" baseline="0" dirty="0"/>
              <a:t>הרס עתיקות בנמרוד (עיר מימי אשור בעיראק).</a:t>
            </a:r>
          </a:p>
          <a:p>
            <a:pPr algn="r" rtl="1"/>
            <a:endParaRPr lang="he-IL" baseline="0" dirty="0"/>
          </a:p>
          <a:p>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37</a:t>
            </a:fld>
            <a:endParaRPr lang="en-GB"/>
          </a:p>
        </p:txBody>
      </p:sp>
    </p:spTree>
    <p:extLst>
      <p:ext uri="{BB962C8B-B14F-4D97-AF65-F5344CB8AC3E}">
        <p14:creationId xmlns:p14="http://schemas.microsoft.com/office/powerpoint/2010/main" val="2976267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בשנת 1972 כונן האו"ם, באמצעות הארגון אונסק"ו, את האמנה להגנת מורשת תרבות וטבע עולמיים. האמנה נועדה להגדיר ברחבי העולם אתרים של נופי תרבות, מורשת תרבות או מורשת טבע, בעלי ערך אוניברסלי ייחודי לאנושות ולסייע בשימורם. 190 מדינות חתומות על האמנה, ומשנת 1999 חתומה עליה גם מדינת ישראל</a:t>
            </a:r>
            <a:r>
              <a:rPr lang="en-US" sz="1200" kern="1200" dirty="0">
                <a:solidFill>
                  <a:schemeClr val="tx1"/>
                </a:solidFill>
                <a:effectLst/>
                <a:latin typeface="+mn-lt"/>
                <a:ea typeface="+mn-ea"/>
                <a:cs typeface="+mn-cs"/>
              </a:rPr>
              <a:t>.</a:t>
            </a:r>
          </a:p>
          <a:p>
            <a:pPr algn="r"/>
            <a:r>
              <a:rPr lang="he-IL" dirty="0"/>
              <a:t>מומלץ לשאול את</a:t>
            </a:r>
            <a:r>
              <a:rPr lang="he-IL" baseline="0" dirty="0"/>
              <a:t> התלמידים אם הם מכירים אתרי מורשת העולם? מעט דוגמאות בשקופית הבאה.</a:t>
            </a:r>
            <a:endParaRPr lang="en-US" baseline="0" dirty="0"/>
          </a:p>
          <a:p>
            <a:pPr algn="r"/>
            <a:r>
              <a:rPr lang="he-IL" baseline="0" dirty="0"/>
              <a:t>דוגמאות מפורסמות נוספות- מצ'ו פיצ'ו בפרו, הכיכר האדומה במוסקבה, פארק יוסמיטי בארה"ב, פירמידת צ'יצ'ין איצה במקסיקו, צוקי מטאורה ואתר דלפי ביוון, פטרה בירדן, בזיליקת </a:t>
            </a:r>
            <a:r>
              <a:rPr lang="he-IL" baseline="0" dirty="0" err="1"/>
              <a:t>פטרוס</a:t>
            </a:r>
            <a:r>
              <a:rPr lang="he-IL" baseline="0" dirty="0"/>
              <a:t> הקדוש בוותיקן, מפרץ הא לונג </a:t>
            </a:r>
            <a:r>
              <a:rPr lang="he-IL" baseline="0" dirty="0" err="1"/>
              <a:t>בויאטנם</a:t>
            </a:r>
            <a:r>
              <a:rPr lang="he-IL" baseline="0" dirty="0"/>
              <a:t> ועוד </a:t>
            </a:r>
            <a:r>
              <a:rPr lang="he-IL" baseline="0" dirty="0" err="1"/>
              <a:t>ועוד</a:t>
            </a:r>
            <a:r>
              <a:rPr lang="he-IL" baseline="0" dirty="0"/>
              <a:t> </a:t>
            </a:r>
            <a:r>
              <a:rPr lang="he-IL" baseline="0" dirty="0" err="1"/>
              <a:t>ועוד</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a:t>
            </a:fld>
            <a:endParaRPr lang="en-GB"/>
          </a:p>
        </p:txBody>
      </p:sp>
    </p:spTree>
    <p:extLst>
      <p:ext uri="{BB962C8B-B14F-4D97-AF65-F5344CB8AC3E}">
        <p14:creationId xmlns:p14="http://schemas.microsoft.com/office/powerpoint/2010/main" val="38612938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תמונות נוספות מהרס</a:t>
            </a:r>
            <a:r>
              <a:rPr lang="he-IL" baseline="0" dirty="0"/>
              <a:t> עתיקות בסוריה ובעיראק.</a:t>
            </a:r>
          </a:p>
          <a:p>
            <a:pPr algn="r" rtl="1"/>
            <a:r>
              <a:rPr lang="he-IL" baseline="0" dirty="0"/>
              <a:t>מימין למעלה:</a:t>
            </a:r>
            <a:r>
              <a:rPr lang="en-US" baseline="0" dirty="0"/>
              <a:t> </a:t>
            </a:r>
            <a:r>
              <a:rPr lang="he-IL" baseline="0" dirty="0"/>
              <a:t> ניפוץ תבליטים בנמרוד- עיראק</a:t>
            </a:r>
          </a:p>
          <a:p>
            <a:pPr algn="r" rtl="1"/>
            <a:r>
              <a:rPr lang="he-IL" baseline="0" dirty="0"/>
              <a:t>מימין למטה:</a:t>
            </a:r>
            <a:r>
              <a:rPr lang="en-US" baseline="0" dirty="0"/>
              <a:t> </a:t>
            </a:r>
            <a:r>
              <a:rPr lang="he-IL" baseline="0" dirty="0"/>
              <a:t>חומרי נפץ בעיר </a:t>
            </a:r>
            <a:r>
              <a:rPr lang="he-IL" baseline="0" dirty="0" err="1"/>
              <a:t>תדמור</a:t>
            </a:r>
            <a:r>
              <a:rPr lang="he-IL" baseline="0" dirty="0"/>
              <a:t>- סוריה</a:t>
            </a:r>
          </a:p>
          <a:p>
            <a:pPr algn="r" rtl="1"/>
            <a:r>
              <a:rPr lang="he-IL" baseline="0" dirty="0"/>
              <a:t>משמאל למטה:</a:t>
            </a:r>
            <a:r>
              <a:rPr lang="en-US" baseline="0" dirty="0"/>
              <a:t> </a:t>
            </a:r>
            <a:r>
              <a:rPr lang="he-IL" baseline="0" dirty="0"/>
              <a:t>החרבת מנזר בסוריה</a:t>
            </a:r>
          </a:p>
          <a:p>
            <a:pPr algn="r" rtl="1"/>
            <a:r>
              <a:rPr lang="he-IL" baseline="0" dirty="0"/>
              <a:t>משמאל למעלה:</a:t>
            </a:r>
            <a:r>
              <a:rPr lang="en-US" baseline="0" dirty="0"/>
              <a:t> </a:t>
            </a:r>
            <a:r>
              <a:rPr lang="he-IL" baseline="0" dirty="0"/>
              <a:t> עיראק</a:t>
            </a:r>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38</a:t>
            </a:fld>
            <a:endParaRPr lang="en-GB"/>
          </a:p>
        </p:txBody>
      </p:sp>
    </p:spTree>
    <p:extLst>
      <p:ext uri="{BB962C8B-B14F-4D97-AF65-F5344CB8AC3E}">
        <p14:creationId xmlns:p14="http://schemas.microsoft.com/office/powerpoint/2010/main" val="1990408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רשות הטבע והגנים הוקמה על פי חוק שאושר בכנסת בשנת 1963, לשם מימוש המטרות של החוקים שמכוננים אותה: חוק גנים לאומיים, שמורות טבע ואתרי הנצחה וחוק הגנת חיית הבר. מטרות הרשות מתחלקות למחויבויות לשמור על הטבע ועל אתרי המורשת, לטפח אותם לרווחת הציבור ולחנכו בהתאם למטרות אלה. הרשות הינה רשות ממשלתית, גוף ציבורי המחזיק בנאמנות, בשם הציבור, חלק מנכסי הכלל: שמורות טבע וגנים לאומיים. נכסים אלו אינם שייכים רק לדור הנוכחי והרשות מחויבת אליהם כאל פיקדון עליו יש להגן לטווח הארוך, גם בעבור הדורות הבאים</a:t>
            </a:r>
            <a:r>
              <a:rPr lang="en-US" sz="1200" kern="1200" dirty="0">
                <a:solidFill>
                  <a:schemeClr val="tx1"/>
                </a:solidFill>
                <a:effectLst/>
                <a:latin typeface="+mn-lt"/>
                <a:ea typeface="+mn-ea"/>
                <a:cs typeface="+mn-cs"/>
              </a:rPr>
              <a:t>.</a:t>
            </a:r>
          </a:p>
          <a:p>
            <a:pPr algn="r" rtl="1"/>
            <a:r>
              <a:rPr lang="he-IL" sz="1200" kern="1200" dirty="0">
                <a:solidFill>
                  <a:schemeClr val="tx1"/>
                </a:solidFill>
                <a:effectLst/>
                <a:latin typeface="+mn-lt"/>
                <a:ea typeface="+mn-ea"/>
                <a:cs typeface="+mn-cs"/>
              </a:rPr>
              <a:t>לרשות הטבע והגנים שלושה תחומי פעילות עיקריים: </a:t>
            </a:r>
            <a:endParaRPr lang="en-US" sz="1200" kern="1200" dirty="0">
              <a:solidFill>
                <a:schemeClr val="tx1"/>
              </a:solidFill>
              <a:effectLst/>
              <a:latin typeface="+mn-lt"/>
              <a:ea typeface="+mn-ea"/>
              <a:cs typeface="+mn-cs"/>
            </a:endParaRPr>
          </a:p>
          <a:p>
            <a:pPr lvl="0" algn="r" rtl="1"/>
            <a:r>
              <a:rPr lang="he-IL" sz="1200" kern="1200" dirty="0">
                <a:solidFill>
                  <a:schemeClr val="tx1"/>
                </a:solidFill>
                <a:effectLst/>
                <a:latin typeface="+mn-lt"/>
                <a:ea typeface="+mn-ea"/>
                <a:cs typeface="+mn-cs"/>
              </a:rPr>
              <a:t>שמירה על ערכי הטבע, המערכות האקולוגיות ונופי הארץ בשמורות הטבע, בגנים הלאומיים ובשטחים הפתוחים</a:t>
            </a:r>
            <a:r>
              <a:rPr lang="en-US" sz="1200" kern="1200" dirty="0">
                <a:solidFill>
                  <a:schemeClr val="tx1"/>
                </a:solidFill>
                <a:effectLst/>
                <a:latin typeface="+mn-lt"/>
                <a:ea typeface="+mn-ea"/>
                <a:cs typeface="+mn-cs"/>
              </a:rPr>
              <a:t>.</a:t>
            </a:r>
          </a:p>
          <a:p>
            <a:pPr lvl="0" algn="r" rtl="1"/>
            <a:r>
              <a:rPr lang="he-IL" sz="1200" kern="1200" dirty="0">
                <a:solidFill>
                  <a:schemeClr val="tx1"/>
                </a:solidFill>
                <a:effectLst/>
                <a:latin typeface="+mn-lt"/>
                <a:ea typeface="+mn-ea"/>
                <a:cs typeface="+mn-cs"/>
              </a:rPr>
              <a:t>שמירה על אתרי המורשת בגנים הלאומיים ובשמורות הטבע וטיפוחם למען קהל המבקרים</a:t>
            </a:r>
            <a:r>
              <a:rPr lang="en-US" sz="1200" kern="1200" dirty="0">
                <a:solidFill>
                  <a:schemeClr val="tx1"/>
                </a:solidFill>
                <a:effectLst/>
                <a:latin typeface="+mn-lt"/>
                <a:ea typeface="+mn-ea"/>
                <a:cs typeface="+mn-cs"/>
              </a:rPr>
              <a:t>.</a:t>
            </a:r>
          </a:p>
          <a:p>
            <a:pPr lvl="0" algn="r" rtl="1"/>
            <a:r>
              <a:rPr lang="he-IL" sz="1200" kern="1200" dirty="0">
                <a:solidFill>
                  <a:schemeClr val="tx1"/>
                </a:solidFill>
                <a:effectLst/>
                <a:latin typeface="+mn-lt"/>
                <a:ea typeface="+mn-ea"/>
                <a:cs typeface="+mn-cs"/>
              </a:rPr>
              <a:t>הסברה וחינוך לשמירה על ערכי טבע, נוף ומורשת לשם הגברת מודעות הציבור לנושאים אלה</a:t>
            </a:r>
            <a:r>
              <a:rPr lang="en-US" sz="1200" kern="1200" dirty="0">
                <a:solidFill>
                  <a:schemeClr val="tx1"/>
                </a:solidFill>
                <a:effectLst/>
                <a:latin typeface="+mn-lt"/>
                <a:ea typeface="+mn-ea"/>
                <a:cs typeface="+mn-cs"/>
              </a:rPr>
              <a:t>.</a:t>
            </a: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40</a:t>
            </a:fld>
            <a:endParaRPr lang="en-GB"/>
          </a:p>
        </p:txBody>
      </p:sp>
    </p:spTree>
    <p:extLst>
      <p:ext uri="{BB962C8B-B14F-4D97-AF65-F5344CB8AC3E}">
        <p14:creationId xmlns:p14="http://schemas.microsoft.com/office/powerpoint/2010/main" val="1809125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מימין למעלה, ועם כיוון השעון: שימור פסיפס בגן לאומי ציפורי, רצפה בגן</a:t>
            </a:r>
            <a:r>
              <a:rPr lang="he-IL" baseline="0" dirty="0"/>
              <a:t> לאומי הרודיון, פרסקאות בגן לאומי מצדה וציורי קיר בממשית. </a:t>
            </a:r>
            <a:endParaRPr lang="he-IL" dirty="0"/>
          </a:p>
          <a:p>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42</a:t>
            </a:fld>
            <a:endParaRPr lang="en-GB"/>
          </a:p>
        </p:txBody>
      </p:sp>
    </p:spTree>
    <p:extLst>
      <p:ext uri="{BB962C8B-B14F-4D97-AF65-F5344CB8AC3E}">
        <p14:creationId xmlns:p14="http://schemas.microsoft.com/office/powerpoint/2010/main" val="39907865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תמונות מההמחשה והשילוט החדש ביודפת העתיקה, גן לאומי שנחנך לאחרונה, ומביא את סיפור אחד מקרבות הגבורה של היהודים נגד הרומאים. מימין לשמאל, ועם כיוון השעון: קטע מספרו של יוסף בן מתתיהו, איל ניגוח, רומחים וכידונים של הלגיון הרומי העשירי, ציור כבשן חרס.  </a:t>
            </a:r>
          </a:p>
          <a:p>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43</a:t>
            </a:fld>
            <a:endParaRPr lang="en-GB"/>
          </a:p>
        </p:txBody>
      </p:sp>
    </p:spTree>
    <p:extLst>
      <p:ext uri="{BB962C8B-B14F-4D97-AF65-F5344CB8AC3E}">
        <p14:creationId xmlns:p14="http://schemas.microsoft.com/office/powerpoint/2010/main" val="39907865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פרויקט גן קהילה של רשות הטבע והגנים מעניק למתנדבים מקומיים את האפשרות לקחת חלק פעיל בתפעול האתר</a:t>
            </a:r>
            <a:r>
              <a:rPr lang="he-IL" baseline="0" dirty="0"/>
              <a:t> ובהנגשתו למבקרים. מתנדבי גן קהילה לוקחים חלק בהדרכות המבקרים באתר, בחינוך ובהסבר על חשיבות שימור ערכי הטבע, הנוף והמורשת באתר. הפרויקט מתבצע בגני לאומיים רבים, ביניהם, ציפורי, בית שערים, חצור, בית שאן ועוד. </a:t>
            </a:r>
            <a:r>
              <a:rPr lang="en-US" baseline="0" dirty="0"/>
              <a:t> </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45</a:t>
            </a:fld>
            <a:endParaRPr lang="en-GB"/>
          </a:p>
        </p:txBody>
      </p:sp>
    </p:spTree>
    <p:extLst>
      <p:ext uri="{BB962C8B-B14F-4D97-AF65-F5344CB8AC3E}">
        <p14:creationId xmlns:p14="http://schemas.microsoft.com/office/powerpoint/2010/main" val="127102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דוגמא לחלק קטן</a:t>
            </a:r>
            <a:r>
              <a:rPr lang="he-IL" baseline="0" dirty="0"/>
              <a:t> מהאתרים. </a:t>
            </a:r>
            <a:r>
              <a:rPr lang="he-IL" dirty="0"/>
              <a:t>מומלץ</a:t>
            </a:r>
            <a:r>
              <a:rPr lang="he-IL" baseline="0" dirty="0"/>
              <a:t> לבקש מהתלמידים לזהות אתרים שהם מכירים.</a:t>
            </a:r>
          </a:p>
          <a:p>
            <a:pPr algn="r"/>
            <a:r>
              <a:rPr lang="he-IL" baseline="0" dirty="0"/>
              <a:t>האתרים: בית האופרה בסידני, אוסטרליה, טרסות אורז בפיליפינים (בנות 200 שנה), מקדש הזהב </a:t>
            </a:r>
            <a:r>
              <a:rPr lang="he-IL" baseline="0" dirty="0" err="1"/>
              <a:t>בסרי</a:t>
            </a:r>
            <a:r>
              <a:rPr lang="he-IL" baseline="0" dirty="0"/>
              <a:t> לנקה (בעיר </a:t>
            </a:r>
            <a:r>
              <a:rPr lang="he-IL" baseline="0" dirty="0" err="1"/>
              <a:t>דמבולה</a:t>
            </a:r>
            <a:r>
              <a:rPr lang="he-IL" baseline="0" dirty="0"/>
              <a:t>, 80 מערות חצובות בסלע ששימשו למגורי נזירים ומקדשים המכילות 153 פסלי בודהה וציורי קיר).</a:t>
            </a:r>
            <a:r>
              <a:rPr lang="en-US" baseline="0" dirty="0"/>
              <a:t> </a:t>
            </a:r>
          </a:p>
          <a:p>
            <a:pPr algn="r"/>
            <a:r>
              <a:rPr lang="he-IL" baseline="0" dirty="0"/>
              <a:t>שורה שניה- מצודת אגרה, הודו, ליד הטאג' מאהל- עיר מלכותית מוקפת חומה ששימשה מלכים., מקדש השמים בבייג'ינג, סין- מרכז פולחן עבור קיסרי סין משושלת </a:t>
            </a:r>
            <a:r>
              <a:rPr lang="he-IL" baseline="0" dirty="0" err="1"/>
              <a:t>מינג</a:t>
            </a:r>
            <a:r>
              <a:rPr lang="he-IL" baseline="0" dirty="0"/>
              <a:t> </a:t>
            </a:r>
            <a:r>
              <a:rPr lang="he-IL" baseline="0" dirty="0" err="1"/>
              <a:t>וצ'ינג</a:t>
            </a:r>
            <a:r>
              <a:rPr lang="he-IL" baseline="0" dirty="0"/>
              <a:t>, הוקם ב-1530, </a:t>
            </a:r>
            <a:r>
              <a:rPr lang="he-IL" baseline="0" dirty="0" err="1"/>
              <a:t>סגרגדה</a:t>
            </a:r>
            <a:r>
              <a:rPr lang="he-IL" baseline="0" dirty="0"/>
              <a:t> דה </a:t>
            </a:r>
            <a:r>
              <a:rPr lang="he-IL" baseline="0" dirty="0" err="1"/>
              <a:t>פמיליה</a:t>
            </a:r>
            <a:r>
              <a:rPr lang="he-IL" baseline="0" dirty="0"/>
              <a:t>- כנסייה שעיצב גאודי בברצלונה.</a:t>
            </a:r>
          </a:p>
          <a:p>
            <a:pPr algn="r"/>
            <a:r>
              <a:rPr lang="he-IL" baseline="0" dirty="0"/>
              <a:t>שורה תחתונה- החומה הסינית מגבול קוריאה עד מדבר גובי, איי הפסחא באוקיינוס השקט מערבית לדרום אמריקה אשר עברו אסון אקולוגי, מצודת לונדון על גדות נהר </a:t>
            </a:r>
            <a:r>
              <a:rPr lang="he-IL" baseline="0" dirty="0" err="1"/>
              <a:t>התמזה</a:t>
            </a:r>
            <a:r>
              <a:rPr lang="he-IL" baseline="0" dirty="0"/>
              <a:t> </a:t>
            </a:r>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4</a:t>
            </a:fld>
            <a:endParaRPr lang="en-GB"/>
          </a:p>
        </p:txBody>
      </p:sp>
    </p:spTree>
    <p:extLst>
      <p:ext uri="{BB962C8B-B14F-4D97-AF65-F5344CB8AC3E}">
        <p14:creationId xmlns:p14="http://schemas.microsoft.com/office/powerpoint/2010/main" val="3547372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מתוך אתר אונסקו- מפת אתרי מורשת התרבות בישראל</a:t>
            </a:r>
            <a:endParaRPr lang="en-US" dirty="0"/>
          </a:p>
          <a:p>
            <a:pPr algn="r"/>
            <a:r>
              <a:rPr lang="he-IL" dirty="0"/>
              <a:t>מומלץ</a:t>
            </a:r>
            <a:r>
              <a:rPr lang="he-IL" baseline="0" dirty="0"/>
              <a:t> לשאול את התלמידים- האם מכירים אתרי מורשת? אם כן איפה? לנסות לנחש מהם האתרים לפי המפה....חשוב לציין כי במפה המובאת בשקופית, מאתר האינטרנט של אונסק"ו, לא עודכנו מספר אתרים מוכרזים- דוגמת הערים הנבטיות בנגב- עבדת, ממשית, שבטה, חלוצה, תל חצור (בצפון), תל באר שבע ועוד. (במפה מסומנות 9 מתוך 16 אתרים...).</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5</a:t>
            </a:fld>
            <a:endParaRPr lang="en-GB"/>
          </a:p>
        </p:txBody>
      </p:sp>
    </p:spTree>
    <p:extLst>
      <p:ext uri="{BB962C8B-B14F-4D97-AF65-F5344CB8AC3E}">
        <p14:creationId xmlns:p14="http://schemas.microsoft.com/office/powerpoint/2010/main" val="125092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מומלץ לבקש</a:t>
            </a:r>
            <a:r>
              <a:rPr lang="he-IL" baseline="0" dirty="0"/>
              <a:t> מהתלמידים לנסות לזהות את האתרים על פי התמונות-</a:t>
            </a:r>
          </a:p>
          <a:p>
            <a:pPr algn="r"/>
            <a:r>
              <a:rPr lang="he-IL" baseline="0" dirty="0"/>
              <a:t>מצדה, אולמות האבירים בעכו, העיר הלבנה במרכז תל אביב, גן לאומי בית שערים </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6</a:t>
            </a:fld>
            <a:endParaRPr lang="en-GB"/>
          </a:p>
        </p:txBody>
      </p:sp>
    </p:spTree>
    <p:extLst>
      <p:ext uri="{BB962C8B-B14F-4D97-AF65-F5344CB8AC3E}">
        <p14:creationId xmlns:p14="http://schemas.microsoft.com/office/powerpoint/2010/main" val="1524248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על מנת להיכלל ברשימת האתרים על המועמד להיות בעל </a:t>
            </a:r>
            <a:r>
              <a:rPr lang="he-IL" sz="1200" u="sng" kern="1200" dirty="0">
                <a:solidFill>
                  <a:schemeClr val="tx1"/>
                </a:solidFill>
                <a:effectLst/>
                <a:latin typeface="+mn-lt"/>
                <a:ea typeface="+mn-ea"/>
                <a:cs typeface="+mn-cs"/>
              </a:rPr>
              <a:t>ערך עולמי יוצא מהכלל</a:t>
            </a:r>
            <a:r>
              <a:rPr lang="he-IL" sz="1200" kern="1200" dirty="0">
                <a:solidFill>
                  <a:schemeClr val="tx1"/>
                </a:solidFill>
                <a:effectLst/>
                <a:latin typeface="+mn-lt"/>
                <a:ea typeface="+mn-ea"/>
                <a:cs typeface="+mn-cs"/>
              </a:rPr>
              <a:t> ולעמוד לפחות </a:t>
            </a:r>
            <a:r>
              <a:rPr lang="he-IL" sz="1200" u="sng" kern="1200" dirty="0">
                <a:solidFill>
                  <a:schemeClr val="tx1"/>
                </a:solidFill>
                <a:effectLst/>
                <a:latin typeface="+mn-lt"/>
                <a:ea typeface="+mn-ea"/>
                <a:cs typeface="+mn-cs"/>
              </a:rPr>
              <a:t>באחד</a:t>
            </a:r>
            <a:r>
              <a:rPr lang="he-IL" sz="1200" kern="1200" dirty="0">
                <a:solidFill>
                  <a:schemeClr val="tx1"/>
                </a:solidFill>
                <a:effectLst/>
                <a:latin typeface="+mn-lt"/>
                <a:ea typeface="+mn-ea"/>
                <a:cs typeface="+mn-cs"/>
              </a:rPr>
              <a:t> מעשרת הקריטריונים. אלו נחלקים לשתי קבוצות: שישה לבחירת אתר תרבות וארבעה לבחירת אתר טבע. אתר עשוי לשלב קריטריונים משתי הקבוצות. שני תנאים נוספים שעל אתר המבקש הכרה כאתר מורשת עולמית, לעמוד בהם: אותנטיות ויושרה ושלמות (נטולי השפעות פיתוח שעלולים לפגוע באתר או לגרום להזנחתו). הניהול, ההגנה, האמינות והמצב התקין של האתרים, נלקחים גם הם בחשבון. משנת</a:t>
            </a:r>
            <a:r>
              <a:rPr lang="en-US" sz="1200" u="none" strike="noStrike" kern="1200" dirty="0">
                <a:solidFill>
                  <a:schemeClr val="tx1"/>
                </a:solidFill>
                <a:effectLst/>
                <a:latin typeface="+mn-lt"/>
                <a:ea typeface="+mn-ea"/>
                <a:cs typeface="+mn-cs"/>
                <a:hlinkClick r:id="rId3" tooltip="1992"/>
              </a:rPr>
              <a:t>1992</a:t>
            </a:r>
            <a:r>
              <a:rPr lang="en-US" sz="1200"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נשקלים גם יחסי הגומלין בין האדם לבין הטבע באתרים</a:t>
            </a:r>
            <a:r>
              <a:rPr lang="en-US" sz="1200" kern="1200" dirty="0">
                <a:solidFill>
                  <a:schemeClr val="tx1"/>
                </a:solidFill>
                <a:effectLst/>
                <a:latin typeface="+mn-lt"/>
                <a:ea typeface="+mn-ea"/>
                <a:cs typeface="+mn-cs"/>
              </a:rPr>
              <a:t>.</a:t>
            </a:r>
          </a:p>
          <a:p>
            <a:pPr algn="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8</a:t>
            </a:fld>
            <a:endParaRPr lang="en-GB"/>
          </a:p>
        </p:txBody>
      </p:sp>
    </p:spTree>
    <p:extLst>
      <p:ext uri="{BB962C8B-B14F-4D97-AF65-F5344CB8AC3E}">
        <p14:creationId xmlns:p14="http://schemas.microsoft.com/office/powerpoint/2010/main" val="1851512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בתמונות למעלה- מימין מפעל</a:t>
            </a:r>
            <a:r>
              <a:rPr lang="he-IL" baseline="0" dirty="0"/>
              <a:t> המים בתל מגידו משמאל מפעל המים בתל באר שבע</a:t>
            </a:r>
            <a:endParaRPr lang="he-IL" dirty="0"/>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9</a:t>
            </a:fld>
            <a:endParaRPr lang="en-GB"/>
          </a:p>
        </p:txBody>
      </p:sp>
    </p:spTree>
    <p:extLst>
      <p:ext uri="{BB962C8B-B14F-4D97-AF65-F5344CB8AC3E}">
        <p14:creationId xmlns:p14="http://schemas.microsoft.com/office/powerpoint/2010/main" val="97712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בתמונות למעלה- </a:t>
            </a:r>
          </a:p>
          <a:p>
            <a:pPr marL="0" marR="0" indent="0" algn="r" defTabSz="914400" rtl="0" eaLnBrk="1" fontAlgn="auto" latinLnBrk="0" hangingPunct="1">
              <a:lnSpc>
                <a:spcPct val="100000"/>
              </a:lnSpc>
              <a:spcBef>
                <a:spcPts val="0"/>
              </a:spcBef>
              <a:spcAft>
                <a:spcPts val="0"/>
              </a:spcAft>
              <a:buClrTx/>
              <a:buSzTx/>
              <a:buFontTx/>
              <a:buNone/>
              <a:tabLst/>
              <a:defRPr/>
            </a:pPr>
            <a:r>
              <a:rPr lang="he-IL" dirty="0"/>
              <a:t>מימין גן לאומי מצדה, משמאל גן לאומי עבדת</a:t>
            </a:r>
          </a:p>
        </p:txBody>
      </p:sp>
      <p:sp>
        <p:nvSpPr>
          <p:cNvPr id="4" name="מציין מיקום של מספר שקופית 3"/>
          <p:cNvSpPr>
            <a:spLocks noGrp="1"/>
          </p:cNvSpPr>
          <p:nvPr>
            <p:ph type="sldNum" sz="quarter" idx="10"/>
          </p:nvPr>
        </p:nvSpPr>
        <p:spPr/>
        <p:txBody>
          <a:bodyPr/>
          <a:lstStyle/>
          <a:p>
            <a:fld id="{45ACBC8D-DB39-46D7-9837-478B9C6F3BB9}" type="slidenum">
              <a:rPr lang="en-GB" smtClean="0"/>
              <a:t>10</a:t>
            </a:fld>
            <a:endParaRPr lang="en-GB"/>
          </a:p>
        </p:txBody>
      </p:sp>
    </p:spTree>
    <p:extLst>
      <p:ext uri="{BB962C8B-B14F-4D97-AF65-F5344CB8AC3E}">
        <p14:creationId xmlns:p14="http://schemas.microsoft.com/office/powerpoint/2010/main" val="3085431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2526861"/>
            <a:ext cx="9144000" cy="3228988"/>
          </a:xfrm>
        </p:spPr>
        <p:txBody>
          <a:bodyPr/>
          <a:lstStyle/>
          <a:p>
            <a:r>
              <a:rPr lang="he-IL" dirty="0"/>
              <a:t>תמונה</a:t>
            </a:r>
            <a:endParaRPr lang="en-GB" dirty="0"/>
          </a:p>
        </p:txBody>
      </p:sp>
      <p:sp>
        <p:nvSpPr>
          <p:cNvPr id="2" name="Title 1"/>
          <p:cNvSpPr>
            <a:spLocks noGrp="1"/>
          </p:cNvSpPr>
          <p:nvPr>
            <p:ph type="ctrTitle" hasCustomPrompt="1"/>
          </p:nvPr>
        </p:nvSpPr>
        <p:spPr>
          <a:xfrm>
            <a:off x="5064368" y="1266092"/>
            <a:ext cx="4026877" cy="713434"/>
          </a:xfrm>
        </p:spPr>
        <p:txBody>
          <a:bodyPr anchor="b">
            <a:normAutofit/>
          </a:bodyPr>
          <a:lstStyle>
            <a:lvl1pPr algn="ctr">
              <a:defRPr sz="4800">
                <a:solidFill>
                  <a:srgbClr val="49BDF0"/>
                </a:solidFill>
                <a:cs typeface="+mn-cs"/>
              </a:defRPr>
            </a:lvl1pPr>
          </a:lstStyle>
          <a:p>
            <a:r>
              <a:rPr lang="he-IL" dirty="0"/>
              <a:t>כותרת ראשית</a:t>
            </a:r>
            <a:endParaRPr lang="en-US" dirty="0"/>
          </a:p>
        </p:txBody>
      </p:sp>
    </p:spTree>
    <p:extLst>
      <p:ext uri="{BB962C8B-B14F-4D97-AF65-F5344CB8AC3E}">
        <p14:creationId xmlns:p14="http://schemas.microsoft.com/office/powerpoint/2010/main" val="3722497685"/>
      </p:ext>
    </p:extLst>
  </p:cSld>
  <p:clrMapOvr>
    <a:masterClrMapping/>
  </p:clrMapOvr>
  <p:extLst>
    <p:ext uri="{DCECCB84-F9BA-43D5-87BE-67443E8EF086}">
      <p15:sldGuideLst xmlns:p15="http://schemas.microsoft.com/office/powerpoint/2012/main">
        <p15:guide id="1" orient="horz" pos="6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026" name="Picture 2" descr="G:\שיווק\איורים\איורים ים\איורים ים\איורים-ים-23.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t="-7921"/>
          <a:stretch/>
        </p:blipFill>
        <p:spPr bwMode="auto">
          <a:xfrm>
            <a:off x="0" y="5322013"/>
            <a:ext cx="2825393" cy="153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28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026" name="Picture 2" descr="G:\שיווק\איורים\איורים ים\איורים ים\איורים-ים-1.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t="-19174" r="-4390"/>
          <a:stretch/>
        </p:blipFill>
        <p:spPr bwMode="auto">
          <a:xfrm>
            <a:off x="0" y="4878388"/>
            <a:ext cx="2629431" cy="197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474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שער משנה (חוצץ)</a:t>
            </a:r>
            <a:endParaRPr lang="en-GB" dirty="0"/>
          </a:p>
        </p:txBody>
      </p:sp>
      <p:pic>
        <p:nvPicPr>
          <p:cNvPr id="7170" name="Picture 2" descr="G:\שיווק\איורים\איורים PNG\IURIM-49.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2866" y="4443361"/>
            <a:ext cx="2322165" cy="1484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548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שער משנה (חוצץ)</a:t>
            </a:r>
            <a:endParaRPr lang="en-GB" dirty="0"/>
          </a:p>
        </p:txBody>
      </p:sp>
      <p:pic>
        <p:nvPicPr>
          <p:cNvPr id="6146" name="Picture 2" descr="G:\שיווק\איורים\איורים PNG\IURIM-45.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0275" y="3585680"/>
            <a:ext cx="1639052" cy="2342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794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שער משנה (חוצץ)</a:t>
            </a:r>
            <a:endParaRPr lang="en-GB" dirty="0"/>
          </a:p>
        </p:txBody>
      </p:sp>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b="2288"/>
          <a:stretch/>
        </p:blipFill>
        <p:spPr>
          <a:xfrm>
            <a:off x="1100664" y="4594835"/>
            <a:ext cx="2160000" cy="1383515"/>
          </a:xfrm>
          <a:prstGeom prst="rect">
            <a:avLst/>
          </a:prstGeom>
        </p:spPr>
      </p:pic>
    </p:spTree>
    <p:extLst>
      <p:ext uri="{BB962C8B-B14F-4D97-AF65-F5344CB8AC3E}">
        <p14:creationId xmlns:p14="http://schemas.microsoft.com/office/powerpoint/2010/main" val="4039894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שער משנה (חוצץ)</a:t>
            </a:r>
            <a:endParaRPr lang="en-GB" dirty="0"/>
          </a:p>
        </p:txBody>
      </p:sp>
      <p:pic>
        <p:nvPicPr>
          <p:cNvPr id="3074" name="Picture 2" descr="G:\שיווק\איורים\איורים ים\איורים ים\איורים-ים-22.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flipH="1">
            <a:off x="-1" y="4865954"/>
            <a:ext cx="3063991" cy="1082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47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שער משנה (חוצץ)</a:t>
            </a:r>
            <a:endParaRPr lang="en-GB" dirty="0"/>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1644" y="3784223"/>
            <a:ext cx="2160000" cy="2153487"/>
          </a:xfrm>
          <a:prstGeom prst="rect">
            <a:avLst/>
          </a:prstGeom>
        </p:spPr>
      </p:pic>
    </p:spTree>
    <p:extLst>
      <p:ext uri="{BB962C8B-B14F-4D97-AF65-F5344CB8AC3E}">
        <p14:creationId xmlns:p14="http://schemas.microsoft.com/office/powerpoint/2010/main" val="3302718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שער משנה (חוצץ)</a:t>
            </a:r>
            <a:endParaRPr lang="en-GB" dirty="0"/>
          </a:p>
        </p:txBody>
      </p:sp>
      <p:pic>
        <p:nvPicPr>
          <p:cNvPr id="1026" name="Picture 2" descr="G:\שיווק\איורים\איורים PNG\איורים עיבוד.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l="11182" b="26336"/>
          <a:stretch/>
        </p:blipFill>
        <p:spPr bwMode="auto">
          <a:xfrm>
            <a:off x="0" y="4214276"/>
            <a:ext cx="4244874" cy="1724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121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שער משנה (חוצץ)</a:t>
            </a:r>
            <a:endParaRPr lang="en-GB" dirty="0"/>
          </a:p>
        </p:txBody>
      </p:sp>
      <p:pic>
        <p:nvPicPr>
          <p:cNvPr id="5122" name="Picture 2" descr="G:\שיווק\איורים\איורים PNG\IURIM-36.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4213688"/>
            <a:ext cx="3130831" cy="172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661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שער משנה (חוצץ)</a:t>
            </a:r>
            <a:endParaRPr lang="en-GB" dirty="0"/>
          </a:p>
        </p:txBody>
      </p:sp>
      <p:pic>
        <p:nvPicPr>
          <p:cNvPr id="2051" name="Picture 3" descr="G:\שיווק\איורים\איורים PNG\IURIM-41.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4103456"/>
            <a:ext cx="2075193" cy="183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724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8194" name="Picture 2" descr="G:\שיווק\איורים\איורים PNG\IURIM-67.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0275" y="4428161"/>
            <a:ext cx="1643864" cy="2429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634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49BDF0"/>
                </a:solidFill>
                <a:cs typeface="+mn-cs"/>
              </a:defRPr>
            </a:lvl1pPr>
          </a:lstStyle>
          <a:p>
            <a:r>
              <a:rPr lang="he-IL" dirty="0"/>
              <a:t>שער משנה (חוצץ)</a:t>
            </a:r>
            <a:endParaRPr lang="en-GB" dirty="0"/>
          </a:p>
        </p:txBody>
      </p:sp>
      <p:pic>
        <p:nvPicPr>
          <p:cNvPr id="2050" name="Picture 2" descr="G:\שיווק\איורים\איורים ים\איורים ים\איורים-ים-3.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 y="4356374"/>
            <a:ext cx="3092521" cy="1571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950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F8E258"/>
                </a:solidFill>
                <a:cs typeface="+mn-cs"/>
              </a:defRPr>
            </a:lvl1pPr>
          </a:lstStyle>
          <a:p>
            <a:r>
              <a:rPr lang="he-IL" dirty="0"/>
              <a:t>שער משנה (חוצץ)</a:t>
            </a:r>
            <a:endParaRPr lang="en-GB" dirty="0"/>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3787603"/>
            <a:ext cx="2142789" cy="2160000"/>
          </a:xfrm>
          <a:prstGeom prst="rect">
            <a:avLst/>
          </a:prstGeom>
        </p:spPr>
      </p:pic>
    </p:spTree>
    <p:extLst>
      <p:ext uri="{BB962C8B-B14F-4D97-AF65-F5344CB8AC3E}">
        <p14:creationId xmlns:p14="http://schemas.microsoft.com/office/powerpoint/2010/main" val="2311685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F8E258"/>
                </a:solidFill>
                <a:cs typeface="+mn-cs"/>
              </a:defRPr>
            </a:lvl1pPr>
          </a:lstStyle>
          <a:p>
            <a:r>
              <a:rPr lang="he-IL" dirty="0"/>
              <a:t>שער משנה (חוצץ)</a:t>
            </a:r>
            <a:endParaRPr lang="en-GB" dirty="0"/>
          </a:p>
        </p:txBody>
      </p:sp>
      <p:pic>
        <p:nvPicPr>
          <p:cNvPr id="4098" name="Picture 2" descr="G:\שיווק\איורים\איורים PNG\IURIM-24.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4513495"/>
            <a:ext cx="2553377" cy="1424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235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69924" y="1902525"/>
            <a:ext cx="5500886" cy="318161"/>
          </a:xfrm>
        </p:spPr>
        <p:txBody>
          <a:bodyPr>
            <a:noAutofit/>
          </a:bodyPr>
          <a:lstStyle>
            <a:lvl1pPr algn="r">
              <a:defRPr sz="3800" b="1">
                <a:solidFill>
                  <a:srgbClr val="49BDF0"/>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sp>
        <p:nvSpPr>
          <p:cNvPr id="5" name="Picture Placeholder 4"/>
          <p:cNvSpPr>
            <a:spLocks noGrp="1"/>
          </p:cNvSpPr>
          <p:nvPr>
            <p:ph type="pic" sz="quarter" idx="15" hasCustomPrompt="1"/>
          </p:nvPr>
        </p:nvSpPr>
        <p:spPr>
          <a:xfrm>
            <a:off x="0" y="1216025"/>
            <a:ext cx="3084513" cy="5641975"/>
          </a:xfrm>
        </p:spPr>
        <p:txBody>
          <a:bodyPr/>
          <a:lstStyle/>
          <a:p>
            <a:r>
              <a:rPr lang="he-IL" dirty="0"/>
              <a:t>תמונה</a:t>
            </a:r>
            <a:endParaRPr lang="en-GB" dirty="0"/>
          </a:p>
        </p:txBody>
      </p:sp>
    </p:spTree>
    <p:extLst>
      <p:ext uri="{BB962C8B-B14F-4D97-AF65-F5344CB8AC3E}">
        <p14:creationId xmlns:p14="http://schemas.microsoft.com/office/powerpoint/2010/main" val="2431926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1188" y="1902525"/>
            <a:ext cx="4449622"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spTree>
    <p:extLst>
      <p:ext uri="{BB962C8B-B14F-4D97-AF65-F5344CB8AC3E}">
        <p14:creationId xmlns:p14="http://schemas.microsoft.com/office/powerpoint/2010/main" val="33479703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169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10D6ED4B-A92F-45A2-8290-E2D4EE5EA3AB}"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a:xfrm>
            <a:off x="628650" y="6356351"/>
            <a:ext cx="2057400" cy="365125"/>
          </a:xfrm>
          <a:prstGeom prst="rect">
            <a:avLst/>
          </a:prstGeom>
        </p:spPr>
        <p:txBody>
          <a:bodyPr/>
          <a:lstStyle/>
          <a:p>
            <a:fld id="{EFCC3C21-DA12-408A-AC4D-7285F9DBC0E6}" type="slidenum">
              <a:rPr lang="he-IL" smtClean="0"/>
              <a:t>‹#›</a:t>
            </a:fld>
            <a:endParaRPr lang="he-IL"/>
          </a:p>
        </p:txBody>
      </p:sp>
    </p:spTree>
    <p:extLst>
      <p:ext uri="{BB962C8B-B14F-4D97-AF65-F5344CB8AC3E}">
        <p14:creationId xmlns:p14="http://schemas.microsoft.com/office/powerpoint/2010/main" val="54054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4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6"/>
            <a:ext cx="7423848" cy="318161"/>
          </a:xfrm>
        </p:spPr>
        <p:txBody>
          <a:bodyPr>
            <a:noAutofit/>
          </a:bodyPr>
          <a:lstStyle>
            <a:lvl1pPr algn="r">
              <a:defRPr sz="285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4" y="2262385"/>
            <a:ext cx="5329237" cy="523875"/>
          </a:xfrm>
        </p:spPr>
        <p:txBody>
          <a:bodyPr/>
          <a:lstStyle>
            <a:lvl1pPr marL="0" indent="0" algn="r" rtl="1">
              <a:buNone/>
              <a:defRPr sz="2100"/>
            </a:lvl1pPr>
          </a:lstStyle>
          <a:p>
            <a:r>
              <a:rPr lang="he-IL" sz="1275" b="1" dirty="0">
                <a:solidFill>
                  <a:srgbClr val="004437"/>
                </a:solidFill>
              </a:rPr>
              <a:t>כותרת משנה לדוגמה</a:t>
            </a:r>
            <a:endParaRPr lang="en-GB" sz="1275" b="1" dirty="0">
              <a:solidFill>
                <a:srgbClr val="004437"/>
              </a:solidFill>
            </a:endParaRPr>
          </a:p>
        </p:txBody>
      </p:sp>
      <p:sp>
        <p:nvSpPr>
          <p:cNvPr id="14" name="Text Placeholder 5"/>
          <p:cNvSpPr>
            <a:spLocks noGrp="1"/>
          </p:cNvSpPr>
          <p:nvPr>
            <p:ph type="body" sz="quarter" idx="18"/>
          </p:nvPr>
        </p:nvSpPr>
        <p:spPr>
          <a:xfrm>
            <a:off x="3541574" y="2884435"/>
            <a:ext cx="5329237" cy="2802932"/>
          </a:xfrm>
        </p:spPr>
        <p:txBody>
          <a:bodyPr>
            <a:noAutofit/>
          </a:bodyPr>
          <a:lstStyle>
            <a:lvl1pPr marL="0" indent="0" algn="r" rtl="1">
              <a:buFontTx/>
              <a:buNone/>
              <a:defRPr sz="900">
                <a:solidFill>
                  <a:srgbClr val="004437"/>
                </a:solidFill>
                <a:latin typeface="Arial" panose="020B0604020202020204" pitchFamily="34" charset="0"/>
                <a:cs typeface="Arial" panose="020B0604020202020204" pitchFamily="34" charset="0"/>
              </a:defRPr>
            </a:lvl1pPr>
            <a:lvl2pPr marL="342900" indent="0" algn="r" rtl="1">
              <a:buFontTx/>
              <a:buNone/>
              <a:defRPr sz="900">
                <a:solidFill>
                  <a:srgbClr val="004437"/>
                </a:solidFill>
                <a:latin typeface="Arial" panose="020B0604020202020204" pitchFamily="34" charset="0"/>
                <a:cs typeface="Arial" panose="020B0604020202020204" pitchFamily="34" charset="0"/>
              </a:defRPr>
            </a:lvl2pPr>
            <a:lvl3pPr marL="685800" indent="0" algn="r" rtl="1">
              <a:buFontTx/>
              <a:buNone/>
              <a:defRPr sz="900">
                <a:solidFill>
                  <a:srgbClr val="004437"/>
                </a:solidFill>
                <a:latin typeface="Arial" panose="020B0604020202020204" pitchFamily="34" charset="0"/>
                <a:cs typeface="Arial" panose="020B0604020202020204" pitchFamily="34" charset="0"/>
              </a:defRPr>
            </a:lvl3pPr>
            <a:lvl4pPr marL="1028700" indent="0" algn="r" rtl="1">
              <a:buFontTx/>
              <a:buNone/>
              <a:defRPr sz="900">
                <a:solidFill>
                  <a:srgbClr val="004437"/>
                </a:solidFill>
                <a:latin typeface="Arial" panose="020B0604020202020204" pitchFamily="34" charset="0"/>
                <a:cs typeface="Arial" panose="020B0604020202020204" pitchFamily="34" charset="0"/>
              </a:defRPr>
            </a:lvl4pPr>
            <a:lvl5pPr marL="1371600" indent="0" algn="r" rtl="1">
              <a:buFontTx/>
              <a:buNone/>
              <a:defRPr sz="900">
                <a:solidFill>
                  <a:srgbClr val="004437"/>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11"/>
          <p:cNvSpPr>
            <a:spLocks noGrp="1"/>
          </p:cNvSpPr>
          <p:nvPr>
            <p:ph type="pic" sz="quarter" idx="15" hasCustomPrompt="1"/>
          </p:nvPr>
        </p:nvSpPr>
        <p:spPr>
          <a:xfrm>
            <a:off x="6903569" y="6210581"/>
            <a:ext cx="502557" cy="493712"/>
          </a:xfrm>
        </p:spPr>
        <p:txBody>
          <a:bodyPr/>
          <a:lstStyle/>
          <a:p>
            <a:r>
              <a:rPr lang="he-IL" dirty="0"/>
              <a:t>תמונה</a:t>
            </a:r>
            <a:endParaRPr lang="en-GB" dirty="0"/>
          </a:p>
        </p:txBody>
      </p:sp>
      <p:sp>
        <p:nvSpPr>
          <p:cNvPr id="11" name="Picture Placeholder 11"/>
          <p:cNvSpPr>
            <a:spLocks noGrp="1"/>
          </p:cNvSpPr>
          <p:nvPr>
            <p:ph type="pic" sz="quarter" idx="16" hasCustomPrompt="1"/>
          </p:nvPr>
        </p:nvSpPr>
        <p:spPr>
          <a:xfrm>
            <a:off x="7617002" y="6210581"/>
            <a:ext cx="502557" cy="493712"/>
          </a:xfrm>
        </p:spPr>
        <p:txBody>
          <a:bodyPr/>
          <a:lstStyle/>
          <a:p>
            <a:r>
              <a:rPr lang="he-IL" dirty="0"/>
              <a:t>תמונה</a:t>
            </a:r>
            <a:endParaRPr lang="en-GB" dirty="0"/>
          </a:p>
        </p:txBody>
      </p:sp>
      <p:sp>
        <p:nvSpPr>
          <p:cNvPr id="15" name="Picture Placeholder 11"/>
          <p:cNvSpPr>
            <a:spLocks noGrp="1"/>
          </p:cNvSpPr>
          <p:nvPr>
            <p:ph type="pic" sz="quarter" idx="17" hasCustomPrompt="1"/>
          </p:nvPr>
        </p:nvSpPr>
        <p:spPr>
          <a:xfrm>
            <a:off x="8330434" y="6210581"/>
            <a:ext cx="502557" cy="493712"/>
          </a:xfrm>
        </p:spPr>
        <p:txBody>
          <a:bodyPr/>
          <a:lstStyle/>
          <a:p>
            <a:r>
              <a:rPr lang="he-IL" dirty="0"/>
              <a:t>תמונה</a:t>
            </a:r>
            <a:endParaRPr lang="en-GB" dirty="0"/>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320" y="4698000"/>
            <a:ext cx="2142789" cy="2160000"/>
          </a:xfrm>
          <a:prstGeom prst="rect">
            <a:avLst/>
          </a:prstGeom>
        </p:spPr>
      </p:pic>
    </p:spTree>
    <p:extLst>
      <p:ext uri="{BB962C8B-B14F-4D97-AF65-F5344CB8AC3E}">
        <p14:creationId xmlns:p14="http://schemas.microsoft.com/office/powerpoint/2010/main" val="40600133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a:prstGeom prst="rect">
            <a:avLst/>
          </a:prstGeo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465889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תוכן 2"/>
          <p:cNvSpPr>
            <a:spLocks noGrp="1"/>
          </p:cNvSpPr>
          <p:nvPr>
            <p:ph idx="1"/>
          </p:nvPr>
        </p:nvSpPr>
        <p:spPr>
          <a:xfrm>
            <a:off x="457200" y="1600200"/>
            <a:ext cx="8229600" cy="4525963"/>
          </a:xfrm>
          <a:prstGeom prst="rect">
            <a:avLst/>
          </a:prstGeo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78705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8000"/>
            <a:ext cx="3425194" cy="2160000"/>
          </a:xfrm>
          <a:prstGeom prst="rect">
            <a:avLst/>
          </a:prstGeom>
        </p:spPr>
      </p:pic>
    </p:spTree>
    <p:extLst>
      <p:ext uri="{BB962C8B-B14F-4D97-AF65-F5344CB8AC3E}">
        <p14:creationId xmlns:p14="http://schemas.microsoft.com/office/powerpoint/2010/main" val="18919934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268187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6" name="מציין מיקום של כותרת תחתונה 5"/>
          <p:cNvSpPr>
            <a:spLocks noGrp="1"/>
          </p:cNvSpPr>
          <p:nvPr>
            <p:ph type="ftr" sz="quarter" idx="11"/>
          </p:nvPr>
        </p:nvSpPr>
        <p:spPr>
          <a:xfrm>
            <a:off x="3124200" y="6356350"/>
            <a:ext cx="28956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40782994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8" name="מציין מיקום של כותרת תחתונה 7"/>
          <p:cNvSpPr>
            <a:spLocks noGrp="1"/>
          </p:cNvSpPr>
          <p:nvPr>
            <p:ph type="ftr" sz="quarter" idx="11"/>
          </p:nvPr>
        </p:nvSpPr>
        <p:spPr>
          <a:xfrm>
            <a:off x="3124200" y="6356350"/>
            <a:ext cx="2895600" cy="365125"/>
          </a:xfrm>
          <a:prstGeom prst="rect">
            <a:avLst/>
          </a:prstGeom>
        </p:spPr>
        <p:txBody>
          <a:bodyPr/>
          <a:lstStyle/>
          <a:p>
            <a:endParaRPr lang="he-IL"/>
          </a:p>
        </p:txBody>
      </p:sp>
      <p:sp>
        <p:nvSpPr>
          <p:cNvPr id="9" name="מציין מיקום של מספר שקופית 8"/>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1588105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4" name="מציין מיקום של כותרת תחתונה 3"/>
          <p:cNvSpPr>
            <a:spLocks noGrp="1"/>
          </p:cNvSpPr>
          <p:nvPr>
            <p:ph type="ftr" sz="quarter" idx="11"/>
          </p:nvPr>
        </p:nvSpPr>
        <p:spPr>
          <a:xfrm>
            <a:off x="3124200" y="6356350"/>
            <a:ext cx="2895600" cy="365125"/>
          </a:xfrm>
          <a:prstGeom prst="rect">
            <a:avLst/>
          </a:prstGeom>
        </p:spPr>
        <p:txBody>
          <a:bodyPr/>
          <a:lstStyle/>
          <a:p>
            <a:endParaRPr lang="he-IL"/>
          </a:p>
        </p:txBody>
      </p:sp>
      <p:sp>
        <p:nvSpPr>
          <p:cNvPr id="5" name="מציין מיקום של מספר שקופית 4"/>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2061325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3" name="מציין מיקום של כותרת תחתונה 2"/>
          <p:cNvSpPr>
            <a:spLocks noGrp="1"/>
          </p:cNvSpPr>
          <p:nvPr>
            <p:ph type="ftr" sz="quarter" idx="11"/>
          </p:nvPr>
        </p:nvSpPr>
        <p:spPr>
          <a:xfrm>
            <a:off x="3124200" y="6356350"/>
            <a:ext cx="2895600" cy="365125"/>
          </a:xfrm>
          <a:prstGeom prst="rect">
            <a:avLst/>
          </a:prstGeom>
        </p:spPr>
        <p:txBody>
          <a:bodyPr/>
          <a:lstStyle/>
          <a:p>
            <a:endParaRPr lang="he-IL"/>
          </a:p>
        </p:txBody>
      </p:sp>
      <p:sp>
        <p:nvSpPr>
          <p:cNvPr id="4" name="מציין מיקום של מספר שקופית 3"/>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2628982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a:prstGeom prst="rect">
            <a:avLst/>
          </a:prstGeo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6" name="מציין מיקום של כותרת תחתונה 5"/>
          <p:cNvSpPr>
            <a:spLocks noGrp="1"/>
          </p:cNvSpPr>
          <p:nvPr>
            <p:ph type="ftr" sz="quarter" idx="11"/>
          </p:nvPr>
        </p:nvSpPr>
        <p:spPr>
          <a:xfrm>
            <a:off x="3124200" y="6356350"/>
            <a:ext cx="28956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1943389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a:prstGeom prst="rect">
            <a:avLst/>
          </a:prstGeo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6" name="מציין מיקום של כותרת תחתונה 5"/>
          <p:cNvSpPr>
            <a:spLocks noGrp="1"/>
          </p:cNvSpPr>
          <p:nvPr>
            <p:ph type="ftr" sz="quarter" idx="11"/>
          </p:nvPr>
        </p:nvSpPr>
        <p:spPr>
          <a:xfrm>
            <a:off x="3124200" y="6356350"/>
            <a:ext cx="2895600" cy="365125"/>
          </a:xfrm>
          <a:prstGeom prst="rect">
            <a:avLst/>
          </a:prstGeom>
        </p:spPr>
        <p:txBody>
          <a:bodyPr/>
          <a:lstStyle/>
          <a:p>
            <a:endParaRPr lang="he-IL"/>
          </a:p>
        </p:txBody>
      </p:sp>
      <p:sp>
        <p:nvSpPr>
          <p:cNvPr id="7" name="מציין מיקום של מספר שקופית 6"/>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8826606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a:prstGeom prst="rect">
            <a:avLst/>
          </a:prstGeom>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1600200"/>
            <a:ext cx="8229600" cy="4525963"/>
          </a:xfrm>
          <a:prstGeom prst="rect">
            <a:avLst/>
          </a:prstGeo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2247686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a:prstGeom prst="rect">
            <a:avLst/>
          </a:prstGeo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274638"/>
            <a:ext cx="6019800" cy="5851525"/>
          </a:xfrm>
          <a:prstGeom prst="rect">
            <a:avLst/>
          </a:prstGeo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047CA76F-CF7A-45DE-B899-6F71CFE16570}" type="datetimeFigureOut">
              <a:rPr lang="he-IL" smtClean="0"/>
              <a:t>ח'/חשון/תשפ"ו</a:t>
            </a:fld>
            <a:endParaRPr lang="he-IL"/>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C812E914-4662-470B-87B8-D23E92BC0AC3}" type="slidenum">
              <a:rPr lang="he-IL" smtClean="0"/>
              <a:t>‹#›</a:t>
            </a:fld>
            <a:endParaRPr lang="he-IL"/>
          </a:p>
        </p:txBody>
      </p:sp>
    </p:spTree>
    <p:extLst>
      <p:ext uri="{BB962C8B-B14F-4D97-AF65-F5344CB8AC3E}">
        <p14:creationId xmlns:p14="http://schemas.microsoft.com/office/powerpoint/2010/main" val="3404490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1913369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2050" name="Picture 2" descr="G:\שיווק\איורים\איורים PNG\IURIM-40.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28271" y="4634857"/>
            <a:ext cx="2327061" cy="2223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2289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250399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7422935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41211157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2171654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9431243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1395899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15117647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9431248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6763844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9217A60-298F-4965-8A94-E6694E971BB8}" type="slidenum">
              <a:rPr lang="he-IL" smtClean="0"/>
              <a:t>‹#›</a:t>
            </a:fld>
            <a:endParaRPr lang="he-IL"/>
          </a:p>
        </p:txBody>
      </p:sp>
    </p:spTree>
    <p:extLst>
      <p:ext uri="{BB962C8B-B14F-4D97-AF65-F5344CB8AC3E}">
        <p14:creationId xmlns:p14="http://schemas.microsoft.com/office/powerpoint/2010/main" val="3105652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59CC6"/>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8000"/>
            <a:ext cx="2049882" cy="2160000"/>
          </a:xfrm>
          <a:prstGeom prst="rect">
            <a:avLst/>
          </a:prstGeom>
        </p:spPr>
      </p:pic>
    </p:spTree>
    <p:extLst>
      <p:ext uri="{BB962C8B-B14F-4D97-AF65-F5344CB8AC3E}">
        <p14:creationId xmlns:p14="http://schemas.microsoft.com/office/powerpoint/2010/main" val="2235084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0320" y="4698000"/>
            <a:ext cx="2142789" cy="2160000"/>
          </a:xfrm>
          <a:prstGeom prst="rect">
            <a:avLst/>
          </a:prstGeom>
        </p:spPr>
      </p:pic>
    </p:spTree>
    <p:extLst>
      <p:ext uri="{BB962C8B-B14F-4D97-AF65-F5344CB8AC3E}">
        <p14:creationId xmlns:p14="http://schemas.microsoft.com/office/powerpoint/2010/main" val="250679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3074" name="Picture 2" descr="G:\שיווק\איורים\איורים PNG\IURIM-46.pn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0" y="5303839"/>
            <a:ext cx="2638097" cy="1554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200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EB7255"/>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0274" y="5430160"/>
            <a:ext cx="2438948" cy="1438114"/>
          </a:xfrm>
          <a:prstGeom prst="rect">
            <a:avLst/>
          </a:prstGeom>
        </p:spPr>
      </p:pic>
    </p:spTree>
    <p:extLst>
      <p:ext uri="{BB962C8B-B14F-4D97-AF65-F5344CB8AC3E}">
        <p14:creationId xmlns:p14="http://schemas.microsoft.com/office/powerpoint/2010/main" val="478407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962" y="1902525"/>
            <a:ext cx="7423848" cy="318161"/>
          </a:xfrm>
        </p:spPr>
        <p:txBody>
          <a:bodyPr>
            <a:noAutofit/>
          </a:bodyPr>
          <a:lstStyle>
            <a:lvl1pPr algn="r">
              <a:defRPr sz="3800" b="1">
                <a:solidFill>
                  <a:srgbClr val="B8D82B"/>
                </a:solidFill>
                <a:cs typeface="+mn-cs"/>
              </a:defRPr>
            </a:lvl1pPr>
          </a:lstStyle>
          <a:p>
            <a:r>
              <a:rPr lang="he-IL" dirty="0"/>
              <a:t>כותרת לדוגמה</a:t>
            </a:r>
            <a:endParaRPr lang="en-GB" dirty="0"/>
          </a:p>
        </p:txBody>
      </p:sp>
      <p:sp>
        <p:nvSpPr>
          <p:cNvPr id="9" name="Text Placeholder 8"/>
          <p:cNvSpPr>
            <a:spLocks noGrp="1"/>
          </p:cNvSpPr>
          <p:nvPr>
            <p:ph type="body" sz="quarter" idx="13" hasCustomPrompt="1"/>
          </p:nvPr>
        </p:nvSpPr>
        <p:spPr>
          <a:xfrm>
            <a:off x="3541573" y="2262383"/>
            <a:ext cx="5329237" cy="523875"/>
          </a:xfrm>
        </p:spPr>
        <p:txBody>
          <a:bodyPr/>
          <a:lstStyle>
            <a:lvl1pPr marL="0" indent="0" algn="r" rtl="1">
              <a:buNone/>
              <a:defRPr sz="2800"/>
            </a:lvl1pPr>
          </a:lstStyle>
          <a:p>
            <a:r>
              <a:rPr lang="he-IL" sz="1700" b="1" dirty="0">
                <a:solidFill>
                  <a:srgbClr val="004437"/>
                </a:solidFill>
              </a:rPr>
              <a:t>כותרת משנה לדוגמה</a:t>
            </a:r>
            <a:endParaRPr lang="en-GB" sz="1700" b="1" dirty="0">
              <a:solidFill>
                <a:srgbClr val="004437"/>
              </a:solidFill>
            </a:endParaRPr>
          </a:p>
        </p:txBody>
      </p:sp>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85682" y="5505668"/>
            <a:ext cx="2160000" cy="1352332"/>
          </a:xfrm>
          <a:prstGeom prst="rect">
            <a:avLst/>
          </a:prstGeom>
        </p:spPr>
      </p:pic>
    </p:spTree>
    <p:extLst>
      <p:ext uri="{BB962C8B-B14F-4D97-AF65-F5344CB8AC3E}">
        <p14:creationId xmlns:p14="http://schemas.microsoft.com/office/powerpoint/2010/main" val="2919973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3.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053D9-701C-444A-8C64-AAC652109DAE}" type="datetimeFigureOut">
              <a:rPr lang="en-GB" smtClean="0"/>
              <a:t>30/10/2025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7" name="Rectangle 6"/>
          <p:cNvSpPr/>
          <p:nvPr userDrawn="1"/>
        </p:nvSpPr>
        <p:spPr>
          <a:xfrm>
            <a:off x="7385396" y="6033247"/>
            <a:ext cx="1758604" cy="824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57118910"/>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713" r:id="rId4"/>
    <p:sldLayoutId id="2147483674" r:id="rId5"/>
    <p:sldLayoutId id="2147483682" r:id="rId6"/>
    <p:sldLayoutId id="2147483714" r:id="rId7"/>
    <p:sldLayoutId id="2147483709" r:id="rId8"/>
    <p:sldLayoutId id="2147483683" r:id="rId9"/>
    <p:sldLayoutId id="2147483712" r:id="rId10"/>
    <p:sldLayoutId id="2147483708" r:id="rId11"/>
    <p:sldLayoutId id="2147483675" r:id="rId12"/>
    <p:sldLayoutId id="2147483717" r:id="rId13"/>
    <p:sldLayoutId id="2147483676" r:id="rId14"/>
    <p:sldLayoutId id="2147483711" r:id="rId15"/>
    <p:sldLayoutId id="2147483677" r:id="rId16"/>
    <p:sldLayoutId id="2147483718" r:id="rId17"/>
    <p:sldLayoutId id="2147483716" r:id="rId18"/>
    <p:sldLayoutId id="2147483719" r:id="rId19"/>
    <p:sldLayoutId id="2147483710" r:id="rId20"/>
    <p:sldLayoutId id="2147483681" r:id="rId21"/>
    <p:sldLayoutId id="2147483715" r:id="rId22"/>
    <p:sldLayoutId id="2147483678" r:id="rId23"/>
    <p:sldLayoutId id="2147483679" r:id="rId24"/>
    <p:sldLayoutId id="2147483680" r:id="rId25"/>
    <p:sldLayoutId id="2147483720" r:id="rId26"/>
    <p:sldLayoutId id="214748372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1760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25EAB19-EB0F-4CCD-9F6C-9001C22AE814}" type="datetimeFigureOut">
              <a:rPr lang="he-IL" smtClean="0"/>
              <a:t>ח'/חשון/תשפ"ו</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9217A60-298F-4965-8A94-E6694E971BB8}" type="slidenum">
              <a:rPr lang="he-IL" smtClean="0"/>
              <a:t>‹#›</a:t>
            </a:fld>
            <a:endParaRPr lang="he-IL"/>
          </a:p>
        </p:txBody>
      </p:sp>
    </p:spTree>
    <p:extLst>
      <p:ext uri="{BB962C8B-B14F-4D97-AF65-F5344CB8AC3E}">
        <p14:creationId xmlns:p14="http://schemas.microsoft.com/office/powerpoint/2010/main" val="22433215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51.jpeg"/><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1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1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1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70.png"/><Relationship Id="rId4" Type="http://schemas.openxmlformats.org/officeDocument/2006/relationships/image" Target="../media/image69.jpeg"/></Relationships>
</file>

<file path=ppt/slides/_rels/slide2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5.xml"/><Relationship Id="rId4" Type="http://schemas.openxmlformats.org/officeDocument/2006/relationships/image" Target="../media/image73.jpeg"/></Relationships>
</file>

<file path=ppt/slides/_rels/slide2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76.jpeg"/><Relationship Id="rId4" Type="http://schemas.openxmlformats.org/officeDocument/2006/relationships/image" Target="../media/image75.jpeg"/></Relationships>
</file>

<file path=ppt/slides/_rels/slide2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79.jpeg"/><Relationship Id="rId4" Type="http://schemas.openxmlformats.org/officeDocument/2006/relationships/image" Target="../media/image78.jpeg"/></Relationships>
</file>

<file path=ppt/slides/_rels/slide2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9.xml"/><Relationship Id="rId1" Type="http://schemas.openxmlformats.org/officeDocument/2006/relationships/slideLayout" Target="../slideLayouts/slideLayout27.xml"/><Relationship Id="rId4" Type="http://schemas.openxmlformats.org/officeDocument/2006/relationships/image" Target="../media/image86.emf"/></Relationships>
</file>

<file path=ppt/slides/_rels/slide2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93.png"/><Relationship Id="rId5" Type="http://schemas.openxmlformats.org/officeDocument/2006/relationships/image" Target="../media/image92.gif"/><Relationship Id="rId4" Type="http://schemas.openxmlformats.org/officeDocument/2006/relationships/image" Target="../media/image91.jpeg"/></Relationships>
</file>

<file path=ppt/slides/_rels/slide3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3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04.png"/></Relationships>
</file>

<file path=ppt/slides/_rels/slide3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36.xml.rels><?xml version="1.0" encoding="UTF-8" standalone="yes"?>
<Relationships xmlns="http://schemas.openxmlformats.org/package/2006/relationships"><Relationship Id="rId3" Type="http://schemas.openxmlformats.org/officeDocument/2006/relationships/hyperlink" Target="http://www.93fm.co.il/radio/227909/"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hyperlink" Target="http://www.ynet.co.il/articles/0,7340,L-4646262,00.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12.jpeg"/></Relationships>
</file>

<file path=ppt/slides/_rels/slide3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image" Target="../media/image116.jpeg"/></Relationships>
</file>

<file path=ppt/slides/_rels/slide3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0" Type="http://schemas.openxmlformats.org/officeDocument/2006/relationships/image" Target="../media/image39.jpeg"/><Relationship Id="rId4" Type="http://schemas.openxmlformats.org/officeDocument/2006/relationships/image" Target="../media/image33.jpeg"/><Relationship Id="rId9" Type="http://schemas.openxmlformats.org/officeDocument/2006/relationships/image" Target="../media/image38.jpeg"/></Relationships>
</file>

<file path=ppt/slides/_rels/slide40.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hyperlink" Target="https://www.youtube.com/watch?v=u1PJJVdj28k"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s/_rels/slide4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46.xml.rels><?xml version="1.0" encoding="UTF-8" standalone="yes"?>
<Relationships xmlns="http://schemas.openxmlformats.org/package/2006/relationships"><Relationship Id="rId2" Type="http://schemas.openxmlformats.org/officeDocument/2006/relationships/hyperlink" Target="https://www.youtube.com/watch?v=QYJ2MHjYKFE" TargetMode="Externa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1"/>
          <p:cNvSpPr txBox="1">
            <a:spLocks noGrp="1"/>
          </p:cNvSpPr>
          <p:nvPr>
            <p:ph type="title" idx="4294967295"/>
          </p:nvPr>
        </p:nvSpPr>
        <p:spPr>
          <a:xfrm>
            <a:off x="165085" y="-485878"/>
            <a:ext cx="9144000" cy="2387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4800" kern="1200">
                <a:solidFill>
                  <a:srgbClr val="49BDF0"/>
                </a:solidFill>
                <a:latin typeface="+mj-lt"/>
                <a:ea typeface="+mj-ea"/>
                <a:cs typeface="+mn-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he-IL" sz="4800" b="0" i="0" u="none" strike="noStrike" kern="1200" cap="none" spc="0" normalizeH="0" baseline="0" noProof="0" dirty="0">
                <a:ln>
                  <a:noFill/>
                </a:ln>
                <a:solidFill>
                  <a:srgbClr val="49BDF0"/>
                </a:solidFill>
                <a:effectLst/>
                <a:uLnTx/>
                <a:uFillTx/>
                <a:latin typeface="+mj-lt"/>
                <a:ea typeface="+mj-ea"/>
                <a:cs typeface="+mn-cs"/>
              </a:rPr>
              <a:t>נופי תרבות ואתרי מורשת עולמית</a:t>
            </a:r>
          </a:p>
        </p:txBody>
      </p:sp>
      <p:pic>
        <p:nvPicPr>
          <p:cNvPr id="2" name="תמונה 1" descr="מבט פנימי של קבר אבן עתיק"/>
          <p:cNvPicPr>
            <a:picLocks noChangeAspect="1"/>
          </p:cNvPicPr>
          <p:nvPr/>
        </p:nvPicPr>
        <p:blipFill>
          <a:blip r:embed="rId3"/>
          <a:stretch>
            <a:fillRect/>
          </a:stretch>
        </p:blipFill>
        <p:spPr>
          <a:xfrm>
            <a:off x="0" y="2136910"/>
            <a:ext cx="9144000" cy="6096000"/>
          </a:xfrm>
          <a:prstGeom prst="rect">
            <a:avLst/>
          </a:prstGeom>
        </p:spPr>
      </p:pic>
    </p:spTree>
    <p:extLst>
      <p:ext uri="{BB962C8B-B14F-4D97-AF65-F5344CB8AC3E}">
        <p14:creationId xmlns:p14="http://schemas.microsoft.com/office/powerpoint/2010/main" val="2876715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4"/>
          <p:cNvSpPr>
            <a:spLocks noGrp="1"/>
          </p:cNvSpPr>
          <p:nvPr>
            <p:ph type="title"/>
          </p:nvPr>
        </p:nvSpPr>
        <p:spPr>
          <a:xfrm>
            <a:off x="1446962" y="627517"/>
            <a:ext cx="7423848" cy="318161"/>
          </a:xfrm>
        </p:spPr>
        <p:txBody>
          <a:bodyPr/>
          <a:lstStyle/>
          <a:p>
            <a:r>
              <a:rPr lang="he-IL" sz="4000" dirty="0"/>
              <a:t>ערכים אוניברסאליים</a:t>
            </a:r>
            <a:endParaRPr lang="en-GB" dirty="0"/>
          </a:p>
        </p:txBody>
      </p:sp>
      <p:sp>
        <p:nvSpPr>
          <p:cNvPr id="6" name="Text Placeholder 15"/>
          <p:cNvSpPr txBox="1">
            <a:spLocks/>
          </p:cNvSpPr>
          <p:nvPr/>
        </p:nvSpPr>
        <p:spPr>
          <a:xfrm>
            <a:off x="6971168" y="1399484"/>
            <a:ext cx="2035444" cy="1283601"/>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e-IL" sz="1800" b="1" dirty="0"/>
              <a:t>אסתטיקה אדריכלית- </a:t>
            </a:r>
          </a:p>
          <a:p>
            <a:pPr marL="0" indent="0">
              <a:buNone/>
            </a:pPr>
            <a:r>
              <a:rPr lang="he-IL" sz="1800" dirty="0"/>
              <a:t>ארמונות וכנסיות</a:t>
            </a:r>
            <a:endParaRPr lang="en-GB" sz="1800" dirty="0"/>
          </a:p>
        </p:txBody>
      </p:sp>
      <p:grpSp>
        <p:nvGrpSpPr>
          <p:cNvPr id="4" name="Group 3" descr="אסתטיקה אדריכלית- ארמונות וכנסיות">
            <a:extLst>
              <a:ext uri="{FF2B5EF4-FFF2-40B4-BE49-F238E27FC236}">
                <a16:creationId xmlns:a16="http://schemas.microsoft.com/office/drawing/2014/main" id="{1E391B6A-616F-D505-469F-EEB1B893C064}"/>
              </a:ext>
            </a:extLst>
          </p:cNvPr>
          <p:cNvGrpSpPr/>
          <p:nvPr/>
        </p:nvGrpSpPr>
        <p:grpSpPr>
          <a:xfrm>
            <a:off x="128886" y="1473982"/>
            <a:ext cx="7077317" cy="2338525"/>
            <a:chOff x="128886" y="1473982"/>
            <a:chExt cx="7077317" cy="2338525"/>
          </a:xfrm>
        </p:grpSpPr>
        <p:pic>
          <p:nvPicPr>
            <p:cNvPr id="10" name="Picture 2" descr="ציורי קיר בגן לאומי מצדה"/>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9390" y="1473982"/>
              <a:ext cx="2326813" cy="23268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גן לאומי עבדת"/>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886" y="1485694"/>
              <a:ext cx="4618982" cy="2326813"/>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 Placeholder 15"/>
          <p:cNvSpPr>
            <a:spLocks noGrp="1"/>
          </p:cNvSpPr>
          <p:nvPr>
            <p:ph type="body" sz="quarter" idx="13"/>
          </p:nvPr>
        </p:nvSpPr>
        <p:spPr>
          <a:xfrm>
            <a:off x="6432089" y="5537006"/>
            <a:ext cx="2762121" cy="968127"/>
          </a:xfrm>
        </p:spPr>
        <p:txBody>
          <a:bodyPr>
            <a:normAutofit/>
          </a:bodyPr>
          <a:lstStyle/>
          <a:p>
            <a:r>
              <a:rPr lang="he-IL" sz="1800" b="1" dirty="0"/>
              <a:t>הסתגלות והתאמה לסביבה- </a:t>
            </a:r>
          </a:p>
          <a:p>
            <a:r>
              <a:rPr lang="he-IL" sz="1800" dirty="0"/>
              <a:t>מערות</a:t>
            </a:r>
            <a:r>
              <a:rPr lang="he-IL" sz="1800" b="1" dirty="0"/>
              <a:t> </a:t>
            </a:r>
            <a:r>
              <a:rPr lang="he-IL" sz="1800" dirty="0"/>
              <a:t>מרשה בגן לאומי בית גוברין</a:t>
            </a:r>
            <a:endParaRPr lang="en-GB" sz="1800" dirty="0"/>
          </a:p>
        </p:txBody>
      </p:sp>
      <p:pic>
        <p:nvPicPr>
          <p:cNvPr id="7" name="Picture 2" descr="הסתגלות והתאמה לסביבה- מערות מרשה בגן לאומי בית גוברין"/>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377" y="3992513"/>
            <a:ext cx="4056507" cy="2704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269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46962" y="576001"/>
            <a:ext cx="7423848" cy="318161"/>
          </a:xfrm>
        </p:spPr>
        <p:txBody>
          <a:bodyPr/>
          <a:lstStyle/>
          <a:p>
            <a:r>
              <a:rPr lang="he-IL" sz="4000" dirty="0"/>
              <a:t>ערכים אוניברסאליים</a:t>
            </a:r>
            <a:r>
              <a:rPr lang="en-US" sz="4000" dirty="0"/>
              <a:t>  </a:t>
            </a:r>
            <a:endParaRPr lang="en-GB" dirty="0"/>
          </a:p>
        </p:txBody>
      </p:sp>
      <p:sp>
        <p:nvSpPr>
          <p:cNvPr id="10" name="Text Placeholder 9"/>
          <p:cNvSpPr>
            <a:spLocks noGrp="1"/>
          </p:cNvSpPr>
          <p:nvPr>
            <p:ph type="body" sz="quarter" idx="13"/>
          </p:nvPr>
        </p:nvSpPr>
        <p:spPr>
          <a:xfrm>
            <a:off x="3541573" y="1288812"/>
            <a:ext cx="5329237" cy="523875"/>
          </a:xfrm>
        </p:spPr>
        <p:txBody>
          <a:bodyPr>
            <a:normAutofit/>
          </a:bodyPr>
          <a:lstStyle/>
          <a:p>
            <a:r>
              <a:rPr lang="he-IL" sz="2000" b="1" dirty="0"/>
              <a:t>חשיבה אסטרטגית </a:t>
            </a:r>
            <a:r>
              <a:rPr lang="he-IL" sz="2000" dirty="0"/>
              <a:t>- דרכים עתיקות</a:t>
            </a:r>
            <a:endParaRPr lang="en-GB" sz="2000" dirty="0"/>
          </a:p>
        </p:txBody>
      </p:sp>
      <p:sp>
        <p:nvSpPr>
          <p:cNvPr id="2" name="TextBox 1">
            <a:extLst>
              <a:ext uri="{C183D7F6-B498-43B3-948B-1728B52AA6E4}">
                <adec:decorative xmlns:adec="http://schemas.microsoft.com/office/drawing/2017/decorative" val="1"/>
              </a:ext>
            </a:extLst>
          </p:cNvPr>
          <p:cNvSpPr txBox="1"/>
          <p:nvPr/>
        </p:nvSpPr>
        <p:spPr>
          <a:xfrm>
            <a:off x="0" y="4282289"/>
            <a:ext cx="1919335" cy="2615515"/>
          </a:xfrm>
          <a:prstGeom prst="rect">
            <a:avLst/>
          </a:prstGeom>
          <a:solidFill>
            <a:schemeClr val="bg1"/>
          </a:solidFill>
        </p:spPr>
        <p:txBody>
          <a:bodyPr wrap="square" rtlCol="1">
            <a:spAutoFit/>
          </a:bodyPr>
          <a:lstStyle/>
          <a:p>
            <a:endParaRPr lang="he-IL" dirty="0"/>
          </a:p>
        </p:txBody>
      </p:sp>
      <p:grpSp>
        <p:nvGrpSpPr>
          <p:cNvPr id="3" name="Group 2" descr="תמונה של שיירת גמלים במדבר, ושתי מפות המציגות נתיבים עתיקים באזור הנגב וסיני">
            <a:extLst>
              <a:ext uri="{FF2B5EF4-FFF2-40B4-BE49-F238E27FC236}">
                <a16:creationId xmlns:a16="http://schemas.microsoft.com/office/drawing/2014/main" id="{5079CF65-58D4-1757-12D7-1B44E040E851}"/>
              </a:ext>
            </a:extLst>
          </p:cNvPr>
          <p:cNvGrpSpPr/>
          <p:nvPr/>
        </p:nvGrpSpPr>
        <p:grpSpPr>
          <a:xfrm>
            <a:off x="309283" y="1288812"/>
            <a:ext cx="8398066" cy="5608992"/>
            <a:chOff x="309283" y="1288812"/>
            <a:chExt cx="8398066" cy="5608992"/>
          </a:xfrm>
        </p:grpSpPr>
        <p:pic>
          <p:nvPicPr>
            <p:cNvPr id="4" name="Picture 2" descr="דרכים עתיקות בצפון הארץ"/>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9882" y="1651322"/>
              <a:ext cx="3597467" cy="51553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המחשת שיירת גמלים בגן לאומי עבדת"/>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283" y="1288812"/>
              <a:ext cx="4034117" cy="26894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דרכים עתיקות בנגב"/>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283" y="4063837"/>
              <a:ext cx="4034117" cy="283396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2341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649167"/>
            <a:ext cx="7423848" cy="318161"/>
          </a:xfrm>
        </p:spPr>
        <p:txBody>
          <a:bodyPr/>
          <a:lstStyle/>
          <a:p>
            <a:r>
              <a:rPr lang="he-IL" dirty="0"/>
              <a:t>ייחודיות</a:t>
            </a:r>
            <a:endParaRPr lang="en-GB" dirty="0"/>
          </a:p>
        </p:txBody>
      </p:sp>
      <p:sp>
        <p:nvSpPr>
          <p:cNvPr id="2" name="מלבן 1"/>
          <p:cNvSpPr/>
          <p:nvPr/>
        </p:nvSpPr>
        <p:spPr>
          <a:xfrm>
            <a:off x="1645108" y="1259864"/>
            <a:ext cx="7230269" cy="923330"/>
          </a:xfrm>
          <a:prstGeom prst="rect">
            <a:avLst/>
          </a:prstGeom>
        </p:spPr>
        <p:txBody>
          <a:bodyPr wrap="square">
            <a:spAutoFit/>
          </a:bodyPr>
          <a:lstStyle/>
          <a:p>
            <a:pPr algn="r"/>
            <a:r>
              <a:rPr lang="he-IL" b="1" dirty="0"/>
              <a:t>עדות ייחודית למסורת התפתחות תרבותית</a:t>
            </a:r>
            <a:endParaRPr lang="en-US" dirty="0"/>
          </a:p>
          <a:p>
            <a:pPr algn="r"/>
            <a:r>
              <a:rPr lang="he-IL" dirty="0"/>
              <a:t>שמורת טבע נחל מערות - אחד המקומות הבודדים בעולם בו התקיים רצף של תרבויות אדם.</a:t>
            </a:r>
            <a:endParaRPr lang="en-GB" sz="1600" dirty="0"/>
          </a:p>
        </p:txBody>
      </p:sp>
      <p:grpSp>
        <p:nvGrpSpPr>
          <p:cNvPr id="3" name="Group 2" descr="שקופית שכותרתה &quot;ייחודיות&quot;, הדנה בשמורת הטבע נחל מערות כעדות להתפתחות תרבותית אנושית מתמשכת, מודגשת בתמונות של שחקנים מחופשים לאנשים פרהיסטוריים ואתר חפירות מערה ארכיאולוגית.">
            <a:extLst>
              <a:ext uri="{FF2B5EF4-FFF2-40B4-BE49-F238E27FC236}">
                <a16:creationId xmlns:a16="http://schemas.microsoft.com/office/drawing/2014/main" id="{02AD2744-9F9E-79F4-6E59-2804883FA12F}"/>
              </a:ext>
            </a:extLst>
          </p:cNvPr>
          <p:cNvGrpSpPr/>
          <p:nvPr/>
        </p:nvGrpSpPr>
        <p:grpSpPr>
          <a:xfrm>
            <a:off x="262551" y="2259677"/>
            <a:ext cx="8608259" cy="2828124"/>
            <a:chOff x="262551" y="2259677"/>
            <a:chExt cx="8608259" cy="2828124"/>
          </a:xfrm>
        </p:grpSpPr>
        <p:pic>
          <p:nvPicPr>
            <p:cNvPr id="4" name="Picture 2" descr="שקופית שכותרתה &quot;ייחודיות&quot;, הדנה בשמורת הטבע נחל מערות כעדות להתפתחות תרבותית אנושית מתמשכת, מודגשת בתמונות של שחקנים מחופשים לאנשים פרהיסטוריים ואתר חפירות מערה ארכיאולוגית."/>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4841" y="2262383"/>
              <a:ext cx="4195969" cy="2797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המחזת חיי הקדמונים במערות"/>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51" y="2259677"/>
              <a:ext cx="4242186" cy="282812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55141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576001"/>
            <a:ext cx="7423848" cy="318161"/>
          </a:xfrm>
        </p:spPr>
        <p:txBody>
          <a:bodyPr/>
          <a:lstStyle/>
          <a:p>
            <a:r>
              <a:rPr lang="he-IL" dirty="0"/>
              <a:t>ייחודיות – דוגמא יוצאת דופן</a:t>
            </a:r>
          </a:p>
        </p:txBody>
      </p:sp>
      <p:sp>
        <p:nvSpPr>
          <p:cNvPr id="8" name="מלבן 7"/>
          <p:cNvSpPr/>
          <p:nvPr/>
        </p:nvSpPr>
        <p:spPr>
          <a:xfrm>
            <a:off x="764260" y="1209346"/>
            <a:ext cx="8177671" cy="646331"/>
          </a:xfrm>
          <a:prstGeom prst="rect">
            <a:avLst/>
          </a:prstGeom>
        </p:spPr>
        <p:txBody>
          <a:bodyPr wrap="square">
            <a:spAutoFit/>
          </a:bodyPr>
          <a:lstStyle/>
          <a:p>
            <a:pPr algn="r"/>
            <a:r>
              <a:rPr lang="he-IL" b="1" dirty="0"/>
              <a:t>דוגמא יוצאת דופן להתיישבות מסורתית של בני האדם, לשימוש בקרקע וליחסי הגומלין בין האדם לבין סביבתו הטבעית.</a:t>
            </a:r>
            <a:endParaRPr lang="en-GB" b="1" dirty="0"/>
          </a:p>
        </p:txBody>
      </p:sp>
      <p:grpSp>
        <p:nvGrpSpPr>
          <p:cNvPr id="9" name="Group 8" descr="המחשת התיישבות מסורתית ושימוש בקרקע באמצעות תמונות של חורבות עתיקות, פנים מערה ובור מים תת-קרקעי.">
            <a:extLst>
              <a:ext uri="{FF2B5EF4-FFF2-40B4-BE49-F238E27FC236}">
                <a16:creationId xmlns:a16="http://schemas.microsoft.com/office/drawing/2014/main" id="{56C82EAC-14B5-7ABE-4E3E-2075E0B1AFED}"/>
              </a:ext>
            </a:extLst>
          </p:cNvPr>
          <p:cNvGrpSpPr/>
          <p:nvPr/>
        </p:nvGrpSpPr>
        <p:grpSpPr>
          <a:xfrm>
            <a:off x="0" y="2068806"/>
            <a:ext cx="9071576" cy="2171722"/>
            <a:chOff x="0" y="2068806"/>
            <a:chExt cx="9071576" cy="2171722"/>
          </a:xfrm>
        </p:grpSpPr>
        <p:pic>
          <p:nvPicPr>
            <p:cNvPr id="4" name="Picture 2" descr="בית הבד בגן לאומי בית גוברין מרש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946" y="2068806"/>
              <a:ext cx="2895630" cy="21717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בור מים בנחל חווארים בנגב"/>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1826" y="2082164"/>
              <a:ext cx="2860009" cy="21450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בית בד בגן לאומי עבדת בנגב&#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082164"/>
              <a:ext cx="3217508" cy="214500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מציין מיקום טקסט 2"/>
          <p:cNvSpPr>
            <a:spLocks noGrp="1"/>
          </p:cNvSpPr>
          <p:nvPr>
            <p:ph type="body" sz="quarter" idx="13"/>
          </p:nvPr>
        </p:nvSpPr>
        <p:spPr>
          <a:xfrm>
            <a:off x="6131835" y="4394455"/>
            <a:ext cx="2939741" cy="3302473"/>
          </a:xfrm>
        </p:spPr>
        <p:txBody>
          <a:bodyPr>
            <a:normAutofit/>
          </a:bodyPr>
          <a:lstStyle/>
          <a:p>
            <a:r>
              <a:rPr lang="he-IL" sz="1800" dirty="0"/>
              <a:t>העיר מרשה, מייצגת תרבות מימי המקרא ומהתקופה ההלניסטית. המערות במקום, מהוות דוגמה לתרבות אנושית שהתבססה על הבנה עמוקה של הסביבה הטבעית. </a:t>
            </a:r>
            <a:endParaRPr lang="en-GB" sz="1800" dirty="0"/>
          </a:p>
        </p:txBody>
      </p:sp>
      <p:sp>
        <p:nvSpPr>
          <p:cNvPr id="7" name="מלבן 6"/>
          <p:cNvSpPr/>
          <p:nvPr/>
        </p:nvSpPr>
        <p:spPr>
          <a:xfrm>
            <a:off x="473472" y="4394455"/>
            <a:ext cx="4960090" cy="923330"/>
          </a:xfrm>
          <a:prstGeom prst="rect">
            <a:avLst/>
          </a:prstGeom>
        </p:spPr>
        <p:txBody>
          <a:bodyPr wrap="square">
            <a:spAutoFit/>
          </a:bodyPr>
          <a:lstStyle/>
          <a:p>
            <a:pPr algn="r"/>
            <a:r>
              <a:rPr lang="he-IL" dirty="0"/>
              <a:t>חקלאות נבטית בנגב- טרסות, גתות, מאגרי מים. </a:t>
            </a:r>
            <a:endParaRPr lang="en-US" dirty="0"/>
          </a:p>
          <a:p>
            <a:pPr algn="r"/>
            <a:endParaRPr lang="en-GB" dirty="0"/>
          </a:p>
          <a:p>
            <a:pPr algn="r"/>
            <a:endParaRPr lang="en-GB" dirty="0"/>
          </a:p>
        </p:txBody>
      </p:sp>
    </p:spTree>
    <p:extLst>
      <p:ext uri="{BB962C8B-B14F-4D97-AF65-F5344CB8AC3E}">
        <p14:creationId xmlns:p14="http://schemas.microsoft.com/office/powerpoint/2010/main" val="237202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txBox="1">
            <a:spLocks noGrp="1"/>
          </p:cNvSpPr>
          <p:nvPr>
            <p:ph type="title" idx="4294967295"/>
          </p:nvPr>
        </p:nvSpPr>
        <p:spPr>
          <a:xfrm>
            <a:off x="4728755" y="297875"/>
            <a:ext cx="4317273" cy="10069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r" defTabSz="914400" rtl="0" eaLnBrk="1" latinLnBrk="0" hangingPunct="1">
              <a:lnSpc>
                <a:spcPct val="90000"/>
              </a:lnSpc>
              <a:spcBef>
                <a:spcPct val="0"/>
              </a:spcBef>
              <a:buNone/>
              <a:defRPr sz="3800" b="1" kern="1200">
                <a:solidFill>
                  <a:srgbClr val="49BDF0"/>
                </a:solidFill>
                <a:latin typeface="+mj-lt"/>
                <a:ea typeface="+mj-ea"/>
                <a:cs typeface="+mn-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he-IL" sz="3800" b="1" i="0" u="none" strike="noStrike" kern="1200" cap="none" spc="0" normalizeH="0" baseline="0" noProof="0" dirty="0">
                <a:ln>
                  <a:noFill/>
                </a:ln>
                <a:solidFill>
                  <a:srgbClr val="49BDF0"/>
                </a:solidFill>
                <a:effectLst/>
                <a:uLnTx/>
                <a:uFillTx/>
                <a:latin typeface="+mj-lt"/>
                <a:ea typeface="+mj-ea"/>
                <a:cs typeface="+mn-cs"/>
              </a:rPr>
              <a:t>מהם "נופי תרבות"?</a:t>
            </a:r>
          </a:p>
        </p:txBody>
      </p:sp>
      <p:sp>
        <p:nvSpPr>
          <p:cNvPr id="6" name="מציין מיקום תוכן 2"/>
          <p:cNvSpPr txBox="1">
            <a:spLocks/>
          </p:cNvSpPr>
          <p:nvPr/>
        </p:nvSpPr>
        <p:spPr>
          <a:xfrm>
            <a:off x="4058195" y="1661309"/>
            <a:ext cx="4798422" cy="3593271"/>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e-IL" dirty="0"/>
              <a:t>"נוף תרבות" מייצג את "היצירה המשותפת של אדם וטבע" - כך נקבע באמנה להגנת המורשת העולמית של אונסק"ו (1972).</a:t>
            </a:r>
          </a:p>
        </p:txBody>
      </p:sp>
      <p:pic>
        <p:nvPicPr>
          <p:cNvPr id="5" name="Picture 2" descr="כריכת ספר שכותרתו &quot;נופים תרבותיים בישראל&quot;, הכוללת מבט אווירי של יישוב בצבע כתו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07024"/>
            <a:ext cx="4450976" cy="4450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686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640395"/>
            <a:ext cx="7423848" cy="318161"/>
          </a:xfrm>
        </p:spPr>
        <p:txBody>
          <a:bodyPr/>
          <a:lstStyle/>
          <a:p>
            <a:r>
              <a:rPr lang="he-IL" dirty="0"/>
              <a:t>הגדרות נוספות לנופי תרבות</a:t>
            </a:r>
          </a:p>
        </p:txBody>
      </p:sp>
      <p:sp>
        <p:nvSpPr>
          <p:cNvPr id="4" name="מלבן 3"/>
          <p:cNvSpPr/>
          <p:nvPr/>
        </p:nvSpPr>
        <p:spPr>
          <a:xfrm>
            <a:off x="1446962" y="1125227"/>
            <a:ext cx="7400824" cy="677108"/>
          </a:xfrm>
          <a:prstGeom prst="rect">
            <a:avLst/>
          </a:prstGeom>
        </p:spPr>
        <p:txBody>
          <a:bodyPr wrap="square">
            <a:spAutoFit/>
          </a:bodyPr>
          <a:lstStyle/>
          <a:p>
            <a:r>
              <a:rPr lang="en-US" sz="3800" b="1" dirty="0">
                <a:solidFill>
                  <a:srgbClr val="EB7255"/>
                </a:solidFill>
                <a:latin typeface="+mj-lt"/>
                <a:ea typeface="+mj-ea"/>
              </a:rPr>
              <a:t>Cultural landscape Heritage</a:t>
            </a:r>
            <a:endParaRPr lang="he-IL" sz="3800" b="1" dirty="0">
              <a:solidFill>
                <a:srgbClr val="EB7255"/>
              </a:solidFill>
              <a:latin typeface="+mj-lt"/>
              <a:ea typeface="+mj-ea"/>
            </a:endParaRPr>
          </a:p>
        </p:txBody>
      </p:sp>
      <p:sp>
        <p:nvSpPr>
          <p:cNvPr id="3" name="מציין מיקום טקסט 2"/>
          <p:cNvSpPr>
            <a:spLocks noGrp="1"/>
          </p:cNvSpPr>
          <p:nvPr>
            <p:ph type="body" sz="quarter" idx="13"/>
          </p:nvPr>
        </p:nvSpPr>
        <p:spPr>
          <a:xfrm>
            <a:off x="128789" y="1802335"/>
            <a:ext cx="8742021" cy="1996933"/>
          </a:xfrm>
        </p:spPr>
        <p:txBody>
          <a:bodyPr>
            <a:normAutofit fontScale="92500" lnSpcReduction="10000"/>
          </a:bodyPr>
          <a:lstStyle/>
          <a:p>
            <a:pPr marL="457200" indent="-457200">
              <a:buFont typeface="Arial" panose="020B0604020202020204" pitchFamily="34" charset="0"/>
              <a:buChar char="•"/>
            </a:pPr>
            <a:r>
              <a:rPr lang="he-IL" dirty="0"/>
              <a:t>נוף מעשה ידי אדם או שיד האדם הותירה בו חותם.</a:t>
            </a:r>
          </a:p>
          <a:p>
            <a:pPr marL="457200" indent="-457200">
              <a:buFont typeface="Arial" panose="020B0604020202020204" pitchFamily="34" charset="0"/>
              <a:buChar char="•"/>
            </a:pPr>
            <a:r>
              <a:rPr lang="he-IL" dirty="0"/>
              <a:t>נוף פעיל, הקשור לדרכי חיים מסורתיות, ושומר על תפקיד חברתי בחברה עכשווית.</a:t>
            </a:r>
          </a:p>
          <a:p>
            <a:pPr marL="457200" indent="-457200">
              <a:buFont typeface="Arial" panose="020B0604020202020204" pitchFamily="34" charset="0"/>
              <a:buChar char="•"/>
            </a:pPr>
            <a:r>
              <a:rPr lang="he-IL" dirty="0"/>
              <a:t>נוף המאפיין את התפתחות ההתיישבות האנושית על-פני זמן, תחת אילוצים פיזיים של הסביבה הטבעית. </a:t>
            </a:r>
          </a:p>
          <a:p>
            <a:pPr marL="457200" indent="-457200">
              <a:buFont typeface="Arial" panose="020B0604020202020204" pitchFamily="34" charset="0"/>
              <a:buChar char="•"/>
            </a:pPr>
            <a:endParaRPr lang="he-IL" dirty="0"/>
          </a:p>
        </p:txBody>
      </p:sp>
      <p:pic>
        <p:nvPicPr>
          <p:cNvPr id="5" name="Picture 2" descr="תבליט מנורה בגן לאומי בית שערים"/>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6688" y="3889935"/>
            <a:ext cx="4159875" cy="2774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542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639782"/>
            <a:ext cx="7423848" cy="318161"/>
          </a:xfrm>
        </p:spPr>
        <p:txBody>
          <a:bodyPr/>
          <a:lstStyle/>
          <a:p>
            <a:r>
              <a:rPr lang="he-IL" dirty="0"/>
              <a:t>דוגמאות לנופי תרבות בעולם</a:t>
            </a:r>
            <a:endParaRPr lang="en-GB" dirty="0"/>
          </a:p>
        </p:txBody>
      </p:sp>
      <p:pic>
        <p:nvPicPr>
          <p:cNvPr id="1032" name="Picture 8" descr="אדריכלות רומנטית ב-Sintra, פורטוגל- מבצרים, טירות וגנים "/>
          <p:cNvPicPr>
            <a:picLocks noChangeAspect="1" noChangeArrowheads="1"/>
          </p:cNvPicPr>
          <p:nvPr/>
        </p:nvPicPr>
        <p:blipFill rotWithShape="1">
          <a:blip r:embed="rId2">
            <a:extLst>
              <a:ext uri="{28A0092B-C50C-407E-A947-70E740481C1C}">
                <a14:useLocalDpi xmlns:a14="http://schemas.microsoft.com/office/drawing/2010/main" val="0"/>
              </a:ext>
            </a:extLst>
          </a:blip>
          <a:srcRect l="23087" t="8709" r="9893" b="21879"/>
          <a:stretch/>
        </p:blipFill>
        <p:spPr bwMode="auto">
          <a:xfrm>
            <a:off x="4662446" y="1286296"/>
            <a:ext cx="4208364" cy="2902757"/>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15"/>
          <p:cNvSpPr txBox="1">
            <a:spLocks/>
          </p:cNvSpPr>
          <p:nvPr/>
        </p:nvSpPr>
        <p:spPr>
          <a:xfrm>
            <a:off x="3615596" y="4189053"/>
            <a:ext cx="5329237" cy="523875"/>
          </a:xfrm>
          <a:prstGeom prst="rect">
            <a:avLst/>
          </a:prstGeom>
        </p:spPr>
        <p:txBody>
          <a:bodyPr vert="horz" lIns="91440" tIns="45720" rIns="91440" bIns="45720" rtlCol="0">
            <a:noAutofit/>
          </a:bodyPr>
          <a:lstStyle>
            <a:lvl1pPr marL="0" indent="0" algn="r" defTabSz="914400" rtl="1"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e-IL" sz="1400" dirty="0"/>
              <a:t>אדריכלות רומנטית ב-</a:t>
            </a:r>
            <a:r>
              <a:rPr lang="en-US" sz="1400" b="1" dirty="0" err="1"/>
              <a:t>Sintra</a:t>
            </a:r>
            <a:r>
              <a:rPr lang="he-IL" sz="1400" b="1" dirty="0"/>
              <a:t>, </a:t>
            </a:r>
            <a:r>
              <a:rPr lang="he-IL" sz="1400" dirty="0"/>
              <a:t>פורטוגל- מבצרים, טירות וגנים </a:t>
            </a:r>
            <a:endParaRPr lang="en-GB" sz="1400" dirty="0"/>
          </a:p>
        </p:txBody>
      </p:sp>
      <p:pic>
        <p:nvPicPr>
          <p:cNvPr id="1028" name="Picture 4" descr="טרסות אורז בפיליפינים המעובדות 2000 שנה-  האתר הראשון שהוכרז ב-199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087" y="1278619"/>
            <a:ext cx="4230079" cy="2898265"/>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15"/>
          <p:cNvSpPr>
            <a:spLocks noGrp="1"/>
          </p:cNvSpPr>
          <p:nvPr>
            <p:ph type="body" sz="quarter" idx="13"/>
          </p:nvPr>
        </p:nvSpPr>
        <p:spPr>
          <a:xfrm>
            <a:off x="-1190216" y="4189053"/>
            <a:ext cx="5329237" cy="523875"/>
          </a:xfrm>
        </p:spPr>
        <p:txBody>
          <a:bodyPr>
            <a:noAutofit/>
          </a:bodyPr>
          <a:lstStyle/>
          <a:p>
            <a:r>
              <a:rPr lang="he-IL" sz="1400" dirty="0"/>
              <a:t>טרסות אורז בפיליפינים המעובדות 2000 שנה- </a:t>
            </a:r>
          </a:p>
          <a:p>
            <a:r>
              <a:rPr lang="he-IL" sz="1400" dirty="0"/>
              <a:t>	האתר הראשון שהוכרז ב-1995</a:t>
            </a:r>
            <a:endParaRPr lang="en-GB" sz="1400" dirty="0"/>
          </a:p>
        </p:txBody>
      </p:sp>
      <p:pic>
        <p:nvPicPr>
          <p:cNvPr id="1030" name="Picture 6" descr="האגם המערבי ב- Hangzhou, מזרח סין- השראה לאמנים ומבני דת סביבו&#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6606" y="4517406"/>
            <a:ext cx="5004204" cy="2021699"/>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15"/>
          <p:cNvSpPr txBox="1">
            <a:spLocks/>
          </p:cNvSpPr>
          <p:nvPr/>
        </p:nvSpPr>
        <p:spPr>
          <a:xfrm>
            <a:off x="3541573" y="6539105"/>
            <a:ext cx="5329237" cy="523875"/>
          </a:xfrm>
          <a:prstGeom prst="rect">
            <a:avLst/>
          </a:prstGeom>
        </p:spPr>
        <p:txBody>
          <a:bodyPr vert="horz" lIns="91440" tIns="45720" rIns="91440" bIns="45720" rtlCol="0">
            <a:noAutofit/>
          </a:bodyPr>
          <a:lstStyle>
            <a:lvl1pPr marL="0" indent="0" algn="r" defTabSz="914400" rtl="1"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e-IL" sz="1400" dirty="0"/>
              <a:t>האגם המערבי ב- </a:t>
            </a:r>
            <a:r>
              <a:rPr lang="en-US" sz="1400" b="1" dirty="0"/>
              <a:t>Hangzhou</a:t>
            </a:r>
            <a:r>
              <a:rPr lang="he-IL" sz="1400" dirty="0"/>
              <a:t>, מזרח סין- השראה לאמנים ומבני דת סביבו</a:t>
            </a:r>
            <a:endParaRPr lang="en-US" sz="1400" b="1" dirty="0"/>
          </a:p>
        </p:txBody>
      </p:sp>
    </p:spTree>
    <p:extLst>
      <p:ext uri="{BB962C8B-B14F-4D97-AF65-F5344CB8AC3E}">
        <p14:creationId xmlns:p14="http://schemas.microsoft.com/office/powerpoint/2010/main" val="3066518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C183D7F6-B498-43B3-948B-1728B52AA6E4}">
                <adec:decorative xmlns:adec="http://schemas.microsoft.com/office/drawing/2017/decorative" val="1"/>
              </a:ext>
            </a:extLst>
          </p:cNvPr>
          <p:cNvSpPr>
            <a:spLocks noGrp="1"/>
          </p:cNvSpPr>
          <p:nvPr>
            <p:ph type="title"/>
          </p:nvPr>
        </p:nvSpPr>
        <p:spPr>
          <a:xfrm>
            <a:off x="1262742" y="365126"/>
            <a:ext cx="7252607" cy="1325563"/>
          </a:xfrm>
        </p:spPr>
        <p:txBody>
          <a:bodyPr/>
          <a:lstStyle/>
          <a:p>
            <a:r>
              <a:rPr lang="he-IL" dirty="0"/>
              <a:t>דוגמאות לנופי תרבות בעולם</a:t>
            </a:r>
            <a:r>
              <a:rPr lang="en-US" dirty="0"/>
              <a:t>       </a:t>
            </a:r>
            <a:endParaRPr lang="he-IL" dirty="0"/>
          </a:p>
        </p:txBody>
      </p:sp>
      <p:sp>
        <p:nvSpPr>
          <p:cNvPr id="3" name="מציין מיקום תוכן 2">
            <a:extLst>
              <a:ext uri="{C183D7F6-B498-43B3-948B-1728B52AA6E4}">
                <adec:decorative xmlns:adec="http://schemas.microsoft.com/office/drawing/2017/decorative" val="1"/>
              </a:ext>
            </a:extLst>
          </p:cNvPr>
          <p:cNvSpPr>
            <a:spLocks noGrp="1"/>
          </p:cNvSpPr>
          <p:nvPr>
            <p:ph idx="1"/>
          </p:nvPr>
        </p:nvSpPr>
        <p:spPr/>
        <p:txBody>
          <a:bodyPr/>
          <a:lstStyle/>
          <a:p>
            <a:endParaRPr lang="he-IL"/>
          </a:p>
        </p:txBody>
      </p:sp>
      <p:pic>
        <p:nvPicPr>
          <p:cNvPr id="5" name="תמונה 4" descr="מפה של ישראל תחת הכותרת &quot;נופים תרבותיים בישראל - מפת נתונים ראשונית&quot;, המציגה אזורים שונים המסומנים בצבעים ובתוויות לציון נופים תרבותיים שונים."/>
          <p:cNvPicPr>
            <a:picLocks noChangeAspect="1"/>
          </p:cNvPicPr>
          <p:nvPr/>
        </p:nvPicPr>
        <p:blipFill rotWithShape="1">
          <a:blip r:embed="rId2"/>
          <a:srcRect l="28920" t="18319" r="29874" b="3685"/>
          <a:stretch/>
        </p:blipFill>
        <p:spPr>
          <a:xfrm>
            <a:off x="1262743" y="0"/>
            <a:ext cx="6441160" cy="6858000"/>
          </a:xfrm>
          <a:prstGeom prst="rect">
            <a:avLst/>
          </a:prstGeom>
        </p:spPr>
      </p:pic>
    </p:spTree>
    <p:extLst>
      <p:ext uri="{BB962C8B-B14F-4D97-AF65-F5344CB8AC3E}">
        <p14:creationId xmlns:p14="http://schemas.microsoft.com/office/powerpoint/2010/main" val="616986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C183D7F6-B498-43B3-948B-1728B52AA6E4}">
                <adec:decorative xmlns:adec="http://schemas.microsoft.com/office/drawing/2017/decorative" val="1"/>
              </a:ext>
            </a:extLst>
          </p:cNvPr>
          <p:cNvSpPr>
            <a:spLocks noGrp="1"/>
          </p:cNvSpPr>
          <p:nvPr>
            <p:ph type="title"/>
          </p:nvPr>
        </p:nvSpPr>
        <p:spPr>
          <a:xfrm>
            <a:off x="2063934" y="365126"/>
            <a:ext cx="6451415" cy="1325563"/>
          </a:xfrm>
        </p:spPr>
        <p:txBody>
          <a:bodyPr/>
          <a:lstStyle/>
          <a:p>
            <a:r>
              <a:rPr lang="he-IL" dirty="0"/>
              <a:t>דוגמאות לנופי תרבות בעולם</a:t>
            </a:r>
            <a:r>
              <a:rPr lang="en-US" dirty="0"/>
              <a:t>     </a:t>
            </a:r>
            <a:endParaRPr lang="he-IL" dirty="0"/>
          </a:p>
        </p:txBody>
      </p:sp>
      <p:sp>
        <p:nvSpPr>
          <p:cNvPr id="3" name="מציין מיקום תוכן 2">
            <a:extLst>
              <a:ext uri="{C183D7F6-B498-43B3-948B-1728B52AA6E4}">
                <adec:decorative xmlns:adec="http://schemas.microsoft.com/office/drawing/2017/decorative" val="1"/>
              </a:ext>
            </a:extLst>
          </p:cNvPr>
          <p:cNvSpPr>
            <a:spLocks noGrp="1"/>
          </p:cNvSpPr>
          <p:nvPr>
            <p:ph idx="1"/>
          </p:nvPr>
        </p:nvSpPr>
        <p:spPr/>
        <p:txBody>
          <a:bodyPr/>
          <a:lstStyle/>
          <a:p>
            <a:endParaRPr lang="he-IL"/>
          </a:p>
        </p:txBody>
      </p:sp>
      <p:pic>
        <p:nvPicPr>
          <p:cNvPr id="4" name="תמונה 3" descr="מפה של מרכז ודרום ישראל, המדגישה אזורים ואזורי נוף שונים עם תוויות עבריות."/>
          <p:cNvPicPr>
            <a:picLocks noChangeAspect="1"/>
          </p:cNvPicPr>
          <p:nvPr/>
        </p:nvPicPr>
        <p:blipFill rotWithShape="1">
          <a:blip r:embed="rId2"/>
          <a:srcRect l="29209" t="8207" r="30004" b="3728"/>
          <a:stretch/>
        </p:blipFill>
        <p:spPr>
          <a:xfrm>
            <a:off x="2063935" y="0"/>
            <a:ext cx="5651862" cy="6864340"/>
          </a:xfrm>
          <a:prstGeom prst="rect">
            <a:avLst/>
          </a:prstGeom>
        </p:spPr>
      </p:pic>
    </p:spTree>
    <p:extLst>
      <p:ext uri="{BB962C8B-B14F-4D97-AF65-F5344CB8AC3E}">
        <p14:creationId xmlns:p14="http://schemas.microsoft.com/office/powerpoint/2010/main" val="2727015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C183D7F6-B498-43B3-948B-1728B52AA6E4}">
                <adec:decorative xmlns:adec="http://schemas.microsoft.com/office/drawing/2017/decorative" val="1"/>
              </a:ext>
            </a:extLst>
          </p:cNvPr>
          <p:cNvSpPr>
            <a:spLocks noGrp="1"/>
          </p:cNvSpPr>
          <p:nvPr>
            <p:ph type="title"/>
          </p:nvPr>
        </p:nvSpPr>
        <p:spPr>
          <a:xfrm>
            <a:off x="2607012" y="365126"/>
            <a:ext cx="6536988" cy="1325563"/>
          </a:xfrm>
        </p:spPr>
        <p:txBody>
          <a:bodyPr/>
          <a:lstStyle/>
          <a:p>
            <a:r>
              <a:rPr lang="he-IL" dirty="0"/>
              <a:t>דוגמאות לנופי תרבות בעולם</a:t>
            </a:r>
            <a:r>
              <a:rPr lang="en-US" dirty="0"/>
              <a:t>           </a:t>
            </a:r>
            <a:endParaRPr lang="he-IL" dirty="0"/>
          </a:p>
        </p:txBody>
      </p:sp>
      <p:sp>
        <p:nvSpPr>
          <p:cNvPr id="3" name="מציין מיקום תוכן 2">
            <a:extLst>
              <a:ext uri="{C183D7F6-B498-43B3-948B-1728B52AA6E4}">
                <adec:decorative xmlns:adec="http://schemas.microsoft.com/office/drawing/2017/decorative" val="1"/>
              </a:ext>
            </a:extLst>
          </p:cNvPr>
          <p:cNvSpPr>
            <a:spLocks noGrp="1"/>
          </p:cNvSpPr>
          <p:nvPr>
            <p:ph idx="1"/>
          </p:nvPr>
        </p:nvSpPr>
        <p:spPr/>
        <p:txBody>
          <a:bodyPr/>
          <a:lstStyle/>
          <a:p>
            <a:endParaRPr lang="he-IL"/>
          </a:p>
        </p:txBody>
      </p:sp>
      <p:pic>
        <p:nvPicPr>
          <p:cNvPr id="4" name="תמונה 3" descr="מפה של דרום ישראל המציגה אזורי נוף תרבותיים שונים מודגשים, מלווה בטקסט הסבר ומקרא."/>
          <p:cNvPicPr>
            <a:picLocks noChangeAspect="1"/>
          </p:cNvPicPr>
          <p:nvPr/>
        </p:nvPicPr>
        <p:blipFill rotWithShape="1">
          <a:blip r:embed="rId2"/>
          <a:srcRect l="29232" t="12286" r="29890" b="11404"/>
          <a:stretch/>
        </p:blipFill>
        <p:spPr>
          <a:xfrm>
            <a:off x="1984478" y="0"/>
            <a:ext cx="6530872" cy="6858000"/>
          </a:xfrm>
          <a:prstGeom prst="rect">
            <a:avLst/>
          </a:prstGeom>
        </p:spPr>
      </p:pic>
    </p:spTree>
    <p:extLst>
      <p:ext uri="{BB962C8B-B14F-4D97-AF65-F5344CB8AC3E}">
        <p14:creationId xmlns:p14="http://schemas.microsoft.com/office/powerpoint/2010/main" val="3732672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כותרת 1"/>
          <p:cNvSpPr>
            <a:spLocks noGrp="1"/>
          </p:cNvSpPr>
          <p:nvPr>
            <p:ph type="title"/>
          </p:nvPr>
        </p:nvSpPr>
        <p:spPr>
          <a:xfrm>
            <a:off x="1359940" y="904758"/>
            <a:ext cx="7423848" cy="318161"/>
          </a:xfrm>
        </p:spPr>
        <p:txBody>
          <a:bodyPr/>
          <a:lstStyle/>
          <a:p>
            <a:r>
              <a:rPr lang="he-IL" dirty="0"/>
              <a:t>אונסק"ו</a:t>
            </a:r>
            <a:br>
              <a:rPr lang="he-IL" dirty="0"/>
            </a:br>
            <a:endParaRPr lang="he-IL" dirty="0"/>
          </a:p>
        </p:txBody>
      </p:sp>
      <p:sp>
        <p:nvSpPr>
          <p:cNvPr id="4" name="כותרת 1"/>
          <p:cNvSpPr txBox="1">
            <a:spLocks/>
          </p:cNvSpPr>
          <p:nvPr/>
        </p:nvSpPr>
        <p:spPr>
          <a:xfrm>
            <a:off x="1577259" y="362364"/>
            <a:ext cx="4112353" cy="920136"/>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800" b="1" kern="1200">
                <a:solidFill>
                  <a:srgbClr val="EB7255"/>
                </a:solidFill>
                <a:latin typeface="+mj-lt"/>
                <a:ea typeface="+mj-ea"/>
                <a:cs typeface="+mn-cs"/>
              </a:defRPr>
            </a:lvl1pPr>
          </a:lstStyle>
          <a:p>
            <a:pPr algn="l"/>
            <a:br>
              <a:rPr lang="he-IL" sz="2200" dirty="0"/>
            </a:br>
            <a:r>
              <a:rPr lang="en-US" sz="2200" dirty="0">
                <a:solidFill>
                  <a:srgbClr val="FF0000"/>
                </a:solidFill>
              </a:rPr>
              <a:t>U</a:t>
            </a:r>
            <a:r>
              <a:rPr lang="en-US" sz="2200" dirty="0"/>
              <a:t>nited </a:t>
            </a:r>
            <a:r>
              <a:rPr lang="en-US" sz="2200" dirty="0">
                <a:solidFill>
                  <a:srgbClr val="FF0000"/>
                </a:solidFill>
              </a:rPr>
              <a:t>N</a:t>
            </a:r>
            <a:r>
              <a:rPr lang="en-US" sz="2200" dirty="0"/>
              <a:t>ations </a:t>
            </a:r>
            <a:r>
              <a:rPr lang="en-US" sz="2200" dirty="0">
                <a:solidFill>
                  <a:srgbClr val="FF0000"/>
                </a:solidFill>
              </a:rPr>
              <a:t>E</a:t>
            </a:r>
            <a:r>
              <a:rPr lang="en-US" sz="2200" dirty="0"/>
              <a:t>ducational, </a:t>
            </a:r>
            <a:r>
              <a:rPr lang="en-US" sz="2200" dirty="0">
                <a:solidFill>
                  <a:srgbClr val="FF0000"/>
                </a:solidFill>
              </a:rPr>
              <a:t>S</a:t>
            </a:r>
            <a:r>
              <a:rPr lang="en-US" sz="2200" dirty="0"/>
              <a:t>cientific and </a:t>
            </a:r>
            <a:r>
              <a:rPr lang="en-US" sz="2200" dirty="0">
                <a:solidFill>
                  <a:srgbClr val="FF0000"/>
                </a:solidFill>
              </a:rPr>
              <a:t>C</a:t>
            </a:r>
            <a:r>
              <a:rPr lang="en-US" sz="2200" dirty="0"/>
              <a:t>ultural </a:t>
            </a:r>
            <a:r>
              <a:rPr lang="en-US" sz="2200" dirty="0">
                <a:solidFill>
                  <a:srgbClr val="FF0000"/>
                </a:solidFill>
              </a:rPr>
              <a:t>O</a:t>
            </a:r>
            <a:r>
              <a:rPr lang="en-US" sz="2200" dirty="0"/>
              <a:t>rganization</a:t>
            </a:r>
            <a:br>
              <a:rPr lang="he-IL" sz="2200" dirty="0"/>
            </a:br>
            <a:endParaRPr lang="he-IL" sz="2200" dirty="0"/>
          </a:p>
        </p:txBody>
      </p:sp>
      <p:sp>
        <p:nvSpPr>
          <p:cNvPr id="3" name="מציין מיקום טקסט 2"/>
          <p:cNvSpPr>
            <a:spLocks noGrp="1"/>
          </p:cNvSpPr>
          <p:nvPr>
            <p:ph type="body" sz="quarter" idx="13"/>
          </p:nvPr>
        </p:nvSpPr>
        <p:spPr>
          <a:xfrm>
            <a:off x="3213463" y="1891293"/>
            <a:ext cx="5657411" cy="2068124"/>
          </a:xfrm>
        </p:spPr>
        <p:txBody>
          <a:bodyPr>
            <a:noAutofit/>
          </a:bodyPr>
          <a:lstStyle/>
          <a:p>
            <a:pPr marL="342900" indent="-342900">
              <a:buFont typeface="Arial" panose="020B0604020202020204" pitchFamily="34" charset="0"/>
              <a:buChar char="•"/>
            </a:pPr>
            <a:r>
              <a:rPr lang="he-IL" sz="2400" dirty="0"/>
              <a:t>ארגון </a:t>
            </a:r>
            <a:r>
              <a:rPr lang="he-IL" sz="2400" b="1" dirty="0"/>
              <a:t>החינוך, המדע והתרבות </a:t>
            </a:r>
            <a:r>
              <a:rPr lang="he-IL" sz="2400" dirty="0"/>
              <a:t>של האו"ם המקדם </a:t>
            </a:r>
            <a:r>
              <a:rPr lang="he-IL" sz="2400" b="1" dirty="0"/>
              <a:t>שיתופי פעולה בינלאומיים </a:t>
            </a:r>
            <a:r>
              <a:rPr lang="he-IL" sz="2400" dirty="0"/>
              <a:t>על מנת לקדם תחומים אלו.</a:t>
            </a:r>
          </a:p>
          <a:p>
            <a:pPr marL="342900" indent="-342900">
              <a:buFont typeface="Arial" panose="020B0604020202020204" pitchFamily="34" charset="0"/>
              <a:buChar char="•"/>
            </a:pPr>
            <a:r>
              <a:rPr lang="he-IL" sz="2400" dirty="0"/>
              <a:t>פועל באמצעות מגוון תכניות ומיזמים וביניהם, קידום ההכרה במגוון תרבויות והבטחת המורשת התרבותית והטבעית של העולם.</a:t>
            </a:r>
          </a:p>
        </p:txBody>
      </p:sp>
      <p:pic>
        <p:nvPicPr>
          <p:cNvPr id="5" name="Picture 2" descr="UNESCO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57935"/>
            <a:ext cx="3287831" cy="2301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318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550804"/>
            <a:ext cx="7423848" cy="318161"/>
          </a:xfrm>
        </p:spPr>
        <p:txBody>
          <a:bodyPr/>
          <a:lstStyle/>
          <a:p>
            <a:r>
              <a:rPr lang="he-IL" dirty="0"/>
              <a:t>דוגמאות לנופי תרבות בישראל</a:t>
            </a:r>
            <a:endParaRPr lang="en-GB" dirty="0"/>
          </a:p>
        </p:txBody>
      </p:sp>
      <p:sp>
        <p:nvSpPr>
          <p:cNvPr id="16" name="Text Placeholder 15"/>
          <p:cNvSpPr>
            <a:spLocks noGrp="1"/>
          </p:cNvSpPr>
          <p:nvPr>
            <p:ph type="body" sz="quarter" idx="13"/>
          </p:nvPr>
        </p:nvSpPr>
        <p:spPr>
          <a:xfrm>
            <a:off x="3541573" y="1228729"/>
            <a:ext cx="5329237" cy="523875"/>
          </a:xfrm>
        </p:spPr>
        <p:txBody>
          <a:bodyPr/>
          <a:lstStyle/>
          <a:p>
            <a:r>
              <a:rPr lang="he-IL" dirty="0"/>
              <a:t>שרידי נוף אורגני</a:t>
            </a:r>
            <a:endParaRPr lang="en-GB" dirty="0"/>
          </a:p>
        </p:txBody>
      </p:sp>
      <p:pic>
        <p:nvPicPr>
          <p:cNvPr id="4" name="Picture 2" descr="דרך הבשמים הנבטית- ממואה לעבד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6146" y="1687459"/>
            <a:ext cx="3444353" cy="2296235"/>
          </a:xfrm>
          <a:prstGeom prst="rect">
            <a:avLst/>
          </a:prstGeom>
          <a:noFill/>
          <a:extLst>
            <a:ext uri="{909E8E84-426E-40DD-AFC4-6F175D3DCCD1}">
              <a14:hiddenFill xmlns:a14="http://schemas.microsoft.com/office/drawing/2010/main">
                <a:solidFill>
                  <a:srgbClr val="FFFFFF"/>
                </a:solidFill>
              </a14:hiddenFill>
            </a:ext>
          </a:extLst>
        </p:spPr>
      </p:pic>
      <p:sp>
        <p:nvSpPr>
          <p:cNvPr id="2" name="מלבן 1"/>
          <p:cNvSpPr/>
          <p:nvPr/>
        </p:nvSpPr>
        <p:spPr>
          <a:xfrm>
            <a:off x="5296146" y="3927184"/>
            <a:ext cx="3684022" cy="341632"/>
          </a:xfrm>
          <a:prstGeom prst="rect">
            <a:avLst/>
          </a:prstGeom>
        </p:spPr>
        <p:txBody>
          <a:bodyPr wrap="none">
            <a:spAutoFit/>
          </a:bodyPr>
          <a:lstStyle/>
          <a:p>
            <a:pPr>
              <a:lnSpc>
                <a:spcPct val="90000"/>
              </a:lnSpc>
              <a:spcBef>
                <a:spcPts val="1000"/>
              </a:spcBef>
              <a:buFont typeface="Arial" panose="020B0604020202020204" pitchFamily="34" charset="0"/>
            </a:pPr>
            <a:r>
              <a:rPr lang="he-IL" dirty="0"/>
              <a:t>דרך הבשמים הנבטית- </a:t>
            </a:r>
            <a:r>
              <a:rPr lang="he-IL" dirty="0" err="1"/>
              <a:t>ממואה</a:t>
            </a:r>
            <a:r>
              <a:rPr lang="he-IL" dirty="0"/>
              <a:t> </a:t>
            </a:r>
            <a:r>
              <a:rPr lang="he-IL" dirty="0" err="1"/>
              <a:t>לעבדת</a:t>
            </a:r>
            <a:endParaRPr lang="he-IL" dirty="0"/>
          </a:p>
        </p:txBody>
      </p:sp>
      <p:pic>
        <p:nvPicPr>
          <p:cNvPr id="9" name="Picture 3" descr="ארץ המערות- גן לאומי בית גוברין מרש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3842" y="1659879"/>
            <a:ext cx="3483982" cy="2323816"/>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19">
            <a:extLst>
              <a:ext uri="{C183D7F6-B498-43B3-948B-1728B52AA6E4}">
                <adec:decorative xmlns:adec="http://schemas.microsoft.com/office/drawing/2017/decorative" val="0"/>
              </a:ext>
            </a:extLst>
          </p:cNvPr>
          <p:cNvSpPr txBox="1">
            <a:spLocks/>
          </p:cNvSpPr>
          <p:nvPr/>
        </p:nvSpPr>
        <p:spPr>
          <a:xfrm>
            <a:off x="1330587" y="3936877"/>
            <a:ext cx="5234609" cy="694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e-IL" sz="1800" dirty="0"/>
              <a:t>ארץ המערות- גן לאומי בית גוברין מרשה</a:t>
            </a:r>
          </a:p>
          <a:p>
            <a:endParaRPr lang="he-IL" sz="1800" dirty="0"/>
          </a:p>
          <a:p>
            <a:endParaRPr lang="en-GB" sz="1600" dirty="0"/>
          </a:p>
        </p:txBody>
      </p:sp>
      <p:pic>
        <p:nvPicPr>
          <p:cNvPr id="7" name="Picture 2" descr="החקלאות הקדומה בנג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1989" y="4212305"/>
            <a:ext cx="5868510" cy="2388472"/>
          </a:xfrm>
          <a:prstGeom prst="rect">
            <a:avLst/>
          </a:prstGeom>
          <a:noFill/>
          <a:extLst>
            <a:ext uri="{909E8E84-426E-40DD-AFC4-6F175D3DCCD1}">
              <a14:hiddenFill xmlns:a14="http://schemas.microsoft.com/office/drawing/2010/main">
                <a:solidFill>
                  <a:srgbClr val="FFFFFF"/>
                </a:solidFill>
              </a14:hiddenFill>
            </a:ext>
          </a:extLst>
        </p:spPr>
      </p:pic>
      <p:sp>
        <p:nvSpPr>
          <p:cNvPr id="8" name="מלבן 7"/>
          <p:cNvSpPr/>
          <p:nvPr/>
        </p:nvSpPr>
        <p:spPr>
          <a:xfrm>
            <a:off x="6389040" y="6544637"/>
            <a:ext cx="2337499" cy="369332"/>
          </a:xfrm>
          <a:prstGeom prst="rect">
            <a:avLst/>
          </a:prstGeom>
        </p:spPr>
        <p:txBody>
          <a:bodyPr wrap="none">
            <a:spAutoFit/>
          </a:bodyPr>
          <a:lstStyle/>
          <a:p>
            <a:r>
              <a:rPr lang="he-IL" dirty="0"/>
              <a:t>החקלאות</a:t>
            </a:r>
            <a:r>
              <a:rPr lang="he-IL" b="1" dirty="0"/>
              <a:t> </a:t>
            </a:r>
            <a:r>
              <a:rPr lang="he-IL" dirty="0"/>
              <a:t>הקדומה בנגב</a:t>
            </a:r>
          </a:p>
        </p:txBody>
      </p:sp>
    </p:spTree>
    <p:extLst>
      <p:ext uri="{BB962C8B-B14F-4D97-AF65-F5344CB8AC3E}">
        <p14:creationId xmlns:p14="http://schemas.microsoft.com/office/powerpoint/2010/main" val="968139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550804"/>
            <a:ext cx="7423848" cy="318161"/>
          </a:xfrm>
        </p:spPr>
        <p:txBody>
          <a:bodyPr/>
          <a:lstStyle/>
          <a:p>
            <a:r>
              <a:rPr lang="he-IL" dirty="0"/>
              <a:t>דוגמאות לנופי תרבות בישראל</a:t>
            </a:r>
            <a:r>
              <a:rPr lang="en-US" dirty="0"/>
              <a:t>   </a:t>
            </a:r>
            <a:endParaRPr lang="en-GB" dirty="0"/>
          </a:p>
        </p:txBody>
      </p:sp>
      <p:sp>
        <p:nvSpPr>
          <p:cNvPr id="16" name="Text Placeholder 15"/>
          <p:cNvSpPr>
            <a:spLocks noGrp="1"/>
          </p:cNvSpPr>
          <p:nvPr>
            <p:ph type="body" sz="quarter" idx="13"/>
          </p:nvPr>
        </p:nvSpPr>
        <p:spPr>
          <a:xfrm>
            <a:off x="3541573" y="1228729"/>
            <a:ext cx="5329237" cy="523875"/>
          </a:xfrm>
        </p:spPr>
        <p:txBody>
          <a:bodyPr/>
          <a:lstStyle/>
          <a:p>
            <a:r>
              <a:rPr lang="he-IL" dirty="0"/>
              <a:t>שרידי נוף אורגני</a:t>
            </a:r>
            <a:endParaRPr lang="en-GB" dirty="0"/>
          </a:p>
        </p:txBody>
      </p:sp>
      <p:pic>
        <p:nvPicPr>
          <p:cNvPr id="11" name="Picture 2" descr="ערי נמל בחוף הכרמל (עתלי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5944" y="1696356"/>
            <a:ext cx="3586362" cy="2366999"/>
          </a:xfrm>
          <a:prstGeom prst="rect">
            <a:avLst/>
          </a:prstGeom>
          <a:noFill/>
          <a:extLst>
            <a:ext uri="{909E8E84-426E-40DD-AFC4-6F175D3DCCD1}">
              <a14:hiddenFill xmlns:a14="http://schemas.microsoft.com/office/drawing/2010/main">
                <a:solidFill>
                  <a:srgbClr val="FFFFFF"/>
                </a:solidFill>
              </a14:hiddenFill>
            </a:ext>
          </a:extLst>
        </p:spPr>
      </p:pic>
      <p:sp>
        <p:nvSpPr>
          <p:cNvPr id="2" name="מלבן 1"/>
          <p:cNvSpPr/>
          <p:nvPr/>
        </p:nvSpPr>
        <p:spPr>
          <a:xfrm>
            <a:off x="5426457" y="4038621"/>
            <a:ext cx="3444353" cy="369332"/>
          </a:xfrm>
          <a:prstGeom prst="rect">
            <a:avLst/>
          </a:prstGeom>
        </p:spPr>
        <p:txBody>
          <a:bodyPr wrap="square">
            <a:spAutoFit/>
          </a:bodyPr>
          <a:lstStyle/>
          <a:p>
            <a:pPr algn="r"/>
            <a:r>
              <a:rPr lang="he-IL" dirty="0"/>
              <a:t>ערי נמל בחוף הכרמל (עתלית)</a:t>
            </a:r>
          </a:p>
        </p:txBody>
      </p:sp>
      <p:pic>
        <p:nvPicPr>
          <p:cNvPr id="1026" name="Picture 2" descr="מבצרים צלבניים בגליל המערבי (מונפורט)"/>
          <p:cNvPicPr>
            <a:picLocks noChangeAspect="1" noChangeArrowheads="1"/>
          </p:cNvPicPr>
          <p:nvPr/>
        </p:nvPicPr>
        <p:blipFill rotWithShape="1">
          <a:blip r:embed="rId3">
            <a:extLst>
              <a:ext uri="{28A0092B-C50C-407E-A947-70E740481C1C}">
                <a14:useLocalDpi xmlns:a14="http://schemas.microsoft.com/office/drawing/2010/main" val="0"/>
              </a:ext>
            </a:extLst>
          </a:blip>
          <a:srcRect l="16522" t="5686" b="2269"/>
          <a:stretch/>
        </p:blipFill>
        <p:spPr bwMode="auto">
          <a:xfrm>
            <a:off x="1446962" y="1671780"/>
            <a:ext cx="3240874" cy="2372791"/>
          </a:xfrm>
          <a:prstGeom prst="rect">
            <a:avLst/>
          </a:prstGeom>
          <a:noFill/>
          <a:extLst>
            <a:ext uri="{909E8E84-426E-40DD-AFC4-6F175D3DCCD1}">
              <a14:hiddenFill xmlns:a14="http://schemas.microsoft.com/office/drawing/2010/main">
                <a:solidFill>
                  <a:srgbClr val="FFFFFF"/>
                </a:solidFill>
              </a14:hiddenFill>
            </a:ext>
          </a:extLst>
        </p:spPr>
      </p:pic>
      <p:sp>
        <p:nvSpPr>
          <p:cNvPr id="7" name="מלבן 6"/>
          <p:cNvSpPr/>
          <p:nvPr/>
        </p:nvSpPr>
        <p:spPr>
          <a:xfrm>
            <a:off x="873798" y="4038666"/>
            <a:ext cx="3956324" cy="369332"/>
          </a:xfrm>
          <a:prstGeom prst="rect">
            <a:avLst/>
          </a:prstGeom>
        </p:spPr>
        <p:txBody>
          <a:bodyPr wrap="square">
            <a:spAutoFit/>
          </a:bodyPr>
          <a:lstStyle/>
          <a:p>
            <a:pPr algn="r"/>
            <a:r>
              <a:rPr lang="he-IL" dirty="0"/>
              <a:t>מבצרים צלבניים בגליל המערבי (מונפורט)</a:t>
            </a:r>
          </a:p>
        </p:txBody>
      </p:sp>
      <p:pic>
        <p:nvPicPr>
          <p:cNvPr id="1028" name="Picture 4" descr="מנזרי שפלת יהודה (לטרון)"/>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1960" y="4437985"/>
            <a:ext cx="3540177" cy="2334088"/>
          </a:xfrm>
          <a:prstGeom prst="rect">
            <a:avLst/>
          </a:prstGeom>
          <a:noFill/>
          <a:extLst>
            <a:ext uri="{909E8E84-426E-40DD-AFC4-6F175D3DCCD1}">
              <a14:hiddenFill xmlns:a14="http://schemas.microsoft.com/office/drawing/2010/main">
                <a:solidFill>
                  <a:srgbClr val="FFFFFF"/>
                </a:solidFill>
              </a14:hiddenFill>
            </a:ext>
          </a:extLst>
        </p:spPr>
      </p:pic>
      <p:sp>
        <p:nvSpPr>
          <p:cNvPr id="9" name="מלבן 8"/>
          <p:cNvSpPr/>
          <p:nvPr/>
        </p:nvSpPr>
        <p:spPr>
          <a:xfrm>
            <a:off x="5530347" y="6402741"/>
            <a:ext cx="3444353" cy="369332"/>
          </a:xfrm>
          <a:prstGeom prst="rect">
            <a:avLst/>
          </a:prstGeom>
        </p:spPr>
        <p:txBody>
          <a:bodyPr wrap="square">
            <a:spAutoFit/>
          </a:bodyPr>
          <a:lstStyle/>
          <a:p>
            <a:pPr algn="r"/>
            <a:r>
              <a:rPr lang="he-IL" dirty="0"/>
              <a:t> מנזרי שפלת יהודה (לטרון)</a:t>
            </a:r>
          </a:p>
        </p:txBody>
      </p:sp>
    </p:spTree>
    <p:extLst>
      <p:ext uri="{BB962C8B-B14F-4D97-AF65-F5344CB8AC3E}">
        <p14:creationId xmlns:p14="http://schemas.microsoft.com/office/powerpoint/2010/main" val="2714866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49993" y="627517"/>
            <a:ext cx="7423848" cy="318161"/>
          </a:xfrm>
        </p:spPr>
        <p:txBody>
          <a:bodyPr/>
          <a:lstStyle/>
          <a:p>
            <a:r>
              <a:rPr lang="he-IL" dirty="0"/>
              <a:t>דוגמאות לנופי תרבות בישראל</a:t>
            </a:r>
            <a:r>
              <a:rPr lang="en-US" dirty="0"/>
              <a:t>       </a:t>
            </a:r>
            <a:endParaRPr lang="he-IL" dirty="0"/>
          </a:p>
        </p:txBody>
      </p:sp>
      <p:sp>
        <p:nvSpPr>
          <p:cNvPr id="3" name="מציין מיקום טקסט 2"/>
          <p:cNvSpPr>
            <a:spLocks noGrp="1"/>
          </p:cNvSpPr>
          <p:nvPr>
            <p:ph type="body" sz="quarter" idx="13"/>
          </p:nvPr>
        </p:nvSpPr>
        <p:spPr>
          <a:xfrm>
            <a:off x="3644604" y="1191906"/>
            <a:ext cx="5329237" cy="523875"/>
          </a:xfrm>
        </p:spPr>
        <p:txBody>
          <a:bodyPr/>
          <a:lstStyle/>
          <a:p>
            <a:r>
              <a:rPr lang="he-IL" dirty="0"/>
              <a:t>שרידי נוף אורגני מתמשך</a:t>
            </a:r>
          </a:p>
        </p:txBody>
      </p:sp>
      <p:pic>
        <p:nvPicPr>
          <p:cNvPr id="2050" name="Picture 2" descr="פרדסים בשרון"/>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9894" y="1713166"/>
            <a:ext cx="3332979" cy="2380699"/>
          </a:xfrm>
          <a:prstGeom prst="rect">
            <a:avLst/>
          </a:prstGeom>
          <a:noFill/>
          <a:extLst>
            <a:ext uri="{909E8E84-426E-40DD-AFC4-6F175D3DCCD1}">
              <a14:hiddenFill xmlns:a14="http://schemas.microsoft.com/office/drawing/2010/main">
                <a:solidFill>
                  <a:srgbClr val="FFFFFF"/>
                </a:solidFill>
              </a14:hiddenFill>
            </a:ext>
          </a:extLst>
        </p:spPr>
      </p:pic>
      <p:sp>
        <p:nvSpPr>
          <p:cNvPr id="5" name="מלבן 4"/>
          <p:cNvSpPr/>
          <p:nvPr/>
        </p:nvSpPr>
        <p:spPr>
          <a:xfrm>
            <a:off x="5375024" y="4021507"/>
            <a:ext cx="3444353" cy="369332"/>
          </a:xfrm>
          <a:prstGeom prst="rect">
            <a:avLst/>
          </a:prstGeom>
        </p:spPr>
        <p:txBody>
          <a:bodyPr wrap="square">
            <a:spAutoFit/>
          </a:bodyPr>
          <a:lstStyle/>
          <a:p>
            <a:pPr algn="r"/>
            <a:r>
              <a:rPr lang="he-IL" dirty="0"/>
              <a:t>פרדסים בשרון</a:t>
            </a:r>
          </a:p>
        </p:txBody>
      </p:sp>
      <p:pic>
        <p:nvPicPr>
          <p:cNvPr id="2052" name="Picture 4" descr="כרמי זיתים בגליל&#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9936" y="1715780"/>
            <a:ext cx="3585390" cy="2380699"/>
          </a:xfrm>
          <a:prstGeom prst="rect">
            <a:avLst/>
          </a:prstGeom>
          <a:noFill/>
          <a:extLst>
            <a:ext uri="{909E8E84-426E-40DD-AFC4-6F175D3DCCD1}">
              <a14:hiddenFill xmlns:a14="http://schemas.microsoft.com/office/drawing/2010/main">
                <a:solidFill>
                  <a:srgbClr val="FFFFFF"/>
                </a:solidFill>
              </a14:hiddenFill>
            </a:ext>
          </a:extLst>
        </p:spPr>
      </p:pic>
      <p:sp>
        <p:nvSpPr>
          <p:cNvPr id="7" name="מלבן 6"/>
          <p:cNvSpPr/>
          <p:nvPr/>
        </p:nvSpPr>
        <p:spPr>
          <a:xfrm>
            <a:off x="1549993" y="4045226"/>
            <a:ext cx="3444353" cy="369332"/>
          </a:xfrm>
          <a:prstGeom prst="rect">
            <a:avLst/>
          </a:prstGeom>
        </p:spPr>
        <p:txBody>
          <a:bodyPr wrap="square">
            <a:spAutoFit/>
          </a:bodyPr>
          <a:lstStyle/>
          <a:p>
            <a:pPr algn="r"/>
            <a:r>
              <a:rPr lang="he-IL" dirty="0"/>
              <a:t>כרמי זיתים בגליל</a:t>
            </a:r>
          </a:p>
        </p:txBody>
      </p:sp>
      <p:pic>
        <p:nvPicPr>
          <p:cNvPr id="2054" name="Picture 6" descr="בקעת בית נטופה&#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64933" y="4466263"/>
            <a:ext cx="3444595" cy="2305726"/>
          </a:xfrm>
          <a:prstGeom prst="rect">
            <a:avLst/>
          </a:prstGeom>
          <a:noFill/>
          <a:extLst>
            <a:ext uri="{909E8E84-426E-40DD-AFC4-6F175D3DCCD1}">
              <a14:hiddenFill xmlns:a14="http://schemas.microsoft.com/office/drawing/2010/main">
                <a:solidFill>
                  <a:srgbClr val="FFFFFF"/>
                </a:solidFill>
              </a14:hiddenFill>
            </a:ext>
          </a:extLst>
        </p:spPr>
      </p:pic>
      <p:sp>
        <p:nvSpPr>
          <p:cNvPr id="10" name="מלבן 9"/>
          <p:cNvSpPr/>
          <p:nvPr/>
        </p:nvSpPr>
        <p:spPr>
          <a:xfrm>
            <a:off x="5087351" y="6437152"/>
            <a:ext cx="3444353" cy="369332"/>
          </a:xfrm>
          <a:prstGeom prst="rect">
            <a:avLst/>
          </a:prstGeom>
        </p:spPr>
        <p:txBody>
          <a:bodyPr wrap="square">
            <a:spAutoFit/>
          </a:bodyPr>
          <a:lstStyle/>
          <a:p>
            <a:pPr algn="r"/>
            <a:r>
              <a:rPr lang="he-IL" dirty="0"/>
              <a:t>בקעת בית נטופה</a:t>
            </a:r>
          </a:p>
        </p:txBody>
      </p:sp>
    </p:spTree>
    <p:extLst>
      <p:ext uri="{BB962C8B-B14F-4D97-AF65-F5344CB8AC3E}">
        <p14:creationId xmlns:p14="http://schemas.microsoft.com/office/powerpoint/2010/main" val="1838058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4"/>
          <p:cNvSpPr>
            <a:spLocks noGrp="1"/>
          </p:cNvSpPr>
          <p:nvPr>
            <p:ph type="title"/>
          </p:nvPr>
        </p:nvSpPr>
        <p:spPr>
          <a:xfrm>
            <a:off x="1446962" y="550804"/>
            <a:ext cx="7423848" cy="318161"/>
          </a:xfrm>
        </p:spPr>
        <p:txBody>
          <a:bodyPr/>
          <a:lstStyle/>
          <a:p>
            <a:r>
              <a:rPr lang="he-IL" dirty="0"/>
              <a:t>דוגמאות לנופי תרבות בישראל</a:t>
            </a:r>
            <a:r>
              <a:rPr lang="en-US" dirty="0"/>
              <a:t>         </a:t>
            </a:r>
            <a:endParaRPr lang="en-GB" dirty="0"/>
          </a:p>
        </p:txBody>
      </p:sp>
      <p:sp>
        <p:nvSpPr>
          <p:cNvPr id="3" name="Text Placeholder 15"/>
          <p:cNvSpPr>
            <a:spLocks noGrp="1"/>
          </p:cNvSpPr>
          <p:nvPr>
            <p:ph type="body" sz="quarter" idx="13"/>
          </p:nvPr>
        </p:nvSpPr>
        <p:spPr>
          <a:xfrm>
            <a:off x="3541573" y="1162469"/>
            <a:ext cx="5329237" cy="523875"/>
          </a:xfrm>
        </p:spPr>
        <p:txBody>
          <a:bodyPr/>
          <a:lstStyle/>
          <a:p>
            <a:r>
              <a:rPr lang="he-IL" dirty="0"/>
              <a:t>שרידי נוף אסוציאטיבי</a:t>
            </a:r>
            <a:endParaRPr lang="en-GB" dirty="0"/>
          </a:p>
        </p:txBody>
      </p:sp>
      <p:pic>
        <p:nvPicPr>
          <p:cNvPr id="6" name="Picture 2" descr="גן לאומי תל מגידו וארמגדון"/>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7218" y="1659840"/>
            <a:ext cx="2841071" cy="2423973"/>
          </a:xfrm>
          <a:prstGeom prst="rect">
            <a:avLst/>
          </a:prstGeom>
          <a:noFill/>
          <a:extLst>
            <a:ext uri="{909E8E84-426E-40DD-AFC4-6F175D3DCCD1}">
              <a14:hiddenFill xmlns:a14="http://schemas.microsoft.com/office/drawing/2010/main">
                <a:solidFill>
                  <a:srgbClr val="FFFFFF"/>
                </a:solidFill>
              </a14:hiddenFill>
            </a:ext>
          </a:extLst>
        </p:spPr>
      </p:pic>
      <p:sp>
        <p:nvSpPr>
          <p:cNvPr id="7" name="מלבן 6"/>
          <p:cNvSpPr/>
          <p:nvPr/>
        </p:nvSpPr>
        <p:spPr>
          <a:xfrm>
            <a:off x="6300876" y="3989856"/>
            <a:ext cx="2569934" cy="369332"/>
          </a:xfrm>
          <a:prstGeom prst="rect">
            <a:avLst/>
          </a:prstGeom>
        </p:spPr>
        <p:txBody>
          <a:bodyPr wrap="none">
            <a:spAutoFit/>
          </a:bodyPr>
          <a:lstStyle/>
          <a:p>
            <a:r>
              <a:rPr lang="he-IL" dirty="0"/>
              <a:t>גן לאומי תל מגידו וארמגדון</a:t>
            </a:r>
          </a:p>
        </p:txBody>
      </p:sp>
      <p:pic>
        <p:nvPicPr>
          <p:cNvPr id="3078" name="Picture 6" descr="אתרי נצרות בגליל (כנסיית כפר נחום)"/>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6189" y="1646588"/>
            <a:ext cx="3675393" cy="2421093"/>
          </a:xfrm>
          <a:prstGeom prst="rect">
            <a:avLst/>
          </a:prstGeom>
          <a:noFill/>
          <a:extLst>
            <a:ext uri="{909E8E84-426E-40DD-AFC4-6F175D3DCCD1}">
              <a14:hiddenFill xmlns:a14="http://schemas.microsoft.com/office/drawing/2010/main">
                <a:solidFill>
                  <a:srgbClr val="FFFFFF"/>
                </a:solidFill>
              </a14:hiddenFill>
            </a:ext>
          </a:extLst>
        </p:spPr>
      </p:pic>
      <p:sp>
        <p:nvSpPr>
          <p:cNvPr id="8" name="מלבן 7"/>
          <p:cNvSpPr/>
          <p:nvPr/>
        </p:nvSpPr>
        <p:spPr>
          <a:xfrm>
            <a:off x="1906189" y="3989856"/>
            <a:ext cx="3467616" cy="369332"/>
          </a:xfrm>
          <a:prstGeom prst="rect">
            <a:avLst/>
          </a:prstGeom>
        </p:spPr>
        <p:txBody>
          <a:bodyPr wrap="none">
            <a:spAutoFit/>
          </a:bodyPr>
          <a:lstStyle/>
          <a:p>
            <a:r>
              <a:rPr lang="he-IL" dirty="0"/>
              <a:t>אתרי נצרות בגליל (כנסיית כפר נחום)</a:t>
            </a:r>
          </a:p>
        </p:txBody>
      </p:sp>
      <p:pic>
        <p:nvPicPr>
          <p:cNvPr id="3080" name="Picture 8" descr="דוד וגלית בשפלת יהודה &#10;(ח'רבת קאייפה)"/>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0986" y="4397825"/>
            <a:ext cx="3527871" cy="2343268"/>
          </a:xfrm>
          <a:prstGeom prst="rect">
            <a:avLst/>
          </a:prstGeom>
          <a:noFill/>
          <a:extLst>
            <a:ext uri="{909E8E84-426E-40DD-AFC4-6F175D3DCCD1}">
              <a14:hiddenFill xmlns:a14="http://schemas.microsoft.com/office/drawing/2010/main">
                <a:solidFill>
                  <a:srgbClr val="FFFFFF"/>
                </a:solidFill>
              </a14:hiddenFill>
            </a:ext>
          </a:extLst>
        </p:spPr>
      </p:pic>
      <p:sp>
        <p:nvSpPr>
          <p:cNvPr id="11" name="מלבן 10"/>
          <p:cNvSpPr/>
          <p:nvPr/>
        </p:nvSpPr>
        <p:spPr>
          <a:xfrm>
            <a:off x="6438857" y="6145681"/>
            <a:ext cx="2375971" cy="646331"/>
          </a:xfrm>
          <a:prstGeom prst="rect">
            <a:avLst/>
          </a:prstGeom>
        </p:spPr>
        <p:txBody>
          <a:bodyPr wrap="none">
            <a:spAutoFit/>
          </a:bodyPr>
          <a:lstStyle/>
          <a:p>
            <a:r>
              <a:rPr lang="he-IL" dirty="0"/>
              <a:t>דוד וגלית בשפלת יהודה </a:t>
            </a:r>
          </a:p>
          <a:p>
            <a:r>
              <a:rPr lang="he-IL" dirty="0"/>
              <a:t>(ח'רבת קאייפה)</a:t>
            </a:r>
          </a:p>
        </p:txBody>
      </p:sp>
    </p:spTree>
    <p:extLst>
      <p:ext uri="{BB962C8B-B14F-4D97-AF65-F5344CB8AC3E}">
        <p14:creationId xmlns:p14="http://schemas.microsoft.com/office/powerpoint/2010/main" val="3625680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46962" y="614638"/>
            <a:ext cx="7423848" cy="318161"/>
          </a:xfrm>
        </p:spPr>
        <p:txBody>
          <a:bodyPr/>
          <a:lstStyle/>
          <a:p>
            <a:r>
              <a:rPr lang="he-IL" dirty="0"/>
              <a:t>דוגמאות לנופי תרבות בישראל</a:t>
            </a:r>
            <a:r>
              <a:rPr lang="en-US" dirty="0"/>
              <a:t>           </a:t>
            </a:r>
            <a:endParaRPr lang="en-GB" dirty="0"/>
          </a:p>
        </p:txBody>
      </p:sp>
      <p:sp>
        <p:nvSpPr>
          <p:cNvPr id="10" name="Text Placeholder 9"/>
          <p:cNvSpPr>
            <a:spLocks noGrp="1"/>
          </p:cNvSpPr>
          <p:nvPr>
            <p:ph type="body" sz="quarter" idx="13"/>
          </p:nvPr>
        </p:nvSpPr>
        <p:spPr>
          <a:xfrm>
            <a:off x="3657483" y="1141917"/>
            <a:ext cx="5329237" cy="523875"/>
          </a:xfrm>
        </p:spPr>
        <p:txBody>
          <a:bodyPr/>
          <a:lstStyle/>
          <a:p>
            <a:r>
              <a:rPr lang="he-IL" dirty="0"/>
              <a:t>נוף מעוצב</a:t>
            </a:r>
            <a:endParaRPr lang="en-GB" dirty="0"/>
          </a:p>
        </p:txBody>
      </p:sp>
      <p:pic>
        <p:nvPicPr>
          <p:cNvPr id="4" name="Picture 2" descr="שדה רפאים, רמת הגולן"/>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6125" y="1625271"/>
            <a:ext cx="3886200" cy="24574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33467" y="4016451"/>
            <a:ext cx="3522224" cy="369332"/>
          </a:xfrm>
          <a:prstGeom prst="rect">
            <a:avLst/>
          </a:prstGeom>
          <a:noFill/>
        </p:spPr>
        <p:txBody>
          <a:bodyPr wrap="square" rtlCol="1">
            <a:spAutoFit/>
          </a:bodyPr>
          <a:lstStyle/>
          <a:p>
            <a:pPr algn="r"/>
            <a:r>
              <a:rPr lang="he-IL" dirty="0"/>
              <a:t>שדה רפאים, רמת הגולן</a:t>
            </a:r>
          </a:p>
        </p:txBody>
      </p:sp>
      <p:pic>
        <p:nvPicPr>
          <p:cNvPr id="6" name="Picture 4" descr="גנים בהאיים במערב הגליל והכרמל"/>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4315" y="1601090"/>
            <a:ext cx="3276600" cy="2457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354382" y="4016451"/>
            <a:ext cx="3522224" cy="369332"/>
          </a:xfrm>
          <a:prstGeom prst="rect">
            <a:avLst/>
          </a:prstGeom>
          <a:noFill/>
        </p:spPr>
        <p:txBody>
          <a:bodyPr wrap="square" rtlCol="1">
            <a:spAutoFit/>
          </a:bodyPr>
          <a:lstStyle/>
          <a:p>
            <a:pPr algn="r"/>
            <a:r>
              <a:rPr lang="he-IL" dirty="0"/>
              <a:t>גנים בהאיים במערב הגליל והכרמל</a:t>
            </a:r>
          </a:p>
        </p:txBody>
      </p:sp>
      <p:pic>
        <p:nvPicPr>
          <p:cNvPr id="4098" name="Picture 2" descr="גן לאומי גן השלושה (הסחנ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2713" y="4385783"/>
            <a:ext cx="3180053" cy="23850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113076" y="6433380"/>
            <a:ext cx="3522224" cy="369332"/>
          </a:xfrm>
          <a:prstGeom prst="rect">
            <a:avLst/>
          </a:prstGeom>
          <a:noFill/>
        </p:spPr>
        <p:txBody>
          <a:bodyPr wrap="square" rtlCol="1">
            <a:spAutoFit/>
          </a:bodyPr>
          <a:lstStyle/>
          <a:p>
            <a:pPr algn="r"/>
            <a:r>
              <a:rPr lang="he-IL" dirty="0"/>
              <a:t>גן לאומי גן השלושה (הסחנה)</a:t>
            </a:r>
          </a:p>
        </p:txBody>
      </p:sp>
    </p:spTree>
    <p:extLst>
      <p:ext uri="{BB962C8B-B14F-4D97-AF65-F5344CB8AC3E}">
        <p14:creationId xmlns:p14="http://schemas.microsoft.com/office/powerpoint/2010/main" val="2357095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10336" y="644094"/>
            <a:ext cx="7423848" cy="318161"/>
          </a:xfrm>
        </p:spPr>
        <p:txBody>
          <a:bodyPr/>
          <a:lstStyle/>
          <a:p>
            <a:r>
              <a:rPr lang="he-IL" dirty="0"/>
              <a:t>סיווג חשיבות האתרים</a:t>
            </a:r>
          </a:p>
        </p:txBody>
      </p:sp>
      <p:pic>
        <p:nvPicPr>
          <p:cNvPr id="4" name="תמונה 3" descr="תמונה הממחישה שלוש רמות של חשיבות: אוניברסלית (עם סמל של גלובוס), לאומית (עם סמל של מפת ישראל) ואזורית (עם סמל של נוף)."/>
          <p:cNvPicPr>
            <a:picLocks noChangeAspect="1"/>
          </p:cNvPicPr>
          <p:nvPr/>
        </p:nvPicPr>
        <p:blipFill rotWithShape="1">
          <a:blip r:embed="rId3"/>
          <a:srcRect l="49495" t="28596" r="30050" b="48586"/>
          <a:stretch/>
        </p:blipFill>
        <p:spPr>
          <a:xfrm>
            <a:off x="1838362" y="1692658"/>
            <a:ext cx="7095822" cy="4452648"/>
          </a:xfrm>
          <a:prstGeom prst="rect">
            <a:avLst/>
          </a:prstGeom>
        </p:spPr>
      </p:pic>
    </p:spTree>
    <p:extLst>
      <p:ext uri="{BB962C8B-B14F-4D97-AF65-F5344CB8AC3E}">
        <p14:creationId xmlns:p14="http://schemas.microsoft.com/office/powerpoint/2010/main" val="3077346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601509" y="614638"/>
            <a:ext cx="7423848" cy="318161"/>
          </a:xfrm>
        </p:spPr>
        <p:txBody>
          <a:bodyPr/>
          <a:lstStyle/>
          <a:p>
            <a:r>
              <a:rPr lang="he-IL" dirty="0"/>
              <a:t>ייחודה של ארץ ישראל</a:t>
            </a:r>
          </a:p>
        </p:txBody>
      </p:sp>
      <p:sp>
        <p:nvSpPr>
          <p:cNvPr id="4" name="TextBox 3"/>
          <p:cNvSpPr txBox="1"/>
          <p:nvPr/>
        </p:nvSpPr>
        <p:spPr>
          <a:xfrm>
            <a:off x="2060620" y="1184855"/>
            <a:ext cx="6964737" cy="523220"/>
          </a:xfrm>
          <a:prstGeom prst="rect">
            <a:avLst/>
          </a:prstGeom>
          <a:noFill/>
        </p:spPr>
        <p:txBody>
          <a:bodyPr wrap="square" rtlCol="1">
            <a:spAutoFit/>
          </a:bodyPr>
          <a:lstStyle/>
          <a:p>
            <a:pPr algn="r"/>
            <a:r>
              <a:rPr lang="he-IL" sz="2800" dirty="0"/>
              <a:t>משפיע על עושר נופיה ומגוון נופי התרבות שבה</a:t>
            </a:r>
          </a:p>
        </p:txBody>
      </p:sp>
      <p:sp>
        <p:nvSpPr>
          <p:cNvPr id="3" name="מציין מיקום טקסט 2"/>
          <p:cNvSpPr>
            <a:spLocks noGrp="1"/>
          </p:cNvSpPr>
          <p:nvPr>
            <p:ph type="body" sz="quarter" idx="13"/>
          </p:nvPr>
        </p:nvSpPr>
        <p:spPr>
          <a:xfrm>
            <a:off x="5164429" y="1960131"/>
            <a:ext cx="3860928" cy="4054303"/>
          </a:xfrm>
        </p:spPr>
        <p:txBody>
          <a:bodyPr>
            <a:normAutofit/>
          </a:bodyPr>
          <a:lstStyle/>
          <a:p>
            <a:pPr marL="457200" indent="-457200">
              <a:buFont typeface="Arial" panose="020B0604020202020204" pitchFamily="34" charset="0"/>
              <a:buChar char="•"/>
            </a:pPr>
            <a:r>
              <a:rPr lang="he-IL" dirty="0"/>
              <a:t>צומת בין יבשות</a:t>
            </a:r>
          </a:p>
          <a:p>
            <a:pPr marL="457200" indent="-457200">
              <a:buFont typeface="Arial" panose="020B0604020202020204" pitchFamily="34" charset="0"/>
              <a:buChar char="•"/>
            </a:pPr>
            <a:r>
              <a:rPr lang="he-IL" dirty="0"/>
              <a:t>מקום מפגש של אזורי אקלים</a:t>
            </a:r>
          </a:p>
          <a:p>
            <a:pPr marL="457200" indent="-457200">
              <a:buFont typeface="Arial" panose="020B0604020202020204" pitchFamily="34" charset="0"/>
              <a:buChar char="•"/>
            </a:pPr>
            <a:r>
              <a:rPr lang="he-IL" dirty="0"/>
              <a:t>מעבר בין מזרע לישימון</a:t>
            </a:r>
          </a:p>
          <a:p>
            <a:pPr marL="457200" indent="-457200">
              <a:buFont typeface="Arial" panose="020B0604020202020204" pitchFamily="34" charset="0"/>
              <a:buChar char="•"/>
            </a:pPr>
            <a:r>
              <a:rPr lang="he-IL" dirty="0"/>
              <a:t>מגוון תרבותי דתי</a:t>
            </a:r>
          </a:p>
          <a:p>
            <a:pPr marL="457200" indent="-457200">
              <a:buFont typeface="Arial" panose="020B0604020202020204" pitchFamily="34" charset="0"/>
              <a:buChar char="•"/>
            </a:pPr>
            <a:r>
              <a:rPr lang="he-IL" dirty="0"/>
              <a:t>הנצחה- זיכרון לאומי חברתי</a:t>
            </a:r>
          </a:p>
          <a:p>
            <a:pPr marL="457200" indent="-457200">
              <a:buFont typeface="Arial" panose="020B0604020202020204" pitchFamily="34" charset="0"/>
              <a:buChar char="•"/>
            </a:pPr>
            <a:endParaRPr lang="he-IL" dirty="0"/>
          </a:p>
        </p:txBody>
      </p:sp>
      <p:pic>
        <p:nvPicPr>
          <p:cNvPr id="5122" name="Picture 2" descr="מפה המציגה אזורים ביוגיאוגרפיים סביב הים התיכון והמזרח התיכון"/>
          <p:cNvPicPr>
            <a:picLocks noChangeAspect="1" noChangeArrowheads="1"/>
          </p:cNvPicPr>
          <p:nvPr/>
        </p:nvPicPr>
        <p:blipFill rotWithShape="1">
          <a:blip r:embed="rId3">
            <a:extLst>
              <a:ext uri="{28A0092B-C50C-407E-A947-70E740481C1C}">
                <a14:useLocalDpi xmlns:a14="http://schemas.microsoft.com/office/drawing/2010/main" val="0"/>
              </a:ext>
            </a:extLst>
          </a:blip>
          <a:srcRect l="4091" t="18747" r="3328" b="4528"/>
          <a:stretch/>
        </p:blipFill>
        <p:spPr bwMode="auto">
          <a:xfrm>
            <a:off x="180305" y="2060619"/>
            <a:ext cx="5099912" cy="3000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635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246967" y="677538"/>
            <a:ext cx="7423848" cy="238621"/>
          </a:xfrm>
        </p:spPr>
        <p:txBody>
          <a:bodyPr/>
          <a:lstStyle/>
          <a:p>
            <a:r>
              <a:rPr lang="he-IL" sz="3800" dirty="0"/>
              <a:t>מושגים</a:t>
            </a:r>
            <a:endParaRPr lang="en-GB" sz="3800" dirty="0"/>
          </a:p>
        </p:txBody>
      </p:sp>
      <p:sp>
        <p:nvSpPr>
          <p:cNvPr id="16" name="Text Placeholder 15"/>
          <p:cNvSpPr>
            <a:spLocks noGrp="1"/>
          </p:cNvSpPr>
          <p:nvPr>
            <p:ph type="body" sz="quarter" idx="13"/>
          </p:nvPr>
        </p:nvSpPr>
        <p:spPr>
          <a:xfrm>
            <a:off x="3341578" y="1369277"/>
            <a:ext cx="5329237" cy="523875"/>
          </a:xfrm>
        </p:spPr>
        <p:txBody>
          <a:bodyPr>
            <a:normAutofit/>
          </a:bodyPr>
          <a:lstStyle/>
          <a:p>
            <a:r>
              <a:rPr lang="he-IL" sz="2800" b="1" dirty="0"/>
              <a:t>'אזור חייץ' (</a:t>
            </a:r>
            <a:r>
              <a:rPr lang="en-US" sz="2800" b="1" dirty="0"/>
              <a:t>Buffer Zone</a:t>
            </a:r>
            <a:r>
              <a:rPr lang="he-IL" sz="2800" b="1" dirty="0"/>
              <a:t>)</a:t>
            </a:r>
            <a:endParaRPr lang="en-GB" sz="2800" b="1" dirty="0"/>
          </a:p>
        </p:txBody>
      </p:sp>
      <p:pic>
        <p:nvPicPr>
          <p:cNvPr id="2052" name="Picture 4" descr="תצלום של תל מגידו מלמעל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8891" y="1968367"/>
            <a:ext cx="3570342" cy="2333177"/>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19"/>
          <p:cNvSpPr>
            <a:spLocks noGrp="1"/>
          </p:cNvSpPr>
          <p:nvPr>
            <p:ph type="body" sz="quarter" idx="18"/>
          </p:nvPr>
        </p:nvSpPr>
        <p:spPr>
          <a:xfrm>
            <a:off x="4512559" y="4376759"/>
            <a:ext cx="4063150" cy="2481241"/>
          </a:xfrm>
        </p:spPr>
        <p:txBody>
          <a:bodyPr/>
          <a:lstStyle/>
          <a:p>
            <a:r>
              <a:rPr lang="he-IL" sz="2400" dirty="0">
                <a:solidFill>
                  <a:schemeClr val="tx1"/>
                </a:solidFill>
                <a:latin typeface="+mn-lt"/>
                <a:cs typeface="+mn-cs"/>
              </a:rPr>
              <a:t>לצורך שימור הולם של אתר מורשת עולמית, יש לדאוג לשמר גם אזור חיץ מתאים ורלוונטי סביב האתר. זהו, בדרך כלל, השטח הסובב את האתר ומטרתו להגן על נוף התרבות מגורמים שעלולים לפגוע בו. </a:t>
            </a:r>
            <a:endParaRPr lang="en-GB" sz="2400" dirty="0">
              <a:solidFill>
                <a:schemeClr val="tx1"/>
              </a:solidFill>
              <a:latin typeface="+mn-lt"/>
              <a:cs typeface="+mn-cs"/>
            </a:endParaRPr>
          </a:p>
        </p:txBody>
      </p:sp>
      <p:pic>
        <p:nvPicPr>
          <p:cNvPr id="7" name="תמונה 6" descr="מפת אזורי החיץ סביב תל מגידו&#10;&#10;"/>
          <p:cNvPicPr/>
          <p:nvPr/>
        </p:nvPicPr>
        <p:blipFill rotWithShape="1">
          <a:blip r:embed="rId4">
            <a:extLst>
              <a:ext uri="{28A0092B-C50C-407E-A947-70E740481C1C}">
                <a14:useLocalDpi xmlns:a14="http://schemas.microsoft.com/office/drawing/2010/main" val="0"/>
              </a:ext>
            </a:extLst>
          </a:blip>
          <a:srcRect l="35206" t="19271" r="13264" b="30588"/>
          <a:stretch/>
        </p:blipFill>
        <p:spPr bwMode="auto">
          <a:xfrm>
            <a:off x="14609" y="1354340"/>
            <a:ext cx="4402845" cy="5503660"/>
          </a:xfrm>
          <a:prstGeom prst="rect">
            <a:avLst/>
          </a:prstGeom>
          <a:noFill/>
          <a:ln>
            <a:noFill/>
          </a:ln>
        </p:spPr>
      </p:pic>
    </p:spTree>
    <p:extLst>
      <p:ext uri="{BB962C8B-B14F-4D97-AF65-F5344CB8AC3E}">
        <p14:creationId xmlns:p14="http://schemas.microsoft.com/office/powerpoint/2010/main" val="4175020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601760"/>
            <a:ext cx="7423848" cy="318161"/>
          </a:xfrm>
        </p:spPr>
        <p:txBody>
          <a:bodyPr/>
          <a:lstStyle/>
          <a:p>
            <a:r>
              <a:rPr lang="he-IL" dirty="0"/>
              <a:t>מושגים</a:t>
            </a:r>
            <a:r>
              <a:rPr lang="en-US" dirty="0"/>
              <a:t>     </a:t>
            </a:r>
            <a:endParaRPr lang="en-GB" dirty="0"/>
          </a:p>
        </p:txBody>
      </p:sp>
      <p:sp>
        <p:nvSpPr>
          <p:cNvPr id="4" name="Text Placeholder 15"/>
          <p:cNvSpPr txBox="1">
            <a:spLocks/>
          </p:cNvSpPr>
          <p:nvPr/>
        </p:nvSpPr>
        <p:spPr>
          <a:xfrm>
            <a:off x="3541573" y="1227043"/>
            <a:ext cx="5329237" cy="523875"/>
          </a:xfrm>
          <a:prstGeom prst="rect">
            <a:avLst/>
          </a:prstGeom>
        </p:spPr>
        <p:txBody>
          <a:bodyPr vert="horz" lIns="91440" tIns="45720" rIns="91440" bIns="45720" rtlCol="0">
            <a:normAutofit/>
          </a:bodyPr>
          <a:lstStyle>
            <a:lvl1pPr marL="0" indent="0" algn="r" defTabSz="914400" rtl="1"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e-IL" b="1" dirty="0"/>
              <a:t>מרחב ביוספרי</a:t>
            </a:r>
            <a:endParaRPr lang="en-GB" b="1" dirty="0"/>
          </a:p>
        </p:txBody>
      </p:sp>
      <p:sp>
        <p:nvSpPr>
          <p:cNvPr id="2" name="מלבן 1"/>
          <p:cNvSpPr/>
          <p:nvPr/>
        </p:nvSpPr>
        <p:spPr>
          <a:xfrm>
            <a:off x="753788" y="1684244"/>
            <a:ext cx="8117022" cy="830997"/>
          </a:xfrm>
          <a:prstGeom prst="rect">
            <a:avLst/>
          </a:prstGeom>
        </p:spPr>
        <p:txBody>
          <a:bodyPr wrap="square">
            <a:spAutoFit/>
          </a:bodyPr>
          <a:lstStyle/>
          <a:p>
            <a:pPr algn="r"/>
            <a:r>
              <a:rPr lang="he-IL" sz="2400" dirty="0">
                <a:ea typeface="Calibri" panose="020F0502020204030204" pitchFamily="34" charset="0"/>
              </a:rPr>
              <a:t>מרחב אקולוגי שהאדם הינו חלק ממנו, תוצר תכנוני שמטרתו לשמור על שילוב בין נוף טבעי להיבטים מרחביים של פעילות אנושית.</a:t>
            </a:r>
            <a:endParaRPr lang="he-IL" sz="2400" dirty="0"/>
          </a:p>
        </p:txBody>
      </p:sp>
      <p:sp>
        <p:nvSpPr>
          <p:cNvPr id="3" name="TextBox 2">
            <a:extLst>
              <a:ext uri="{C183D7F6-B498-43B3-948B-1728B52AA6E4}">
                <adec:decorative xmlns:adec="http://schemas.microsoft.com/office/drawing/2017/decorative" val="1"/>
              </a:ext>
            </a:extLst>
          </p:cNvPr>
          <p:cNvSpPr txBox="1"/>
          <p:nvPr/>
        </p:nvSpPr>
        <p:spPr>
          <a:xfrm>
            <a:off x="0" y="4300396"/>
            <a:ext cx="3041964" cy="2557604"/>
          </a:xfrm>
          <a:prstGeom prst="rect">
            <a:avLst/>
          </a:prstGeom>
          <a:solidFill>
            <a:schemeClr val="bg1"/>
          </a:solidFill>
        </p:spPr>
        <p:txBody>
          <a:bodyPr wrap="square" rtlCol="1">
            <a:spAutoFit/>
          </a:bodyPr>
          <a:lstStyle/>
          <a:p>
            <a:endParaRPr lang="he-IL" dirty="0"/>
          </a:p>
        </p:txBody>
      </p:sp>
      <p:sp>
        <p:nvSpPr>
          <p:cNvPr id="16" name="Text Placeholder 15"/>
          <p:cNvSpPr>
            <a:spLocks noGrp="1"/>
          </p:cNvSpPr>
          <p:nvPr>
            <p:ph type="body" sz="quarter" idx="13"/>
          </p:nvPr>
        </p:nvSpPr>
        <p:spPr>
          <a:xfrm>
            <a:off x="5944063" y="2724079"/>
            <a:ext cx="2926747" cy="3739461"/>
          </a:xfrm>
        </p:spPr>
        <p:txBody>
          <a:bodyPr>
            <a:normAutofit/>
          </a:bodyPr>
          <a:lstStyle/>
          <a:p>
            <a:pPr marL="457200" indent="-457200">
              <a:buFont typeface="Arial" panose="020B0604020202020204" pitchFamily="34" charset="0"/>
              <a:buChar char="•"/>
            </a:pPr>
            <a:r>
              <a:rPr lang="he-IL" sz="2400" dirty="0"/>
              <a:t>הר הכרמל- הוכרז ע"י אונסק"ו (1996) </a:t>
            </a:r>
          </a:p>
          <a:p>
            <a:pPr marL="457200" indent="-457200">
              <a:buFont typeface="Arial" panose="020B0604020202020204" pitchFamily="34" charset="0"/>
              <a:buChar char="•"/>
            </a:pPr>
            <a:r>
              <a:rPr lang="he-IL" sz="2400" dirty="0"/>
              <a:t>רמת מנשה- הוכרז ע"י אונסק"ו (2011)</a:t>
            </a:r>
          </a:p>
          <a:p>
            <a:pPr marL="457200" indent="-457200">
              <a:buFont typeface="Arial" panose="020B0604020202020204" pitchFamily="34" charset="0"/>
              <a:buChar char="•"/>
            </a:pPr>
            <a:r>
              <a:rPr lang="he-IL" sz="2400" dirty="0"/>
              <a:t>שפלת יהודה- הוכרה ע"י המועצה הארצית לתכנון ובנייה</a:t>
            </a:r>
          </a:p>
          <a:p>
            <a:pPr marL="457200" indent="-457200">
              <a:buFont typeface="Arial" panose="020B0604020202020204" pitchFamily="34" charset="0"/>
              <a:buChar char="•"/>
            </a:pPr>
            <a:endParaRPr lang="he-IL" sz="2400" dirty="0"/>
          </a:p>
          <a:p>
            <a:pPr marL="457200" indent="-457200">
              <a:buFont typeface="Arial" panose="020B0604020202020204" pitchFamily="34" charset="0"/>
              <a:buChar char="•"/>
            </a:pPr>
            <a:endParaRPr lang="en-GB" sz="2400" dirty="0"/>
          </a:p>
        </p:txBody>
      </p:sp>
      <p:pic>
        <p:nvPicPr>
          <p:cNvPr id="6147" name="תמונה 1" descr="מרחב ביוספרי רמות מנשה"/>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3992" b="1328"/>
          <a:stretch/>
        </p:blipFill>
        <p:spPr bwMode="auto">
          <a:xfrm>
            <a:off x="2662751" y="2705076"/>
            <a:ext cx="3120136" cy="270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279174" y="5433445"/>
            <a:ext cx="2584301" cy="584775"/>
          </a:xfrm>
          <a:prstGeom prst="rect">
            <a:avLst/>
          </a:prstGeom>
          <a:noFill/>
        </p:spPr>
        <p:txBody>
          <a:bodyPr wrap="square" rtlCol="1">
            <a:spAutoFit/>
          </a:bodyPr>
          <a:lstStyle/>
          <a:p>
            <a:pPr algn="r"/>
            <a:r>
              <a:rPr lang="he-IL" sz="1600" dirty="0"/>
              <a:t>מרחב ביוספרי רמות מנשה	</a:t>
            </a:r>
          </a:p>
        </p:txBody>
      </p:sp>
      <p:pic>
        <p:nvPicPr>
          <p:cNvPr id="6146" name="Picture 2" descr="מרחב ביוספרי כרמל"/>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051" b="8642"/>
          <a:stretch/>
        </p:blipFill>
        <p:spPr bwMode="auto">
          <a:xfrm>
            <a:off x="161177" y="2705076"/>
            <a:ext cx="2342674" cy="2734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28831" y="5387278"/>
            <a:ext cx="2584301" cy="338554"/>
          </a:xfrm>
          <a:prstGeom prst="rect">
            <a:avLst/>
          </a:prstGeom>
          <a:noFill/>
        </p:spPr>
        <p:txBody>
          <a:bodyPr wrap="square" rtlCol="1">
            <a:spAutoFit/>
          </a:bodyPr>
          <a:lstStyle/>
          <a:p>
            <a:pPr algn="r"/>
            <a:r>
              <a:rPr lang="he-IL" sz="1600" dirty="0"/>
              <a:t>מרחב ביוספרי כרמל	</a:t>
            </a:r>
          </a:p>
        </p:txBody>
      </p:sp>
    </p:spTree>
    <p:extLst>
      <p:ext uri="{BB962C8B-B14F-4D97-AF65-F5344CB8AC3E}">
        <p14:creationId xmlns:p14="http://schemas.microsoft.com/office/powerpoint/2010/main" val="2238045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678843"/>
            <a:ext cx="7423848" cy="318161"/>
          </a:xfrm>
        </p:spPr>
        <p:txBody>
          <a:bodyPr/>
          <a:lstStyle/>
          <a:p>
            <a:r>
              <a:rPr lang="he-IL" dirty="0"/>
              <a:t>דוגמא למרחב נוף תרבות </a:t>
            </a:r>
          </a:p>
        </p:txBody>
      </p:sp>
      <p:pic>
        <p:nvPicPr>
          <p:cNvPr id="4" name="תמונה 3" descr="מפה המציגה את ערי הנגב העתיקות (ניצנה, שבטה, עבדת ואחרות) המסומנות בצהוב מעל תמונת לוויין של השטח."/>
          <p:cNvPicPr>
            <a:picLocks noChangeAspect="1"/>
          </p:cNvPicPr>
          <p:nvPr/>
        </p:nvPicPr>
        <p:blipFill rotWithShape="1">
          <a:blip r:embed="rId3"/>
          <a:srcRect l="54387" t="29867" r="3946" b="8173"/>
          <a:stretch/>
        </p:blipFill>
        <p:spPr>
          <a:xfrm>
            <a:off x="0" y="1237128"/>
            <a:ext cx="7032812" cy="5756428"/>
          </a:xfrm>
          <a:prstGeom prst="rect">
            <a:avLst/>
          </a:prstGeom>
        </p:spPr>
      </p:pic>
      <p:sp>
        <p:nvSpPr>
          <p:cNvPr id="3" name="מציין מיקום טקסט 2"/>
          <p:cNvSpPr>
            <a:spLocks noGrp="1"/>
          </p:cNvSpPr>
          <p:nvPr>
            <p:ph type="body" sz="quarter" idx="13"/>
          </p:nvPr>
        </p:nvSpPr>
        <p:spPr>
          <a:xfrm>
            <a:off x="3541573" y="1374877"/>
            <a:ext cx="5329237" cy="523875"/>
          </a:xfrm>
        </p:spPr>
        <p:txBody>
          <a:bodyPr/>
          <a:lstStyle/>
          <a:p>
            <a:r>
              <a:rPr lang="he-IL" b="1" dirty="0"/>
              <a:t>החקלאות הקדומה בנגב</a:t>
            </a:r>
          </a:p>
        </p:txBody>
      </p:sp>
      <p:sp>
        <p:nvSpPr>
          <p:cNvPr id="5" name="TextBox 4"/>
          <p:cNvSpPr txBox="1"/>
          <p:nvPr/>
        </p:nvSpPr>
        <p:spPr>
          <a:xfrm>
            <a:off x="6763869" y="2036501"/>
            <a:ext cx="1997691" cy="1200329"/>
          </a:xfrm>
          <a:prstGeom prst="rect">
            <a:avLst/>
          </a:prstGeom>
          <a:noFill/>
        </p:spPr>
        <p:txBody>
          <a:bodyPr wrap="square" rtlCol="1">
            <a:spAutoFit/>
          </a:bodyPr>
          <a:lstStyle/>
          <a:p>
            <a:pPr marL="342900" indent="-342900" algn="r" rtl="1">
              <a:buFont typeface="Arial" panose="020B0604020202020204" pitchFamily="34" charset="0"/>
              <a:buChar char="•"/>
            </a:pPr>
            <a:r>
              <a:rPr lang="he-IL" sz="2400" dirty="0"/>
              <a:t>ניצנה</a:t>
            </a:r>
          </a:p>
          <a:p>
            <a:pPr marL="342900" indent="-342900" algn="r" rtl="1">
              <a:buFont typeface="Arial" panose="020B0604020202020204" pitchFamily="34" charset="0"/>
              <a:buChar char="•"/>
            </a:pPr>
            <a:r>
              <a:rPr lang="he-IL" sz="2400" dirty="0"/>
              <a:t>שבטה</a:t>
            </a:r>
          </a:p>
          <a:p>
            <a:pPr marL="342900" indent="-342900" algn="r" rtl="1">
              <a:buFont typeface="Arial" panose="020B0604020202020204" pitchFamily="34" charset="0"/>
              <a:buChar char="•"/>
            </a:pPr>
            <a:r>
              <a:rPr lang="he-IL" sz="2400" dirty="0"/>
              <a:t>עבדת</a:t>
            </a:r>
          </a:p>
        </p:txBody>
      </p:sp>
    </p:spTree>
    <p:extLst>
      <p:ext uri="{BB962C8B-B14F-4D97-AF65-F5344CB8AC3E}">
        <p14:creationId xmlns:p14="http://schemas.microsoft.com/office/powerpoint/2010/main" val="3319367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C183D7F6-B498-43B3-948B-1728B52AA6E4}">
                <adec:decorative xmlns:adec="http://schemas.microsoft.com/office/drawing/2017/decorative" val="0"/>
              </a:ext>
            </a:extLst>
          </p:cNvPr>
          <p:cNvSpPr>
            <a:spLocks noGrp="1"/>
          </p:cNvSpPr>
          <p:nvPr>
            <p:ph type="title"/>
          </p:nvPr>
        </p:nvSpPr>
        <p:spPr>
          <a:xfrm>
            <a:off x="1446962" y="906180"/>
            <a:ext cx="7423848" cy="318161"/>
          </a:xfrm>
        </p:spPr>
        <p:txBody>
          <a:bodyPr/>
          <a:lstStyle/>
          <a:p>
            <a:r>
              <a:rPr lang="he-IL" sz="3200" dirty="0"/>
              <a:t>האמנה בדבר הגנת המורשת הטבעית והתרבותית העולמית</a:t>
            </a:r>
            <a:br>
              <a:rPr lang="en-GB" sz="4000" dirty="0">
                <a:solidFill>
                  <a:schemeClr val="accent2">
                    <a:lumMod val="50000"/>
                  </a:schemeClr>
                </a:solidFill>
              </a:rPr>
            </a:br>
            <a:endParaRPr lang="en-GB" dirty="0"/>
          </a:p>
        </p:txBody>
      </p:sp>
      <p:sp>
        <p:nvSpPr>
          <p:cNvPr id="5" name="Text Placeholder 15"/>
          <p:cNvSpPr txBox="1">
            <a:spLocks/>
          </p:cNvSpPr>
          <p:nvPr/>
        </p:nvSpPr>
        <p:spPr>
          <a:xfrm>
            <a:off x="0" y="1278270"/>
            <a:ext cx="9661059" cy="818975"/>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accent2">
                    <a:lumMod val="50000"/>
                  </a:schemeClr>
                </a:solidFill>
              </a:rPr>
              <a:t>CONVENTION </a:t>
            </a:r>
            <a:r>
              <a:rPr lang="en-US" sz="1600" dirty="0">
                <a:solidFill>
                  <a:schemeClr val="accent2">
                    <a:lumMod val="50000"/>
                  </a:schemeClr>
                </a:solidFill>
              </a:rPr>
              <a:t>CONCERNING THE </a:t>
            </a:r>
            <a:r>
              <a:rPr lang="en-US" sz="1600" b="1" dirty="0">
                <a:solidFill>
                  <a:schemeClr val="accent2">
                    <a:lumMod val="50000"/>
                  </a:schemeClr>
                </a:solidFill>
              </a:rPr>
              <a:t>PROTECTION </a:t>
            </a:r>
            <a:r>
              <a:rPr lang="en-US" sz="1600" dirty="0">
                <a:solidFill>
                  <a:schemeClr val="accent2">
                    <a:lumMod val="50000"/>
                  </a:schemeClr>
                </a:solidFill>
              </a:rPr>
              <a:t>OF THE </a:t>
            </a:r>
            <a:r>
              <a:rPr lang="en-US" sz="1600" b="1" dirty="0">
                <a:solidFill>
                  <a:schemeClr val="accent2">
                    <a:lumMod val="50000"/>
                  </a:schemeClr>
                </a:solidFill>
              </a:rPr>
              <a:t>WORLD CULTURAL AND NATURAL HERITAGE </a:t>
            </a:r>
            <a:endParaRPr lang="en-GB" sz="1600" b="1" dirty="0">
              <a:solidFill>
                <a:schemeClr val="accent2">
                  <a:lumMod val="50000"/>
                </a:schemeClr>
              </a:solidFill>
            </a:endParaRPr>
          </a:p>
        </p:txBody>
      </p:sp>
      <p:sp>
        <p:nvSpPr>
          <p:cNvPr id="6" name="Text Placeholder 19"/>
          <p:cNvSpPr txBox="1">
            <a:spLocks/>
          </p:cNvSpPr>
          <p:nvPr/>
        </p:nvSpPr>
        <p:spPr>
          <a:xfrm>
            <a:off x="2688463" y="1896187"/>
            <a:ext cx="6182347" cy="3277127"/>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pPr>
            <a:r>
              <a:rPr lang="he-IL" sz="2400" dirty="0"/>
              <a:t>נוסחה ואושרה ביום </a:t>
            </a:r>
            <a:r>
              <a:rPr lang="he-IL" sz="2400" b="1" dirty="0"/>
              <a:t>16 נובמבר 1972. </a:t>
            </a:r>
          </a:p>
          <a:p>
            <a:pPr>
              <a:buFont typeface="Courier New" panose="02070309020205020404" pitchFamily="49" charset="0"/>
              <a:buChar char="o"/>
            </a:pPr>
            <a:r>
              <a:rPr lang="he-IL" sz="2400" dirty="0"/>
              <a:t>מכוחה הוקמה </a:t>
            </a:r>
            <a:r>
              <a:rPr lang="he-IL" sz="2400" b="1" dirty="0"/>
              <a:t>ועדת המורשת העולמית</a:t>
            </a:r>
            <a:r>
              <a:rPr lang="he-IL" sz="2400" dirty="0"/>
              <a:t>, האחראית על </a:t>
            </a:r>
            <a:r>
              <a:rPr lang="he-IL" sz="2400" b="1" dirty="0"/>
              <a:t>בחירת</a:t>
            </a:r>
            <a:r>
              <a:rPr lang="he-IL" sz="2400" dirty="0"/>
              <a:t> אתרים חדשים </a:t>
            </a:r>
            <a:r>
              <a:rPr lang="he-IL" sz="2400" b="1" dirty="0"/>
              <a:t>ופיקוח</a:t>
            </a:r>
            <a:r>
              <a:rPr lang="he-IL" sz="2400" dirty="0"/>
              <a:t> על ניהולם של האתרים שברשימה. </a:t>
            </a:r>
          </a:p>
          <a:p>
            <a:pPr>
              <a:buFont typeface="Courier New" panose="02070309020205020404" pitchFamily="49" charset="0"/>
              <a:buChar char="o"/>
            </a:pPr>
            <a:r>
              <a:rPr lang="he-IL" sz="2400" dirty="0"/>
              <a:t>עד כה אישררו </a:t>
            </a:r>
            <a:r>
              <a:rPr lang="he-IL" sz="2400" b="1" dirty="0"/>
              <a:t>190 מדינות</a:t>
            </a:r>
            <a:r>
              <a:rPr lang="he-IL" sz="2400" dirty="0"/>
              <a:t> את האמנה.</a:t>
            </a:r>
          </a:p>
          <a:p>
            <a:pPr>
              <a:buFont typeface="Courier New" panose="02070309020205020404" pitchFamily="49" charset="0"/>
              <a:buChar char="o"/>
            </a:pPr>
            <a:r>
              <a:rPr lang="he-IL" sz="2400" dirty="0"/>
              <a:t>בשנת 2015 כללה רשימת אתרי המורשת העולמית </a:t>
            </a:r>
            <a:r>
              <a:rPr lang="he-IL" sz="2400" b="1" dirty="0"/>
              <a:t>1031 אתרים ב-164 מדינות.</a:t>
            </a:r>
            <a:r>
              <a:rPr lang="he-IL" sz="2400" dirty="0"/>
              <a:t> </a:t>
            </a:r>
            <a:endParaRPr lang="en-GB" sz="2400" dirty="0"/>
          </a:p>
        </p:txBody>
      </p:sp>
      <p:pic>
        <p:nvPicPr>
          <p:cNvPr id="7" name="Picture 4" descr="The black UNESCO World Heritage emble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61" y="1835227"/>
            <a:ext cx="2253202" cy="2253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043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1970D3-66B7-C9DE-024C-5A9B1B1599E5}"/>
              </a:ext>
            </a:extLst>
          </p:cNvPr>
          <p:cNvSpPr>
            <a:spLocks noGrp="1"/>
          </p:cNvSpPr>
          <p:nvPr>
            <p:ph type="title"/>
          </p:nvPr>
        </p:nvSpPr>
        <p:spPr>
          <a:xfrm>
            <a:off x="5289643" y="243068"/>
            <a:ext cx="3310359" cy="914399"/>
          </a:xfrm>
        </p:spPr>
        <p:txBody>
          <a:bodyPr vert="horz" lIns="91440" tIns="45720" rIns="91440" bIns="45720" rtlCol="0" anchor="b">
            <a:noAutofit/>
          </a:bodyPr>
          <a:lstStyle/>
          <a:p>
            <a:r>
              <a:rPr lang="he-IL" sz="2000" dirty="0">
                <a:solidFill>
                  <a:schemeClr val="tx1"/>
                </a:solidFill>
              </a:rPr>
              <a:t>דוגמא למרחב נוף תרבות </a:t>
            </a:r>
            <a:br>
              <a:rPr lang="en-IN" sz="2000" dirty="0">
                <a:solidFill>
                  <a:schemeClr val="tx1"/>
                </a:solidFill>
              </a:rPr>
            </a:br>
            <a:endParaRPr lang="en-IN" sz="2000" dirty="0">
              <a:solidFill>
                <a:schemeClr val="tx1"/>
              </a:solidFill>
            </a:endParaRPr>
          </a:p>
        </p:txBody>
      </p:sp>
      <p:grpSp>
        <p:nvGrpSpPr>
          <p:cNvPr id="9" name="Group 8" descr="קולאז' של ארבע תמונות המציגות חורבות אבן עתיקות במדבר, כולל עמודים, מבנים מקושתים ובור עגול עמוק ומצופה אבן.">
            <a:extLst>
              <a:ext uri="{FF2B5EF4-FFF2-40B4-BE49-F238E27FC236}">
                <a16:creationId xmlns:a16="http://schemas.microsoft.com/office/drawing/2014/main" id="{EFE72DD8-ED43-24E8-C17F-5596B59DBE1D}"/>
              </a:ext>
            </a:extLst>
          </p:cNvPr>
          <p:cNvGrpSpPr/>
          <p:nvPr/>
        </p:nvGrpSpPr>
        <p:grpSpPr>
          <a:xfrm>
            <a:off x="-387161" y="0"/>
            <a:ext cx="9815209" cy="6858000"/>
            <a:chOff x="-387161" y="0"/>
            <a:chExt cx="9815209" cy="6858000"/>
          </a:xfrm>
        </p:grpSpPr>
        <p:pic>
          <p:nvPicPr>
            <p:cNvPr id="4" name="Picture 16" descr="בור לאגירת מים בגן לאומי עבדת" title="בור לאגירת מים בגן לאומי עבדת">
              <a:extLst>
                <a:ext uri="{FF2B5EF4-FFF2-40B4-BE49-F238E27FC236}">
                  <a16:creationId xmlns:a16="http://schemas.microsoft.com/office/drawing/2014/main" id="{7AF59358-207A-0C86-5CFC-E6FA7C5F98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61" y="3133164"/>
              <a:ext cx="5589050" cy="37248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גן לאומי עבדת" title="גן לאומי עבדת">
              <a:extLst>
                <a:ext uri="{FF2B5EF4-FFF2-40B4-BE49-F238E27FC236}">
                  <a16:creationId xmlns:a16="http://schemas.microsoft.com/office/drawing/2014/main" id="{A0BC41DB-501E-23C7-1A05-817F0BD728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
              <a:ext cx="4701256" cy="31331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גן לאומי שבטה" title="גן לאומי שבטה">
              <a:extLst>
                <a:ext uri="{FF2B5EF4-FFF2-40B4-BE49-F238E27FC236}">
                  <a16:creationId xmlns:a16="http://schemas.microsoft.com/office/drawing/2014/main" id="{9FB2EF8E-6E6D-2D43-89BA-47DA7E2644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1599" y="0"/>
              <a:ext cx="4682401" cy="3133164"/>
            </a:xfrm>
            <a:prstGeom prst="rect">
              <a:avLst/>
            </a:prstGeom>
            <a:noFill/>
            <a:extLst>
              <a:ext uri="{909E8E84-426E-40DD-AFC4-6F175D3DCCD1}">
                <a14:hiddenFill xmlns:a14="http://schemas.microsoft.com/office/drawing/2010/main">
                  <a:solidFill>
                    <a:srgbClr val="FFFFFF"/>
                  </a:solidFill>
                </a14:hiddenFill>
              </a:ext>
            </a:extLst>
          </p:spPr>
        </p:pic>
        <p:pic>
          <p:nvPicPr>
            <p:cNvPr id="8" name="תמונה 10" descr="ניצנה" title="ניצנה">
              <a:extLst>
                <a:ext uri="{FF2B5EF4-FFF2-40B4-BE49-F238E27FC236}">
                  <a16:creationId xmlns:a16="http://schemas.microsoft.com/office/drawing/2014/main" id="{4FFFD1B7-0772-DC57-4BFE-B4A7BEA8F6B5}"/>
                </a:ext>
              </a:extLst>
            </p:cNvPr>
            <p:cNvPicPr>
              <a:picLocks noChangeAspect="1"/>
            </p:cNvPicPr>
            <p:nvPr/>
          </p:nvPicPr>
          <p:blipFill>
            <a:blip r:embed="rId6"/>
            <a:stretch>
              <a:fillRect/>
            </a:stretch>
          </p:blipFill>
          <p:spPr>
            <a:xfrm>
              <a:off x="4461599" y="3133163"/>
              <a:ext cx="4966449" cy="3724837"/>
            </a:xfrm>
            <a:prstGeom prst="rect">
              <a:avLst/>
            </a:prstGeom>
          </p:spPr>
        </p:pic>
      </p:grpSp>
    </p:spTree>
    <p:extLst>
      <p:ext uri="{BB962C8B-B14F-4D97-AF65-F5344CB8AC3E}">
        <p14:creationId xmlns:p14="http://schemas.microsoft.com/office/powerpoint/2010/main" val="4190662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557819"/>
            <a:ext cx="7423848" cy="318161"/>
          </a:xfrm>
        </p:spPr>
        <p:txBody>
          <a:bodyPr/>
          <a:lstStyle/>
          <a:p>
            <a:r>
              <a:rPr lang="en-US" dirty="0"/>
              <a:t>    </a:t>
            </a:r>
            <a:r>
              <a:rPr lang="he-IL" dirty="0"/>
              <a:t>דוגמא למרחב נוף תרבות </a:t>
            </a:r>
          </a:p>
        </p:txBody>
      </p:sp>
      <p:pic>
        <p:nvPicPr>
          <p:cNvPr id="5" name="תמונה 4" descr="מפה המציגה את הכנרת והאזורים הסובבים אותה בישראל, עם מסלול ומיקומים מודגשים בצהוב.">
            <a:extLst>
              <a:ext uri="{C183D7F6-B498-43B3-948B-1728B52AA6E4}">
                <adec:decorative xmlns:adec="http://schemas.microsoft.com/office/drawing/2017/decorative" val="0"/>
              </a:ext>
            </a:extLst>
          </p:cNvPr>
          <p:cNvPicPr>
            <a:picLocks noChangeAspect="1"/>
          </p:cNvPicPr>
          <p:nvPr/>
        </p:nvPicPr>
        <p:blipFill rotWithShape="1">
          <a:blip r:embed="rId3"/>
          <a:srcRect l="53728" t="24859" r="4830" b="11438"/>
          <a:stretch/>
        </p:blipFill>
        <p:spPr>
          <a:xfrm>
            <a:off x="-35344" y="1223682"/>
            <a:ext cx="6566453" cy="5677763"/>
          </a:xfrm>
          <a:prstGeom prst="rect">
            <a:avLst/>
          </a:prstGeom>
        </p:spPr>
      </p:pic>
      <p:sp>
        <p:nvSpPr>
          <p:cNvPr id="3" name="מציין מיקום טקסט 2"/>
          <p:cNvSpPr>
            <a:spLocks noGrp="1"/>
          </p:cNvSpPr>
          <p:nvPr>
            <p:ph type="body" sz="quarter" idx="13"/>
          </p:nvPr>
        </p:nvSpPr>
        <p:spPr>
          <a:xfrm>
            <a:off x="3541573" y="1347983"/>
            <a:ext cx="5329237" cy="523875"/>
          </a:xfrm>
        </p:spPr>
        <p:txBody>
          <a:bodyPr/>
          <a:lstStyle/>
          <a:p>
            <a:r>
              <a:rPr lang="he-IL" b="1" dirty="0"/>
              <a:t>אתרי הנצרות העתיקה בגליל</a:t>
            </a:r>
          </a:p>
        </p:txBody>
      </p:sp>
      <p:sp>
        <p:nvSpPr>
          <p:cNvPr id="6" name="TextBox 5"/>
          <p:cNvSpPr txBox="1"/>
          <p:nvPr/>
        </p:nvSpPr>
        <p:spPr>
          <a:xfrm>
            <a:off x="6400800" y="2343861"/>
            <a:ext cx="2470010" cy="4893647"/>
          </a:xfrm>
          <a:prstGeom prst="rect">
            <a:avLst/>
          </a:prstGeom>
          <a:noFill/>
        </p:spPr>
        <p:txBody>
          <a:bodyPr wrap="square" rtlCol="1">
            <a:spAutoFit/>
          </a:bodyPr>
          <a:lstStyle/>
          <a:p>
            <a:pPr marL="342900" indent="-342900" algn="r" rtl="1">
              <a:buFont typeface="Arial" panose="020B0604020202020204" pitchFamily="34" charset="0"/>
              <a:buChar char="•"/>
            </a:pPr>
            <a:r>
              <a:rPr lang="he-IL" sz="2400" dirty="0"/>
              <a:t>כפר קנה </a:t>
            </a:r>
          </a:p>
          <a:p>
            <a:pPr marL="342900" indent="-342900" algn="r" rtl="1">
              <a:buFont typeface="Arial" panose="020B0604020202020204" pitchFamily="34" charset="0"/>
              <a:buChar char="•"/>
            </a:pPr>
            <a:r>
              <a:rPr lang="he-IL" sz="2400" dirty="0"/>
              <a:t>שרידי דרך רומית בצומת גולני</a:t>
            </a:r>
          </a:p>
          <a:p>
            <a:pPr marL="342900" indent="-342900" algn="r" rtl="1">
              <a:buFont typeface="Arial" panose="020B0604020202020204" pitchFamily="34" charset="0"/>
              <a:buChar char="•"/>
            </a:pPr>
            <a:r>
              <a:rPr lang="he-IL" sz="2400" dirty="0"/>
              <a:t>מצוק הארבל טבחה</a:t>
            </a:r>
          </a:p>
          <a:p>
            <a:pPr marL="342900" indent="-342900" algn="r" rtl="1">
              <a:buFont typeface="Arial" panose="020B0604020202020204" pitchFamily="34" charset="0"/>
              <a:buChar char="•"/>
            </a:pPr>
            <a:r>
              <a:rPr lang="he-IL" sz="2400" dirty="0"/>
              <a:t>כפר נחום</a:t>
            </a:r>
          </a:p>
          <a:p>
            <a:pPr marL="342900" indent="-342900" algn="r" rtl="1">
              <a:buFont typeface="Arial" panose="020B0604020202020204" pitchFamily="34" charset="0"/>
              <a:buChar char="•"/>
            </a:pPr>
            <a:r>
              <a:rPr lang="he-IL" sz="2400" dirty="0" err="1"/>
              <a:t>כורזים</a:t>
            </a:r>
            <a:endParaRPr lang="he-IL" sz="2400" dirty="0"/>
          </a:p>
          <a:p>
            <a:pPr marL="342900" indent="-342900" algn="r" rtl="1">
              <a:buFont typeface="Arial" panose="020B0604020202020204" pitchFamily="34" charset="0"/>
              <a:buChar char="•"/>
            </a:pPr>
            <a:r>
              <a:rPr lang="he-IL" sz="2400" dirty="0"/>
              <a:t>הר האושר</a:t>
            </a:r>
          </a:p>
          <a:p>
            <a:pPr marL="342900" indent="-342900" algn="r" rtl="1">
              <a:buFont typeface="Arial" panose="020B0604020202020204" pitchFamily="34" charset="0"/>
              <a:buChar char="•"/>
            </a:pPr>
            <a:r>
              <a:rPr lang="he-IL" sz="2400" dirty="0"/>
              <a:t>בית צידה</a:t>
            </a:r>
          </a:p>
          <a:p>
            <a:pPr marL="342900" indent="-342900" algn="r" rtl="1">
              <a:buFont typeface="Arial" panose="020B0604020202020204" pitchFamily="34" charset="0"/>
              <a:buChar char="•"/>
            </a:pPr>
            <a:r>
              <a:rPr lang="he-IL" sz="2400" dirty="0" err="1"/>
              <a:t>כורסי</a:t>
            </a:r>
            <a:endParaRPr lang="he-IL" sz="2400" dirty="0"/>
          </a:p>
          <a:p>
            <a:pPr algn="r" rtl="1"/>
            <a:endParaRPr lang="he-IL" sz="2400" dirty="0"/>
          </a:p>
          <a:p>
            <a:pPr algn="r" rtl="1"/>
            <a:endParaRPr lang="he-IL" sz="2400" dirty="0"/>
          </a:p>
        </p:txBody>
      </p:sp>
    </p:spTree>
    <p:extLst>
      <p:ext uri="{BB962C8B-B14F-4D97-AF65-F5344CB8AC3E}">
        <p14:creationId xmlns:p14="http://schemas.microsoft.com/office/powerpoint/2010/main" val="4286291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23DE4CC-8613-3010-E389-77F1ED485A8D}"/>
              </a:ext>
            </a:extLst>
          </p:cNvPr>
          <p:cNvSpPr>
            <a:spLocks noGrp="1"/>
          </p:cNvSpPr>
          <p:nvPr>
            <p:ph type="title"/>
          </p:nvPr>
        </p:nvSpPr>
        <p:spPr>
          <a:xfrm>
            <a:off x="5497975" y="428263"/>
            <a:ext cx="2864278" cy="393094"/>
          </a:xfrm>
        </p:spPr>
        <p:txBody>
          <a:bodyPr vert="horz" lIns="91440" tIns="45720" rIns="91440" bIns="45720" rtlCol="0" anchor="b">
            <a:noAutofit/>
          </a:bodyPr>
          <a:lstStyle/>
          <a:p>
            <a:r>
              <a:rPr lang="he-IL" sz="2000" dirty="0"/>
              <a:t>דוגמא למרחב נוף תרבות</a:t>
            </a:r>
            <a:endParaRPr lang="en-IN" sz="2000" dirty="0"/>
          </a:p>
        </p:txBody>
      </p:sp>
      <p:grpSp>
        <p:nvGrpSpPr>
          <p:cNvPr id="13" name="Group 12" descr="קולאז' של ארבע תמונות המציגות חורבות עתיקות, כנסיות ופסיפס ליד ים כנרת, המייצגות אתרים היסטוריים ודתיים באזור.">
            <a:extLst>
              <a:ext uri="{FF2B5EF4-FFF2-40B4-BE49-F238E27FC236}">
                <a16:creationId xmlns:a16="http://schemas.microsoft.com/office/drawing/2014/main" id="{72F1D033-2986-CC8B-EB5C-0562CA5C6FF2}"/>
              </a:ext>
            </a:extLst>
          </p:cNvPr>
          <p:cNvGrpSpPr/>
          <p:nvPr/>
        </p:nvGrpSpPr>
        <p:grpSpPr>
          <a:xfrm>
            <a:off x="-945233" y="0"/>
            <a:ext cx="10089233" cy="7390350"/>
            <a:chOff x="-945233" y="0"/>
            <a:chExt cx="10089233" cy="7390350"/>
          </a:xfrm>
        </p:grpSpPr>
        <p:pic>
          <p:nvPicPr>
            <p:cNvPr id="8" name="תמונה 5" descr="גן לאומי כורזים&#10;" title="גן לאומי כורזים">
              <a:extLst>
                <a:ext uri="{FF2B5EF4-FFF2-40B4-BE49-F238E27FC236}">
                  <a16:creationId xmlns:a16="http://schemas.microsoft.com/office/drawing/2014/main" id="{397063E6-682A-6469-72B3-7B03E8AFF7EC}"/>
                </a:ext>
              </a:extLst>
            </p:cNvPr>
            <p:cNvPicPr>
              <a:picLocks noChangeAspect="1"/>
            </p:cNvPicPr>
            <p:nvPr/>
          </p:nvPicPr>
          <p:blipFill>
            <a:blip r:embed="rId3"/>
            <a:stretch>
              <a:fillRect/>
            </a:stretch>
          </p:blipFill>
          <p:spPr>
            <a:xfrm>
              <a:off x="-740848" y="0"/>
              <a:ext cx="6074631" cy="3482788"/>
            </a:xfrm>
            <a:prstGeom prst="rect">
              <a:avLst/>
            </a:prstGeom>
          </p:spPr>
        </p:pic>
        <p:pic>
          <p:nvPicPr>
            <p:cNvPr id="10" name="תמונה 3" descr="כנסייה בגן לאומי כפר נחום" title="כנסייה בגן לאומי כפר נחום">
              <a:extLst>
                <a:ext uri="{FF2B5EF4-FFF2-40B4-BE49-F238E27FC236}">
                  <a16:creationId xmlns:a16="http://schemas.microsoft.com/office/drawing/2014/main" id="{AF4A3591-4DB3-C94B-1D1D-8E3F38E4012B}"/>
                </a:ext>
              </a:extLst>
            </p:cNvPr>
            <p:cNvPicPr>
              <a:picLocks noChangeAspect="1"/>
            </p:cNvPicPr>
            <p:nvPr/>
          </p:nvPicPr>
          <p:blipFill>
            <a:blip r:embed="rId4"/>
            <a:stretch>
              <a:fillRect/>
            </a:stretch>
          </p:blipFill>
          <p:spPr>
            <a:xfrm>
              <a:off x="3937174" y="0"/>
              <a:ext cx="5206826" cy="3482788"/>
            </a:xfrm>
            <a:prstGeom prst="rect">
              <a:avLst/>
            </a:prstGeom>
          </p:spPr>
        </p:pic>
        <p:pic>
          <p:nvPicPr>
            <p:cNvPr id="11" name="תמונה 6" descr="פסיפס הלחם והדגים כנסיית טבחה&#10;" title="פסיפס הלחם והדגים כנסיית טבחה">
              <a:extLst>
                <a:ext uri="{FF2B5EF4-FFF2-40B4-BE49-F238E27FC236}">
                  <a16:creationId xmlns:a16="http://schemas.microsoft.com/office/drawing/2014/main" id="{923F9DEB-6222-4B5E-B26F-5F659C9E2211}"/>
                </a:ext>
              </a:extLst>
            </p:cNvPr>
            <p:cNvPicPr>
              <a:picLocks noChangeAspect="1"/>
            </p:cNvPicPr>
            <p:nvPr/>
          </p:nvPicPr>
          <p:blipFill>
            <a:blip r:embed="rId5"/>
            <a:stretch>
              <a:fillRect/>
            </a:stretch>
          </p:blipFill>
          <p:spPr>
            <a:xfrm>
              <a:off x="-945233" y="3489610"/>
              <a:ext cx="5086793" cy="3385029"/>
            </a:xfrm>
            <a:prstGeom prst="rect">
              <a:avLst/>
            </a:prstGeom>
          </p:spPr>
        </p:pic>
        <p:pic>
          <p:nvPicPr>
            <p:cNvPr id="12" name="תמונה 4" descr="הר האושר" title="הר האושר">
              <a:extLst>
                <a:ext uri="{FF2B5EF4-FFF2-40B4-BE49-F238E27FC236}">
                  <a16:creationId xmlns:a16="http://schemas.microsoft.com/office/drawing/2014/main" id="{A2841252-5647-3432-3D27-AFE098843909}"/>
                </a:ext>
              </a:extLst>
            </p:cNvPr>
            <p:cNvPicPr>
              <a:picLocks noChangeAspect="1"/>
            </p:cNvPicPr>
            <p:nvPr/>
          </p:nvPicPr>
          <p:blipFill>
            <a:blip r:embed="rId6"/>
            <a:stretch>
              <a:fillRect/>
            </a:stretch>
          </p:blipFill>
          <p:spPr>
            <a:xfrm>
              <a:off x="3937174" y="3482788"/>
              <a:ext cx="5206826" cy="3907562"/>
            </a:xfrm>
            <a:prstGeom prst="rect">
              <a:avLst/>
            </a:prstGeom>
          </p:spPr>
        </p:pic>
      </p:grpSp>
    </p:spTree>
    <p:extLst>
      <p:ext uri="{BB962C8B-B14F-4D97-AF65-F5344CB8AC3E}">
        <p14:creationId xmlns:p14="http://schemas.microsoft.com/office/powerpoint/2010/main" val="1200586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638502"/>
            <a:ext cx="7423848" cy="318161"/>
          </a:xfrm>
        </p:spPr>
        <p:txBody>
          <a:bodyPr/>
          <a:lstStyle/>
          <a:p>
            <a:r>
              <a:rPr lang="he-IL" dirty="0"/>
              <a:t>אנרגיות מתחדשות מול פגיעה בנוף</a:t>
            </a:r>
          </a:p>
        </p:txBody>
      </p:sp>
      <p:grpSp>
        <p:nvGrpSpPr>
          <p:cNvPr id="8" name="Group 7" descr="טורבינות רוח בגלבוע&#10;טורבינות רוח ברמת סירין&#10;טורבינות רוח ברכס הבשנית,בגולן&#10;טורבינות רוח חוסמות את הנוף">
            <a:extLst>
              <a:ext uri="{FF2B5EF4-FFF2-40B4-BE49-F238E27FC236}">
                <a16:creationId xmlns:a16="http://schemas.microsoft.com/office/drawing/2014/main" id="{C925FBC9-3A00-3A75-6315-ABC3BC522C00}"/>
              </a:ext>
            </a:extLst>
          </p:cNvPr>
          <p:cNvGrpSpPr/>
          <p:nvPr/>
        </p:nvGrpSpPr>
        <p:grpSpPr>
          <a:xfrm>
            <a:off x="-1" y="1210328"/>
            <a:ext cx="9144001" cy="5647672"/>
            <a:chOff x="-1" y="1210328"/>
            <a:chExt cx="9144001" cy="5647672"/>
          </a:xfrm>
        </p:grpSpPr>
        <p:pic>
          <p:nvPicPr>
            <p:cNvPr id="3" name="Picture 2" descr="טורבינות רוח בגלבוע"/>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1701" y="1210328"/>
              <a:ext cx="3902299" cy="29267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טורבינות רוח ברמת סירין"/>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210329"/>
              <a:ext cx="5207695" cy="2926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טורבינות רוח ברכס הבשנית,בגולן"/>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5345" y="4170834"/>
              <a:ext cx="2554647" cy="26871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טורבינות רוח חוסמות את הנוף"/>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4170833"/>
              <a:ext cx="6487733" cy="268716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95812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640395"/>
            <a:ext cx="7423848" cy="318161"/>
          </a:xfrm>
        </p:spPr>
        <p:txBody>
          <a:bodyPr/>
          <a:lstStyle/>
          <a:p>
            <a:r>
              <a:rPr lang="he-IL" dirty="0"/>
              <a:t>ונדליזם בגן לאומי עבדת</a:t>
            </a:r>
            <a:endParaRPr lang="en-GB" dirty="0"/>
          </a:p>
        </p:txBody>
      </p:sp>
      <p:pic>
        <p:nvPicPr>
          <p:cNvPr id="2" name="תמונה 1" descr="צילום מסך של כתבה ב-MAKO עם כותרת עליו דנה בנזק לכאורה שנגרם לגן לאומי על ידי רשות הטבע והגנים."/>
          <p:cNvPicPr>
            <a:picLocks noChangeAspect="1"/>
          </p:cNvPicPr>
          <p:nvPr/>
        </p:nvPicPr>
        <p:blipFill rotWithShape="1">
          <a:blip r:embed="rId3"/>
          <a:srcRect l="23605" t="11195" r="24702" b="4178"/>
          <a:stretch/>
        </p:blipFill>
        <p:spPr>
          <a:xfrm>
            <a:off x="4572000" y="1287322"/>
            <a:ext cx="4572000" cy="4244508"/>
          </a:xfrm>
          <a:prstGeom prst="rect">
            <a:avLst/>
          </a:prstGeom>
        </p:spPr>
      </p:pic>
      <p:pic>
        <p:nvPicPr>
          <p:cNvPr id="4" name="תמונה 3" descr="צילום מסך של כתבה חדשותית מקוונת ממדור &quot;חופשה&quot;, הדן בנזק לכאורה שנגרם לפארק לאומי, מלווה בתמונות של חורבות ארכיאולוגיות ומפה קטנה."/>
          <p:cNvPicPr>
            <a:picLocks noChangeAspect="1"/>
          </p:cNvPicPr>
          <p:nvPr/>
        </p:nvPicPr>
        <p:blipFill rotWithShape="1">
          <a:blip r:embed="rId4"/>
          <a:srcRect l="40361" t="25537" r="23558" b="4159"/>
          <a:stretch/>
        </p:blipFill>
        <p:spPr>
          <a:xfrm>
            <a:off x="0" y="1426225"/>
            <a:ext cx="4710624" cy="5162835"/>
          </a:xfrm>
          <a:prstGeom prst="rect">
            <a:avLst/>
          </a:prstGeom>
        </p:spPr>
      </p:pic>
      <p:sp>
        <p:nvSpPr>
          <p:cNvPr id="16" name="Text Placeholder 15">
            <a:extLst>
              <a:ext uri="{C183D7F6-B498-43B3-948B-1728B52AA6E4}">
                <adec:decorative xmlns:adec="http://schemas.microsoft.com/office/drawing/2017/decorative" val="0"/>
              </a:ext>
            </a:extLst>
          </p:cNvPr>
          <p:cNvSpPr>
            <a:spLocks noGrp="1"/>
          </p:cNvSpPr>
          <p:nvPr>
            <p:ph type="body" sz="quarter" idx="13"/>
          </p:nvPr>
        </p:nvSpPr>
        <p:spPr>
          <a:xfrm>
            <a:off x="4710624" y="5738770"/>
            <a:ext cx="4160186" cy="523875"/>
          </a:xfrm>
        </p:spPr>
        <p:txBody>
          <a:bodyPr/>
          <a:lstStyle/>
          <a:p>
            <a:endParaRPr lang="en-GB" dirty="0"/>
          </a:p>
        </p:txBody>
      </p:sp>
    </p:spTree>
    <p:extLst>
      <p:ext uri="{BB962C8B-B14F-4D97-AF65-F5344CB8AC3E}">
        <p14:creationId xmlns:p14="http://schemas.microsoft.com/office/powerpoint/2010/main" val="4159131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A3E2BBA-D146-8E8E-D1AE-31994AEEE9EA}"/>
              </a:ext>
            </a:extLst>
          </p:cNvPr>
          <p:cNvSpPr>
            <a:spLocks noGrp="1"/>
          </p:cNvSpPr>
          <p:nvPr>
            <p:ph type="title"/>
          </p:nvPr>
        </p:nvSpPr>
        <p:spPr>
          <a:xfrm>
            <a:off x="3873042" y="109383"/>
            <a:ext cx="4997768" cy="523875"/>
          </a:xfrm>
        </p:spPr>
        <p:txBody>
          <a:bodyPr vert="horz" lIns="91440" tIns="45720" rIns="91440" bIns="45720" rtlCol="0" anchor="b">
            <a:noAutofit/>
          </a:bodyPr>
          <a:lstStyle/>
          <a:p>
            <a:r>
              <a:rPr lang="he-IL" dirty="0"/>
              <a:t>ונדליזם בגן לאומי עבדת</a:t>
            </a:r>
            <a:r>
              <a:rPr lang="en-US" dirty="0"/>
              <a:t>      </a:t>
            </a:r>
            <a:endParaRPr lang="en-IN" dirty="0"/>
          </a:p>
        </p:txBody>
      </p:sp>
      <p:grpSp>
        <p:nvGrpSpPr>
          <p:cNvPr id="12" name="Group 11" descr="קולאז' של ארבע תמונות המציגות חורבות אבן עתיקות מוארות בשמש במדבר, כולל עמודים שבורים, קירות מסומנים ומבנים חלקיים, הממחישים אולי נזק לאתר ארכיאולוגי או עבודות שימור.">
            <a:extLst>
              <a:ext uri="{FF2B5EF4-FFF2-40B4-BE49-F238E27FC236}">
                <a16:creationId xmlns:a16="http://schemas.microsoft.com/office/drawing/2014/main" id="{994EBC87-C384-7386-4378-2A1341B6F35E}"/>
              </a:ext>
            </a:extLst>
          </p:cNvPr>
          <p:cNvGrpSpPr/>
          <p:nvPr/>
        </p:nvGrpSpPr>
        <p:grpSpPr>
          <a:xfrm>
            <a:off x="-36578" y="-142094"/>
            <a:ext cx="9597253" cy="6974881"/>
            <a:chOff x="-36578" y="-142094"/>
            <a:chExt cx="9597253" cy="6974881"/>
          </a:xfrm>
        </p:grpSpPr>
        <p:pic>
          <p:nvPicPr>
            <p:cNvPr id="2" name="Picture 4" descr="וונדליזם בגן לאומי עבדת" title="וונדליזם בגן לאומי עבדת">
              <a:extLst>
                <a:ext uri="{FF2B5EF4-FFF2-40B4-BE49-F238E27FC236}">
                  <a16:creationId xmlns:a16="http://schemas.microsoft.com/office/drawing/2014/main" id="{8D236D97-DEEF-8027-782E-4638EDE62A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31098"/>
              <a:ext cx="4798810" cy="36016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וונדליזם בגן לאומי עבדת" title="וונדליזם בגן לאומי עבדת">
              <a:extLst>
                <a:ext uri="{FF2B5EF4-FFF2-40B4-BE49-F238E27FC236}">
                  <a16:creationId xmlns:a16="http://schemas.microsoft.com/office/drawing/2014/main" id="{52DCD679-90E2-4D1C-6059-4F51EAC07B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8" y="-27151"/>
              <a:ext cx="4798810" cy="32933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וונדליזם בגן לאומי עבדת" title="וונדליזם בגן לאומי עבדת">
              <a:extLst>
                <a:ext uri="{FF2B5EF4-FFF2-40B4-BE49-F238E27FC236}">
                  <a16:creationId xmlns:a16="http://schemas.microsoft.com/office/drawing/2014/main" id="{AB4E5A0F-B707-6A16-C3E3-2EAEFDF332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1865" y="3231097"/>
              <a:ext cx="4798810" cy="36016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אלמונים השחיתו  את גן לאומי עבדת" title="אלמונים השחיתו  את גן לאומי עבדת">
              <a:extLst>
                <a:ext uri="{FF2B5EF4-FFF2-40B4-BE49-F238E27FC236}">
                  <a16:creationId xmlns:a16="http://schemas.microsoft.com/office/drawing/2014/main" id="{0A16ADFE-CDAA-4264-D0F6-318D566515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1865" y="-142094"/>
              <a:ext cx="4541203" cy="34082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57923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txBox="1">
            <a:spLocks noGrp="1"/>
          </p:cNvSpPr>
          <p:nvPr>
            <p:ph type="title" idx="4294967295"/>
          </p:nvPr>
        </p:nvSpPr>
        <p:spPr>
          <a:xfrm>
            <a:off x="978063" y="241430"/>
            <a:ext cx="8052727" cy="9820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r" defTabSz="914400" rtl="0" eaLnBrk="1" latinLnBrk="0" hangingPunct="1">
              <a:lnSpc>
                <a:spcPct val="90000"/>
              </a:lnSpc>
              <a:spcBef>
                <a:spcPct val="0"/>
              </a:spcBef>
              <a:buNone/>
              <a:defRPr sz="3800" b="1" kern="1200">
                <a:solidFill>
                  <a:srgbClr val="49BDF0"/>
                </a:solidFill>
                <a:latin typeface="+mj-lt"/>
                <a:ea typeface="+mj-ea"/>
                <a:cs typeface="+mn-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he-IL" sz="3800" b="1" i="0" u="none" strike="noStrike" kern="1200" cap="none" spc="0" normalizeH="0" baseline="0" noProof="0" dirty="0">
                <a:ln>
                  <a:noFill/>
                </a:ln>
                <a:solidFill>
                  <a:srgbClr val="49BDF0"/>
                </a:solidFill>
                <a:effectLst/>
                <a:uLnTx/>
                <a:uFillTx/>
                <a:latin typeface="+mj-lt"/>
                <a:ea typeface="+mj-ea"/>
                <a:cs typeface="+mn-cs"/>
              </a:rPr>
              <a:t>המדינה האסלמית (דאעש)</a:t>
            </a:r>
          </a:p>
        </p:txBody>
      </p:sp>
      <p:sp>
        <p:nvSpPr>
          <p:cNvPr id="10" name="Text Placeholder 9"/>
          <p:cNvSpPr>
            <a:spLocks noGrp="1"/>
          </p:cNvSpPr>
          <p:nvPr>
            <p:ph type="body" sz="quarter" idx="13"/>
          </p:nvPr>
        </p:nvSpPr>
        <p:spPr>
          <a:xfrm>
            <a:off x="3605350" y="1347138"/>
            <a:ext cx="5425440" cy="2388839"/>
          </a:xfrm>
        </p:spPr>
        <p:txBody>
          <a:bodyPr>
            <a:normAutofit fontScale="92500" lnSpcReduction="10000"/>
          </a:bodyPr>
          <a:lstStyle/>
          <a:p>
            <a:r>
              <a:rPr lang="he-IL" dirty="0"/>
              <a:t>הרס המקדש בתדמור, סוריה 1.9.15 </a:t>
            </a:r>
          </a:p>
          <a:p>
            <a:r>
              <a:rPr lang="en-US" u="sng" dirty="0">
                <a:hlinkClick r:id="rId3"/>
              </a:rPr>
              <a:t>http://www.93fm.co.il/radio/227909</a:t>
            </a:r>
            <a:r>
              <a:rPr lang="he-IL" u="sng" dirty="0">
                <a:hlinkClick r:id="rId3"/>
              </a:rPr>
              <a:t>/</a:t>
            </a:r>
            <a:endParaRPr lang="he-IL" dirty="0"/>
          </a:p>
          <a:p>
            <a:r>
              <a:rPr lang="he-IL" dirty="0"/>
              <a:t>החרבת העיר האשורית נמרוד, עיראק 12.4.15</a:t>
            </a:r>
          </a:p>
          <a:p>
            <a:r>
              <a:rPr lang="en-US" dirty="0">
                <a:hlinkClick r:id="rId4"/>
              </a:rPr>
              <a:t>http://www.ynet.co.il/articles/0,7340,L-4646262,00.html</a:t>
            </a:r>
            <a:r>
              <a:rPr lang="he-IL" dirty="0"/>
              <a:t> </a:t>
            </a:r>
          </a:p>
          <a:p>
            <a:endParaRPr lang="he-IL" dirty="0"/>
          </a:p>
          <a:p>
            <a:endParaRPr lang="he-IL" dirty="0"/>
          </a:p>
          <a:p>
            <a:endParaRPr lang="en-GB" dirty="0"/>
          </a:p>
        </p:txBody>
      </p:sp>
      <p:pic>
        <p:nvPicPr>
          <p:cNvPr id="6" name="תמונה 5" descr="שתי תמונות לוויין אוויריות המציגות חורבות או מתחמים עתיקים בסביבה מדברית."/>
          <p:cNvPicPr>
            <a:picLocks noChangeAspect="1"/>
          </p:cNvPicPr>
          <p:nvPr/>
        </p:nvPicPr>
        <p:blipFill>
          <a:blip r:embed="rId5"/>
          <a:stretch>
            <a:fillRect/>
          </a:stretch>
        </p:blipFill>
        <p:spPr>
          <a:xfrm>
            <a:off x="97134" y="1347138"/>
            <a:ext cx="3577095" cy="2512534"/>
          </a:xfrm>
          <a:prstGeom prst="rect">
            <a:avLst/>
          </a:prstGeom>
        </p:spPr>
      </p:pic>
      <p:pic>
        <p:nvPicPr>
          <p:cNvPr id="8" name="תמונה 7" descr="שני גברים לבושים לבן משתמשים בפטישים כדי להרוס פסלים עתיקים בתוך בניין."/>
          <p:cNvPicPr>
            <a:picLocks noChangeAspect="1"/>
          </p:cNvPicPr>
          <p:nvPr/>
        </p:nvPicPr>
        <p:blipFill>
          <a:blip r:embed="rId6"/>
          <a:stretch>
            <a:fillRect/>
          </a:stretch>
        </p:blipFill>
        <p:spPr>
          <a:xfrm>
            <a:off x="2396196" y="4050827"/>
            <a:ext cx="4797083" cy="2778402"/>
          </a:xfrm>
          <a:prstGeom prst="rect">
            <a:avLst/>
          </a:prstGeom>
        </p:spPr>
      </p:pic>
    </p:spTree>
    <p:extLst>
      <p:ext uri="{BB962C8B-B14F-4D97-AF65-F5344CB8AC3E}">
        <p14:creationId xmlns:p14="http://schemas.microsoft.com/office/powerpoint/2010/main" val="1853728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09A18E-2CFD-1223-5C4A-C815F6555584}"/>
              </a:ext>
            </a:extLst>
          </p:cNvPr>
          <p:cNvSpPr>
            <a:spLocks noGrp="1"/>
          </p:cNvSpPr>
          <p:nvPr>
            <p:ph type="title"/>
          </p:nvPr>
        </p:nvSpPr>
        <p:spPr>
          <a:xfrm>
            <a:off x="2492962" y="288734"/>
            <a:ext cx="6651038" cy="609600"/>
          </a:xfrm>
        </p:spPr>
        <p:txBody>
          <a:bodyPr vert="horz" lIns="91440" tIns="45720" rIns="91440" bIns="45720" rtlCol="0" anchor="b">
            <a:noAutofit/>
          </a:bodyPr>
          <a:lstStyle/>
          <a:p>
            <a:r>
              <a:rPr lang="en-US" dirty="0"/>
              <a:t>           </a:t>
            </a:r>
            <a:r>
              <a:rPr lang="he-IL" dirty="0"/>
              <a:t>המדינה האסלמית (דאעש)</a:t>
            </a:r>
            <a:endParaRPr lang="en-IN" dirty="0"/>
          </a:p>
        </p:txBody>
      </p:sp>
      <p:grpSp>
        <p:nvGrpSpPr>
          <p:cNvPr id="14" name="Group 13" descr="קולאז' של ארבע תמונות המציגות אנשים הורסים או עומדים ליד תבליטי אבן עתיקים שניזוקו.">
            <a:extLst>
              <a:ext uri="{FF2B5EF4-FFF2-40B4-BE49-F238E27FC236}">
                <a16:creationId xmlns:a16="http://schemas.microsoft.com/office/drawing/2014/main" id="{1960F4D3-5EEB-271A-D8C8-FB135A81A0E4}"/>
              </a:ext>
            </a:extLst>
          </p:cNvPr>
          <p:cNvGrpSpPr/>
          <p:nvPr/>
        </p:nvGrpSpPr>
        <p:grpSpPr>
          <a:xfrm>
            <a:off x="-356402" y="0"/>
            <a:ext cx="10157066" cy="7449391"/>
            <a:chOff x="-356402" y="0"/>
            <a:chExt cx="10157066" cy="7449391"/>
          </a:xfrm>
        </p:grpSpPr>
        <p:pic>
          <p:nvPicPr>
            <p:cNvPr id="10" name="Picture 2" descr="תדמור סוריה לאחר שיחרורה מידי דאעש (הוכרזה כאתר מורשת עולמית)." title="תדמור סוריה לאחר שיחרורה מידי דאעש (הוכרזה כאתר מורשת עולמית).">
              <a:extLst>
                <a:ext uri="{FF2B5EF4-FFF2-40B4-BE49-F238E27FC236}">
                  <a16:creationId xmlns:a16="http://schemas.microsoft.com/office/drawing/2014/main" id="{F7CFE8D4-AFA1-C414-63B0-8016A96053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4664" y="3410790"/>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 הרס עתיקות בנמרוד (עיר מימי אשור בעיראק)" title=" הרס עתיקות בנמרוד (עיר מימי אשור בעיראק)">
              <a:extLst>
                <a:ext uri="{FF2B5EF4-FFF2-40B4-BE49-F238E27FC236}">
                  <a16:creationId xmlns:a16="http://schemas.microsoft.com/office/drawing/2014/main" id="{84960897-9112-5580-06E7-CF6AA757D5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06267"/>
              <a:ext cx="3704664" cy="50431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 הרס עתיקות בנמרוד (עיר מימי אשור בעיראק)&#10;" title=" הרס עתיקות בנמרוד (עיר מימי אשור בעיראק)">
              <a:extLst>
                <a:ext uri="{FF2B5EF4-FFF2-40B4-BE49-F238E27FC236}">
                  <a16:creationId xmlns:a16="http://schemas.microsoft.com/office/drawing/2014/main" id="{1C02B29E-35C9-F929-B57A-71AAA2F29D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402" y="0"/>
              <a:ext cx="4417469" cy="2484827"/>
            </a:xfrm>
            <a:prstGeom prst="rect">
              <a:avLst/>
            </a:prstGeom>
            <a:noFill/>
            <a:extLst>
              <a:ext uri="{909E8E84-426E-40DD-AFC4-6F175D3DCCD1}">
                <a14:hiddenFill xmlns:a14="http://schemas.microsoft.com/office/drawing/2010/main">
                  <a:solidFill>
                    <a:srgbClr val="FFFFFF"/>
                  </a:solidFill>
                </a14:hiddenFill>
              </a:ext>
            </a:extLst>
          </p:spPr>
        </p:pic>
        <p:pic>
          <p:nvPicPr>
            <p:cNvPr id="13" name="תמונה 3" descr="הרס עתיקות במוזיאון במוסול עיראק&#10;" title="הרס עתיקות במוזיאון במוסול עיראק">
              <a:extLst>
                <a:ext uri="{FF2B5EF4-FFF2-40B4-BE49-F238E27FC236}">
                  <a16:creationId xmlns:a16="http://schemas.microsoft.com/office/drawing/2014/main" id="{F4A5D2F2-1328-BF67-3565-27DA7E96011F}"/>
                </a:ext>
              </a:extLst>
            </p:cNvPr>
            <p:cNvPicPr>
              <a:picLocks noChangeAspect="1"/>
            </p:cNvPicPr>
            <p:nvPr/>
          </p:nvPicPr>
          <p:blipFill>
            <a:blip r:embed="rId6"/>
            <a:stretch>
              <a:fillRect/>
            </a:stretch>
          </p:blipFill>
          <p:spPr>
            <a:xfrm>
              <a:off x="3704664" y="0"/>
              <a:ext cx="6057874" cy="3410790"/>
            </a:xfrm>
            <a:prstGeom prst="rect">
              <a:avLst/>
            </a:prstGeom>
          </p:spPr>
        </p:pic>
      </p:grpSp>
    </p:spTree>
    <p:extLst>
      <p:ext uri="{BB962C8B-B14F-4D97-AF65-F5344CB8AC3E}">
        <p14:creationId xmlns:p14="http://schemas.microsoft.com/office/powerpoint/2010/main" val="1179935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82BF43-F437-7A0E-C67C-2FE7948117E4}"/>
              </a:ext>
            </a:extLst>
          </p:cNvPr>
          <p:cNvSpPr>
            <a:spLocks noGrp="1"/>
          </p:cNvSpPr>
          <p:nvPr>
            <p:ph type="title"/>
          </p:nvPr>
        </p:nvSpPr>
        <p:spPr>
          <a:xfrm>
            <a:off x="3419702" y="338452"/>
            <a:ext cx="5451108" cy="523875"/>
          </a:xfrm>
        </p:spPr>
        <p:txBody>
          <a:bodyPr vert="horz" lIns="91440" tIns="45720" rIns="91440" bIns="45720" rtlCol="0" anchor="b">
            <a:noAutofit/>
          </a:bodyPr>
          <a:lstStyle/>
          <a:p>
            <a:r>
              <a:rPr lang="he-IL" dirty="0"/>
              <a:t>המדינה האסלמית (דאעש)</a:t>
            </a:r>
            <a:r>
              <a:rPr lang="en-US" dirty="0"/>
              <a:t>    </a:t>
            </a:r>
            <a:endParaRPr lang="en-IN" dirty="0"/>
          </a:p>
        </p:txBody>
      </p:sp>
      <p:grpSp>
        <p:nvGrpSpPr>
          <p:cNvPr id="8" name="Group 7" descr="קולאז' של ארבע תמונות המציגות הרס של חפצים עתיקים ואתרים ארכיאולוגיים, כולל אנשים המשתמשים בפטישים על גילופי אבן ופיצוץ גדול שהרס חורבות.">
            <a:extLst>
              <a:ext uri="{FF2B5EF4-FFF2-40B4-BE49-F238E27FC236}">
                <a16:creationId xmlns:a16="http://schemas.microsoft.com/office/drawing/2014/main" id="{B829595E-FD5D-65DA-C7DD-45D4DFEABB3B}"/>
              </a:ext>
            </a:extLst>
          </p:cNvPr>
          <p:cNvGrpSpPr/>
          <p:nvPr/>
        </p:nvGrpSpPr>
        <p:grpSpPr>
          <a:xfrm>
            <a:off x="-205376" y="-37736"/>
            <a:ext cx="9669685" cy="6944604"/>
            <a:chOff x="-205376" y="-37736"/>
            <a:chExt cx="9669685" cy="6944604"/>
          </a:xfrm>
        </p:grpSpPr>
        <p:pic>
          <p:nvPicPr>
            <p:cNvPr id="2" name="Picture 2" descr="ניפוץ תבליטים בנמרוד- עיראק" title="ניפוץ תבליטים בנמרוד- עיראק">
              <a:extLst>
                <a:ext uri="{FF2B5EF4-FFF2-40B4-BE49-F238E27FC236}">
                  <a16:creationId xmlns:a16="http://schemas.microsoft.com/office/drawing/2014/main" id="{DE117867-8B11-D7BD-7BAD-D66EEDC9F1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4952" y="-37736"/>
              <a:ext cx="6743532" cy="37932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דאעש מפוצץ מקדש בעיר העתיקה תדמור, סוריה" title="דאעש מפוצץ מקדש בעיר העתיקה תדמור, סוריה">
              <a:extLst>
                <a:ext uri="{FF2B5EF4-FFF2-40B4-BE49-F238E27FC236}">
                  <a16:creationId xmlns:a16="http://schemas.microsoft.com/office/drawing/2014/main" id="{191AC408-1642-8326-A3B0-4A868781F8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1573" y="3575328"/>
              <a:ext cx="5922736" cy="33315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הרס בעיראק" title="הרס בעיראק">
              <a:extLst>
                <a:ext uri="{FF2B5EF4-FFF2-40B4-BE49-F238E27FC236}">
                  <a16:creationId xmlns:a16="http://schemas.microsoft.com/office/drawing/2014/main" id="{F2B05CC6-E819-C710-D8CF-3456EE3E3A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76" y="-13855"/>
              <a:ext cx="4777378" cy="3575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דאעש מחריב מנזר בסוריה" title="דאעש מחריב מנזר בסוריה">
              <a:extLst>
                <a:ext uri="{FF2B5EF4-FFF2-40B4-BE49-F238E27FC236}">
                  <a16:creationId xmlns:a16="http://schemas.microsoft.com/office/drawing/2014/main" id="{F9FFE9A4-A6AE-7D6F-4467-56263A4891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730" y="3575328"/>
              <a:ext cx="4764731" cy="33315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020629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4"/>
          <p:cNvSpPr txBox="1">
            <a:spLocks noGrp="1"/>
          </p:cNvSpPr>
          <p:nvPr>
            <p:ph type="title" idx="4294967295"/>
          </p:nvPr>
        </p:nvSpPr>
        <p:spPr>
          <a:xfrm>
            <a:off x="1446962" y="640395"/>
            <a:ext cx="7423848" cy="3181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r" defTabSz="914400" rtl="0" eaLnBrk="1" latinLnBrk="0" hangingPunct="1">
              <a:lnSpc>
                <a:spcPct val="90000"/>
              </a:lnSpc>
              <a:spcBef>
                <a:spcPct val="0"/>
              </a:spcBef>
              <a:buNone/>
              <a:defRPr sz="3800" b="1" kern="1200">
                <a:solidFill>
                  <a:srgbClr val="49BDF0"/>
                </a:solidFill>
                <a:latin typeface="+mj-lt"/>
                <a:ea typeface="+mj-ea"/>
                <a:cs typeface="+mn-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he-IL" sz="3800" b="1" i="0" u="none" strike="noStrike" kern="1200" cap="none" spc="0" normalizeH="0" baseline="0" noProof="0" dirty="0">
                <a:ln>
                  <a:noFill/>
                </a:ln>
                <a:solidFill>
                  <a:srgbClr val="49BDF0"/>
                </a:solidFill>
                <a:effectLst/>
                <a:uLnTx/>
                <a:uFillTx/>
                <a:latin typeface="+mj-lt"/>
                <a:ea typeface="+mj-ea"/>
                <a:cs typeface="+mn-cs"/>
              </a:rPr>
              <a:t>הרס העתיקות מושך כותרות</a:t>
            </a:r>
            <a:endParaRPr kumimoji="0" lang="en-GB" sz="3800" b="1" i="0" u="none" strike="noStrike" kern="1200" cap="none" spc="0" normalizeH="0" baseline="0" noProof="0" dirty="0">
              <a:ln>
                <a:noFill/>
              </a:ln>
              <a:solidFill>
                <a:srgbClr val="49BDF0"/>
              </a:solidFill>
              <a:effectLst/>
              <a:uLnTx/>
              <a:uFillTx/>
              <a:latin typeface="+mj-lt"/>
              <a:ea typeface="+mj-ea"/>
              <a:cs typeface="+mn-cs"/>
            </a:endParaRPr>
          </a:p>
        </p:txBody>
      </p:sp>
      <p:pic>
        <p:nvPicPr>
          <p:cNvPr id="4" name="תמונה 3" descr="צילום מסך של כתבה מקוונת בעברית, שכותרתה &quot;**שובר לב: נחשף היקף ההרס של עתיקות בפלמירה**&quot;, ובו תמונות של חורבות עתיקות וסרקופגים שניזוקו."/>
          <p:cNvPicPr>
            <a:picLocks noChangeAspect="1"/>
          </p:cNvPicPr>
          <p:nvPr/>
        </p:nvPicPr>
        <p:blipFill rotWithShape="1">
          <a:blip r:embed="rId2"/>
          <a:srcRect l="40598" t="9882" r="23453" b="11884"/>
          <a:stretch/>
        </p:blipFill>
        <p:spPr>
          <a:xfrm>
            <a:off x="4549664" y="1238759"/>
            <a:ext cx="4594336" cy="5624100"/>
          </a:xfrm>
          <a:prstGeom prst="rect">
            <a:avLst/>
          </a:prstGeom>
        </p:spPr>
      </p:pic>
      <p:pic>
        <p:nvPicPr>
          <p:cNvPr id="5" name="תמונה 4" descr="צילום מסך של כתבה חדשותית הכוללת את דגל דאעש והלוגו, עם כותרת: &quot;**השמדת אוצרות? עתיד העתיקות תחת שלטון דאעש**&quot;."/>
          <p:cNvPicPr>
            <a:picLocks noChangeAspect="1"/>
          </p:cNvPicPr>
          <p:nvPr/>
        </p:nvPicPr>
        <p:blipFill rotWithShape="1">
          <a:blip r:embed="rId3"/>
          <a:srcRect l="41433" t="24582" r="32333" b="15912"/>
          <a:stretch/>
        </p:blipFill>
        <p:spPr>
          <a:xfrm>
            <a:off x="53729" y="1238759"/>
            <a:ext cx="4404272" cy="5619242"/>
          </a:xfrm>
          <a:prstGeom prst="rect">
            <a:avLst/>
          </a:prstGeom>
        </p:spPr>
      </p:pic>
    </p:spTree>
    <p:extLst>
      <p:ext uri="{BB962C8B-B14F-4D97-AF65-F5344CB8AC3E}">
        <p14:creationId xmlns:p14="http://schemas.microsoft.com/office/powerpoint/2010/main" val="102004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604948"/>
            <a:ext cx="7423848" cy="318161"/>
          </a:xfrm>
        </p:spPr>
        <p:txBody>
          <a:bodyPr/>
          <a:lstStyle/>
          <a:p>
            <a:r>
              <a:rPr lang="he-IL" dirty="0"/>
              <a:t>אתרי מורשת עולמית- בעולם</a:t>
            </a:r>
            <a:endParaRPr lang="en-GB" dirty="0"/>
          </a:p>
        </p:txBody>
      </p:sp>
      <p:grpSp>
        <p:nvGrpSpPr>
          <p:cNvPr id="3" name="Group 2" descr="קולאז' הכולל תשעה ציוני דרך ונופים איקוניים ברחבי העולם המוכרים כאתרי מורשת עולמית">
            <a:extLst>
              <a:ext uri="{FF2B5EF4-FFF2-40B4-BE49-F238E27FC236}">
                <a16:creationId xmlns:a16="http://schemas.microsoft.com/office/drawing/2014/main" id="{DC7996AB-3309-5993-7527-27B70D523285}"/>
              </a:ext>
            </a:extLst>
          </p:cNvPr>
          <p:cNvGrpSpPr/>
          <p:nvPr/>
        </p:nvGrpSpPr>
        <p:grpSpPr>
          <a:xfrm>
            <a:off x="0" y="1240945"/>
            <a:ext cx="8931778" cy="5662131"/>
            <a:chOff x="0" y="1240945"/>
            <a:chExt cx="8931778" cy="5662131"/>
          </a:xfrm>
        </p:grpSpPr>
        <p:pic>
          <p:nvPicPr>
            <p:cNvPr id="1026" name="Picture 2" descr="בית האופרה בסידני, אוסטרליה"/>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759" y="1240945"/>
              <a:ext cx="2814568" cy="18602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טרסות אורז בפיליפינים (בנות 200 שנ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59482" y="1245382"/>
              <a:ext cx="2673012" cy="18274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מקדש הזהב בסרי לנקה (בעיר דמבולה  מערות חצובות בסלע ששימשו למגורי נזירים ומקדשים המכילות 153 פסלי בודהה וציורי קיר)  "/>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1476"/>
            <a:stretch/>
          </p:blipFill>
          <p:spPr bwMode="auto">
            <a:xfrm>
              <a:off x="588766" y="1245383"/>
              <a:ext cx="2546593" cy="17965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C183D7F6-B498-43B3-948B-1728B52AA6E4}">
                  <adec:decorative xmlns:adec="http://schemas.microsoft.com/office/drawing/2017/decorative" val="1"/>
                </a:ext>
              </a:extLst>
            </p:cNvPr>
            <p:cNvSpPr txBox="1"/>
            <p:nvPr/>
          </p:nvSpPr>
          <p:spPr>
            <a:xfrm>
              <a:off x="0" y="4635374"/>
              <a:ext cx="2136618" cy="2203308"/>
            </a:xfrm>
            <a:prstGeom prst="rect">
              <a:avLst/>
            </a:prstGeom>
            <a:solidFill>
              <a:schemeClr val="bg1"/>
            </a:solidFill>
          </p:spPr>
          <p:txBody>
            <a:bodyPr wrap="square" rtlCol="1">
              <a:spAutoFit/>
            </a:bodyPr>
            <a:lstStyle/>
            <a:p>
              <a:endParaRPr lang="he-IL" dirty="0"/>
            </a:p>
          </p:txBody>
        </p:sp>
        <p:pic>
          <p:nvPicPr>
            <p:cNvPr id="1032" name="Picture 8" descr="מצודת אגרה, הודו, ליד הטאג' מאהל- עיר מלכותית מוקפת חומה ששימשה מלכים"/>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01606" y="3133159"/>
              <a:ext cx="2830172" cy="18860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מקדש השמים בבייג'ינג, סין- מרכז פולחן עבור קיסרי סין משושלת מינג וצ'ינג, הוקם ב-153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3043" y="3137499"/>
              <a:ext cx="2615286" cy="194103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סגרגדה דה פמיליה- כנסייה שעיצב גאודי בברצלונה"/>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8766" y="3137500"/>
              <a:ext cx="2546593" cy="191193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החומה הסינית מגבול קוריאה עד מדבר גובי"/>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8932" b="5046"/>
            <a:stretch/>
          </p:blipFill>
          <p:spPr bwMode="auto">
            <a:xfrm>
              <a:off x="6101606" y="5058421"/>
              <a:ext cx="2830172" cy="178026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איי הפסחא באוקיינוס השקט מערבית לדרום אמריקה אשר עברו אסון אקולוגי"/>
            <p:cNvPicPr>
              <a:picLocks noChangeAspect="1" noChangeArrowheads="1"/>
            </p:cNvPicPr>
            <p:nvPr/>
          </p:nvPicPr>
          <p:blipFill rotWithShape="1">
            <a:blip r:embed="rId10">
              <a:extLst>
                <a:ext uri="{28A0092B-C50C-407E-A947-70E740481C1C}">
                  <a14:useLocalDpi xmlns:a14="http://schemas.microsoft.com/office/drawing/2010/main" val="0"/>
                </a:ext>
              </a:extLst>
            </a:blip>
            <a:srcRect l="-1386" r="1" b="9317"/>
            <a:stretch/>
          </p:blipFill>
          <p:spPr bwMode="auto">
            <a:xfrm>
              <a:off x="3309870" y="5143204"/>
              <a:ext cx="2618459" cy="175987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מצודת לונדון על גדות נהר התמזה "/>
            <p:cNvPicPr>
              <a:picLocks noChangeAspect="1" noChangeArrowheads="1"/>
            </p:cNvPicPr>
            <p:nvPr/>
          </p:nvPicPr>
          <p:blipFill rotWithShape="1">
            <a:blip r:embed="rId11">
              <a:extLst>
                <a:ext uri="{28A0092B-C50C-407E-A947-70E740481C1C}">
                  <a14:useLocalDpi xmlns:a14="http://schemas.microsoft.com/office/drawing/2010/main" val="0"/>
                </a:ext>
              </a:extLst>
            </a:blip>
            <a:srcRect b="8745"/>
            <a:stretch/>
          </p:blipFill>
          <p:spPr bwMode="auto">
            <a:xfrm>
              <a:off x="619560" y="5100085"/>
              <a:ext cx="2515799" cy="175791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61723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2"/>
          <p:cNvSpPr>
            <a:spLocks noGrp="1"/>
          </p:cNvSpPr>
          <p:nvPr>
            <p:ph type="title"/>
          </p:nvPr>
        </p:nvSpPr>
        <p:spPr>
          <a:xfrm>
            <a:off x="1484762" y="601070"/>
            <a:ext cx="7423848" cy="318161"/>
          </a:xfrm>
        </p:spPr>
        <p:txBody>
          <a:bodyPr/>
          <a:lstStyle/>
          <a:p>
            <a:r>
              <a:rPr lang="he-IL" dirty="0"/>
              <a:t>שמירת אתרי המורשת ונופי התרבות</a:t>
            </a:r>
          </a:p>
        </p:txBody>
      </p:sp>
      <p:sp>
        <p:nvSpPr>
          <p:cNvPr id="16" name="Text Placeholder 15"/>
          <p:cNvSpPr>
            <a:spLocks noGrp="1"/>
          </p:cNvSpPr>
          <p:nvPr>
            <p:ph type="body" sz="quarter" idx="13"/>
          </p:nvPr>
        </p:nvSpPr>
        <p:spPr>
          <a:xfrm>
            <a:off x="616397" y="1506024"/>
            <a:ext cx="8381413" cy="5062201"/>
          </a:xfrm>
        </p:spPr>
        <p:txBody>
          <a:bodyPr>
            <a:normAutofit/>
          </a:bodyPr>
          <a:lstStyle/>
          <a:p>
            <a:r>
              <a:rPr lang="he-IL" sz="2400" dirty="0"/>
              <a:t>רשות הטבע והגנים, פועלת מתוקף </a:t>
            </a:r>
            <a:r>
              <a:rPr lang="he-IL" sz="2400" b="1" dirty="0"/>
              <a:t>חוק גנים לאומיים, שמורות טבע ואתרי הנצחה</a:t>
            </a:r>
            <a:r>
              <a:rPr lang="he-IL" sz="2400" dirty="0"/>
              <a:t>; מטרותיה הן לשמור על הטבע ועל אתרי המורשת ולטפח אותם לרווחת הציבור. הרשות היא גוף סטטוטורי, המחזיק בנאמנות, בשם הציבור, חלק מנכסי הכלל- שמורות טבע וגנים לאומיים. נכסים אלו אינם שייכים רק לדור הנוכחי ויש להגן עליהם לטווח הארוך, גם בעבור הדורות הבאים. אחד מתפקידי הרשות, עפ"י החוק, הוא 'ליזום, לקיים ולעודד פעולות חינוך, הסברה והדרכה בתחומי שמירת הטבע וערכי הטבע והמורשת..'.</a:t>
            </a:r>
          </a:p>
          <a:p>
            <a:endParaRPr lang="he-IL" sz="2400" dirty="0"/>
          </a:p>
          <a:p>
            <a:pPr>
              <a:lnSpc>
                <a:spcPct val="100000"/>
              </a:lnSpc>
            </a:pPr>
            <a:r>
              <a:rPr lang="he-IL" sz="2400" dirty="0"/>
              <a:t>אתרים מורשת עולמית שאינם מוכרזים כשמורות</a:t>
            </a:r>
          </a:p>
          <a:p>
            <a:pPr>
              <a:lnSpc>
                <a:spcPct val="100000"/>
              </a:lnSpc>
            </a:pPr>
            <a:r>
              <a:rPr lang="he-IL" sz="2400" dirty="0"/>
              <a:t>או גנים מנוהלים ומתוחזקים ע"י רשויות עירוניות</a:t>
            </a:r>
          </a:p>
          <a:p>
            <a:pPr>
              <a:lnSpc>
                <a:spcPct val="100000"/>
              </a:lnSpc>
            </a:pPr>
            <a:r>
              <a:rPr lang="he-IL" sz="2400" dirty="0"/>
              <a:t>או אזוריות.</a:t>
            </a:r>
          </a:p>
          <a:p>
            <a:endParaRPr lang="en-GB" sz="2400" dirty="0"/>
          </a:p>
        </p:txBody>
      </p:sp>
      <p:pic>
        <p:nvPicPr>
          <p:cNvPr id="2" name="תמונה 1" descr="לוגו של רשות הטבע והגנים"/>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97927"/>
            <a:ext cx="3168203" cy="2660073"/>
          </a:xfrm>
          <a:prstGeom prst="rect">
            <a:avLst/>
          </a:prstGeom>
        </p:spPr>
      </p:pic>
    </p:spTree>
    <p:extLst>
      <p:ext uri="{BB962C8B-B14F-4D97-AF65-F5344CB8AC3E}">
        <p14:creationId xmlns:p14="http://schemas.microsoft.com/office/powerpoint/2010/main" val="3590895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4"/>
          <p:cNvSpPr txBox="1">
            <a:spLocks noGrp="1"/>
          </p:cNvSpPr>
          <p:nvPr>
            <p:ph type="title" idx="4294967295"/>
          </p:nvPr>
        </p:nvSpPr>
        <p:spPr>
          <a:xfrm>
            <a:off x="1573962" y="612848"/>
            <a:ext cx="7423848" cy="3181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r" defTabSz="914400" rtl="0" eaLnBrk="1" latinLnBrk="0" hangingPunct="1">
              <a:lnSpc>
                <a:spcPct val="90000"/>
              </a:lnSpc>
              <a:spcBef>
                <a:spcPct val="0"/>
              </a:spcBef>
              <a:buNone/>
              <a:defRPr sz="3800" b="1" kern="1200">
                <a:solidFill>
                  <a:srgbClr val="EB7255"/>
                </a:solidFill>
                <a:latin typeface="+mj-lt"/>
                <a:ea typeface="+mj-ea"/>
                <a:cs typeface="+mn-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he-IL" sz="3400" b="1" i="0" u="none" strike="noStrike" kern="1200" cap="none" spc="0" normalizeH="0" baseline="0" noProof="0" dirty="0">
                <a:ln>
                  <a:noFill/>
                </a:ln>
                <a:solidFill>
                  <a:srgbClr val="EB7255"/>
                </a:solidFill>
                <a:effectLst/>
                <a:uLnTx/>
                <a:uFillTx/>
                <a:latin typeface="+mj-lt"/>
                <a:ea typeface="+mj-ea"/>
                <a:cs typeface="+mn-cs"/>
              </a:rPr>
              <a:t>איך רשות הטבע והגנים מגינה על אתרי מורשת ונופי התרבות בישראל?</a:t>
            </a:r>
            <a:endParaRPr kumimoji="0" lang="en-GB" sz="3400" b="1" i="0" u="none" strike="noStrike" kern="1200" cap="none" spc="0" normalizeH="0" baseline="0" noProof="0" dirty="0">
              <a:ln>
                <a:noFill/>
              </a:ln>
              <a:solidFill>
                <a:srgbClr val="EB7255"/>
              </a:solidFill>
              <a:effectLst/>
              <a:uLnTx/>
              <a:uFillTx/>
              <a:latin typeface="+mj-lt"/>
              <a:ea typeface="+mj-ea"/>
              <a:cs typeface="+mn-cs"/>
            </a:endParaRPr>
          </a:p>
        </p:txBody>
      </p:sp>
      <p:sp>
        <p:nvSpPr>
          <p:cNvPr id="3" name="מציין מיקום טקסט 2"/>
          <p:cNvSpPr>
            <a:spLocks noGrp="1"/>
          </p:cNvSpPr>
          <p:nvPr>
            <p:ph type="body" sz="quarter" idx="13"/>
          </p:nvPr>
        </p:nvSpPr>
        <p:spPr>
          <a:xfrm>
            <a:off x="875763" y="1772986"/>
            <a:ext cx="8122048" cy="3674778"/>
          </a:xfrm>
        </p:spPr>
        <p:txBody>
          <a:bodyPr>
            <a:normAutofit/>
          </a:bodyPr>
          <a:lstStyle/>
          <a:p>
            <a:pPr marL="457200" indent="-457200">
              <a:buFont typeface="Arial" panose="020B0604020202020204" pitchFamily="34" charset="0"/>
              <a:buChar char="•"/>
            </a:pPr>
            <a:r>
              <a:rPr lang="he-IL" dirty="0"/>
              <a:t>קידום הכרזת אתרי מורשת עולמית</a:t>
            </a:r>
          </a:p>
          <a:p>
            <a:pPr marL="457200" indent="-457200">
              <a:buFont typeface="Arial" panose="020B0604020202020204" pitchFamily="34" charset="0"/>
              <a:buChar char="•"/>
            </a:pPr>
            <a:r>
              <a:rPr lang="he-IL" dirty="0"/>
              <a:t>תכנון ופיתוח אתרי מורשת ונופי תרבות</a:t>
            </a:r>
          </a:p>
          <a:p>
            <a:pPr marL="457200" indent="-457200">
              <a:buFont typeface="Arial" panose="020B0604020202020204" pitchFamily="34" charset="0"/>
              <a:buChar char="•"/>
            </a:pPr>
            <a:r>
              <a:rPr lang="he-IL" dirty="0"/>
              <a:t>שימור ארכיאולוגי </a:t>
            </a:r>
          </a:p>
          <a:p>
            <a:pPr marL="457200" indent="-457200">
              <a:buFont typeface="Arial" panose="020B0604020202020204" pitchFamily="34" charset="0"/>
              <a:buChar char="•"/>
            </a:pPr>
            <a:r>
              <a:rPr lang="he-IL" dirty="0"/>
              <a:t> </a:t>
            </a:r>
            <a:r>
              <a:rPr lang="en-US" dirty="0">
                <a:hlinkClick r:id="rId2"/>
              </a:rPr>
              <a:t>https://www.youtube.com/watch?v=u1PJJVdj28k</a:t>
            </a:r>
            <a:endParaRPr lang="he-IL" dirty="0"/>
          </a:p>
          <a:p>
            <a:pPr marL="457200" indent="-457200">
              <a:buFont typeface="Arial" panose="020B0604020202020204" pitchFamily="34" charset="0"/>
              <a:buChar char="•"/>
            </a:pPr>
            <a:r>
              <a:rPr lang="he-IL" dirty="0"/>
              <a:t>חינוך והסברה</a:t>
            </a:r>
          </a:p>
          <a:p>
            <a:pPr marL="457200" indent="-457200">
              <a:buFont typeface="Arial" panose="020B0604020202020204" pitchFamily="34" charset="0"/>
              <a:buChar char="•"/>
            </a:pPr>
            <a:r>
              <a:rPr lang="he-IL" dirty="0"/>
              <a:t>שיתוף קהילה בשימור המורשת</a:t>
            </a:r>
          </a:p>
          <a:p>
            <a:endParaRPr lang="he-IL" dirty="0"/>
          </a:p>
        </p:txBody>
      </p:sp>
    </p:spTree>
    <p:extLst>
      <p:ext uri="{BB962C8B-B14F-4D97-AF65-F5344CB8AC3E}">
        <p14:creationId xmlns:p14="http://schemas.microsoft.com/office/powerpoint/2010/main" val="17324795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638502"/>
            <a:ext cx="7423848" cy="318161"/>
          </a:xfrm>
        </p:spPr>
        <p:txBody>
          <a:bodyPr/>
          <a:lstStyle/>
          <a:p>
            <a:r>
              <a:rPr lang="he-IL" dirty="0"/>
              <a:t>שימור באתרי מורשת</a:t>
            </a:r>
          </a:p>
        </p:txBody>
      </p:sp>
      <p:sp>
        <p:nvSpPr>
          <p:cNvPr id="3" name="מציין מיקום טקסט 3">
            <a:extLst>
              <a:ext uri="{FF2B5EF4-FFF2-40B4-BE49-F238E27FC236}">
                <a16:creationId xmlns:a16="http://schemas.microsoft.com/office/drawing/2014/main" id="{E79FA39F-6B4B-53CC-9DC5-D6B6EA79E8A4}"/>
              </a:ext>
              <a:ext uri="{C183D7F6-B498-43B3-948B-1728B52AA6E4}">
                <adec:decorative xmlns:adec="http://schemas.microsoft.com/office/drawing/2017/decorative" val="1"/>
              </a:ext>
            </a:extLst>
          </p:cNvPr>
          <p:cNvSpPr>
            <a:spLocks noGrp="1"/>
          </p:cNvSpPr>
          <p:nvPr>
            <p:ph type="body" sz="quarter" idx="13"/>
          </p:nvPr>
        </p:nvSpPr>
        <p:spPr>
          <a:xfrm>
            <a:off x="3541573" y="2262383"/>
            <a:ext cx="5329237" cy="523875"/>
          </a:xfrm>
        </p:spPr>
        <p:txBody>
          <a:bodyPr/>
          <a:lstStyle/>
          <a:p>
            <a:endParaRPr lang="he-IL"/>
          </a:p>
        </p:txBody>
      </p:sp>
      <p:grpSp>
        <p:nvGrpSpPr>
          <p:cNvPr id="9" name="Group 8" descr="קולאז' של ארבע תמונות המציגות משמרים עובדים על שימור ציורי קיר עתיקים ורצפות פסיפס באתרים ארכיאולוגיים.">
            <a:extLst>
              <a:ext uri="{FF2B5EF4-FFF2-40B4-BE49-F238E27FC236}">
                <a16:creationId xmlns:a16="http://schemas.microsoft.com/office/drawing/2014/main" id="{666A78C0-8025-EE87-2A29-ED1047317F15}"/>
              </a:ext>
            </a:extLst>
          </p:cNvPr>
          <p:cNvGrpSpPr/>
          <p:nvPr/>
        </p:nvGrpSpPr>
        <p:grpSpPr>
          <a:xfrm>
            <a:off x="1071363" y="1304523"/>
            <a:ext cx="7105916" cy="5329437"/>
            <a:chOff x="1071363" y="1304523"/>
            <a:chExt cx="7105916" cy="5329437"/>
          </a:xfrm>
        </p:grpSpPr>
        <p:pic>
          <p:nvPicPr>
            <p:cNvPr id="5" name="Picture 2" descr="שימור פסיפס בגן לאומי ציפורי" title="שימור פסיפס בגן לאומי ציפורי">
              <a:extLst>
                <a:ext uri="{FF2B5EF4-FFF2-40B4-BE49-F238E27FC236}">
                  <a16:creationId xmlns:a16="http://schemas.microsoft.com/office/drawing/2014/main" id="{E370B711-C1B9-FEB5-FA14-12F494951F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8136" y="1304523"/>
              <a:ext cx="3779143" cy="25194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שימור ציורי קיר בגן לאומי מצדה" title="שימור ציורי קיר בגן לאומי מצדה">
              <a:extLst>
                <a:ext uri="{FF2B5EF4-FFF2-40B4-BE49-F238E27FC236}">
                  <a16:creationId xmlns:a16="http://schemas.microsoft.com/office/drawing/2014/main" id="{08C16FC9-EC9D-2383-24DA-AB70CE18E9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570" y="3799603"/>
              <a:ext cx="2834357" cy="2834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שימור רצפה בגן לאומי הרודיון" title="שימור רצפה בגן לאומי הרודיון">
              <a:extLst>
                <a:ext uri="{FF2B5EF4-FFF2-40B4-BE49-F238E27FC236}">
                  <a16:creationId xmlns:a16="http://schemas.microsoft.com/office/drawing/2014/main" id="{EF6B3301-9213-5DF2-A2F0-B1D5168ABA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1865" y="3799602"/>
              <a:ext cx="3779143" cy="28343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שימור ציורי קיר בממשית" title="שימור ציורי קיר בממשית">
              <a:extLst>
                <a:ext uri="{FF2B5EF4-FFF2-40B4-BE49-F238E27FC236}">
                  <a16:creationId xmlns:a16="http://schemas.microsoft.com/office/drawing/2014/main" id="{8B53D9E8-CD44-D4EC-E555-8EBF7BDF4D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1363" y="1304523"/>
              <a:ext cx="3326773" cy="24950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999106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638502"/>
            <a:ext cx="7423848" cy="318161"/>
          </a:xfrm>
        </p:spPr>
        <p:txBody>
          <a:bodyPr/>
          <a:lstStyle/>
          <a:p>
            <a:r>
              <a:rPr lang="he-IL" dirty="0"/>
              <a:t>המחשה ושילוט באתרי מורשת</a:t>
            </a:r>
          </a:p>
        </p:txBody>
      </p:sp>
      <p:grpSp>
        <p:nvGrpSpPr>
          <p:cNvPr id="15" name="Group 14" descr="קולאז' של ארבע תמונות מאתר היסטורי: שלט מידע על כבשן חרס, לוחות טקסט חרוטים על קיר אבן, תצוגה של מגנים וחניתות רומיים על צלע גבעה, ותצלום תקריב של העתק של נשק מצור.">
            <a:extLst>
              <a:ext uri="{FF2B5EF4-FFF2-40B4-BE49-F238E27FC236}">
                <a16:creationId xmlns:a16="http://schemas.microsoft.com/office/drawing/2014/main" id="{938B398E-60F2-28D2-133B-59E17B5B41B3}"/>
              </a:ext>
            </a:extLst>
          </p:cNvPr>
          <p:cNvGrpSpPr/>
          <p:nvPr/>
        </p:nvGrpSpPr>
        <p:grpSpPr>
          <a:xfrm>
            <a:off x="-82027" y="1192495"/>
            <a:ext cx="9226027" cy="6353968"/>
            <a:chOff x="-82027" y="1192495"/>
            <a:chExt cx="9226027" cy="6353968"/>
          </a:xfrm>
        </p:grpSpPr>
        <p:pic>
          <p:nvPicPr>
            <p:cNvPr id="11" name="Picture 4" descr="איל ניגוח" title="איל ניגוח">
              <a:extLst>
                <a:ext uri="{FF2B5EF4-FFF2-40B4-BE49-F238E27FC236}">
                  <a16:creationId xmlns:a16="http://schemas.microsoft.com/office/drawing/2014/main" id="{5DAA8274-F7C8-5827-8B40-32F4A2355B3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374" b="3869"/>
            <a:stretch/>
          </p:blipFill>
          <p:spPr bwMode="auto">
            <a:xfrm>
              <a:off x="4599240" y="3814309"/>
              <a:ext cx="4544760" cy="35761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רומחים וכידונים של הלגיון הרומי העשירי" title="רומחים וכידונים של הלגיון הרומי העשירי">
              <a:extLst>
                <a:ext uri="{FF2B5EF4-FFF2-40B4-BE49-F238E27FC236}">
                  <a16:creationId xmlns:a16="http://schemas.microsoft.com/office/drawing/2014/main" id="{ECDF5B46-77BA-50A8-F799-043A533D73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27" y="4050141"/>
              <a:ext cx="4681267" cy="34963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קטע מספרו של יוסף בן מתתיהו" title="קטע מספרו של יוסף בן מתתיהו">
              <a:extLst>
                <a:ext uri="{FF2B5EF4-FFF2-40B4-BE49-F238E27FC236}">
                  <a16:creationId xmlns:a16="http://schemas.microsoft.com/office/drawing/2014/main" id="{49C10F43-C4C8-95C0-9409-623E1E7D0D1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477" b="10425"/>
            <a:stretch/>
          </p:blipFill>
          <p:spPr bwMode="auto">
            <a:xfrm>
              <a:off x="4599241" y="1192495"/>
              <a:ext cx="4544759" cy="31632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ציור כבשן חרס" title="ציור כבשן חרס">
              <a:extLst>
                <a:ext uri="{FF2B5EF4-FFF2-40B4-BE49-F238E27FC236}">
                  <a16:creationId xmlns:a16="http://schemas.microsoft.com/office/drawing/2014/main" id="{332AA532-79B8-4DDA-BE36-668953032C6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461" b="11220"/>
            <a:stretch/>
          </p:blipFill>
          <p:spPr bwMode="auto">
            <a:xfrm>
              <a:off x="-82026" y="1192495"/>
              <a:ext cx="4681267" cy="316323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904479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a:spLocks noGrp="1"/>
          </p:cNvSpPr>
          <p:nvPr>
            <p:ph type="title" idx="4294967295"/>
          </p:nvPr>
        </p:nvSpPr>
        <p:spPr>
          <a:xfrm>
            <a:off x="2643503" y="487882"/>
            <a:ext cx="6500497" cy="67710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e-IL" sz="3800" b="1" i="0" u="none" strike="noStrike" kern="1200" cap="none" spc="0" normalizeH="0" baseline="0" noProof="0" dirty="0">
                <a:ln>
                  <a:noFill/>
                </a:ln>
                <a:solidFill>
                  <a:srgbClr val="B59CC6"/>
                </a:solidFill>
                <a:effectLst/>
                <a:uLnTx/>
                <a:uFillTx/>
                <a:latin typeface="+mj-lt"/>
                <a:ea typeface="+mj-ea"/>
                <a:cs typeface="+mn-cs"/>
              </a:rPr>
              <a:t>שיתוף הקהילה בשימור המורשת</a:t>
            </a:r>
          </a:p>
        </p:txBody>
      </p:sp>
      <p:sp>
        <p:nvSpPr>
          <p:cNvPr id="4" name="מלבן 3"/>
          <p:cNvSpPr/>
          <p:nvPr/>
        </p:nvSpPr>
        <p:spPr>
          <a:xfrm>
            <a:off x="336176" y="1268541"/>
            <a:ext cx="8668871" cy="2308324"/>
          </a:xfrm>
          <a:prstGeom prst="rect">
            <a:avLst/>
          </a:prstGeom>
        </p:spPr>
        <p:txBody>
          <a:bodyPr wrap="square">
            <a:spAutoFit/>
          </a:bodyPr>
          <a:lstStyle/>
          <a:p>
            <a:pPr algn="r"/>
            <a:r>
              <a:rPr lang="he-IL" sz="2400" dirty="0"/>
              <a:t>האמנה של אונסק"ו נותנת תפקיד מרכזי לקהילה ולשיתוף האוכלוסייה בשימור מורשת התרבות והטבע שבסביבתה, על מנת ליצור </a:t>
            </a:r>
            <a:r>
              <a:rPr lang="he-IL" sz="2400" b="1" dirty="0"/>
              <a:t>מודעות מקומית ואחריות ציבורית</a:t>
            </a:r>
            <a:r>
              <a:rPr lang="he-IL" sz="2400" dirty="0"/>
              <a:t>. חיזוק הקשר בין הקהילה לאתר, הבאת האוכלוסייה המקומית להכיר, לדעת, להעריך ולהוקיר את מורשתה, יצירת גאווה מקומית בקרב הקהילה – כל אלה יקדמו הגנה ושימור ארוכי-טווח של ערכי המורשת. </a:t>
            </a:r>
            <a:endParaRPr lang="en-GB" sz="2400" dirty="0"/>
          </a:p>
        </p:txBody>
      </p:sp>
      <p:pic>
        <p:nvPicPr>
          <p:cNvPr id="3" name="Picture 2" descr="מדריכת טיולים מדברת עם קבוצת ילדים קשובים המחזיקים עלונים בעודם עומדים בין חורבות אבן עתיקות."/>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5304" y="3576865"/>
            <a:ext cx="4749049" cy="3166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380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606282" y="627517"/>
            <a:ext cx="7518528" cy="318161"/>
          </a:xfrm>
        </p:spPr>
        <p:txBody>
          <a:bodyPr/>
          <a:lstStyle/>
          <a:p>
            <a:r>
              <a:rPr lang="he-IL" dirty="0"/>
              <a:t>שיתוף קהילה בשימור מורשת</a:t>
            </a:r>
            <a:endParaRPr lang="en-GB" dirty="0"/>
          </a:p>
        </p:txBody>
      </p:sp>
      <p:sp>
        <p:nvSpPr>
          <p:cNvPr id="10" name="Text Placeholder 9"/>
          <p:cNvSpPr>
            <a:spLocks noGrp="1"/>
          </p:cNvSpPr>
          <p:nvPr>
            <p:ph type="body" sz="quarter" idx="13"/>
          </p:nvPr>
        </p:nvSpPr>
        <p:spPr>
          <a:xfrm>
            <a:off x="3618846" y="1412378"/>
            <a:ext cx="5329237" cy="523875"/>
          </a:xfrm>
        </p:spPr>
        <p:txBody>
          <a:bodyPr>
            <a:normAutofit fontScale="85000" lnSpcReduction="10000"/>
          </a:bodyPr>
          <a:lstStyle/>
          <a:p>
            <a:r>
              <a:rPr lang="he-IL" b="1" dirty="0"/>
              <a:t>הדרכה מקומית- ע"י מתנדבי 'גן קהילה' </a:t>
            </a:r>
            <a:endParaRPr lang="en-GB" b="1" dirty="0"/>
          </a:p>
          <a:p>
            <a:endParaRPr lang="en-GB" dirty="0"/>
          </a:p>
        </p:txBody>
      </p:sp>
      <p:grpSp>
        <p:nvGrpSpPr>
          <p:cNvPr id="3" name="Group 2" descr="קולאז' של ארבע תמונות המציגות קבוצות מגוונות של אנשים המשתתפות בסיורים מודרכים ומצגות חינוכיות באתרים היסטוריים.">
            <a:extLst>
              <a:ext uri="{FF2B5EF4-FFF2-40B4-BE49-F238E27FC236}">
                <a16:creationId xmlns:a16="http://schemas.microsoft.com/office/drawing/2014/main" id="{64D82161-9BDC-E77B-5944-2D15BB0F0861}"/>
              </a:ext>
            </a:extLst>
          </p:cNvPr>
          <p:cNvGrpSpPr/>
          <p:nvPr/>
        </p:nvGrpSpPr>
        <p:grpSpPr>
          <a:xfrm>
            <a:off x="1731447" y="1936253"/>
            <a:ext cx="6520329" cy="4532694"/>
            <a:chOff x="1731447" y="1936253"/>
            <a:chExt cx="6520329" cy="4532694"/>
          </a:xfrm>
        </p:grpSpPr>
        <p:pic>
          <p:nvPicPr>
            <p:cNvPr id="4" name="Picture 7"/>
            <p:cNvPicPr/>
            <p:nvPr/>
          </p:nvPicPr>
          <p:blipFill>
            <a:blip r:embed="rId3" cstate="print"/>
            <a:srcRect/>
            <a:stretch>
              <a:fillRect/>
            </a:stretch>
          </p:blipFill>
          <p:spPr bwMode="auto">
            <a:xfrm>
              <a:off x="5365546" y="1936253"/>
              <a:ext cx="2837728" cy="1953167"/>
            </a:xfrm>
            <a:prstGeom prst="rect">
              <a:avLst/>
            </a:prstGeom>
            <a:noFill/>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a:blip r:embed="rId4" cstate="print"/>
            <a:srcRect/>
            <a:stretch>
              <a:fillRect/>
            </a:stretch>
          </p:blipFill>
          <p:spPr bwMode="auto">
            <a:xfrm>
              <a:off x="1731447" y="1936253"/>
              <a:ext cx="3426420" cy="2267426"/>
            </a:xfrm>
            <a:prstGeom prst="rect">
              <a:avLst/>
            </a:prstGeom>
            <a:noFill/>
          </p:spPr>
        </p:pic>
        <p:pic>
          <p:nvPicPr>
            <p:cNvPr id="6" name="Picture 4"/>
            <p:cNvPicPr>
              <a:picLocks noChangeAspect="1" noChangeArrowheads="1"/>
            </p:cNvPicPr>
            <p:nvPr/>
          </p:nvPicPr>
          <p:blipFill>
            <a:blip r:embed="rId5"/>
            <a:srcRect/>
            <a:stretch>
              <a:fillRect/>
            </a:stretch>
          </p:blipFill>
          <p:spPr bwMode="auto">
            <a:xfrm>
              <a:off x="5237798" y="4031086"/>
              <a:ext cx="3013978" cy="2389709"/>
            </a:xfrm>
            <a:prstGeom prst="rect">
              <a:avLst/>
            </a:prstGeom>
            <a:ln>
              <a:noFill/>
            </a:ln>
            <a:effectLst>
              <a:outerShdw blurRad="292100" dist="139700" dir="2700000" algn="tl" rotWithShape="0">
                <a:srgbClr val="333333">
                  <a:alpha val="65000"/>
                </a:srgbClr>
              </a:outerShdw>
            </a:effectLst>
          </p:spPr>
        </p:pic>
        <p:pic>
          <p:nvPicPr>
            <p:cNvPr id="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31447" y="4295732"/>
              <a:ext cx="3259822" cy="217321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39919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6962" y="598160"/>
            <a:ext cx="7423848" cy="318161"/>
          </a:xfrm>
        </p:spPr>
        <p:txBody>
          <a:bodyPr/>
          <a:lstStyle/>
          <a:p>
            <a:r>
              <a:rPr lang="he-IL" dirty="0"/>
              <a:t>האם יש סיבה להיות אופטימיים?</a:t>
            </a:r>
          </a:p>
        </p:txBody>
      </p:sp>
      <p:sp>
        <p:nvSpPr>
          <p:cNvPr id="3" name="מציין מיקום טקסט 2"/>
          <p:cNvSpPr>
            <a:spLocks noGrp="1"/>
          </p:cNvSpPr>
          <p:nvPr>
            <p:ph type="body" sz="quarter" idx="13"/>
          </p:nvPr>
        </p:nvSpPr>
        <p:spPr>
          <a:xfrm>
            <a:off x="336177" y="1643817"/>
            <a:ext cx="8534634" cy="4999029"/>
          </a:xfrm>
        </p:spPr>
        <p:txBody>
          <a:bodyPr>
            <a:normAutofit/>
          </a:bodyPr>
          <a:lstStyle/>
          <a:p>
            <a:pPr marL="457200" indent="-457200">
              <a:buFont typeface="Arial" panose="020B0604020202020204" pitchFamily="34" charset="0"/>
              <a:buChar char="•"/>
            </a:pPr>
            <a:r>
              <a:rPr lang="he-IL" dirty="0"/>
              <a:t>ייתכן וחלק מהעתיקות המנופצות בסוריה ועיראק ישוחזרו.</a:t>
            </a:r>
          </a:p>
          <a:p>
            <a:pPr marL="457200" indent="-457200">
              <a:buFont typeface="Arial" panose="020B0604020202020204" pitchFamily="34" charset="0"/>
              <a:buChar char="•"/>
            </a:pPr>
            <a:r>
              <a:rPr lang="he-IL" dirty="0"/>
              <a:t>חלק מהעתיקות נסחרו ולא הושמדו.</a:t>
            </a:r>
          </a:p>
          <a:p>
            <a:pPr marL="457200" indent="-457200">
              <a:buFont typeface="Arial" panose="020B0604020202020204" pitchFamily="34" charset="0"/>
              <a:buChar char="•"/>
            </a:pPr>
            <a:r>
              <a:rPr lang="he-IL" dirty="0"/>
              <a:t>המודעות העולמית לחשיבות שמירה על אתרי מורשת עלתה מאוד בעשורים האחרונים, והרס העתיקות אף מעלה אותה יותר לתודעה הציבורית.</a:t>
            </a:r>
          </a:p>
          <a:p>
            <a:pPr marL="457200" indent="-457200">
              <a:buFont typeface="Arial" panose="020B0604020202020204" pitchFamily="34" charset="0"/>
              <a:buChar char="•"/>
            </a:pPr>
            <a:r>
              <a:rPr lang="he-IL" dirty="0"/>
              <a:t>מוכרזים אתרי מורשת עולמית חדשים, ותקציבים רבים מושקעים בשימורם, תיחזוקם וניהולם. </a:t>
            </a:r>
          </a:p>
          <a:p>
            <a:pPr marL="457200" indent="-457200">
              <a:buFont typeface="Arial" panose="020B0604020202020204" pitchFamily="34" charset="0"/>
              <a:buChar char="•"/>
            </a:pPr>
            <a:endParaRPr lang="he-IL" dirty="0"/>
          </a:p>
          <a:p>
            <a:pPr marL="457200" indent="-457200">
              <a:buFont typeface="Arial" panose="020B0604020202020204" pitchFamily="34" charset="0"/>
              <a:buChar char="•"/>
            </a:pPr>
            <a:r>
              <a:rPr lang="en-US" dirty="0">
                <a:hlinkClick r:id="rId2"/>
              </a:rPr>
              <a:t>https://www.youtube.com/watch?v=QYJ2MHjYKFE</a:t>
            </a:r>
            <a:endParaRPr lang="he-IL" dirty="0"/>
          </a:p>
          <a:p>
            <a:pPr marL="457200" indent="-457200">
              <a:buFont typeface="Arial" panose="020B0604020202020204" pitchFamily="34" charset="0"/>
              <a:buChar char="•"/>
            </a:pPr>
            <a:endParaRPr lang="he-IL" dirty="0"/>
          </a:p>
          <a:p>
            <a:pPr marL="457200" indent="-457200">
              <a:buFont typeface="Arial" panose="020B0604020202020204" pitchFamily="34" charset="0"/>
              <a:buChar char="•"/>
            </a:pPr>
            <a:endParaRPr lang="he-IL" dirty="0"/>
          </a:p>
          <a:p>
            <a:pPr marL="457200" indent="-457200">
              <a:buFont typeface="Arial" panose="020B0604020202020204" pitchFamily="34" charset="0"/>
              <a:buChar char="•"/>
            </a:pPr>
            <a:endParaRPr lang="he-IL" dirty="0"/>
          </a:p>
        </p:txBody>
      </p:sp>
    </p:spTree>
    <p:extLst>
      <p:ext uri="{BB962C8B-B14F-4D97-AF65-F5344CB8AC3E}">
        <p14:creationId xmlns:p14="http://schemas.microsoft.com/office/powerpoint/2010/main" val="1779645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6C43-E150-C5EC-CD8A-43CF83B77393}"/>
              </a:ext>
            </a:extLst>
          </p:cNvPr>
          <p:cNvSpPr>
            <a:spLocks noGrp="1"/>
          </p:cNvSpPr>
          <p:nvPr>
            <p:ph type="title" idx="4294967295"/>
          </p:nvPr>
        </p:nvSpPr>
        <p:spPr>
          <a:xfrm>
            <a:off x="8001000" y="0"/>
            <a:ext cx="1143000" cy="298450"/>
          </a:xfrm>
        </p:spPr>
        <p:txBody>
          <a:bodyPr vert="horz" lIns="91440" tIns="45720" rIns="91440" bIns="45720" rtlCol="0" anchor="b">
            <a:normAutofit fontScale="90000"/>
          </a:bodyPr>
          <a:lstStyle/>
          <a:p>
            <a:pPr algn="r"/>
            <a:r>
              <a:rPr lang="he-IL" sz="2000" dirty="0">
                <a:solidFill>
                  <a:schemeClr val="bg1"/>
                </a:solidFill>
              </a:rPr>
              <a:t>תודה רבה</a:t>
            </a:r>
            <a:endParaRPr lang="en-IN" sz="2000" dirty="0">
              <a:solidFill>
                <a:schemeClr val="bg1"/>
              </a:solidFill>
            </a:endParaRPr>
          </a:p>
        </p:txBody>
      </p:sp>
    </p:spTree>
    <p:extLst>
      <p:ext uri="{BB962C8B-B14F-4D97-AF65-F5344CB8AC3E}">
        <p14:creationId xmlns:p14="http://schemas.microsoft.com/office/powerpoint/2010/main" val="328366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46962" y="578822"/>
            <a:ext cx="7423848" cy="318161"/>
          </a:xfrm>
        </p:spPr>
        <p:txBody>
          <a:bodyPr/>
          <a:lstStyle/>
          <a:p>
            <a:r>
              <a:rPr lang="he-IL" dirty="0"/>
              <a:t>אתרי מורשת עולמית - בישראל</a:t>
            </a:r>
            <a:endParaRPr lang="en-GB" dirty="0"/>
          </a:p>
        </p:txBody>
      </p:sp>
      <p:pic>
        <p:nvPicPr>
          <p:cNvPr id="3" name="תמונה 2" descr="צילום מסך המציג את תשעת אתרי המורשת העולמית של ישראל, כולל מפה המציגה את מיקומם ורשימת אתרי התרבות."/>
          <p:cNvPicPr>
            <a:picLocks noChangeAspect="1"/>
          </p:cNvPicPr>
          <p:nvPr/>
        </p:nvPicPr>
        <p:blipFill rotWithShape="1">
          <a:blip r:embed="rId3"/>
          <a:srcRect l="44612" t="53287" r="15328" b="4082"/>
          <a:stretch/>
        </p:blipFill>
        <p:spPr>
          <a:xfrm>
            <a:off x="-111397" y="1317868"/>
            <a:ext cx="9255397" cy="5540132"/>
          </a:xfrm>
          <a:prstGeom prst="rect">
            <a:avLst/>
          </a:prstGeom>
        </p:spPr>
      </p:pic>
    </p:spTree>
    <p:extLst>
      <p:ext uri="{BB962C8B-B14F-4D97-AF65-F5344CB8AC3E}">
        <p14:creationId xmlns:p14="http://schemas.microsoft.com/office/powerpoint/2010/main" val="4122752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a:spLocks noGrp="1"/>
          </p:cNvSpPr>
          <p:nvPr>
            <p:ph type="title" idx="4294967295"/>
          </p:nvPr>
        </p:nvSpPr>
        <p:spPr>
          <a:xfrm>
            <a:off x="1230084" y="405341"/>
            <a:ext cx="7879080" cy="67710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e-IL" sz="3800" b="1" i="0" u="none" strike="noStrike" kern="1200" cap="none" spc="0" normalizeH="0" baseline="0" noProof="0" dirty="0">
                <a:ln>
                  <a:noFill/>
                </a:ln>
                <a:solidFill>
                  <a:srgbClr val="B59CC6"/>
                </a:solidFill>
                <a:effectLst/>
                <a:uLnTx/>
                <a:uFillTx/>
                <a:latin typeface="+mj-lt"/>
                <a:ea typeface="+mj-ea"/>
                <a:cs typeface="+mn-cs"/>
              </a:rPr>
              <a:t>דוגמאות לאתרי מורשת תרבות בישראל</a:t>
            </a:r>
          </a:p>
        </p:txBody>
      </p:sp>
      <p:grpSp>
        <p:nvGrpSpPr>
          <p:cNvPr id="4" name="Group 3" descr="פנים מבנה אבן מקושת, מבט אווירי על מצדה, חורבות בית שערים וכיכר דיזנגוף בתל אביב.">
            <a:extLst>
              <a:ext uri="{FF2B5EF4-FFF2-40B4-BE49-F238E27FC236}">
                <a16:creationId xmlns:a16="http://schemas.microsoft.com/office/drawing/2014/main" id="{EE92B91E-8E04-D2E5-3121-9080E26AB8AE}"/>
              </a:ext>
            </a:extLst>
          </p:cNvPr>
          <p:cNvGrpSpPr/>
          <p:nvPr/>
        </p:nvGrpSpPr>
        <p:grpSpPr>
          <a:xfrm>
            <a:off x="0" y="1339403"/>
            <a:ext cx="8860736" cy="5518597"/>
            <a:chOff x="0" y="1339403"/>
            <a:chExt cx="8860736" cy="5518597"/>
          </a:xfrm>
        </p:grpSpPr>
        <p:pic>
          <p:nvPicPr>
            <p:cNvPr id="2050" name="Picture 2" descr="מצד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114" y="1339403"/>
              <a:ext cx="3460622" cy="25311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אולמות האבירים בעכו"/>
            <p:cNvPicPr>
              <a:picLocks noChangeAspect="1" noChangeArrowheads="1"/>
            </p:cNvPicPr>
            <p:nvPr/>
          </p:nvPicPr>
          <p:blipFill rotWithShape="1">
            <a:blip r:embed="rId4">
              <a:extLst>
                <a:ext uri="{28A0092B-C50C-407E-A947-70E740481C1C}">
                  <a14:useLocalDpi xmlns:a14="http://schemas.microsoft.com/office/drawing/2010/main" val="0"/>
                </a:ext>
              </a:extLst>
            </a:blip>
            <a:srcRect b="11645"/>
            <a:stretch/>
          </p:blipFill>
          <p:spPr bwMode="auto">
            <a:xfrm>
              <a:off x="1006252" y="1339403"/>
              <a:ext cx="4154270" cy="2454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C183D7F6-B498-43B3-948B-1728B52AA6E4}">
                  <adec:decorative xmlns:adec="http://schemas.microsoft.com/office/drawing/2017/decorative" val="1"/>
                </a:ext>
              </a:extLst>
            </p:cNvPr>
            <p:cNvSpPr txBox="1"/>
            <p:nvPr/>
          </p:nvSpPr>
          <p:spPr>
            <a:xfrm>
              <a:off x="0" y="3870601"/>
              <a:ext cx="3195873" cy="2987399"/>
            </a:xfrm>
            <a:prstGeom prst="rect">
              <a:avLst/>
            </a:prstGeom>
            <a:solidFill>
              <a:schemeClr val="bg1"/>
            </a:solidFill>
          </p:spPr>
          <p:txBody>
            <a:bodyPr wrap="square" rtlCol="1">
              <a:spAutoFit/>
            </a:bodyPr>
            <a:lstStyle/>
            <a:p>
              <a:endParaRPr lang="he-IL" dirty="0"/>
            </a:p>
          </p:txBody>
        </p:sp>
        <p:pic>
          <p:nvPicPr>
            <p:cNvPr id="2060" name="Picture 12" descr="העיר הלבנה במרכז תל אביב"/>
            <p:cNvPicPr>
              <a:picLocks noChangeAspect="1" noChangeArrowheads="1"/>
            </p:cNvPicPr>
            <p:nvPr/>
          </p:nvPicPr>
          <p:blipFill rotWithShape="1">
            <a:blip r:embed="rId5">
              <a:extLst>
                <a:ext uri="{28A0092B-C50C-407E-A947-70E740481C1C}">
                  <a14:useLocalDpi xmlns:a14="http://schemas.microsoft.com/office/drawing/2010/main" val="0"/>
                </a:ext>
              </a:extLst>
            </a:blip>
            <a:srcRect t="13394" b="7971"/>
            <a:stretch/>
          </p:blipFill>
          <p:spPr bwMode="auto">
            <a:xfrm>
              <a:off x="5400114" y="3974470"/>
              <a:ext cx="3460622" cy="274320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גן לאומי בית שערים"/>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251" y="3988844"/>
              <a:ext cx="4163373" cy="277558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64098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45459" y="618565"/>
            <a:ext cx="8498541" cy="242047"/>
          </a:xfrm>
        </p:spPr>
        <p:txBody>
          <a:bodyPr/>
          <a:lstStyle/>
          <a:p>
            <a:r>
              <a:rPr lang="he-IL" sz="4000" dirty="0"/>
              <a:t>אתרי מורשת עולמית שהוכרזו בישראל</a:t>
            </a:r>
          </a:p>
        </p:txBody>
      </p:sp>
      <p:sp>
        <p:nvSpPr>
          <p:cNvPr id="3" name="מציין מיקום טקסט 2"/>
          <p:cNvSpPr>
            <a:spLocks noGrp="1"/>
          </p:cNvSpPr>
          <p:nvPr>
            <p:ph type="body" sz="quarter" idx="13"/>
          </p:nvPr>
        </p:nvSpPr>
        <p:spPr>
          <a:xfrm>
            <a:off x="244699" y="1438135"/>
            <a:ext cx="8626112" cy="5181606"/>
          </a:xfrm>
        </p:spPr>
        <p:txBody>
          <a:bodyPr>
            <a:normAutofit/>
          </a:bodyPr>
          <a:lstStyle/>
          <a:p>
            <a:pPr marL="457200" lvl="0" indent="-457200">
              <a:buFont typeface="Arial" panose="020B0604020202020204" pitchFamily="34" charset="0"/>
              <a:buChar char="•"/>
            </a:pPr>
            <a:r>
              <a:rPr lang="he-IL" sz="2000" dirty="0"/>
              <a:t>העיר העתיקה בעכו (2001)</a:t>
            </a:r>
            <a:endParaRPr lang="en-US" sz="2000" dirty="0"/>
          </a:p>
          <a:p>
            <a:pPr marL="457200" lvl="0" indent="-457200">
              <a:buFont typeface="Arial" panose="020B0604020202020204" pitchFamily="34" charset="0"/>
              <a:buChar char="•"/>
            </a:pPr>
            <a:r>
              <a:rPr lang="he-IL" sz="2000" dirty="0"/>
              <a:t>גן לאומי מצדה (2001)</a:t>
            </a:r>
            <a:endParaRPr lang="en-US" sz="2000" dirty="0"/>
          </a:p>
          <a:p>
            <a:pPr marL="457200" lvl="0" indent="-457200">
              <a:buFont typeface="Arial" panose="020B0604020202020204" pitchFamily="34" charset="0"/>
              <a:buChar char="•"/>
            </a:pPr>
            <a:r>
              <a:rPr lang="he-IL" sz="2000" dirty="0"/>
              <a:t>העיר הלבנה בתל אביב (2003)</a:t>
            </a:r>
            <a:endParaRPr lang="en-US" sz="2000" dirty="0"/>
          </a:p>
          <a:p>
            <a:pPr marL="457200" lvl="0" indent="-457200">
              <a:buFont typeface="Arial" panose="020B0604020202020204" pitchFamily="34" charset="0"/>
              <a:buChar char="•"/>
            </a:pPr>
            <a:r>
              <a:rPr lang="he-IL" sz="2000" dirty="0"/>
              <a:t>התלים המקראיים – גן לאומי תל מגידו, גן לאומי תל חצור, גן לאומי תל באר שבע (2005)</a:t>
            </a:r>
            <a:endParaRPr lang="en-US" sz="2000" dirty="0"/>
          </a:p>
          <a:p>
            <a:pPr marL="457200" lvl="0" indent="-457200">
              <a:buFont typeface="Arial" panose="020B0604020202020204" pitchFamily="34" charset="0"/>
              <a:buChar char="•"/>
            </a:pPr>
            <a:r>
              <a:rPr lang="he-IL" sz="2000" dirty="0"/>
              <a:t>דרך הבשמים- ערי המדבר הקדומות בנגב- גן לאומי שבטה, חלוצה, גן לאומי עבדת וגן לאומי ממשית (2005)</a:t>
            </a:r>
            <a:endParaRPr lang="en-US" sz="2000" dirty="0"/>
          </a:p>
          <a:p>
            <a:pPr marL="457200" lvl="0" indent="-457200">
              <a:buFont typeface="Arial" panose="020B0604020202020204" pitchFamily="34" charset="0"/>
              <a:buChar char="•"/>
            </a:pPr>
            <a:r>
              <a:rPr lang="he-IL" sz="2000" dirty="0"/>
              <a:t>האתרים הקדושים לבהאים בחיפה ובגליל המערבי (חיפה ועכו) (2008)</a:t>
            </a:r>
            <a:endParaRPr lang="en-US" sz="2000" dirty="0"/>
          </a:p>
          <a:p>
            <a:pPr marL="457200" lvl="0" indent="-457200">
              <a:buFont typeface="Arial" panose="020B0604020202020204" pitchFamily="34" charset="0"/>
              <a:buChar char="•"/>
            </a:pPr>
            <a:r>
              <a:rPr lang="he-IL" sz="2000" dirty="0"/>
              <a:t>מערות האדם הקדמון בגליל- שמורת טבע נחל מערות (2012)</a:t>
            </a:r>
            <a:endParaRPr lang="en-US" sz="2000" dirty="0"/>
          </a:p>
          <a:p>
            <a:pPr marL="457200" lvl="0" indent="-457200">
              <a:buFont typeface="Arial" panose="020B0604020202020204" pitchFamily="34" charset="0"/>
              <a:buChar char="•"/>
            </a:pPr>
            <a:r>
              <a:rPr lang="he-IL" sz="2000" dirty="0"/>
              <a:t>ארץ המערות- מערות מרשה בגן לאומי בית גוברין (2014)</a:t>
            </a:r>
            <a:endParaRPr lang="en-US" sz="2000" dirty="0"/>
          </a:p>
          <a:p>
            <a:pPr marL="457200" lvl="0" indent="-457200">
              <a:buFont typeface="Arial" panose="020B0604020202020204" pitchFamily="34" charset="0"/>
              <a:buChar char="•"/>
            </a:pPr>
            <a:r>
              <a:rPr lang="he-IL" sz="2000" dirty="0"/>
              <a:t>גן לאומי בית שערים (2015)</a:t>
            </a:r>
            <a:endParaRPr lang="en-US" sz="2000" dirty="0"/>
          </a:p>
          <a:p>
            <a:endParaRPr lang="he-IL" sz="2400" dirty="0"/>
          </a:p>
        </p:txBody>
      </p:sp>
    </p:spTree>
    <p:extLst>
      <p:ext uri="{BB962C8B-B14F-4D97-AF65-F5344CB8AC3E}">
        <p14:creationId xmlns:p14="http://schemas.microsoft.com/office/powerpoint/2010/main" val="40389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16785" y="596531"/>
            <a:ext cx="8500056" cy="318161"/>
          </a:xfrm>
        </p:spPr>
        <p:txBody>
          <a:bodyPr/>
          <a:lstStyle/>
          <a:p>
            <a:r>
              <a:rPr lang="he-IL" sz="3500" dirty="0"/>
              <a:t>קריטריונים להכרזה על אתר מורשת עולמית</a:t>
            </a:r>
          </a:p>
        </p:txBody>
      </p:sp>
      <p:sp>
        <p:nvSpPr>
          <p:cNvPr id="3" name="מציין מיקום טקסט 2"/>
          <p:cNvSpPr>
            <a:spLocks noGrp="1"/>
          </p:cNvSpPr>
          <p:nvPr>
            <p:ph type="body" sz="quarter" idx="13"/>
          </p:nvPr>
        </p:nvSpPr>
        <p:spPr>
          <a:xfrm>
            <a:off x="357808" y="1467999"/>
            <a:ext cx="8655911" cy="4389462"/>
          </a:xfrm>
        </p:spPr>
        <p:txBody>
          <a:bodyPr>
            <a:normAutofit/>
          </a:bodyPr>
          <a:lstStyle/>
          <a:p>
            <a:r>
              <a:rPr lang="he-IL" sz="2000" u="sng" dirty="0"/>
              <a:t>ערך עולמי יוצא מהכלל</a:t>
            </a:r>
            <a:r>
              <a:rPr lang="he-IL" sz="2000" dirty="0"/>
              <a:t> שעומד לפחות </a:t>
            </a:r>
            <a:r>
              <a:rPr lang="he-IL" sz="2000" u="sng" dirty="0"/>
              <a:t>באחד</a:t>
            </a:r>
            <a:r>
              <a:rPr lang="he-IL" sz="2000" dirty="0"/>
              <a:t> מהקריטריונים לדוגמא:</a:t>
            </a:r>
          </a:p>
          <a:p>
            <a:endParaRPr lang="he-IL" sz="400" dirty="0"/>
          </a:p>
          <a:p>
            <a:r>
              <a:rPr lang="he-IL" sz="2000" dirty="0"/>
              <a:t>אתר תרבות</a:t>
            </a:r>
            <a:r>
              <a:rPr lang="en-US" sz="2000" dirty="0"/>
              <a:t>:</a:t>
            </a:r>
          </a:p>
          <a:p>
            <a:pPr marL="457200" lvl="0" indent="-457200">
              <a:buFont typeface="Arial" panose="020B0604020202020204" pitchFamily="34" charset="0"/>
              <a:buChar char="•"/>
            </a:pPr>
            <a:r>
              <a:rPr lang="he-IL" sz="2000" dirty="0"/>
              <a:t>יצירת מופת של פאר היצירה האנושית.</a:t>
            </a:r>
            <a:endParaRPr lang="en-US" sz="2000" dirty="0"/>
          </a:p>
          <a:p>
            <a:pPr marL="457200" lvl="0" indent="-457200">
              <a:buFont typeface="Arial" panose="020B0604020202020204" pitchFamily="34" charset="0"/>
              <a:buChar char="•"/>
            </a:pPr>
            <a:r>
              <a:rPr lang="he-IL" sz="2000" dirty="0"/>
              <a:t>דוגמה יוצאת דופן לסוג בנייה, אדריכלות, טכנולוגיה ונוף, המדגים שלבים משמעותיים בהיסטוריה של האנושות</a:t>
            </a:r>
            <a:r>
              <a:rPr lang="en-US" sz="2000" dirty="0"/>
              <a:t>.</a:t>
            </a:r>
          </a:p>
          <a:p>
            <a:pPr marL="457200" lvl="0" indent="-457200">
              <a:buFont typeface="Arial" panose="020B0604020202020204" pitchFamily="34" charset="0"/>
              <a:buChar char="•"/>
            </a:pPr>
            <a:r>
              <a:rPr lang="he-IL" sz="2000" dirty="0"/>
              <a:t>דוגמה יוצאת דופן להתיישבות מסורתית של בני האדם, לשימוש בקרקע או בים. בייחוד אם האתר הפך פגיע לשינויים בלתי הפיכים שעומדים לערוך בסביבתו</a:t>
            </a:r>
            <a:r>
              <a:rPr lang="en-US" sz="2000" dirty="0"/>
              <a:t>.</a:t>
            </a:r>
            <a:endParaRPr lang="he-IL" sz="2000" dirty="0"/>
          </a:p>
          <a:p>
            <a:pPr marL="457200" lvl="0" indent="-457200">
              <a:buFont typeface="Arial" panose="020B0604020202020204" pitchFamily="34" charset="0"/>
              <a:buChar char="•"/>
            </a:pPr>
            <a:endParaRPr lang="en-US" sz="100" dirty="0"/>
          </a:p>
          <a:p>
            <a:r>
              <a:rPr lang="he-IL" sz="2000" dirty="0"/>
              <a:t>אתר טבע:</a:t>
            </a:r>
            <a:endParaRPr lang="en-US" sz="2000" dirty="0"/>
          </a:p>
          <a:p>
            <a:pPr marL="457200" lvl="0" indent="-457200">
              <a:buFont typeface="Arial" panose="020B0604020202020204" pitchFamily="34" charset="0"/>
              <a:buChar char="•"/>
            </a:pPr>
            <a:r>
              <a:rPr lang="he-IL" sz="2000" dirty="0"/>
              <a:t>תופעות טבעיות יוצאות דופן באזורים בעלי יופי טבעי יוצא דופן ובעלי חשיבות אסתטית</a:t>
            </a:r>
            <a:r>
              <a:rPr lang="en-US" sz="2000" dirty="0"/>
              <a:t>.</a:t>
            </a:r>
          </a:p>
          <a:p>
            <a:pPr marL="457200" indent="-457200">
              <a:buFont typeface="Arial" panose="020B0604020202020204" pitchFamily="34" charset="0"/>
              <a:buChar char="•"/>
            </a:pPr>
            <a:r>
              <a:rPr lang="he-IL" sz="2000" dirty="0"/>
              <a:t>בית גידול</a:t>
            </a:r>
            <a:r>
              <a:rPr lang="en-US" sz="2000" dirty="0"/>
              <a:t> </a:t>
            </a:r>
            <a:r>
              <a:rPr lang="he-IL" sz="2000" dirty="0"/>
              <a:t>טבעי, במקומו המקורי, מגוון ביולוגי, כולל אלה המצויים בסכנת פגיעה.</a:t>
            </a:r>
            <a:endParaRPr lang="en-US" sz="2000" dirty="0"/>
          </a:p>
          <a:p>
            <a:pPr marL="457200" indent="-457200">
              <a:buFont typeface="Arial" panose="020B0604020202020204" pitchFamily="34" charset="0"/>
              <a:buChar char="•"/>
            </a:pPr>
            <a:endParaRPr lang="he-IL" sz="2000" dirty="0"/>
          </a:p>
        </p:txBody>
      </p:sp>
    </p:spTree>
    <p:extLst>
      <p:ext uri="{BB962C8B-B14F-4D97-AF65-F5344CB8AC3E}">
        <p14:creationId xmlns:p14="http://schemas.microsoft.com/office/powerpoint/2010/main" val="3053969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575751" y="846458"/>
            <a:ext cx="7423848" cy="318161"/>
          </a:xfrm>
        </p:spPr>
        <p:txBody>
          <a:bodyPr/>
          <a:lstStyle/>
          <a:p>
            <a:r>
              <a:rPr lang="he-IL" sz="4000" dirty="0"/>
              <a:t>ערכים אוניברסאליים- יצירתיות</a:t>
            </a:r>
            <a:br>
              <a:rPr lang="en-GB" sz="4000" dirty="0"/>
            </a:br>
            <a:endParaRPr lang="en-GB" dirty="0"/>
          </a:p>
        </p:txBody>
      </p:sp>
      <p:grpSp>
        <p:nvGrpSpPr>
          <p:cNvPr id="2" name="Group 1" descr="רתימת הטכנולוגיה לרווחת האדם- מאגרי המים בתלים המקראיים">
            <a:extLst>
              <a:ext uri="{FF2B5EF4-FFF2-40B4-BE49-F238E27FC236}">
                <a16:creationId xmlns:a16="http://schemas.microsoft.com/office/drawing/2014/main" id="{4D1778DF-3507-8171-5DEA-628C4124D002}"/>
              </a:ext>
            </a:extLst>
          </p:cNvPr>
          <p:cNvGrpSpPr/>
          <p:nvPr/>
        </p:nvGrpSpPr>
        <p:grpSpPr>
          <a:xfrm>
            <a:off x="1768934" y="1335331"/>
            <a:ext cx="7230665" cy="2517644"/>
            <a:chOff x="1768934" y="1335331"/>
            <a:chExt cx="7230665" cy="2517644"/>
          </a:xfrm>
        </p:grpSpPr>
        <p:pic>
          <p:nvPicPr>
            <p:cNvPr id="7" name="Picture 2" descr="מפעל המים בתל מגידו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459" y="1335331"/>
              <a:ext cx="3732140" cy="24880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מפעל המים בתל באר שבע"/>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8934" y="1335331"/>
              <a:ext cx="3356857" cy="2517644"/>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 Placeholder 15"/>
          <p:cNvSpPr txBox="1">
            <a:spLocks/>
          </p:cNvSpPr>
          <p:nvPr/>
        </p:nvSpPr>
        <p:spPr>
          <a:xfrm>
            <a:off x="2020132" y="3823425"/>
            <a:ext cx="7123868" cy="849307"/>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e-IL" sz="1800" b="1" dirty="0"/>
              <a:t>רתימת הטכנולוגיה לרווחת האדם- </a:t>
            </a:r>
            <a:r>
              <a:rPr lang="he-IL" sz="1800" dirty="0"/>
              <a:t>מאגרי המים בתלים המקראיים </a:t>
            </a:r>
            <a:endParaRPr lang="en-GB" sz="1800" dirty="0"/>
          </a:p>
        </p:txBody>
      </p:sp>
      <p:pic>
        <p:nvPicPr>
          <p:cNvPr id="5" name="Picture 2" descr="התנגדות לדיכוי ומאבק לחירות- גן לאומי מצדה"/>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1200" y="4248078"/>
            <a:ext cx="4137830" cy="2482698"/>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15"/>
          <p:cNvSpPr>
            <a:spLocks noGrp="1"/>
          </p:cNvSpPr>
          <p:nvPr>
            <p:ph type="body" sz="quarter" idx="13"/>
          </p:nvPr>
        </p:nvSpPr>
        <p:spPr>
          <a:xfrm>
            <a:off x="6609030" y="6049581"/>
            <a:ext cx="2390569" cy="523875"/>
          </a:xfrm>
        </p:spPr>
        <p:txBody>
          <a:bodyPr>
            <a:noAutofit/>
          </a:bodyPr>
          <a:lstStyle/>
          <a:p>
            <a:r>
              <a:rPr lang="he-IL" sz="1800" b="1" dirty="0"/>
              <a:t>התנגדות לדיכוי ומאבק לחירות- </a:t>
            </a:r>
            <a:r>
              <a:rPr lang="he-IL" sz="1800" dirty="0"/>
              <a:t>גן לאומי מצדה</a:t>
            </a:r>
            <a:endParaRPr lang="en-GB" sz="1800" dirty="0"/>
          </a:p>
        </p:txBody>
      </p:sp>
    </p:spTree>
    <p:extLst>
      <p:ext uri="{BB962C8B-B14F-4D97-AF65-F5344CB8AC3E}">
        <p14:creationId xmlns:p14="http://schemas.microsoft.com/office/powerpoint/2010/main" val="32616957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יצוב מותאם אישית">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עיצוב מותאם אישית">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מסמך" ma:contentTypeID="0x01010062332F632E194E4B8CCB46E78BCDF336" ma:contentTypeVersion="2" ma:contentTypeDescription="צור מסמך חדש." ma:contentTypeScope="" ma:versionID="e75b9bc9480bd82d85f5d8b2bd9773de">
  <xsd:schema xmlns:xsd="http://www.w3.org/2001/XMLSchema" xmlns:xs="http://www.w3.org/2001/XMLSchema" xmlns:p="http://schemas.microsoft.com/office/2006/metadata/properties" xmlns:ns1="http://schemas.microsoft.com/sharepoint/v3" xmlns:ns2="31c6a112-3b75-4973-9153-c425bc27734d" targetNamespace="http://schemas.microsoft.com/office/2006/metadata/properties" ma:root="true" ma:fieldsID="3abd55525f38d8d53c1207f834b4b262" ns1:_="" ns2:_="">
    <xsd:import namespace="http://schemas.microsoft.com/sharepoint/v3"/>
    <xsd:import namespace="31c6a112-3b75-4973-9153-c425bc27734d"/>
    <xsd:element name="properties">
      <xsd:complexType>
        <xsd:sequence>
          <xsd:element name="documentManagement">
            <xsd:complexType>
              <xsd:all>
                <xsd:element ref="ns2:ImageVideo" minOccurs="0"/>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2" nillable="true" ma:displayName="מתזמן תאריך התחלה" ma:internalName="PublishingStartDate">
      <xsd:simpleType>
        <xsd:restriction base="dms:Unknown"/>
      </xsd:simpleType>
    </xsd:element>
    <xsd:element name="PublishingExpirationDate" ma:index="13" nillable="true" ma:displayName="מתזמן תאריך סיום"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c6a112-3b75-4973-9153-c425bc27734d" elementFormDefault="qualified">
    <xsd:import namespace="http://schemas.microsoft.com/office/2006/documentManagement/types"/>
    <xsd:import namespace="http://schemas.microsoft.com/office/infopath/2007/PartnerControls"/>
    <xsd:element name="ImageVideo" ma:index="8" nillable="true" ma:displayName="ImageVideo" ma:internalName="ImageVideo">
      <xsd:simpleType>
        <xsd:restriction base="dms:Unknown"/>
      </xsd:simpleType>
    </xsd:element>
    <xsd:element name="_dlc_DocId" ma:index="9" nillable="true" ma:displayName="ערך של מזהה מסמך" ma:description="הערך של מזהה המסמך שהוקצה לפריט זה." ma:internalName="_dlc_DocId" ma:readOnly="true">
      <xsd:simpleType>
        <xsd:restriction base="dms:Text"/>
      </xsd:simpleType>
    </xsd:element>
    <xsd:element name="_dlc_DocIdUrl" ma:index="10" nillable="true" ma:displayName="מזהה מסמך" ma:description="קישור קבוע למסמך זה."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ImageVideo xmlns="31c6a112-3b75-4973-9153-c425bc27734d" xsi:nil="true"/>
    <_dlc_DocId xmlns="31c6a112-3b75-4973-9153-c425bc27734d">XN33T7WP7VS5-783-29</_dlc_DocId>
    <_dlc_DocIdUrl xmlns="31c6a112-3b75-4973-9153-c425bc27734d">
      <Url>http://edit.parks.org.il/PublicParticipation/_layouts/15/DocIdRedir.aspx?ID=XN33T7WP7VS5-783-29</Url>
      <Description>XN33T7WP7VS5-783-29</Description>
    </_dlc_DocIdUrl>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29E1675-2211-441B-8BC5-613C1B0A51EE}">
  <ds:schemaRefs>
    <ds:schemaRef ds:uri="http://schemas.microsoft.com/sharepoint/events"/>
  </ds:schemaRefs>
</ds:datastoreItem>
</file>

<file path=customXml/itemProps2.xml><?xml version="1.0" encoding="utf-8"?>
<ds:datastoreItem xmlns:ds="http://schemas.openxmlformats.org/officeDocument/2006/customXml" ds:itemID="{FB486F2D-D270-425F-A22B-BCB09F043A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c6a112-3b75-4973-9153-c425bc2773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06A635-3EEF-4366-90D7-22BBB433ABC5}">
  <ds:schemaRefs>
    <ds:schemaRef ds:uri="http://schemas.microsoft.com/sharepoint/v3/contenttype/forms"/>
  </ds:schemaRefs>
</ds:datastoreItem>
</file>

<file path=customXml/itemProps4.xml><?xml version="1.0" encoding="utf-8"?>
<ds:datastoreItem xmlns:ds="http://schemas.openxmlformats.org/officeDocument/2006/customXml" ds:itemID="{D3962B41-A49E-4683-96B5-86C2D3A4C00B}">
  <ds:schemaRefs>
    <ds:schemaRef ds:uri="http://purl.org/dc/elements/1.1/"/>
    <ds:schemaRef ds:uri="31c6a112-3b75-4973-9153-c425bc27734d"/>
    <ds:schemaRef ds:uri="http://schemas.microsoft.com/sharepoint/v3"/>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21171</TotalTime>
  <Words>3766</Words>
  <Application>Microsoft Office PowerPoint</Application>
  <PresentationFormat>On-screen Show (4:3)</PresentationFormat>
  <Paragraphs>288</Paragraphs>
  <Slides>47</Slides>
  <Notes>34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47</vt:i4>
      </vt:variant>
    </vt:vector>
  </HeadingPairs>
  <TitlesOfParts>
    <vt:vector size="54" baseType="lpstr">
      <vt:lpstr>Arial</vt:lpstr>
      <vt:lpstr>Calibri</vt:lpstr>
      <vt:lpstr>Calibri Light</vt:lpstr>
      <vt:lpstr>Courier New</vt:lpstr>
      <vt:lpstr>Office Theme</vt:lpstr>
      <vt:lpstr>עיצוב מותאם אישית</vt:lpstr>
      <vt:lpstr>1_עיצוב מותאם אישית</vt:lpstr>
      <vt:lpstr>נופי תרבות ואתרי מורשת עולמית</vt:lpstr>
      <vt:lpstr>אונסק"ו </vt:lpstr>
      <vt:lpstr>האמנה בדבר הגנת המורשת הטבעית והתרבותית העולמית </vt:lpstr>
      <vt:lpstr>אתרי מורשת עולמית- בעולם</vt:lpstr>
      <vt:lpstr>אתרי מורשת עולמית - בישראל</vt:lpstr>
      <vt:lpstr>דוגמאות לאתרי מורשת תרבות בישראל</vt:lpstr>
      <vt:lpstr>אתרי מורשת עולמית שהוכרזו בישראל</vt:lpstr>
      <vt:lpstr>קריטריונים להכרזה על אתר מורשת עולמית</vt:lpstr>
      <vt:lpstr>ערכים אוניברסאליים- יצירתיות </vt:lpstr>
      <vt:lpstr>ערכים אוניברסאליים</vt:lpstr>
      <vt:lpstr>ערכים אוניברסאליים  </vt:lpstr>
      <vt:lpstr>ייחודיות</vt:lpstr>
      <vt:lpstr>ייחודיות – דוגמא יוצאת דופן</vt:lpstr>
      <vt:lpstr>מהם "נופי תרבות"?</vt:lpstr>
      <vt:lpstr>הגדרות נוספות לנופי תרבות</vt:lpstr>
      <vt:lpstr>דוגמאות לנופי תרבות בעולם</vt:lpstr>
      <vt:lpstr>דוגמאות לנופי תרבות בעולם       </vt:lpstr>
      <vt:lpstr>דוגמאות לנופי תרבות בעולם     </vt:lpstr>
      <vt:lpstr>דוגמאות לנופי תרבות בעולם           </vt:lpstr>
      <vt:lpstr>דוגמאות לנופי תרבות בישראל</vt:lpstr>
      <vt:lpstr>דוגמאות לנופי תרבות בישראל   </vt:lpstr>
      <vt:lpstr>דוגמאות לנופי תרבות בישראל       </vt:lpstr>
      <vt:lpstr>דוגמאות לנופי תרבות בישראל         </vt:lpstr>
      <vt:lpstr>דוגמאות לנופי תרבות בישראל           </vt:lpstr>
      <vt:lpstr>סיווג חשיבות האתרים</vt:lpstr>
      <vt:lpstr>ייחודה של ארץ ישראל</vt:lpstr>
      <vt:lpstr>מושגים</vt:lpstr>
      <vt:lpstr>מושגים     </vt:lpstr>
      <vt:lpstr>דוגמא למרחב נוף תרבות </vt:lpstr>
      <vt:lpstr>דוגמא למרחב נוף תרבות  </vt:lpstr>
      <vt:lpstr>    דוגמא למרחב נוף תרבות </vt:lpstr>
      <vt:lpstr>דוגמא למרחב נוף תרבות</vt:lpstr>
      <vt:lpstr>אנרגיות מתחדשות מול פגיעה בנוף</vt:lpstr>
      <vt:lpstr>ונדליזם בגן לאומי עבדת</vt:lpstr>
      <vt:lpstr>ונדליזם בגן לאומי עבדת      </vt:lpstr>
      <vt:lpstr>המדינה האסלמית (דאעש)</vt:lpstr>
      <vt:lpstr>           המדינה האסלמית (דאעש)</vt:lpstr>
      <vt:lpstr>המדינה האסלמית (דאעש)    </vt:lpstr>
      <vt:lpstr>הרס העתיקות מושך כותרות</vt:lpstr>
      <vt:lpstr>שמירת אתרי המורשת ונופי התרבות</vt:lpstr>
      <vt:lpstr>איך רשות הטבע והגנים מגינה על אתרי מורשת ונופי התרבות בישראל?</vt:lpstr>
      <vt:lpstr>שימור באתרי מורשת</vt:lpstr>
      <vt:lpstr>המחשה ושילוט באתרי מורשת</vt:lpstr>
      <vt:lpstr>שיתוף הקהילה בשימור המורשת</vt:lpstr>
      <vt:lpstr>שיתוף קהילה בשימור מורשת</vt:lpstr>
      <vt:lpstr>האם יש סיבה להיות אופטימיים?</vt:lpstr>
      <vt:lpstr>תודה רבה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נופי תרבות ואתרי מורשת</dc:title>
  <dc:creator>SYSTEM-8</dc:creator>
  <cp:lastModifiedBy>Jinosh A P</cp:lastModifiedBy>
  <cp:revision>260</cp:revision>
  <dcterms:created xsi:type="dcterms:W3CDTF">2014-09-10T08:47:34Z</dcterms:created>
  <dcterms:modified xsi:type="dcterms:W3CDTF">2025-10-30T06:26:11Z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0x01010062332F632E194E4B8CCB46E78BCDF336</vt:lpwstr>
  </property>
  <property fmtid="{D5CDD505-2E9C-101B-9397-08002B2CF9AE}" pid="3" name="_dlc_DocIdItemGuid">
    <vt:lpwstr>4367d157-f66d-4856-a59b-9632416bed96</vt:lpwstr>
  </property>
</Properties>
</file>