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74" r:id="rId5"/>
    <p:sldMasterId id="214748368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9144000"/>
  <p:notesSz cx="6858000" cy="9144000"/>
  <p:embeddedFontLst>
    <p:embeddedFont>
      <p:font typeface="Open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gPb1rKjEzvnfsiYl1AqGxiVggd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555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OpenSans-bold.fntdata"/><Relationship Id="rId23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OpenSans-boldItalic.fntdata"/><Relationship Id="rId25" Type="http://schemas.openxmlformats.org/officeDocument/2006/relationships/font" Target="fonts/OpenSans-italic.fntdata"/><Relationship Id="rId27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w-I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0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5.gif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5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>
            <p:ph idx="2" type="pic"/>
          </p:nvPr>
        </p:nvSpPr>
        <p:spPr>
          <a:xfrm>
            <a:off x="0" y="2526861"/>
            <a:ext cx="9144000" cy="3228988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17"/>
          <p:cNvSpPr txBox="1"/>
          <p:nvPr>
            <p:ph type="ctrTitle"/>
          </p:nvPr>
        </p:nvSpPr>
        <p:spPr>
          <a:xfrm>
            <a:off x="5064368" y="1266092"/>
            <a:ext cx="4026877" cy="7134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4800"/>
              <a:buFont typeface="Calibri"/>
              <a:buNone/>
              <a:defRPr sz="4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6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  <a:defRPr b="1" sz="3800">
                <a:solidFill>
                  <a:srgbClr val="B8D82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" name="Google Shape;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682" y="5505668"/>
            <a:ext cx="2160000" cy="1352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  <a:defRPr b="1" sz="3800">
                <a:solidFill>
                  <a:srgbClr val="B8D82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:\שיווק\איורים\איורים ים\איורים ים\איורים-ים-23.png" id="57" name="Google Shape;57;p27"/>
          <p:cNvPicPr preferRelativeResize="0"/>
          <p:nvPr/>
        </p:nvPicPr>
        <p:blipFill rotWithShape="1">
          <a:blip r:embed="rId3">
            <a:alphaModFix/>
          </a:blip>
          <a:srcRect b="0" l="0" r="0" t="-7921"/>
          <a:stretch/>
        </p:blipFill>
        <p:spPr>
          <a:xfrm>
            <a:off x="0" y="5322013"/>
            <a:ext cx="2825393" cy="1535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IURIM-49.png" id="60" name="Google Shape;6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6" y="4443361"/>
            <a:ext cx="2322165" cy="1484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IURIM-45.png" id="63" name="Google Shape;6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275" y="3585680"/>
            <a:ext cx="1639052" cy="2342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0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  <a:defRPr b="1" sz="3800">
                <a:solidFill>
                  <a:srgbClr val="B8D82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6" name="Google Shape;66;p30"/>
          <p:cNvPicPr preferRelativeResize="0"/>
          <p:nvPr/>
        </p:nvPicPr>
        <p:blipFill rotWithShape="1">
          <a:blip r:embed="rId3">
            <a:alphaModFix/>
          </a:blip>
          <a:srcRect b="2288" l="0" r="0" t="0"/>
          <a:stretch/>
        </p:blipFill>
        <p:spPr>
          <a:xfrm>
            <a:off x="1100664" y="4594835"/>
            <a:ext cx="2160000" cy="1383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1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  <a:defRPr b="1" sz="3800">
                <a:solidFill>
                  <a:srgbClr val="B8D82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ים\איורים ים\איורים-ים-22.png" id="69" name="Google Shape;6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" y="4865954"/>
            <a:ext cx="3063991" cy="1082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2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2" name="Google Shape;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644" y="3784223"/>
            <a:ext cx="2160000" cy="215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איורים עיבוד.png" id="75" name="Google Shape;75;p33"/>
          <p:cNvPicPr preferRelativeResize="0"/>
          <p:nvPr/>
        </p:nvPicPr>
        <p:blipFill rotWithShape="1">
          <a:blip r:embed="rId3">
            <a:alphaModFix/>
          </a:blip>
          <a:srcRect b="26335" l="11182" r="0" t="0"/>
          <a:stretch/>
        </p:blipFill>
        <p:spPr>
          <a:xfrm>
            <a:off x="0" y="4214276"/>
            <a:ext cx="4244874" cy="1724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4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800"/>
              <a:buFont typeface="Calibri"/>
              <a:buNone/>
              <a:defRPr b="1" sz="3800">
                <a:solidFill>
                  <a:srgbClr val="B59CC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IURIM-36.png" id="78" name="Google Shape;7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213688"/>
            <a:ext cx="3130831" cy="17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800"/>
              <a:buFont typeface="Calibri"/>
              <a:buNone/>
              <a:defRPr b="1" sz="3800">
                <a:solidFill>
                  <a:srgbClr val="B59CC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IURIM-41.png" id="81" name="Google Shape;8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3456"/>
            <a:ext cx="2075193" cy="1835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8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  <a:defRPr b="1" sz="3800">
                <a:solidFill>
                  <a:srgbClr val="B8D82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98000"/>
            <a:ext cx="3425194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6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ים\איורים ים\איורים-ים-3.png" id="84" name="Google Shape;8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4356374"/>
            <a:ext cx="3092521" cy="1571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7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8E258"/>
              </a:buClr>
              <a:buSzPts val="3800"/>
              <a:buFont typeface="Calibri"/>
              <a:buNone/>
              <a:defRPr b="1" sz="3800">
                <a:solidFill>
                  <a:srgbClr val="F8E2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7" name="Google Shape;8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787603"/>
            <a:ext cx="2142789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8E258"/>
              </a:buClr>
              <a:buSzPts val="3800"/>
              <a:buFont typeface="Calibri"/>
              <a:buNone/>
              <a:defRPr b="1" sz="3800">
                <a:solidFill>
                  <a:srgbClr val="F8E2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G:\שיווק\איורים\איורים PNG\IURIM-24.png" id="90" name="Google Shape;9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13495"/>
            <a:ext cx="2553377" cy="1424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9"/>
          <p:cNvSpPr txBox="1"/>
          <p:nvPr>
            <p:ph type="title"/>
          </p:nvPr>
        </p:nvSpPr>
        <p:spPr>
          <a:xfrm>
            <a:off x="3369924" y="1902525"/>
            <a:ext cx="5500886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9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39"/>
          <p:cNvSpPr/>
          <p:nvPr>
            <p:ph idx="2" type="pic"/>
          </p:nvPr>
        </p:nvSpPr>
        <p:spPr>
          <a:xfrm>
            <a:off x="0" y="1216025"/>
            <a:ext cx="3084513" cy="56419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0"/>
          <p:cNvSpPr txBox="1"/>
          <p:nvPr>
            <p:ph type="title"/>
          </p:nvPr>
        </p:nvSpPr>
        <p:spPr>
          <a:xfrm>
            <a:off x="4421188" y="1902525"/>
            <a:ext cx="4449622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0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4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43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43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4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44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44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4" name="Google Shape;114;p4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45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45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0" name="Google Shape;120;p4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4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46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46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800"/>
              <a:buFont typeface="Calibri"/>
              <a:buNone/>
              <a:defRPr b="1" sz="3800">
                <a:solidFill>
                  <a:srgbClr val="B59CC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5" name="Google Shape;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698000"/>
            <a:ext cx="2049882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7" name="Google Shape;127;p4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4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4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4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47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" name="Google Shape;133;p47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6" name="Google Shape;136;p48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Google Shape;138;p48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9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49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5" name="Google Shape;145;p5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50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5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50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2" name="Google Shape;152;p5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5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51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51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9" name="Google Shape;159;p5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52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p52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5" name="Google Shape;165;p5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53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53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5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8" name="Google Shape;178;p55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55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5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56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56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1" algn="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1" algn="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0" name="Google Shape;190;p57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57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9" name="Google Shape;2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0274" y="5430160"/>
            <a:ext cx="2438948" cy="1438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5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96" name="Google Shape;196;p5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97" name="Google Shape;197;p58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8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5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3" name="Google Shape;203;p5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04" name="Google Shape;204;p5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5" name="Google Shape;205;p5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06" name="Google Shape;206;p59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59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60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60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1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61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6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1" name="Google Shape;221;p6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22" name="Google Shape;222;p62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62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6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6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29" name="Google Shape;229;p63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63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6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64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4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6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65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65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3" name="Google Shape;3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320" y="4698000"/>
            <a:ext cx="2142789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:\שיווק\איורים\איורים ים\איורים ים\איורים-ים-1.png" id="37" name="Google Shape;37;p22"/>
          <p:cNvPicPr preferRelativeResize="0"/>
          <p:nvPr/>
        </p:nvPicPr>
        <p:blipFill rotWithShape="1">
          <a:blip r:embed="rId3">
            <a:alphaModFix/>
          </a:blip>
          <a:srcRect b="0" l="0" r="-4389" t="-19174"/>
          <a:stretch/>
        </p:blipFill>
        <p:spPr>
          <a:xfrm>
            <a:off x="0" y="4878388"/>
            <a:ext cx="2629431" cy="197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3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800"/>
              <a:buFont typeface="Calibri"/>
              <a:buNone/>
              <a:defRPr b="1" sz="3800">
                <a:solidFill>
                  <a:srgbClr val="49BDF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:\שיווק\איורים\איורים PNG\IURIM-67.png" id="41" name="Google Shape;4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275" y="4428161"/>
            <a:ext cx="1643864" cy="2429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800"/>
              <a:buFont typeface="Calibri"/>
              <a:buNone/>
              <a:defRPr b="1" sz="3800">
                <a:solidFill>
                  <a:srgbClr val="B59CC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:\שיווק\איורים\איורים PNG\IURIM-40.png" id="45" name="Google Shape;4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71" y="4634857"/>
            <a:ext cx="2327061" cy="2223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 txBox="1"/>
          <p:nvPr>
            <p:ph type="title"/>
          </p:nvPr>
        </p:nvSpPr>
        <p:spPr>
          <a:xfrm>
            <a:off x="1446962" y="1902525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  <a:defRPr b="1" sz="3800">
                <a:solidFill>
                  <a:srgbClr val="EB725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" type="body"/>
          </p:nvPr>
        </p:nvSpPr>
        <p:spPr>
          <a:xfrm>
            <a:off x="3541573" y="2262383"/>
            <a:ext cx="53292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:\שיווק\איורים\איורים PNG\IURIM-46.png" id="49" name="Google Shape;4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03839"/>
            <a:ext cx="2638097" cy="1554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2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6"/>
          <p:cNvSpPr/>
          <p:nvPr/>
        </p:nvSpPr>
        <p:spPr>
          <a:xfrm>
            <a:off x="7385396" y="6033247"/>
            <a:ext cx="1758604" cy="82475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1" name="Google Shape;171;p5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54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54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png"/><Relationship Id="rId4" Type="http://schemas.openxmlformats.org/officeDocument/2006/relationships/image" Target="../media/image65.jpg"/><Relationship Id="rId5" Type="http://schemas.openxmlformats.org/officeDocument/2006/relationships/image" Target="../media/image4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4.jpg"/><Relationship Id="rId4" Type="http://schemas.openxmlformats.org/officeDocument/2006/relationships/image" Target="../media/image4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jpg"/><Relationship Id="rId4" Type="http://schemas.openxmlformats.org/officeDocument/2006/relationships/hyperlink" Target="https://www.youtube.com/watch?v=otOC3ZxEWiU" TargetMode="External"/><Relationship Id="rId5" Type="http://schemas.openxmlformats.org/officeDocument/2006/relationships/hyperlink" Target="https://protect.checkpoint.com/v2/r02/___https:/www.tel-aviv.gov.il/Lists/digitalPostList/Attachments/7038/%D7%A4%D7%92%D7%A9%D7%AA%D7%99%20%D7%AA%D7%9F%20-%20%D7%9E%D7%94%20%D7%9C%D7%A2%D7%A9%D7%95%D7%AA.pdf___.YzJlOnJhdGFnOmM6bzo2ZjY4NWZiODg1OTE2ZjEyM2E3ODA3ZTJkMDY3MjFjYjo3OmViMWE6MGYwNTBmOWQ5NGY5MDFhZjAxYjRhZTA5OGUwNzMzODY1ZGVhZDFkN2RmOWI4MTVhZmM1ZjhhYTg5YjJlOWNiYjpwOlQ6Tg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0.png"/><Relationship Id="rId4" Type="http://schemas.openxmlformats.org/officeDocument/2006/relationships/image" Target="../media/image55.png"/><Relationship Id="rId5" Type="http://schemas.openxmlformats.org/officeDocument/2006/relationships/image" Target="../media/image57.png"/><Relationship Id="rId6" Type="http://schemas.openxmlformats.org/officeDocument/2006/relationships/image" Target="../media/image56.png"/><Relationship Id="rId7" Type="http://schemas.openxmlformats.org/officeDocument/2006/relationships/image" Target="../media/image48.png"/><Relationship Id="rId8" Type="http://schemas.openxmlformats.org/officeDocument/2006/relationships/image" Target="../media/image6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1.jpg"/><Relationship Id="rId4" Type="http://schemas.openxmlformats.org/officeDocument/2006/relationships/image" Target="../media/image63.jpg"/><Relationship Id="rId5" Type="http://schemas.openxmlformats.org/officeDocument/2006/relationships/image" Target="../media/image6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wNfA85Tz3V8" TargetMode="External"/><Relationship Id="rId4" Type="http://schemas.openxmlformats.org/officeDocument/2006/relationships/hyperlink" Target="https://www.youtube.com/watch?v=wNfA85Tz3V8" TargetMode="External"/><Relationship Id="rId5" Type="http://schemas.openxmlformats.org/officeDocument/2006/relationships/image" Target="../media/image38.jpg"/><Relationship Id="rId6" Type="http://schemas.openxmlformats.org/officeDocument/2006/relationships/hyperlink" Target="https://www.facebook.com/watch/?v=3219225851428934" TargetMode="External"/><Relationship Id="rId7" Type="http://schemas.openxmlformats.org/officeDocument/2006/relationships/hyperlink" Target="https://www.facebook.com/watch/?v=3219225851428934" TargetMode="External"/><Relationship Id="rId8" Type="http://schemas.openxmlformats.org/officeDocument/2006/relationships/image" Target="../media/image4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1.jpg"/><Relationship Id="rId4" Type="http://schemas.openxmlformats.org/officeDocument/2006/relationships/image" Target="../media/image37.jpg"/><Relationship Id="rId9" Type="http://schemas.openxmlformats.org/officeDocument/2006/relationships/image" Target="../media/image43.png"/><Relationship Id="rId5" Type="http://schemas.openxmlformats.org/officeDocument/2006/relationships/image" Target="../media/image30.jpg"/><Relationship Id="rId6" Type="http://schemas.openxmlformats.org/officeDocument/2006/relationships/image" Target="../media/image35.jpg"/><Relationship Id="rId7" Type="http://schemas.openxmlformats.org/officeDocument/2006/relationships/image" Target="../media/image45.jpg"/><Relationship Id="rId8" Type="http://schemas.openxmlformats.org/officeDocument/2006/relationships/image" Target="../media/image39.jpg"/><Relationship Id="rId10" Type="http://schemas.openxmlformats.org/officeDocument/2006/relationships/image" Target="../media/image3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47.jpg"/><Relationship Id="rId6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4.jpg"/><Relationship Id="rId4" Type="http://schemas.openxmlformats.org/officeDocument/2006/relationships/image" Target="../media/image32.jpg"/><Relationship Id="rId5" Type="http://schemas.openxmlformats.org/officeDocument/2006/relationships/image" Target="../media/image4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DCnSAmu_ikg" TargetMode="External"/><Relationship Id="rId4" Type="http://schemas.openxmlformats.org/officeDocument/2006/relationships/image" Target="../media/image5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"/>
          <p:cNvSpPr txBox="1"/>
          <p:nvPr>
            <p:ph type="ctrTitle"/>
          </p:nvPr>
        </p:nvSpPr>
        <p:spPr>
          <a:xfrm>
            <a:off x="771429" y="379625"/>
            <a:ext cx="7343191" cy="7134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200"/>
              <a:buFont typeface="Calibri"/>
              <a:buNone/>
            </a:pPr>
            <a:r>
              <a:rPr b="1" lang="iw-IL" sz="3200">
                <a:latin typeface="Calibri"/>
                <a:ea typeface="Calibri"/>
                <a:cs typeface="Calibri"/>
                <a:sym typeface="Calibri"/>
              </a:rPr>
              <a:t>חיות בר ביישובים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04376"/>
            <a:ext cx="2116613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"/>
          <p:cNvSpPr txBox="1"/>
          <p:nvPr/>
        </p:nvSpPr>
        <p:spPr>
          <a:xfrm>
            <a:off x="306135" y="6158512"/>
            <a:ext cx="93426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חזירי בר חוצים את הכביש במעבר חציה (רפרנס לתצלום המפורסם של להקת הביטלס)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עיבוד תצלום: מעין ברעם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"/>
          <p:cNvSpPr/>
          <p:nvPr/>
        </p:nvSpPr>
        <p:spPr>
          <a:xfrm>
            <a:off x="1807031" y="1131780"/>
            <a:ext cx="5114922" cy="16960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96462" y="1209223"/>
            <a:ext cx="4949289" cy="494928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"/>
          <p:cNvSpPr txBox="1"/>
          <p:nvPr/>
        </p:nvSpPr>
        <p:spPr>
          <a:xfrm>
            <a:off x="413468" y="1142120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  <p:sp>
        <p:nvSpPr>
          <p:cNvPr id="254" name="Google Shape;254;p1"/>
          <p:cNvSpPr/>
          <p:nvPr/>
        </p:nvSpPr>
        <p:spPr>
          <a:xfrm>
            <a:off x="7217229" y="428686"/>
            <a:ext cx="1794783" cy="84494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2641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1145" y="-567359"/>
            <a:ext cx="2166261" cy="2166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0"/>
          <p:cNvSpPr txBox="1"/>
          <p:nvPr>
            <p:ph type="title"/>
          </p:nvPr>
        </p:nvSpPr>
        <p:spPr>
          <a:xfrm>
            <a:off x="1530936" y="605570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4400"/>
              <a:buFont typeface="Calibri"/>
              <a:buNone/>
            </a:pPr>
            <a:r>
              <a:rPr lang="iw-IL" sz="4400"/>
              <a:t>פתרונות</a:t>
            </a:r>
            <a:endParaRPr sz="4400"/>
          </a:p>
        </p:txBody>
      </p:sp>
      <p:pic>
        <p:nvPicPr>
          <p:cNvPr id="359" name="Google Shape;3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61867"/>
            <a:ext cx="4572000" cy="553691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0"/>
          <p:cNvSpPr txBox="1"/>
          <p:nvPr/>
        </p:nvSpPr>
        <p:spPr>
          <a:xfrm>
            <a:off x="4506636" y="5598901"/>
            <a:ext cx="4448148" cy="1160511"/>
          </a:xfrm>
          <a:prstGeom prst="rect">
            <a:avLst/>
          </a:prstGeom>
          <a:solidFill>
            <a:srgbClr val="CCEC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6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עפ"י החוק להגנת חיית הבר, אסור בישראל לפגוע בחיות בר: לא לצוד, לא להרעיל או לפגוע בדרך אחרת. אסור גם ללכוד אותן! 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4077" y="4598105"/>
            <a:ext cx="3250707" cy="1000796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0"/>
          <p:cNvSpPr txBox="1"/>
          <p:nvPr/>
        </p:nvSpPr>
        <p:spPr>
          <a:xfrm>
            <a:off x="4572000" y="1361867"/>
            <a:ext cx="4382784" cy="338041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הגרף מציג מודל מחשב, החוזה את מידת ההשפעה הצפויה על גודל אוכלוסיית התנים בשתי דרכי פעולה: </a:t>
            </a:r>
            <a:endParaRPr/>
          </a:p>
          <a:p>
            <a:pPr indent="0" lvl="0" marL="0" marR="0" rtl="1" algn="just">
              <a:spcBef>
                <a:spcPts val="800"/>
              </a:spcBef>
              <a:spcAft>
                <a:spcPts val="0"/>
              </a:spcAft>
              <a:buNone/>
            </a:pPr>
            <a:r>
              <a:rPr b="1" lang="iw-IL" sz="17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הקו הכחול</a:t>
            </a:r>
            <a:r>
              <a:rPr lang="iw-IL" sz="17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הפחתה של פרטים (ציִד). </a:t>
            </a:r>
            <a:endParaRPr/>
          </a:p>
          <a:p>
            <a:pPr indent="0" lvl="0" marL="0" marR="0" rtl="1" algn="just">
              <a:spcBef>
                <a:spcPts val="800"/>
              </a:spcBef>
              <a:spcAft>
                <a:spcPts val="0"/>
              </a:spcAft>
              <a:buNone/>
            </a:pPr>
            <a:r>
              <a:rPr b="1" lang="iw-IL" sz="17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הקו האדום </a:t>
            </a:r>
            <a:r>
              <a:rPr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הפחתה של משאבי מזון זמינים (אשפה). </a:t>
            </a:r>
            <a:endParaRPr/>
          </a:p>
          <a:p>
            <a:pPr indent="0" lvl="0" marL="0" marR="0" rtl="1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המסקנה: לאורך זמן ציד לא ישפיע על גודל האוכלוסייה. הפחתת מזון זמין תהיה יותר יעילה. </a:t>
            </a:r>
            <a:endParaRPr/>
          </a:p>
          <a:p>
            <a:pPr indent="0" lvl="0" marL="0" marR="0" rtl="1" algn="just">
              <a:spcBef>
                <a:spcPts val="800"/>
              </a:spcBef>
              <a:spcAft>
                <a:spcPts val="0"/>
              </a:spcAft>
              <a:buNone/>
            </a:pPr>
            <a:r>
              <a:rPr b="1"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גודל אוכלוסיית התנים מושפע באופן ליניארי וישיר מסילוק מקורות מזון זמינים בשטח </a:t>
            </a:r>
            <a:r>
              <a:rPr lang="iw-IL" sz="1700">
                <a:solidFill>
                  <a:srgbClr val="212529"/>
                </a:solidFill>
                <a:latin typeface="Calibri"/>
                <a:ea typeface="Calibri"/>
                <a:cs typeface="Calibri"/>
                <a:sym typeface="Calibri"/>
              </a:rPr>
              <a:t>– מזבלות, פגרי עופות וכד'.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8861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1"/>
          <p:cNvSpPr txBox="1"/>
          <p:nvPr>
            <p:ph type="title"/>
          </p:nvPr>
        </p:nvSpPr>
        <p:spPr>
          <a:xfrm>
            <a:off x="1530936" y="605570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4400"/>
              <a:buFont typeface="Calibri"/>
              <a:buNone/>
            </a:pPr>
            <a:r>
              <a:rPr lang="iw-IL" sz="4400"/>
              <a:t>פתרונות</a:t>
            </a:r>
            <a:endParaRPr sz="4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2"/>
          <p:cNvSpPr txBox="1"/>
          <p:nvPr>
            <p:ph type="title"/>
          </p:nvPr>
        </p:nvSpPr>
        <p:spPr>
          <a:xfrm>
            <a:off x="1642905" y="558917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</a:pPr>
            <a:r>
              <a:rPr lang="iw-IL"/>
              <a:t>פתרונות – תנים בתל-אביב</a:t>
            </a:r>
            <a:endParaRPr/>
          </a:p>
        </p:txBody>
      </p:sp>
      <p:pic>
        <p:nvPicPr>
          <p:cNvPr descr="תמונה שמכילה בחוץ, אדם, דשא, איש&#10;&#10;תוכן בינה מלאכותית גנרטיבית עשוי להיות שגוי." id="375" name="Google Shape;37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16" y="1300216"/>
            <a:ext cx="6899625" cy="3884232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2"/>
          <p:cNvSpPr txBox="1"/>
          <p:nvPr/>
        </p:nvSpPr>
        <p:spPr>
          <a:xfrm>
            <a:off x="3068828" y="5265396"/>
            <a:ext cx="4572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תן בפארק הירקון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צילום: </a:t>
            </a:r>
            <a:r>
              <a:rPr lang="iw-IL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יובל דקס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2"/>
          <p:cNvSpPr txBox="1"/>
          <p:nvPr/>
        </p:nvSpPr>
        <p:spPr>
          <a:xfrm>
            <a:off x="1980286" y="6317410"/>
            <a:ext cx="6899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סרטון של עיריית תל-אביב: הכירו את התנים של תל אביב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 txBox="1"/>
          <p:nvPr/>
        </p:nvSpPr>
        <p:spPr>
          <a:xfrm>
            <a:off x="2700615" y="5811779"/>
            <a:ext cx="6179296" cy="46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Calibri"/>
              <a:buNone/>
            </a:pPr>
            <a:r>
              <a:rPr lang="iw-IL" sz="18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עיינו בעלון ההסברה של העירייה – מה העירייה מבקשת מהתושבים?</a:t>
            </a:r>
            <a:r>
              <a:rPr lang="iw-IL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"/>
          <p:cNvSpPr txBox="1"/>
          <p:nvPr/>
        </p:nvSpPr>
        <p:spPr>
          <a:xfrm>
            <a:off x="-811297" y="634841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800"/>
              <a:buFont typeface="Calibri"/>
              <a:buNone/>
            </a:pPr>
            <a:r>
              <a:rPr b="1" lang="iw-IL" sz="3800">
                <a:solidFill>
                  <a:srgbClr val="B59CC6"/>
                </a:solidFill>
                <a:latin typeface="Calibri"/>
                <a:ea typeface="Calibri"/>
                <a:cs typeface="Calibri"/>
                <a:sym typeface="Calibri"/>
              </a:rPr>
              <a:t>עכשיו תורכם!</a:t>
            </a:r>
            <a:endParaRPr/>
          </a:p>
        </p:txBody>
      </p:sp>
      <p:sp>
        <p:nvSpPr>
          <p:cNvPr id="384" name="Google Shape;384;p13"/>
          <p:cNvSpPr txBox="1"/>
          <p:nvPr/>
        </p:nvSpPr>
        <p:spPr>
          <a:xfrm>
            <a:off x="1508031" y="1770017"/>
            <a:ext cx="6684264" cy="2340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מה אתם יכולים לעשות</a:t>
            </a:r>
            <a:endParaRPr/>
          </a:p>
          <a:p>
            <a:pPr indent="0" lvl="0" marL="0" marR="0" rtl="0" algn="ctr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כדי לשמור על חיות הבר ועלינו?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3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4"/>
          <p:cNvSpPr/>
          <p:nvPr/>
        </p:nvSpPr>
        <p:spPr>
          <a:xfrm>
            <a:off x="0" y="4329505"/>
            <a:ext cx="2143125" cy="2528495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4"/>
          <p:cNvSpPr txBox="1"/>
          <p:nvPr>
            <p:ph idx="1" type="body"/>
          </p:nvPr>
        </p:nvSpPr>
        <p:spPr>
          <a:xfrm>
            <a:off x="1" y="1351296"/>
            <a:ext cx="9018294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iw-IL" sz="2000"/>
              <a:t>בהתאם להמלצות שלמדתם ומצב בישוב שלכם -</a:t>
            </a:r>
            <a:endParaRPr/>
          </a:p>
          <a:p>
            <a:pPr indent="0" lvl="0" marL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iw-IL" sz="2000"/>
              <a:t>תכננו שלט מושך ומעניין שיסביר לציבור את חשיבות הפעילות לצמצום מינים מתפרצים </a:t>
            </a:r>
            <a:endParaRPr/>
          </a:p>
          <a:p>
            <a:pPr indent="0" lvl="0" marL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iw-IL" sz="2000"/>
              <a:t>או</a:t>
            </a:r>
            <a:r>
              <a:rPr lang="iw-IL" sz="2000"/>
              <a:t> כתבו מכתב לעירייה / למועצה שמפרט את הפעולות שעליה לעשות.</a:t>
            </a:r>
            <a:endParaRPr/>
          </a:p>
        </p:txBody>
      </p:sp>
      <p:pic>
        <p:nvPicPr>
          <p:cNvPr descr="‫דיירים נכבדים! נא לסגור את הדלת שמור על הניקיון נא לזרוק שקיות האשפה לפח!‬‎" id="392" name="Google Shape;3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712" y="4714875"/>
            <a:ext cx="2143125" cy="17859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‫נא לזרוק את האשפה בתוך המיכלים ולא על הריצפה! נא לסגור את הדלת‬‎" id="393" name="Google Shape;3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1117" y="2685622"/>
            <a:ext cx="2396061" cy="19789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‫שלט אין להניח פסולת מחוץ לחדר אשפה | עדן חותמות‬‎" id="394" name="Google Shape;394;p14"/>
          <p:cNvPicPr preferRelativeResize="0"/>
          <p:nvPr/>
        </p:nvPicPr>
        <p:blipFill rotWithShape="1">
          <a:blip r:embed="rId5">
            <a:alphaModFix/>
          </a:blip>
          <a:srcRect b="15964" l="0" r="0" t="0"/>
          <a:stretch/>
        </p:blipFill>
        <p:spPr>
          <a:xfrm>
            <a:off x="807712" y="2528494"/>
            <a:ext cx="2143125" cy="18010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‫שלט לחדר אשפה - נא לסגור את הדלת ולהשאירה סגורה‬‎" id="395" name="Google Shape;39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34308" y="2498656"/>
            <a:ext cx="2342410" cy="23528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‫שלט אשפה בפח - 30X20 ס&quot;מ - grafomania שלטי הכוונה‬‎" id="396" name="Google Shape;39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40227" y="4465986"/>
            <a:ext cx="2396061" cy="23960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‫שלט אסורה זריקת זבל בשטח זה - 35X25 ס&quot;מ - grafomania שלטי נקיון‬‎" id="397" name="Google Shape;397;p14"/>
          <p:cNvPicPr preferRelativeResize="0"/>
          <p:nvPr/>
        </p:nvPicPr>
        <p:blipFill rotWithShape="1">
          <a:blip r:embed="rId8">
            <a:alphaModFix/>
          </a:blip>
          <a:srcRect b="15613" l="0" r="0" t="9730"/>
          <a:stretch/>
        </p:blipFill>
        <p:spPr>
          <a:xfrm>
            <a:off x="3400795" y="4714875"/>
            <a:ext cx="2342410" cy="174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4"/>
          <p:cNvSpPr txBox="1"/>
          <p:nvPr/>
        </p:nvSpPr>
        <p:spPr>
          <a:xfrm>
            <a:off x="3648308" y="407167"/>
            <a:ext cx="4572000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3800" u="none" strike="noStrike">
                <a:solidFill>
                  <a:srgbClr val="B69DC7"/>
                </a:solidFill>
                <a:latin typeface="Arial"/>
                <a:ea typeface="Arial"/>
                <a:cs typeface="Arial"/>
                <a:sym typeface="Arial"/>
              </a:rPr>
              <a:t>בואו נשמור על הניקיון!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4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5"/>
          <p:cNvSpPr txBox="1"/>
          <p:nvPr>
            <p:ph type="title"/>
          </p:nvPr>
        </p:nvSpPr>
        <p:spPr>
          <a:xfrm>
            <a:off x="625151" y="596598"/>
            <a:ext cx="789369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</a:pPr>
            <a:r>
              <a:rPr lang="iw-IL"/>
              <a:t>נשמור על חיות הבר</a:t>
            </a:r>
            <a:endParaRPr sz="3200"/>
          </a:p>
        </p:txBody>
      </p:sp>
      <p:sp>
        <p:nvSpPr>
          <p:cNvPr id="405" name="Google Shape;405;p15"/>
          <p:cNvSpPr txBox="1"/>
          <p:nvPr/>
        </p:nvSpPr>
        <p:spPr>
          <a:xfrm>
            <a:off x="4994414" y="6403518"/>
            <a:ext cx="35244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דוכיפת. צילום: יובל דקס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תמונה שמכילה ציפור, בחוץ, שמיים, מקור&#10;&#10;תוכן בינה מלאכותית גנרטיבית עשוי להיות שגוי." id="406" name="Google Shape;4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941" y="1299022"/>
            <a:ext cx="4072090" cy="3885835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15"/>
          <p:cNvSpPr txBox="1"/>
          <p:nvPr/>
        </p:nvSpPr>
        <p:spPr>
          <a:xfrm>
            <a:off x="510768" y="5206178"/>
            <a:ext cx="35244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עורבני עם בלוט בפיו. צילום: יובל דקס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תמונה שמכילה ציפור, דוכיפת, בחוץ, מקור&#10;&#10;תוכן בינה מלאכותית גנרטיבית עשוי להיות שגוי." id="408" name="Google Shape;40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4528" y="4026469"/>
            <a:ext cx="4342531" cy="23770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תמונה שמכילה יונק, זחל, לטאה, זוחל עם קשקשים&#10;&#10;תוכן בינה מלאכותית גנרטיבית עשוי להיות שגוי." id="409" name="Google Shape;40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64528" y="1280088"/>
            <a:ext cx="4342531" cy="2377049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5"/>
          <p:cNvSpPr txBox="1"/>
          <p:nvPr/>
        </p:nvSpPr>
        <p:spPr>
          <a:xfrm>
            <a:off x="5274408" y="3657137"/>
            <a:ext cx="2922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חרדון. צילום: יובל דקס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5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"/>
          <p:cNvSpPr txBox="1"/>
          <p:nvPr>
            <p:ph type="title"/>
          </p:nvPr>
        </p:nvSpPr>
        <p:spPr>
          <a:xfrm>
            <a:off x="1250302" y="659652"/>
            <a:ext cx="789369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200"/>
              <a:buFont typeface="Calibri"/>
              <a:buNone/>
            </a:pPr>
            <a:r>
              <a:rPr lang="iw-IL" sz="3200"/>
              <a:t>אילו בע"ח אתם רואים ביישוב שבו אתם גרים?</a:t>
            </a:r>
            <a:endParaRPr/>
          </a:p>
        </p:txBody>
      </p:sp>
      <p:sp>
        <p:nvSpPr>
          <p:cNvPr id="261" name="Google Shape;261;p2"/>
          <p:cNvSpPr txBox="1"/>
          <p:nvPr/>
        </p:nvSpPr>
        <p:spPr>
          <a:xfrm>
            <a:off x="5197151" y="1316499"/>
            <a:ext cx="354563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0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לפעמים זה יוצא משליטה: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0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חזירי בר מסתובבים ברחוב בחיפה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שלט המתריע על איזור שבו מסתובבים חזירי בר בחיפה. צילום: עיריית חיפה" id="262" name="Google Shape;26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1657" y="2188536"/>
            <a:ext cx="3215421" cy="407286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"/>
          <p:cNvSpPr txBox="1"/>
          <p:nvPr/>
        </p:nvSpPr>
        <p:spPr>
          <a:xfrm>
            <a:off x="3650644" y="6395713"/>
            <a:ext cx="549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חיפה- שלט המתריע מפני חזירי בר. צילום: עיריית חיפה</a:t>
            </a:r>
            <a:endParaRPr/>
          </a:p>
        </p:txBody>
      </p:sp>
      <p:sp>
        <p:nvSpPr>
          <p:cNvPr id="264" name="Google Shape;264;p2"/>
          <p:cNvSpPr txBox="1"/>
          <p:nvPr/>
        </p:nvSpPr>
        <p:spPr>
          <a:xfrm>
            <a:off x="820722" y="1316499"/>
            <a:ext cx="26948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לפעמים זה נחמד: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שני שלדגים ברחצת בוקר בגן ציבורי בתל-אביב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תמונה שמכילה ציפור, שלדג, בחוץ, מקור&#10;&#10;תוכן בינה מלאכותית גנרטיבית עשוי להיות שגוי." id="265" name="Google Shape;265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8855" y="2670848"/>
            <a:ext cx="3648456" cy="2736342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"/>
          <p:cNvSpPr txBox="1"/>
          <p:nvPr/>
        </p:nvSpPr>
        <p:spPr>
          <a:xfrm>
            <a:off x="862913" y="5541501"/>
            <a:ext cx="35244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שלדג על ענף. צילום: יובל דקס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"/>
          <p:cNvSpPr txBox="1"/>
          <p:nvPr/>
        </p:nvSpPr>
        <p:spPr>
          <a:xfrm>
            <a:off x="421419" y="977813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"/>
          <p:cNvSpPr txBox="1"/>
          <p:nvPr/>
        </p:nvSpPr>
        <p:spPr>
          <a:xfrm>
            <a:off x="3760531" y="467134"/>
            <a:ext cx="4572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3200" u="none" strike="noStrike">
                <a:solidFill>
                  <a:srgbClr val="B69DC7"/>
                </a:solidFill>
                <a:latin typeface="Arial"/>
                <a:ea typeface="Arial"/>
                <a:cs typeface="Arial"/>
                <a:sym typeface="Arial"/>
              </a:rPr>
              <a:t>יש חיות בר ליד הבית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תמונה שמכילה יונק, זחל, צב, צב ים&#10;&#10;תוכן בינה מלאכותית גנרטיבית עשוי להיות שגוי." id="273" name="Google Shape;27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739" y="1315978"/>
            <a:ext cx="2220030" cy="155783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תמונה שמכילה ציפור, ציפור ימית, שרטוט, מקור&#10;&#10;תוכן בינה מלאכותית גנרטיבית עשוי להיות שגוי." id="274" name="Google Shape;27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4505" y="1315978"/>
            <a:ext cx="2292984" cy="1552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תמונה שמכילה יונק, גירית&#10;&#10;תוכן בינה מלאכותית גנרטיבית עשוי להיות שגוי." id="275" name="Google Shape;27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1226" y="1315979"/>
            <a:ext cx="2147838" cy="1552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תמונה שמכילה יונק, חזיר, חוטם, חזיריים&#10;&#10;תוכן בינה מלאכותית גנרטיבית עשוי להיות שגוי." id="276" name="Google Shape;27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7741" y="3045821"/>
            <a:ext cx="2228683" cy="163590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תמונה שמכילה יונק, מכרסם, שרטוט, חיות בר&#10;&#10;תוכן בינה מלאכותית גנרטיבית עשוי להיות שגוי." id="277" name="Google Shape;277;p3"/>
          <p:cNvPicPr preferRelativeResize="0"/>
          <p:nvPr/>
        </p:nvPicPr>
        <p:blipFill rotWithShape="1">
          <a:blip r:embed="rId7">
            <a:alphaModFix/>
          </a:blip>
          <a:srcRect b="11992" l="0" r="0" t="0"/>
          <a:stretch/>
        </p:blipFill>
        <p:spPr>
          <a:xfrm>
            <a:off x="2754505" y="3059005"/>
            <a:ext cx="2085475" cy="142811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תמונה שמכילה יונק, שרטוט, ציור, חוטם&#10;&#10;תוכן בינה מלאכותית גנרטיבית עשוי להיות שגוי." id="278" name="Google Shape;278;p3"/>
          <p:cNvPicPr preferRelativeResize="0"/>
          <p:nvPr/>
        </p:nvPicPr>
        <p:blipFill rotWithShape="1">
          <a:blip r:embed="rId8">
            <a:alphaModFix/>
          </a:blip>
          <a:srcRect b="5073" l="7742" r="10540" t="7629"/>
          <a:stretch/>
        </p:blipFill>
        <p:spPr>
          <a:xfrm>
            <a:off x="4970955" y="2984597"/>
            <a:ext cx="1827670" cy="142811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9" name="Google Shape;279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68896" y="3299508"/>
            <a:ext cx="1967562" cy="265506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"/>
          <p:cNvSpPr txBox="1"/>
          <p:nvPr/>
        </p:nvSpPr>
        <p:spPr>
          <a:xfrm>
            <a:off x="421419" y="969905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  <p:sp>
        <p:nvSpPr>
          <p:cNvPr id="281" name="Google Shape;281;p3"/>
          <p:cNvSpPr txBox="1"/>
          <p:nvPr/>
        </p:nvSpPr>
        <p:spPr>
          <a:xfrm>
            <a:off x="715617" y="4530567"/>
            <a:ext cx="12524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חזיר בר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"/>
          <p:cNvSpPr txBox="1"/>
          <p:nvPr/>
        </p:nvSpPr>
        <p:spPr>
          <a:xfrm>
            <a:off x="3132026" y="4548139"/>
            <a:ext cx="13304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דורבן </a:t>
            </a:r>
            <a:r>
              <a:rPr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מצוי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"/>
          <p:cNvSpPr txBox="1"/>
          <p:nvPr/>
        </p:nvSpPr>
        <p:spPr>
          <a:xfrm>
            <a:off x="613301" y="2722674"/>
            <a:ext cx="12524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צב מצוי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"/>
          <p:cNvSpPr txBox="1"/>
          <p:nvPr/>
        </p:nvSpPr>
        <p:spPr>
          <a:xfrm>
            <a:off x="3229746" y="2730245"/>
            <a:ext cx="13709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אנפת בקר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"/>
          <p:cNvSpPr txBox="1"/>
          <p:nvPr/>
        </p:nvSpPr>
        <p:spPr>
          <a:xfrm>
            <a:off x="6303750" y="2709472"/>
            <a:ext cx="8350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גירית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"/>
          <p:cNvSpPr txBox="1"/>
          <p:nvPr/>
        </p:nvSpPr>
        <p:spPr>
          <a:xfrm>
            <a:off x="5047489" y="4492562"/>
            <a:ext cx="12898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תן זהוב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"/>
          <p:cNvSpPr txBox="1"/>
          <p:nvPr/>
        </p:nvSpPr>
        <p:spPr>
          <a:xfrm>
            <a:off x="6337319" y="5285093"/>
            <a:ext cx="12333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יעל נובי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"/>
          <p:cNvSpPr txBox="1"/>
          <p:nvPr/>
        </p:nvSpPr>
        <p:spPr>
          <a:xfrm>
            <a:off x="0" y="5327608"/>
            <a:ext cx="3760531" cy="15198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תמונה שמכילה יונק, קיפוד, קיפודיים&#10;&#10;תוכן בינה מלאכותית גנרטיבית עשוי להיות שגוי." id="289" name="Google Shape;289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0769" y="4988204"/>
            <a:ext cx="2216451" cy="16227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0" name="Google Shape;290;p3"/>
          <p:cNvSpPr txBox="1"/>
          <p:nvPr/>
        </p:nvSpPr>
        <p:spPr>
          <a:xfrm>
            <a:off x="421419" y="6359857"/>
            <a:ext cx="14074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קיפוד </a:t>
            </a:r>
            <a:r>
              <a:rPr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מצוי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"/>
          <p:cNvSpPr txBox="1"/>
          <p:nvPr/>
        </p:nvSpPr>
        <p:spPr>
          <a:xfrm>
            <a:off x="2099320" y="6070276"/>
            <a:ext cx="50027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איורים: טוביה קורץ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באדיבות אגף הסברה, רשות הטבע והגנים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"/>
          <p:cNvSpPr txBox="1"/>
          <p:nvPr>
            <p:ph type="title"/>
          </p:nvPr>
        </p:nvSpPr>
        <p:spPr>
          <a:xfrm>
            <a:off x="785254" y="540069"/>
            <a:ext cx="7760032" cy="4566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D82B"/>
              </a:buClr>
              <a:buSzPts val="3800"/>
              <a:buFont typeface="Calibri"/>
              <a:buNone/>
            </a:pPr>
            <a:r>
              <a:rPr lang="iw-IL"/>
              <a:t>בעלי חיים זקוקים לסביבה טבעית</a:t>
            </a:r>
            <a:endParaRPr/>
          </a:p>
        </p:txBody>
      </p:sp>
      <p:pic>
        <p:nvPicPr>
          <p:cNvPr descr="תמונה שמכילה בחוץ, שמיים, ציפור, מבצר&#10;&#10;תוכן בינה מלאכותית גנרטיבית עשוי להיות שגוי." id="297" name="Google Shape;29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124" y="3768847"/>
            <a:ext cx="3692522" cy="19472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תמונה שמכילה בחוץ, ציפור, דרור, נח&#10;&#10;תוכן בינה מלאכותית גנרטיבית עשוי להיות שגוי." id="298" name="Google Shape;29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333117"/>
            <a:ext cx="3550838" cy="2367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תמונה שמכילה בחוץ, ציפור ימית, ציפור, צמח&#10;&#10;תוכן בינה מלאכותית גנרטיבית עשוי להיות שגוי." id="299" name="Google Shape;29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124" y="1386491"/>
            <a:ext cx="3391541" cy="2260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תמונה שמכילה בחוץ, דשא, יונק, כלב&#10;&#10;תוכן בינה מלאכותית גנרטיבית עשוי להיות שגוי." id="300" name="Google Shape;300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62876" y="3863027"/>
            <a:ext cx="45720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"/>
          <p:cNvSpPr txBox="1"/>
          <p:nvPr/>
        </p:nvSpPr>
        <p:spPr>
          <a:xfrm>
            <a:off x="1804894" y="5837957"/>
            <a:ext cx="21654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צילומים: יובל דקס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"/>
          <p:cNvSpPr txBox="1"/>
          <p:nvPr/>
        </p:nvSpPr>
        <p:spPr>
          <a:xfrm>
            <a:off x="453224" y="964688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"/>
          <p:cNvSpPr txBox="1"/>
          <p:nvPr>
            <p:ph type="title"/>
          </p:nvPr>
        </p:nvSpPr>
        <p:spPr>
          <a:xfrm>
            <a:off x="1530936" y="605570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9CC6"/>
              </a:buClr>
              <a:buSzPts val="3600"/>
              <a:buFont typeface="Calibri"/>
              <a:buNone/>
            </a:pPr>
            <a:r>
              <a:rPr lang="iw-IL" sz="3600"/>
              <a:t>חיות בר בישובים – רשימה חלקית</a:t>
            </a:r>
            <a:endParaRPr sz="3600"/>
          </a:p>
        </p:txBody>
      </p:sp>
      <p:pic>
        <p:nvPicPr>
          <p:cNvPr id="308" name="Google Shape;3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312" y="3500343"/>
            <a:ext cx="2556472" cy="284843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5"/>
          <p:cNvSpPr txBox="1"/>
          <p:nvPr/>
        </p:nvSpPr>
        <p:spPr>
          <a:xfrm>
            <a:off x="6398312" y="6252430"/>
            <a:ext cx="27456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גירית מצויה ביקנעם</a:t>
            </a:r>
            <a:endParaRPr sz="14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צילמה: חגית מרגולין, Ecologywise </a:t>
            </a:r>
            <a:endParaRPr sz="14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98312" y="1245933"/>
            <a:ext cx="2590800" cy="166116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5"/>
          <p:cNvSpPr txBox="1"/>
          <p:nvPr/>
        </p:nvSpPr>
        <p:spPr>
          <a:xfrm>
            <a:off x="6162631" y="2818607"/>
            <a:ext cx="298137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תן זהוב </a:t>
            </a:r>
            <a:endParaRPr sz="14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צילם: ערן היימס, רשות הטבע והגנים</a:t>
            </a:r>
            <a:endParaRPr/>
          </a:p>
        </p:txBody>
      </p:sp>
      <p:pic>
        <p:nvPicPr>
          <p:cNvPr id="312" name="Google Shape;31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09068" y="1245932"/>
            <a:ext cx="4031790" cy="3023843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5"/>
          <p:cNvSpPr txBox="1"/>
          <p:nvPr/>
        </p:nvSpPr>
        <p:spPr>
          <a:xfrm>
            <a:off x="2676338" y="4183945"/>
            <a:ext cx="31127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יעלים במצפה רמון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צילמה: אורית אנגלברג-ברעם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5"/>
          <p:cNvSpPr txBox="1"/>
          <p:nvPr/>
        </p:nvSpPr>
        <p:spPr>
          <a:xfrm>
            <a:off x="1883229" y="5018761"/>
            <a:ext cx="4315252" cy="154612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מינים מתפרצים</a:t>
            </a: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הם צמחים ובע"ח מקומיים שמרחיבים את תפוצתם לאזורים בהם לא התקיימו בעבר. הם מסתגלים לסביבת האדם, יוצרים אוכלוסיות צפופות ומשבשים את המערכות האקולוגיות הטבעיות.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"/>
          <p:cNvSpPr txBox="1"/>
          <p:nvPr/>
        </p:nvSpPr>
        <p:spPr>
          <a:xfrm>
            <a:off x="0" y="1245932"/>
            <a:ext cx="2170003" cy="4022754"/>
          </a:xfrm>
          <a:prstGeom prst="rect">
            <a:avLst/>
          </a:prstGeom>
          <a:solidFill>
            <a:srgbClr val="FEFCFE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18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מאזן אקולוגי –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מצב בו קיים איזון בין מינים (בע"ח וצמחים) במערכת האקולוגית.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כאשר המערכת האקולוגית יוצאת מאיזון, לדוגמה בכך שמין אחד מתרבה משמעותית יותר מאחרים, יכולות להיות לכך השלכות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קשות על שאר היצורים המערכת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האקולוגית.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"/>
          <p:cNvSpPr txBox="1"/>
          <p:nvPr/>
        </p:nvSpPr>
        <p:spPr>
          <a:xfrm>
            <a:off x="401851" y="962008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"/>
          <p:cNvSpPr txBox="1"/>
          <p:nvPr>
            <p:ph type="title"/>
          </p:nvPr>
        </p:nvSpPr>
        <p:spPr>
          <a:xfrm>
            <a:off x="923731" y="586909"/>
            <a:ext cx="822026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200"/>
              <a:buFont typeface="Calibri"/>
              <a:buNone/>
            </a:pPr>
            <a:r>
              <a:rPr lang="iw-IL" sz="3200"/>
              <a:t>השפעת כניסת חיות בר לישובים על בני-האדם</a:t>
            </a:r>
            <a:endParaRPr/>
          </a:p>
        </p:txBody>
      </p:sp>
      <p:sp>
        <p:nvSpPr>
          <p:cNvPr id="322" name="Google Shape;322;p6"/>
          <p:cNvSpPr txBox="1"/>
          <p:nvPr/>
        </p:nvSpPr>
        <p:spPr>
          <a:xfrm>
            <a:off x="461865" y="1601736"/>
            <a:ext cx="8220269" cy="3654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/>
              <a:buChar char="o"/>
            </a:pPr>
            <a:r>
              <a:rPr lang="iw-IL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סכנת פציעה לחיות הבר ולבני האדם</a:t>
            </a:r>
            <a:endParaRPr/>
          </a:p>
          <a:p>
            <a:pPr indent="-285750" lvl="0" marL="285750" marR="0" rtl="1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/>
              <a:buChar char="o"/>
            </a:pPr>
            <a:r>
              <a:rPr lang="iw-IL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נזק לתשתיות</a:t>
            </a:r>
            <a:endParaRPr/>
          </a:p>
          <a:p>
            <a:pPr indent="-285750" lvl="0" marL="285750" marR="0" rtl="1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iw-I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טריפת חתולים וכלבים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1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iw-I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חשש מהעברת מחלות כגון כלבת</a:t>
            </a:r>
            <a:endParaRPr/>
          </a:p>
          <a:p>
            <a:pPr indent="-285750" lvl="0" marL="285750" marR="0" rtl="1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iw-I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לכלוך (למשל: הפיכת פחים, הפרשות בעלי החיים)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6"/>
          <p:cNvSpPr txBox="1"/>
          <p:nvPr/>
        </p:nvSpPr>
        <p:spPr>
          <a:xfrm>
            <a:off x="414845" y="964799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7"/>
          <p:cNvSpPr txBox="1"/>
          <p:nvPr>
            <p:ph type="title"/>
          </p:nvPr>
        </p:nvSpPr>
        <p:spPr>
          <a:xfrm>
            <a:off x="1338105" y="573100"/>
            <a:ext cx="742384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7255"/>
              </a:buClr>
              <a:buSzPts val="3800"/>
              <a:buFont typeface="Calibri"/>
              <a:buNone/>
            </a:pPr>
            <a:r>
              <a:rPr lang="iw-IL"/>
              <a:t> לכניסת חיות בר לישובים  גורמים</a:t>
            </a:r>
            <a:endParaRPr/>
          </a:p>
        </p:txBody>
      </p:sp>
      <p:sp>
        <p:nvSpPr>
          <p:cNvPr id="329" name="Google Shape;329;p7"/>
          <p:cNvSpPr txBox="1"/>
          <p:nvPr>
            <p:ph idx="1" type="body"/>
          </p:nvPr>
        </p:nvSpPr>
        <p:spPr>
          <a:xfrm>
            <a:off x="413468" y="1411218"/>
            <a:ext cx="8491046" cy="4138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w-IL">
                <a:latin typeface="Calibri"/>
                <a:ea typeface="Calibri"/>
                <a:cs typeface="Calibri"/>
                <a:sym typeface="Calibri"/>
              </a:rPr>
              <a:t>היעדר </a:t>
            </a:r>
            <a:r>
              <a:rPr lang="iw-IL"/>
              <a:t>ניקיון והיגיינה (= </a:t>
            </a:r>
            <a:r>
              <a:rPr lang="iw-IL">
                <a:latin typeface="Calibri"/>
                <a:ea typeface="Calibri"/>
                <a:cs typeface="Calibri"/>
                <a:sym typeface="Calibri"/>
              </a:rPr>
              <a:t>סניטציה / תברואה) כתוצאה מ</a:t>
            </a:r>
            <a:r>
              <a:rPr lang="iw-IL"/>
              <a:t>זריקת אשפה מחוץ לפחים, או אי-סגירת המכסים של הפחים.</a:t>
            </a:r>
            <a:endParaRPr/>
          </a:p>
          <a:p>
            <a:pPr indent="-285750" lvl="0" marL="285750" rtl="1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w-IL">
                <a:latin typeface="Calibri"/>
                <a:ea typeface="Calibri"/>
                <a:cs typeface="Calibri"/>
                <a:sym typeface="Calibri"/>
              </a:rPr>
              <a:t>האכלה לא אחראית של חיות מחמד.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1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w-IL">
                <a:latin typeface="Calibri"/>
                <a:ea typeface="Calibri"/>
                <a:cs typeface="Calibri"/>
                <a:sym typeface="Calibri"/>
              </a:rPr>
              <a:t>צמצום בתי הגידול הטבעיים – מדינת ישראל הולכת ומצטופפת.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1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w-IL">
                <a:latin typeface="Calibri"/>
                <a:ea typeface="Calibri"/>
                <a:cs typeface="Calibri"/>
                <a:sym typeface="Calibri"/>
              </a:rPr>
              <a:t>האכלת חיות בר.</a:t>
            </a:r>
            <a:endParaRPr/>
          </a:p>
        </p:txBody>
      </p:sp>
      <p:pic>
        <p:nvPicPr>
          <p:cNvPr id="330" name="Google Shape;33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71" y="4339346"/>
            <a:ext cx="3630869" cy="2420579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7"/>
          <p:cNvSpPr txBox="1"/>
          <p:nvPr/>
        </p:nvSpPr>
        <p:spPr>
          <a:xfrm>
            <a:off x="3563034" y="6127777"/>
            <a:ext cx="39001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שועל אוכל מפח אשפה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צילום: </a:t>
            </a:r>
            <a:r>
              <a:rPr lang="iw-IL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עידו שקד, רשות הטבע והגנים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7"/>
          <p:cNvSpPr txBox="1"/>
          <p:nvPr/>
        </p:nvSpPr>
        <p:spPr>
          <a:xfrm>
            <a:off x="413468" y="965547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"/>
          <p:cNvSpPr txBox="1"/>
          <p:nvPr>
            <p:ph type="title"/>
          </p:nvPr>
        </p:nvSpPr>
        <p:spPr>
          <a:xfrm>
            <a:off x="1101012" y="586909"/>
            <a:ext cx="8042988" cy="318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9BDF0"/>
              </a:buClr>
              <a:buSzPts val="3200"/>
              <a:buFont typeface="Calibri"/>
              <a:buNone/>
            </a:pPr>
            <a:r>
              <a:rPr lang="iw-IL" sz="3200"/>
              <a:t>  השפעות של כניסת חיות בר לישובים על הטבע</a:t>
            </a:r>
            <a:endParaRPr/>
          </a:p>
        </p:txBody>
      </p:sp>
      <p:pic>
        <p:nvPicPr>
          <p:cNvPr id="338" name="Google Shape;338;p8"/>
          <p:cNvPicPr preferRelativeResize="0"/>
          <p:nvPr/>
        </p:nvPicPr>
        <p:blipFill rotWithShape="1">
          <a:blip r:embed="rId3">
            <a:alphaModFix/>
          </a:blip>
          <a:srcRect b="12784" l="0" r="37229" t="6638"/>
          <a:stretch/>
        </p:blipFill>
        <p:spPr>
          <a:xfrm rot="5400000">
            <a:off x="5996766" y="2344261"/>
            <a:ext cx="3345113" cy="241538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8"/>
          <p:cNvSpPr txBox="1"/>
          <p:nvPr/>
        </p:nvSpPr>
        <p:spPr>
          <a:xfrm>
            <a:off x="6461632" y="5224507"/>
            <a:ext cx="25935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קיפוד מצוי חולה בסקביאס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צילום: </a:t>
            </a:r>
            <a:r>
              <a:rPr lang="iw-I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אורית אנגלברג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8"/>
          <p:cNvPicPr preferRelativeResize="0"/>
          <p:nvPr/>
        </p:nvPicPr>
        <p:blipFill rotWithShape="1">
          <a:blip r:embed="rId4">
            <a:alphaModFix/>
          </a:blip>
          <a:srcRect b="19355" l="14847" r="22103" t="9023"/>
          <a:stretch/>
        </p:blipFill>
        <p:spPr>
          <a:xfrm rot="5400000">
            <a:off x="3682310" y="2483239"/>
            <a:ext cx="3345114" cy="2137423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8"/>
          <p:cNvSpPr txBox="1"/>
          <p:nvPr/>
        </p:nvSpPr>
        <p:spPr>
          <a:xfrm>
            <a:off x="3829840" y="5224507"/>
            <a:ext cx="306168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מרפאה של עמותת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"למען חיות הבר"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צילום: </a:t>
            </a:r>
            <a:r>
              <a:rPr lang="iw-I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אורית אנגלברג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 txBox="1"/>
          <p:nvPr/>
        </p:nvSpPr>
        <p:spPr>
          <a:xfrm>
            <a:off x="175467" y="1879393"/>
            <a:ext cx="4072636" cy="3324500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2000">
                <a:solidFill>
                  <a:srgbClr val="2D2D2C"/>
                </a:solidFill>
                <a:latin typeface="Arial"/>
                <a:ea typeface="Arial"/>
                <a:cs typeface="Arial"/>
                <a:sym typeface="Arial"/>
              </a:rPr>
              <a:t>נתקלתם בחיית בר חולה או במצוקה?</a:t>
            </a:r>
            <a:endParaRPr/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>
              <a:solidFill>
                <a:srgbClr val="2D2D2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2200">
                <a:solidFill>
                  <a:srgbClr val="2D2D2C"/>
                </a:solidFill>
                <a:latin typeface="Arial"/>
                <a:ea typeface="Arial"/>
                <a:cs typeface="Arial"/>
                <a:sym typeface="Arial"/>
              </a:rPr>
              <a:t>דווחו לעירייה  / למועצה המקומית </a:t>
            </a:r>
            <a:endParaRPr/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2200">
                <a:solidFill>
                  <a:srgbClr val="2D2D2C"/>
                </a:solidFill>
                <a:latin typeface="Arial"/>
                <a:ea typeface="Arial"/>
                <a:cs typeface="Arial"/>
                <a:sym typeface="Arial"/>
              </a:rPr>
              <a:t>או למוקד רשות הטבע והגנים </a:t>
            </a:r>
            <a:endParaRPr/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2200">
                <a:solidFill>
                  <a:srgbClr val="2D2D2C"/>
                </a:solidFill>
                <a:latin typeface="Arial"/>
                <a:ea typeface="Arial"/>
                <a:cs typeface="Arial"/>
                <a:sym typeface="Arial"/>
              </a:rPr>
              <a:t>בטלפון 3639*</a:t>
            </a:r>
            <a:endParaRPr/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2200">
                <a:solidFill>
                  <a:srgbClr val="2D2D2C"/>
                </a:solidFill>
                <a:latin typeface="Arial"/>
                <a:ea typeface="Arial"/>
                <a:cs typeface="Arial"/>
                <a:sym typeface="Arial"/>
              </a:rPr>
              <a:t>המוקד פעיל 24 שעות ביממה</a:t>
            </a:r>
            <a:endParaRPr/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>
              <a:solidFill>
                <a:srgbClr val="2D2D2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9"/>
          <p:cNvSpPr txBox="1"/>
          <p:nvPr/>
        </p:nvSpPr>
        <p:spPr>
          <a:xfrm>
            <a:off x="4389120" y="5900320"/>
            <a:ext cx="47548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צפו בסרטון: פרידה מהצבועה שהסעירה את מודיעין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נדרסה למוות. הצבועה רותי" id="349" name="Google Shape;349;p9"/>
          <p:cNvPicPr preferRelativeResize="0"/>
          <p:nvPr/>
        </p:nvPicPr>
        <p:blipFill rotWithShape="1">
          <a:blip r:embed="rId4">
            <a:alphaModFix/>
          </a:blip>
          <a:srcRect b="0" l="14160" r="9396" t="0"/>
          <a:stretch/>
        </p:blipFill>
        <p:spPr>
          <a:xfrm>
            <a:off x="6531" y="3856383"/>
            <a:ext cx="4079068" cy="3001617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9"/>
          <p:cNvSpPr txBox="1"/>
          <p:nvPr/>
        </p:nvSpPr>
        <p:spPr>
          <a:xfrm>
            <a:off x="6531" y="1620033"/>
            <a:ext cx="9137469" cy="1685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הצבועה זכתה לפרסום כיוון שהייתה לסמל של חיית בר בעיר.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היו תושבים שרצו להגן עליה ומנגד, היו מי שחששו מפניה וקראו ללכוד אותה.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אך גם לאחר לכידתה והרחקתה מהעיר, היא חזרה למודיעין.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9"/>
          <p:cNvSpPr txBox="1"/>
          <p:nvPr/>
        </p:nvSpPr>
        <p:spPr>
          <a:xfrm>
            <a:off x="2871216" y="418391"/>
            <a:ext cx="62727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200">
                <a:solidFill>
                  <a:srgbClr val="49BDF0"/>
                </a:solidFill>
                <a:latin typeface="Calibri"/>
                <a:ea typeface="Calibri"/>
                <a:cs typeface="Calibri"/>
                <a:sym typeface="Calibri"/>
              </a:rPr>
              <a:t>הסיפור העצוב של רותי הצבועה</a:t>
            </a:r>
            <a:endParaRPr/>
          </a:p>
        </p:txBody>
      </p:sp>
      <p:sp>
        <p:nvSpPr>
          <p:cNvPr id="352" name="Google Shape;352;p9"/>
          <p:cNvSpPr txBox="1"/>
          <p:nvPr/>
        </p:nvSpPr>
        <p:spPr>
          <a:xfrm>
            <a:off x="4389120" y="5034025"/>
            <a:ext cx="4572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הצבועה "רותי" ממודיעין דרוסה למוות, יולי 2022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צילום: </a:t>
            </a:r>
            <a:r>
              <a:rPr lang="iw-I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אור מילשטיין, רשות הטבע והגנים</a:t>
            </a:r>
            <a:endParaRPr/>
          </a:p>
        </p:txBody>
      </p:sp>
      <p:sp>
        <p:nvSpPr>
          <p:cNvPr id="353" name="Google Shape;353;p9"/>
          <p:cNvSpPr txBox="1"/>
          <p:nvPr/>
        </p:nvSpPr>
        <p:spPr>
          <a:xfrm>
            <a:off x="378946" y="953002"/>
            <a:ext cx="1129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אגף הסברה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עיצוב מותאם אישית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עיצוב מותאם אישית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2019-06-25T14:14:35Z</dcterms:created>
  <dc:creator>Yoav Sharaby</dc:creator>
</cp:coreProperties>
</file>