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6" r:id="rId3"/>
  </p:sldMasterIdLst>
  <p:notesMasterIdLst>
    <p:notesMasterId r:id="rId29"/>
  </p:notesMasterIdLst>
  <p:handoutMasterIdLst>
    <p:handoutMasterId r:id="rId30"/>
  </p:handoutMasterIdLst>
  <p:sldIdLst>
    <p:sldId id="256" r:id="rId4"/>
    <p:sldId id="257" r:id="rId5"/>
    <p:sldId id="271" r:id="rId6"/>
    <p:sldId id="258" r:id="rId7"/>
    <p:sldId id="276" r:id="rId8"/>
    <p:sldId id="284" r:id="rId9"/>
    <p:sldId id="259" r:id="rId10"/>
    <p:sldId id="285" r:id="rId11"/>
    <p:sldId id="266" r:id="rId12"/>
    <p:sldId id="296" r:id="rId13"/>
    <p:sldId id="297" r:id="rId14"/>
    <p:sldId id="272" r:id="rId15"/>
    <p:sldId id="294" r:id="rId16"/>
    <p:sldId id="268" r:id="rId17"/>
    <p:sldId id="278" r:id="rId18"/>
    <p:sldId id="260" r:id="rId19"/>
    <p:sldId id="286" r:id="rId20"/>
    <p:sldId id="287" r:id="rId21"/>
    <p:sldId id="288" r:id="rId22"/>
    <p:sldId id="292" r:id="rId23"/>
    <p:sldId id="293" r:id="rId24"/>
    <p:sldId id="295" r:id="rId25"/>
    <p:sldId id="281" r:id="rId26"/>
    <p:sldId id="291" r:id="rId27"/>
    <p:sldId id="26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55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E258"/>
    <a:srgbClr val="B59CC6"/>
    <a:srgbClr val="E87159"/>
    <a:srgbClr val="49BDF0"/>
    <a:srgbClr val="E76D1A"/>
    <a:srgbClr val="EB7255"/>
    <a:srgbClr val="EB7154"/>
    <a:srgbClr val="B8D82B"/>
    <a:srgbClr val="004437"/>
    <a:srgbClr val="2041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72" autoAdjust="0"/>
    <p:restoredTop sz="94676" autoAdjust="0"/>
  </p:normalViewPr>
  <p:slideViewPr>
    <p:cSldViewPr snapToGrid="0" showGuides="1">
      <p:cViewPr>
        <p:scale>
          <a:sx n="66" d="100"/>
          <a:sy n="66" d="100"/>
        </p:scale>
        <p:origin x="1310" y="590"/>
      </p:cViewPr>
      <p:guideLst>
        <p:guide orient="horz" pos="2160"/>
        <p:guide pos="5556"/>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1" d="100"/>
          <a:sy n="81" d="100"/>
        </p:scale>
        <p:origin x="389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DA2AD2-E159-493C-B36B-56A56D87A572}" type="datetimeFigureOut">
              <a:rPr lang="en-GB" smtClean="0"/>
              <a:t>30/10/2025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4ACF21D-9888-4C21-B75E-8DCB990ECD0F}" type="slidenum">
              <a:rPr lang="en-GB" smtClean="0"/>
              <a:t>‹#›</a:t>
            </a:fld>
            <a:endParaRPr lang="en-GB"/>
          </a:p>
        </p:txBody>
      </p:sp>
    </p:spTree>
    <p:extLst>
      <p:ext uri="{BB962C8B-B14F-4D97-AF65-F5344CB8AC3E}">
        <p14:creationId xmlns:p14="http://schemas.microsoft.com/office/powerpoint/2010/main" val="931979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3C3AE5-A434-4F95-8D28-093488A647E5}" type="datetimeFigureOut">
              <a:rPr lang="en-GB" smtClean="0"/>
              <a:t>30/10/2025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ACBC8D-DB39-46D7-9837-478B9C6F3BB9}" type="slidenum">
              <a:rPr lang="en-GB" smtClean="0"/>
              <a:t>‹#›</a:t>
            </a:fld>
            <a:endParaRPr lang="en-GB"/>
          </a:p>
        </p:txBody>
      </p:sp>
    </p:spTree>
    <p:extLst>
      <p:ext uri="{BB962C8B-B14F-4D97-AF65-F5344CB8AC3E}">
        <p14:creationId xmlns:p14="http://schemas.microsoft.com/office/powerpoint/2010/main" val="61087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2526861"/>
            <a:ext cx="9144000" cy="3228988"/>
          </a:xfrm>
        </p:spPr>
        <p:txBody>
          <a:bodyPr/>
          <a:lstStyle/>
          <a:p>
            <a:r>
              <a:rPr lang="he-IL" dirty="0"/>
              <a:t>תמונה</a:t>
            </a:r>
            <a:endParaRPr lang="en-GB" dirty="0"/>
          </a:p>
        </p:txBody>
      </p:sp>
      <p:sp>
        <p:nvSpPr>
          <p:cNvPr id="2" name="Title 1"/>
          <p:cNvSpPr>
            <a:spLocks noGrp="1"/>
          </p:cNvSpPr>
          <p:nvPr>
            <p:ph type="ctrTitle" hasCustomPrompt="1"/>
          </p:nvPr>
        </p:nvSpPr>
        <p:spPr>
          <a:xfrm>
            <a:off x="5064368" y="1266092"/>
            <a:ext cx="4026877" cy="713434"/>
          </a:xfrm>
        </p:spPr>
        <p:txBody>
          <a:bodyPr anchor="b">
            <a:normAutofit/>
          </a:bodyPr>
          <a:lstStyle>
            <a:lvl1pPr algn="ctr">
              <a:defRPr sz="4800">
                <a:solidFill>
                  <a:srgbClr val="49BDF0"/>
                </a:solidFill>
                <a:cs typeface="+mn-cs"/>
              </a:defRPr>
            </a:lvl1pPr>
          </a:lstStyle>
          <a:p>
            <a:r>
              <a:rPr lang="he-IL" dirty="0"/>
              <a:t>כותרת ראשית</a:t>
            </a:r>
            <a:endParaRPr lang="en-US" dirty="0"/>
          </a:p>
        </p:txBody>
      </p:sp>
    </p:spTree>
    <p:extLst>
      <p:ext uri="{BB962C8B-B14F-4D97-AF65-F5344CB8AC3E}">
        <p14:creationId xmlns:p14="http://schemas.microsoft.com/office/powerpoint/2010/main" val="3722497685"/>
      </p:ext>
    </p:extLst>
  </p:cSld>
  <p:clrMapOvr>
    <a:masterClrMapping/>
  </p:clrMapOvr>
  <p:extLst>
    <p:ext uri="{DCECCB84-F9BA-43D5-87BE-67443E8EF086}">
      <p15:sldGuideLst xmlns:p15="http://schemas.microsoft.com/office/powerpoint/2012/main">
        <p15:guide id="1" orient="horz" pos="66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6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8D82B"/>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1026" name="Picture 2" descr="G:\שיווק\איורים\איורים ים\איורים ים\איורים-ים-23.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t="-7921"/>
          <a:stretch/>
        </p:blipFill>
        <p:spPr bwMode="auto">
          <a:xfrm>
            <a:off x="0" y="5322013"/>
            <a:ext cx="2825393" cy="1535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283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49BDF0"/>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1026" name="Picture 2" descr="G:\שיווק\איורים\איורים ים\איורים ים\איורים-ים-1.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t="-19174" r="-4390"/>
          <a:stretch/>
        </p:blipFill>
        <p:spPr bwMode="auto">
          <a:xfrm>
            <a:off x="0" y="4878388"/>
            <a:ext cx="2629431" cy="1979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474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EB7255"/>
                </a:solidFill>
                <a:cs typeface="+mn-cs"/>
              </a:defRPr>
            </a:lvl1pPr>
          </a:lstStyle>
          <a:p>
            <a:r>
              <a:rPr lang="he-IL" dirty="0"/>
              <a:t>שער משנה (חוצץ)</a:t>
            </a:r>
            <a:endParaRPr lang="en-GB" dirty="0"/>
          </a:p>
        </p:txBody>
      </p:sp>
      <p:pic>
        <p:nvPicPr>
          <p:cNvPr id="7170" name="Picture 2" descr="G:\שיווק\איורים\איורים PNG\IURIM-49.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2866" y="4443361"/>
            <a:ext cx="2322165" cy="1484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3548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EB7255"/>
                </a:solidFill>
                <a:cs typeface="+mn-cs"/>
              </a:defRPr>
            </a:lvl1pPr>
          </a:lstStyle>
          <a:p>
            <a:r>
              <a:rPr lang="he-IL" dirty="0"/>
              <a:t>שער משנה (חוצץ)</a:t>
            </a:r>
            <a:endParaRPr lang="en-GB" dirty="0"/>
          </a:p>
        </p:txBody>
      </p:sp>
      <p:pic>
        <p:nvPicPr>
          <p:cNvPr id="6146" name="Picture 2" descr="G:\שיווק\איורים\איורים PNG\IURIM-45.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10275" y="3585680"/>
            <a:ext cx="1639052" cy="2342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794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8D82B"/>
                </a:solidFill>
                <a:cs typeface="+mn-cs"/>
              </a:defRPr>
            </a:lvl1pPr>
          </a:lstStyle>
          <a:p>
            <a:r>
              <a:rPr lang="he-IL" dirty="0"/>
              <a:t>שער משנה (חוצץ)</a:t>
            </a:r>
            <a:endParaRPr lang="en-GB" dirty="0"/>
          </a:p>
        </p:txBody>
      </p:sp>
      <p:pic>
        <p:nvPicPr>
          <p:cNvPr id="6" name="Picture 5"/>
          <p:cNvPicPr>
            <a:picLocks noChangeAspect="1"/>
          </p:cNvPicPr>
          <p:nvPr userDrawn="1"/>
        </p:nvPicPr>
        <p:blipFill rotWithShape="1">
          <a:blip r:embed="rId3" cstate="screen">
            <a:extLst>
              <a:ext uri="{28A0092B-C50C-407E-A947-70E740481C1C}">
                <a14:useLocalDpi xmlns:a14="http://schemas.microsoft.com/office/drawing/2010/main"/>
              </a:ext>
            </a:extLst>
          </a:blip>
          <a:srcRect b="2288"/>
          <a:stretch/>
        </p:blipFill>
        <p:spPr>
          <a:xfrm>
            <a:off x="1100664" y="4594835"/>
            <a:ext cx="2160000" cy="1383515"/>
          </a:xfrm>
          <a:prstGeom prst="rect">
            <a:avLst/>
          </a:prstGeom>
        </p:spPr>
      </p:pic>
    </p:spTree>
    <p:extLst>
      <p:ext uri="{BB962C8B-B14F-4D97-AF65-F5344CB8AC3E}">
        <p14:creationId xmlns:p14="http://schemas.microsoft.com/office/powerpoint/2010/main" val="4039894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8D82B"/>
                </a:solidFill>
                <a:cs typeface="+mn-cs"/>
              </a:defRPr>
            </a:lvl1pPr>
          </a:lstStyle>
          <a:p>
            <a:r>
              <a:rPr lang="he-IL" dirty="0"/>
              <a:t>שער משנה (חוצץ)</a:t>
            </a:r>
            <a:endParaRPr lang="en-GB" dirty="0"/>
          </a:p>
        </p:txBody>
      </p:sp>
      <p:pic>
        <p:nvPicPr>
          <p:cNvPr id="3074" name="Picture 2" descr="G:\שיווק\איורים\איורים ים\איורים ים\איורים-ים-22.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flipH="1">
            <a:off x="-1" y="4865954"/>
            <a:ext cx="3063991" cy="1082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47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49BDF0"/>
                </a:solidFill>
                <a:cs typeface="+mn-cs"/>
              </a:defRPr>
            </a:lvl1pPr>
          </a:lstStyle>
          <a:p>
            <a:r>
              <a:rPr lang="he-IL" dirty="0"/>
              <a:t>שער משנה (חוצץ)</a:t>
            </a:r>
            <a:endParaRPr lang="en-GB" dirty="0"/>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1644" y="3784223"/>
            <a:ext cx="2160000" cy="2153487"/>
          </a:xfrm>
          <a:prstGeom prst="rect">
            <a:avLst/>
          </a:prstGeom>
        </p:spPr>
      </p:pic>
    </p:spTree>
    <p:extLst>
      <p:ext uri="{BB962C8B-B14F-4D97-AF65-F5344CB8AC3E}">
        <p14:creationId xmlns:p14="http://schemas.microsoft.com/office/powerpoint/2010/main" val="3302718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2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49BDF0"/>
                </a:solidFill>
                <a:cs typeface="+mn-cs"/>
              </a:defRPr>
            </a:lvl1pPr>
          </a:lstStyle>
          <a:p>
            <a:r>
              <a:rPr lang="he-IL" dirty="0"/>
              <a:t>שער משנה (חוצץ)</a:t>
            </a:r>
            <a:endParaRPr lang="en-GB" dirty="0"/>
          </a:p>
        </p:txBody>
      </p:sp>
      <p:pic>
        <p:nvPicPr>
          <p:cNvPr id="1026" name="Picture 2" descr="G:\שיווק\איורים\איורים PNG\איורים עיבוד.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l="11182" b="26336"/>
          <a:stretch/>
        </p:blipFill>
        <p:spPr bwMode="auto">
          <a:xfrm>
            <a:off x="0" y="4214276"/>
            <a:ext cx="4244874" cy="1724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1213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0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59CC6"/>
                </a:solidFill>
                <a:cs typeface="+mn-cs"/>
              </a:defRPr>
            </a:lvl1pPr>
          </a:lstStyle>
          <a:p>
            <a:r>
              <a:rPr lang="he-IL" dirty="0"/>
              <a:t>שער משנה (חוצץ)</a:t>
            </a:r>
            <a:endParaRPr lang="en-GB" dirty="0"/>
          </a:p>
        </p:txBody>
      </p:sp>
      <p:pic>
        <p:nvPicPr>
          <p:cNvPr id="5122" name="Picture 2" descr="G:\שיווק\איורים\איורים PNG\IURIM-36.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0" y="4213688"/>
            <a:ext cx="3130831" cy="172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66618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59CC6"/>
                </a:solidFill>
                <a:cs typeface="+mn-cs"/>
              </a:defRPr>
            </a:lvl1pPr>
          </a:lstStyle>
          <a:p>
            <a:r>
              <a:rPr lang="he-IL" dirty="0"/>
              <a:t>שער משנה (חוצץ)</a:t>
            </a:r>
            <a:endParaRPr lang="en-GB" dirty="0"/>
          </a:p>
        </p:txBody>
      </p:sp>
      <p:pic>
        <p:nvPicPr>
          <p:cNvPr id="2051" name="Picture 3" descr="G:\שיווק\איורים\איורים PNG\IURIM-41.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0" y="4103456"/>
            <a:ext cx="2075193" cy="1835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724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49BDF0"/>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8194" name="Picture 2" descr="G:\שיווק\איורים\איורים PNG\IURIM-67.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10275" y="4428161"/>
            <a:ext cx="1643864" cy="2429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6349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49BDF0"/>
                </a:solidFill>
                <a:cs typeface="+mn-cs"/>
              </a:defRPr>
            </a:lvl1pPr>
          </a:lstStyle>
          <a:p>
            <a:r>
              <a:rPr lang="he-IL" dirty="0"/>
              <a:t>שער משנה (חוצץ)</a:t>
            </a:r>
            <a:endParaRPr lang="en-GB" dirty="0"/>
          </a:p>
        </p:txBody>
      </p:sp>
      <p:pic>
        <p:nvPicPr>
          <p:cNvPr id="2050" name="Picture 2" descr="G:\שיווק\איורים\איורים ים\איורים ים\איורים-ים-3.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1" y="4356374"/>
            <a:ext cx="3092521" cy="1571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9501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F8E258"/>
                </a:solidFill>
                <a:cs typeface="+mn-cs"/>
              </a:defRPr>
            </a:lvl1pPr>
          </a:lstStyle>
          <a:p>
            <a:r>
              <a:rPr lang="he-IL" dirty="0"/>
              <a:t>שער משנה (חוצץ)</a:t>
            </a:r>
            <a:endParaRPr lang="en-GB" dirty="0"/>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3787603"/>
            <a:ext cx="2142789" cy="2160000"/>
          </a:xfrm>
          <a:prstGeom prst="rect">
            <a:avLst/>
          </a:prstGeom>
        </p:spPr>
      </p:pic>
    </p:spTree>
    <p:extLst>
      <p:ext uri="{BB962C8B-B14F-4D97-AF65-F5344CB8AC3E}">
        <p14:creationId xmlns:p14="http://schemas.microsoft.com/office/powerpoint/2010/main" val="23116859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9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F8E258"/>
                </a:solidFill>
                <a:cs typeface="+mn-cs"/>
              </a:defRPr>
            </a:lvl1pPr>
          </a:lstStyle>
          <a:p>
            <a:r>
              <a:rPr lang="he-IL" dirty="0"/>
              <a:t>שער משנה (חוצץ)</a:t>
            </a:r>
            <a:endParaRPr lang="en-GB" dirty="0"/>
          </a:p>
        </p:txBody>
      </p:sp>
      <p:pic>
        <p:nvPicPr>
          <p:cNvPr id="4098" name="Picture 2" descr="G:\שיווק\איורים\איורים PNG\IURIM-24.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0" y="4513495"/>
            <a:ext cx="2553377" cy="1424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2355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69924" y="1902525"/>
            <a:ext cx="5500886" cy="318161"/>
          </a:xfrm>
        </p:spPr>
        <p:txBody>
          <a:bodyPr>
            <a:noAutofit/>
          </a:bodyPr>
          <a:lstStyle>
            <a:lvl1pPr algn="r">
              <a:defRPr sz="3800" b="1">
                <a:solidFill>
                  <a:srgbClr val="49BDF0"/>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sp>
        <p:nvSpPr>
          <p:cNvPr id="5" name="Picture Placeholder 4"/>
          <p:cNvSpPr>
            <a:spLocks noGrp="1"/>
          </p:cNvSpPr>
          <p:nvPr>
            <p:ph type="pic" sz="quarter" idx="15" hasCustomPrompt="1"/>
          </p:nvPr>
        </p:nvSpPr>
        <p:spPr>
          <a:xfrm>
            <a:off x="0" y="1216025"/>
            <a:ext cx="3084513" cy="5641975"/>
          </a:xfrm>
        </p:spPr>
        <p:txBody>
          <a:bodyPr/>
          <a:lstStyle/>
          <a:p>
            <a:r>
              <a:rPr lang="he-IL" dirty="0"/>
              <a:t>תמונה</a:t>
            </a:r>
            <a:endParaRPr lang="en-GB" dirty="0"/>
          </a:p>
        </p:txBody>
      </p:sp>
    </p:spTree>
    <p:extLst>
      <p:ext uri="{BB962C8B-B14F-4D97-AF65-F5344CB8AC3E}">
        <p14:creationId xmlns:p14="http://schemas.microsoft.com/office/powerpoint/2010/main" val="24319266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1188" y="1902525"/>
            <a:ext cx="4449622" cy="318161"/>
          </a:xfrm>
        </p:spPr>
        <p:txBody>
          <a:bodyPr>
            <a:noAutofit/>
          </a:bodyPr>
          <a:lstStyle>
            <a:lvl1pPr algn="r">
              <a:defRPr sz="3800" b="1">
                <a:solidFill>
                  <a:srgbClr val="EB7255"/>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spTree>
    <p:extLst>
      <p:ext uri="{BB962C8B-B14F-4D97-AF65-F5344CB8AC3E}">
        <p14:creationId xmlns:p14="http://schemas.microsoft.com/office/powerpoint/2010/main" val="33479703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1695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e-IL"/>
          </a:p>
        </p:txBody>
      </p:sp>
      <p:sp>
        <p:nvSpPr>
          <p:cNvPr id="3" name="Rectangle 4"/>
          <p:cNvSpPr>
            <a:spLocks noGrp="1" noChangeArrowheads="1"/>
          </p:cNvSpPr>
          <p:nvPr>
            <p:ph type="dt" sz="half" idx="10"/>
          </p:nvPr>
        </p:nvSpPr>
        <p:spPr/>
        <p:txBody>
          <a:bodyPr/>
          <a:lstStyle>
            <a:lvl1pPr algn="r" rtl="1" fontAlgn="auto">
              <a:spcBef>
                <a:spcPts val="0"/>
              </a:spcBef>
              <a:spcAft>
                <a:spcPts val="0"/>
              </a:spcAft>
              <a:defRPr/>
            </a:lvl1pPr>
          </a:lstStyle>
          <a:p>
            <a:pPr>
              <a:defRPr/>
            </a:pPr>
            <a:endParaRPr lang="en-US"/>
          </a:p>
        </p:txBody>
      </p:sp>
      <p:sp>
        <p:nvSpPr>
          <p:cNvPr id="4" name="Rectangle 5"/>
          <p:cNvSpPr>
            <a:spLocks noGrp="1" noChangeArrowheads="1"/>
          </p:cNvSpPr>
          <p:nvPr>
            <p:ph type="ftr" sz="quarter" idx="11"/>
          </p:nvPr>
        </p:nvSpPr>
        <p:spPr/>
        <p:txBody>
          <a:bodyPr/>
          <a:lstStyle>
            <a:lvl1pPr rtl="1" fontAlgn="auto">
              <a:spcBef>
                <a:spcPts val="0"/>
              </a:spcBef>
              <a:spcAft>
                <a:spcPts val="0"/>
              </a:spcAft>
              <a:defRPr/>
            </a:lvl1pPr>
          </a:lstStyle>
          <a:p>
            <a:pPr>
              <a:defRPr/>
            </a:pPr>
            <a:endParaRPr lang="en-US"/>
          </a:p>
        </p:txBody>
      </p:sp>
      <p:sp>
        <p:nvSpPr>
          <p:cNvPr id="5" name="Rectangle 6"/>
          <p:cNvSpPr>
            <a:spLocks noGrp="1" noChangeArrowheads="1"/>
          </p:cNvSpPr>
          <p:nvPr>
            <p:ph type="sldNum" sz="quarter" idx="12"/>
          </p:nvPr>
        </p:nvSpPr>
        <p:spPr/>
        <p:txBody>
          <a:bodyPr/>
          <a:lstStyle>
            <a:lvl1pPr rtl="1" fontAlgn="auto">
              <a:spcBef>
                <a:spcPts val="0"/>
              </a:spcBef>
              <a:spcAft>
                <a:spcPts val="0"/>
              </a:spcAft>
              <a:defRPr/>
            </a:lvl1pPr>
          </a:lstStyle>
          <a:p>
            <a:pPr>
              <a:defRPr/>
            </a:pPr>
            <a:fld id="{36F67324-640D-4096-A064-2E620FA618E1}" type="slidenum">
              <a:rPr lang="en-US"/>
              <a:pPr>
                <a:defRPr/>
              </a:pPr>
              <a:t>‹#›</a:t>
            </a:fld>
            <a:endParaRPr lang="en-US"/>
          </a:p>
        </p:txBody>
      </p:sp>
    </p:spTree>
    <p:extLst>
      <p:ext uri="{BB962C8B-B14F-4D97-AF65-F5344CB8AC3E}">
        <p14:creationId xmlns:p14="http://schemas.microsoft.com/office/powerpoint/2010/main" val="18767507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a:prstGeom prst="rect">
            <a:avLst/>
          </a:prstGeom>
        </p:spPr>
        <p:txBody>
          <a:bodyPr/>
          <a:lstStyle/>
          <a:p>
            <a:r>
              <a:rPr lang="he-IL"/>
              <a:t>לחץ כדי לערוך סגנון כותרת של תבנית בסיס</a:t>
            </a:r>
          </a:p>
        </p:txBody>
      </p:sp>
      <p:sp>
        <p:nvSpPr>
          <p:cNvPr id="3" name="כותרת משנה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5" name="מציין מיקום של כותרת תחתונה 4"/>
          <p:cNvSpPr>
            <a:spLocks noGrp="1"/>
          </p:cNvSpPr>
          <p:nvPr>
            <p:ph type="ftr" sz="quarter" idx="11"/>
          </p:nvPr>
        </p:nvSpPr>
        <p:spPr>
          <a:xfrm>
            <a:off x="3124200" y="6356350"/>
            <a:ext cx="28956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34658890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a:prstGeom prst="rect">
            <a:avLst/>
          </a:prstGeom>
        </p:spPr>
        <p:txBody>
          <a:bodyPr/>
          <a:lstStyle/>
          <a:p>
            <a:r>
              <a:rPr lang="he-IL"/>
              <a:t>לחץ כדי לערוך סגנון כותרת של תבנית בסיס</a:t>
            </a:r>
          </a:p>
        </p:txBody>
      </p:sp>
      <p:sp>
        <p:nvSpPr>
          <p:cNvPr id="3" name="מציין מיקום תוכן 2"/>
          <p:cNvSpPr>
            <a:spLocks noGrp="1"/>
          </p:cNvSpPr>
          <p:nvPr>
            <p:ph idx="1"/>
          </p:nvPr>
        </p:nvSpPr>
        <p:spPr>
          <a:xfrm>
            <a:off x="457200" y="1600200"/>
            <a:ext cx="8229600" cy="4525963"/>
          </a:xfrm>
          <a:prstGeom prst="rect">
            <a:avLst/>
          </a:prstGeo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5" name="מציין מיקום של כותרת תחתונה 4"/>
          <p:cNvSpPr>
            <a:spLocks noGrp="1"/>
          </p:cNvSpPr>
          <p:nvPr>
            <p:ph type="ftr" sz="quarter" idx="11"/>
          </p:nvPr>
        </p:nvSpPr>
        <p:spPr>
          <a:xfrm>
            <a:off x="3124200" y="6356350"/>
            <a:ext cx="28956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37870560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5" name="מציין מיקום של כותרת תחתונה 4"/>
          <p:cNvSpPr>
            <a:spLocks noGrp="1"/>
          </p:cNvSpPr>
          <p:nvPr>
            <p:ph type="ftr" sz="quarter" idx="11"/>
          </p:nvPr>
        </p:nvSpPr>
        <p:spPr>
          <a:xfrm>
            <a:off x="3124200" y="6356350"/>
            <a:ext cx="28956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268187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8D82B"/>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10" name="Picture 9"/>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698000"/>
            <a:ext cx="3425194" cy="2160000"/>
          </a:xfrm>
          <a:prstGeom prst="rect">
            <a:avLst/>
          </a:prstGeom>
        </p:spPr>
      </p:pic>
    </p:spTree>
    <p:extLst>
      <p:ext uri="{BB962C8B-B14F-4D97-AF65-F5344CB8AC3E}">
        <p14:creationId xmlns:p14="http://schemas.microsoft.com/office/powerpoint/2010/main" val="18919934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a:prstGeom prst="rect">
            <a:avLst/>
          </a:prstGeom>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6" name="מציין מיקום של כותרת תחתונה 5"/>
          <p:cNvSpPr>
            <a:spLocks noGrp="1"/>
          </p:cNvSpPr>
          <p:nvPr>
            <p:ph type="ftr" sz="quarter" idx="11"/>
          </p:nvPr>
        </p:nvSpPr>
        <p:spPr>
          <a:xfrm>
            <a:off x="3124200" y="6356350"/>
            <a:ext cx="2895600" cy="365125"/>
          </a:xfrm>
          <a:prstGeom prst="rect">
            <a:avLst/>
          </a:prstGeom>
        </p:spPr>
        <p:txBody>
          <a:bodyPr/>
          <a:lstStyle/>
          <a:p>
            <a:endParaRPr lang="he-IL"/>
          </a:p>
        </p:txBody>
      </p:sp>
      <p:sp>
        <p:nvSpPr>
          <p:cNvPr id="7" name="מציין מיקום של מספר שקופית 6"/>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40782994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a:prstGeom prst="rect">
            <a:avLst/>
          </a:prstGeom>
        </p:spPr>
        <p:txBody>
          <a:bodyPr/>
          <a:lstStyle>
            <a:lvl1pPr>
              <a:defRPr/>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8" name="מציין מיקום של כותרת תחתונה 7"/>
          <p:cNvSpPr>
            <a:spLocks noGrp="1"/>
          </p:cNvSpPr>
          <p:nvPr>
            <p:ph type="ftr" sz="quarter" idx="11"/>
          </p:nvPr>
        </p:nvSpPr>
        <p:spPr>
          <a:xfrm>
            <a:off x="3124200" y="6356350"/>
            <a:ext cx="2895600" cy="365125"/>
          </a:xfrm>
          <a:prstGeom prst="rect">
            <a:avLst/>
          </a:prstGeom>
        </p:spPr>
        <p:txBody>
          <a:bodyPr/>
          <a:lstStyle/>
          <a:p>
            <a:endParaRPr lang="he-IL"/>
          </a:p>
        </p:txBody>
      </p:sp>
      <p:sp>
        <p:nvSpPr>
          <p:cNvPr id="9" name="מציין מיקום של מספר שקופית 8"/>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1588105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a:prstGeom prst="rect">
            <a:avLst/>
          </a:prstGeom>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4" name="מציין מיקום של כותרת תחתונה 3"/>
          <p:cNvSpPr>
            <a:spLocks noGrp="1"/>
          </p:cNvSpPr>
          <p:nvPr>
            <p:ph type="ftr" sz="quarter" idx="11"/>
          </p:nvPr>
        </p:nvSpPr>
        <p:spPr>
          <a:xfrm>
            <a:off x="3124200" y="6356350"/>
            <a:ext cx="2895600" cy="365125"/>
          </a:xfrm>
          <a:prstGeom prst="rect">
            <a:avLst/>
          </a:prstGeom>
        </p:spPr>
        <p:txBody>
          <a:bodyPr/>
          <a:lstStyle/>
          <a:p>
            <a:endParaRPr lang="he-IL"/>
          </a:p>
        </p:txBody>
      </p:sp>
      <p:sp>
        <p:nvSpPr>
          <p:cNvPr id="5" name="מציין מיקום של מספר שקופית 4"/>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2061325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3" name="מציין מיקום של כותרת תחתונה 2"/>
          <p:cNvSpPr>
            <a:spLocks noGrp="1"/>
          </p:cNvSpPr>
          <p:nvPr>
            <p:ph type="ftr" sz="quarter" idx="11"/>
          </p:nvPr>
        </p:nvSpPr>
        <p:spPr>
          <a:xfrm>
            <a:off x="3124200" y="6356350"/>
            <a:ext cx="2895600" cy="365125"/>
          </a:xfrm>
          <a:prstGeom prst="rect">
            <a:avLst/>
          </a:prstGeom>
        </p:spPr>
        <p:txBody>
          <a:bodyPr/>
          <a:lstStyle/>
          <a:p>
            <a:endParaRPr lang="he-IL"/>
          </a:p>
        </p:txBody>
      </p:sp>
      <p:sp>
        <p:nvSpPr>
          <p:cNvPr id="4" name="מציין מיקום של מספר שקופית 3"/>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26289827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a:prstGeom prst="rect">
            <a:avLst/>
          </a:prstGeom>
        </p:spPr>
        <p:txBody>
          <a:bodyPr anchor="b"/>
          <a:lstStyle>
            <a:lvl1pPr algn="r">
              <a:defRPr sz="2000" b="1"/>
            </a:lvl1pPr>
          </a:lstStyle>
          <a:p>
            <a:r>
              <a:rPr lang="he-IL"/>
              <a:t>לחץ כדי לערוך סגנון כותרת של תבנית בסיס</a:t>
            </a:r>
          </a:p>
        </p:txBody>
      </p:sp>
      <p:sp>
        <p:nvSpPr>
          <p:cNvPr id="3" name="מציין מיקום תוכן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6" name="מציין מיקום של כותרת תחתונה 5"/>
          <p:cNvSpPr>
            <a:spLocks noGrp="1"/>
          </p:cNvSpPr>
          <p:nvPr>
            <p:ph type="ftr" sz="quarter" idx="11"/>
          </p:nvPr>
        </p:nvSpPr>
        <p:spPr>
          <a:xfrm>
            <a:off x="3124200" y="6356350"/>
            <a:ext cx="2895600" cy="365125"/>
          </a:xfrm>
          <a:prstGeom prst="rect">
            <a:avLst/>
          </a:prstGeom>
        </p:spPr>
        <p:txBody>
          <a:bodyPr/>
          <a:lstStyle/>
          <a:p>
            <a:endParaRPr lang="he-IL"/>
          </a:p>
        </p:txBody>
      </p:sp>
      <p:sp>
        <p:nvSpPr>
          <p:cNvPr id="7" name="מציין מיקום של מספר שקופית 6"/>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1943389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a:prstGeom prst="rect">
            <a:avLst/>
          </a:prstGeom>
        </p:spPr>
        <p:txBody>
          <a:bodyPr anchor="b"/>
          <a:lstStyle>
            <a:lvl1pPr algn="r">
              <a:defRPr sz="2000" b="1"/>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6" name="מציין מיקום של כותרת תחתונה 5"/>
          <p:cNvSpPr>
            <a:spLocks noGrp="1"/>
          </p:cNvSpPr>
          <p:nvPr>
            <p:ph type="ftr" sz="quarter" idx="11"/>
          </p:nvPr>
        </p:nvSpPr>
        <p:spPr>
          <a:xfrm>
            <a:off x="3124200" y="6356350"/>
            <a:ext cx="2895600" cy="365125"/>
          </a:xfrm>
          <a:prstGeom prst="rect">
            <a:avLst/>
          </a:prstGeom>
        </p:spPr>
        <p:txBody>
          <a:bodyPr/>
          <a:lstStyle/>
          <a:p>
            <a:endParaRPr lang="he-IL"/>
          </a:p>
        </p:txBody>
      </p:sp>
      <p:sp>
        <p:nvSpPr>
          <p:cNvPr id="7" name="מציין מיקום של מספר שקופית 6"/>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38826606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a:prstGeom prst="rect">
            <a:avLst/>
          </a:prstGeom>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457200" y="1600200"/>
            <a:ext cx="8229600" cy="4525963"/>
          </a:xfrm>
          <a:prstGeom prst="rect">
            <a:avLst/>
          </a:prstGeo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5" name="מציין מיקום של כותרת תחתונה 4"/>
          <p:cNvSpPr>
            <a:spLocks noGrp="1"/>
          </p:cNvSpPr>
          <p:nvPr>
            <p:ph type="ftr" sz="quarter" idx="11"/>
          </p:nvPr>
        </p:nvSpPr>
        <p:spPr>
          <a:xfrm>
            <a:off x="3124200" y="6356350"/>
            <a:ext cx="28956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32247686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a:prstGeom prst="rect">
            <a:avLst/>
          </a:prstGeo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457200" y="274638"/>
            <a:ext cx="6019800" cy="5851525"/>
          </a:xfrm>
          <a:prstGeom prst="rect">
            <a:avLst/>
          </a:prstGeo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5" name="מציין מיקום של כותרת תחתונה 4"/>
          <p:cNvSpPr>
            <a:spLocks noGrp="1"/>
          </p:cNvSpPr>
          <p:nvPr>
            <p:ph type="ftr" sz="quarter" idx="11"/>
          </p:nvPr>
        </p:nvSpPr>
        <p:spPr>
          <a:xfrm>
            <a:off x="3124200" y="6356350"/>
            <a:ext cx="28956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34044903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a:t>לחץ כדי לערוך סגנון כותרת של תבנית בסיס</a:t>
            </a:r>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19133692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2503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59CC6"/>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2050" name="Picture 2" descr="G:\שיווק\איורים\איורים PNG\IURIM-40.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28271" y="4634857"/>
            <a:ext cx="2327061" cy="2223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2289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7422935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41211157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21716541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39431243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31395899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a:t>לחץ כדי לערוך סגנון כותרת של תבנית בסיס</a:t>
            </a:r>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15117647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39431248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6763844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3105652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59CC6"/>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698000"/>
            <a:ext cx="2049882" cy="2160000"/>
          </a:xfrm>
          <a:prstGeom prst="rect">
            <a:avLst/>
          </a:prstGeom>
        </p:spPr>
      </p:pic>
    </p:spTree>
    <p:extLst>
      <p:ext uri="{BB962C8B-B14F-4D97-AF65-F5344CB8AC3E}">
        <p14:creationId xmlns:p14="http://schemas.microsoft.com/office/powerpoint/2010/main" val="2235084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EB7255"/>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0320" y="4698000"/>
            <a:ext cx="2142789" cy="2160000"/>
          </a:xfrm>
          <a:prstGeom prst="rect">
            <a:avLst/>
          </a:prstGeom>
        </p:spPr>
      </p:pic>
    </p:spTree>
    <p:extLst>
      <p:ext uri="{BB962C8B-B14F-4D97-AF65-F5344CB8AC3E}">
        <p14:creationId xmlns:p14="http://schemas.microsoft.com/office/powerpoint/2010/main" val="2506793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EB7255"/>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3074" name="Picture 2" descr="G:\שיווק\איורים\איורים PNG\IURIM-46.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0" y="5303839"/>
            <a:ext cx="2638097" cy="1554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200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EB7255"/>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12" name="Picture 1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0274" y="5430160"/>
            <a:ext cx="2438948" cy="1438114"/>
          </a:xfrm>
          <a:prstGeom prst="rect">
            <a:avLst/>
          </a:prstGeom>
        </p:spPr>
      </p:pic>
    </p:spTree>
    <p:extLst>
      <p:ext uri="{BB962C8B-B14F-4D97-AF65-F5344CB8AC3E}">
        <p14:creationId xmlns:p14="http://schemas.microsoft.com/office/powerpoint/2010/main" val="478407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8D82B"/>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12" name="Picture 1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85682" y="5505668"/>
            <a:ext cx="2160000" cy="1352332"/>
          </a:xfrm>
          <a:prstGeom prst="rect">
            <a:avLst/>
          </a:prstGeom>
        </p:spPr>
      </p:pic>
    </p:spTree>
    <p:extLst>
      <p:ext uri="{BB962C8B-B14F-4D97-AF65-F5344CB8AC3E}">
        <p14:creationId xmlns:p14="http://schemas.microsoft.com/office/powerpoint/2010/main" val="2919973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2.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3.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C053D9-701C-444A-8C64-AAC652109DAE}" type="datetimeFigureOut">
              <a:rPr lang="en-GB" smtClean="0"/>
              <a:t>30/10/2025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7" name="Rectangle 6"/>
          <p:cNvSpPr/>
          <p:nvPr userDrawn="1"/>
        </p:nvSpPr>
        <p:spPr>
          <a:xfrm>
            <a:off x="7385396" y="6033247"/>
            <a:ext cx="1758604" cy="8247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57118910"/>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713" r:id="rId4"/>
    <p:sldLayoutId id="2147483674" r:id="rId5"/>
    <p:sldLayoutId id="2147483682" r:id="rId6"/>
    <p:sldLayoutId id="2147483714" r:id="rId7"/>
    <p:sldLayoutId id="2147483709" r:id="rId8"/>
    <p:sldLayoutId id="2147483683" r:id="rId9"/>
    <p:sldLayoutId id="2147483712" r:id="rId10"/>
    <p:sldLayoutId id="2147483708" r:id="rId11"/>
    <p:sldLayoutId id="2147483675" r:id="rId12"/>
    <p:sldLayoutId id="2147483717" r:id="rId13"/>
    <p:sldLayoutId id="2147483676" r:id="rId14"/>
    <p:sldLayoutId id="2147483711" r:id="rId15"/>
    <p:sldLayoutId id="2147483677" r:id="rId16"/>
    <p:sldLayoutId id="2147483718" r:id="rId17"/>
    <p:sldLayoutId id="2147483716" r:id="rId18"/>
    <p:sldLayoutId id="2147483719" r:id="rId19"/>
    <p:sldLayoutId id="2147483710" r:id="rId20"/>
    <p:sldLayoutId id="2147483681" r:id="rId21"/>
    <p:sldLayoutId id="2147483715" r:id="rId22"/>
    <p:sldLayoutId id="2147483678" r:id="rId23"/>
    <p:sldLayoutId id="2147483679" r:id="rId24"/>
    <p:sldLayoutId id="2147483680" r:id="rId25"/>
    <p:sldLayoutId id="2147483720"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117600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25EAB19-EB0F-4CCD-9F6C-9001C22AE814}" type="datetimeFigureOut">
              <a:rPr lang="he-IL" smtClean="0"/>
              <a:t>ח'/חשון/תשפ"ו</a:t>
            </a:fld>
            <a:endParaRPr lang="he-IL"/>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9217A60-298F-4965-8A94-E6694E971BB8}" type="slidenum">
              <a:rPr lang="he-IL" smtClean="0"/>
              <a:t>‹#›</a:t>
            </a:fld>
            <a:endParaRPr lang="he-IL"/>
          </a:p>
        </p:txBody>
      </p:sp>
    </p:spTree>
    <p:extLst>
      <p:ext uri="{BB962C8B-B14F-4D97-AF65-F5344CB8AC3E}">
        <p14:creationId xmlns:p14="http://schemas.microsoft.com/office/powerpoint/2010/main" val="224332153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6.xml"/><Relationship Id="rId5" Type="http://schemas.openxmlformats.org/officeDocument/2006/relationships/image" Target="../media/image54.emf"/><Relationship Id="rId4" Type="http://schemas.openxmlformats.org/officeDocument/2006/relationships/image" Target="../media/image53.png"/></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26.xml"/><Relationship Id="rId5" Type="http://schemas.openxmlformats.org/officeDocument/2006/relationships/image" Target="../media/image54.emf"/><Relationship Id="rId4"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hyperlink" Target="https://youtu.be/cD41rLdCTfc" TargetMode="External"/><Relationship Id="rId2" Type="http://schemas.openxmlformats.org/officeDocument/2006/relationships/image" Target="../media/image55.jpg"/><Relationship Id="rId1" Type="http://schemas.openxmlformats.org/officeDocument/2006/relationships/slideLayout" Target="../slideLayouts/slideLayout11.xml"/><Relationship Id="rId4" Type="http://schemas.openxmlformats.org/officeDocument/2006/relationships/hyperlink" Target="https://youtu.be/t30vJ8T_LmY"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jimrichardsonphotography.com/index" TargetMode="External"/><Relationship Id="rId2" Type="http://schemas.openxmlformats.org/officeDocument/2006/relationships/image" Target="../media/image56.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8.xml"/><Relationship Id="rId4" Type="http://schemas.openxmlformats.org/officeDocument/2006/relationships/image" Target="../media/image54.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svg"/></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54.emf"/></Relationships>
</file>

<file path=ppt/slides/_rels/slide21.xml.rels><?xml version="1.0" encoding="UTF-8" standalone="yes"?>
<Relationships xmlns="http://schemas.openxmlformats.org/package/2006/relationships"><Relationship Id="rId3" Type="http://schemas.openxmlformats.org/officeDocument/2006/relationships/hyperlink" Target="http://www.isees.org.il/committee/light-pollution/" TargetMode="External"/><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54.emf"/></Relationships>
</file>

<file path=ppt/slides/_rels/slide2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8.xml"/><Relationship Id="rId5" Type="http://schemas.openxmlformats.org/officeDocument/2006/relationships/image" Target="../media/image43.jpeg"/><Relationship Id="rId4" Type="http://schemas.openxmlformats.org/officeDocument/2006/relationships/image" Target="../media/image42.jpeg"/></Relationships>
</file>

<file path=ppt/slides/_rels/slide4.xml.rels><?xml version="1.0" encoding="UTF-8" standalone="yes"?>
<Relationships xmlns="http://schemas.openxmlformats.org/package/2006/relationships"><Relationship Id="rId3" Type="http://schemas.openxmlformats.org/officeDocument/2006/relationships/hyperlink" Target="https://pixabay.com/users/geralt-9301/?utm_source=link-attribution&amp;utm_medium=referral&amp;utm_campaign=image&amp;utm_content=464655" TargetMode="External"/><Relationship Id="rId2" Type="http://schemas.openxmlformats.org/officeDocument/2006/relationships/image" Target="../media/image44.jpg"/><Relationship Id="rId1" Type="http://schemas.openxmlformats.org/officeDocument/2006/relationships/slideLayout" Target="../slideLayouts/slideLayout3.xml"/><Relationship Id="rId4" Type="http://schemas.openxmlformats.org/officeDocument/2006/relationships/hyperlink" Target="https://pixabay.com/?utm_source=link-attribution&amp;utm_medium=referral&amp;utm_campaign=image&amp;utm_content=464655"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deepskywatch.com/" TargetMode="External"/><Relationship Id="rId2" Type="http://schemas.openxmlformats.org/officeDocument/2006/relationships/image" Target="../media/image46.jpeg"/><Relationship Id="rId1" Type="http://schemas.openxmlformats.org/officeDocument/2006/relationships/slideLayout" Target="../slideLayouts/slideLayout7.xml"/><Relationship Id="rId5" Type="http://schemas.openxmlformats.org/officeDocument/2006/relationships/hyperlink" Target="https://www.parks.org.il/new/%d7%9e%d7%9b%d7%aa%d7%a9-%d7%a8%d7%9e%d7%95%d7%9f-%d7%a9%d7%9e%d7%95%d7%a8%d7%aa-%d7%98%d7%91%d7%a2-%d7%90%d7%95%d7%a8-%d7%9b%d7%95%d7%9b%d7%91%d7%99%d7%9d-%d7%91%d7%99%d7%a0%d7%9c%d7%90%d7%95%d7%9e/" TargetMode="External"/><Relationship Id="rId4" Type="http://schemas.openxmlformats.org/officeDocument/2006/relationships/image" Target="../media/image47.jpg"/></Relationships>
</file>

<file path=ppt/slides/_rels/slide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לוגו של רשות הטבע והגנים">
            <a:extLst>
              <a:ext uri="{C183D7F6-B498-43B3-948B-1728B52AA6E4}">
                <adec:decorative xmlns:adec="http://schemas.microsoft.com/office/drawing/2017/decorative" val="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2542232"/>
            <a:ext cx="2116613" cy="1800000"/>
          </a:xfrm>
          <a:prstGeom prst="rect">
            <a:avLst/>
          </a:prstGeom>
        </p:spPr>
      </p:pic>
      <p:pic>
        <p:nvPicPr>
          <p:cNvPr id="3" name="Picture 2" descr="Data: Marc Imhoff/NASA GSFC, Christopher Elvidge/NOAA NGDC; Image: Craig Mayhew and Robert Simmon/NASA GSFC 1994 - 1995">
            <a:extLst>
              <a:ext uri="{FF2B5EF4-FFF2-40B4-BE49-F238E27FC236}">
                <a16:creationId xmlns:a16="http://schemas.microsoft.com/office/drawing/2014/main" id="{72F1919B-46D6-40FB-A095-46A91AB3A9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72016"/>
            <a:ext cx="9144000" cy="4572000"/>
          </a:xfrm>
          <a:prstGeom prst="rect">
            <a:avLst/>
          </a:prstGeom>
        </p:spPr>
      </p:pic>
      <p:sp>
        <p:nvSpPr>
          <p:cNvPr id="4" name="TextBox 3">
            <a:extLst>
              <a:ext uri="{FF2B5EF4-FFF2-40B4-BE49-F238E27FC236}">
                <a16:creationId xmlns:a16="http://schemas.microsoft.com/office/drawing/2014/main" id="{EBC9595C-D90A-4753-9C56-323427878184}"/>
              </a:ext>
            </a:extLst>
          </p:cNvPr>
          <p:cNvSpPr txBox="1"/>
          <p:nvPr/>
        </p:nvSpPr>
        <p:spPr>
          <a:xfrm>
            <a:off x="93304" y="6102224"/>
            <a:ext cx="4236099" cy="646331"/>
          </a:xfrm>
          <a:prstGeom prst="rect">
            <a:avLst/>
          </a:prstGeom>
          <a:noFill/>
        </p:spPr>
        <p:txBody>
          <a:bodyPr wrap="square" rtlCol="0">
            <a:spAutoFit/>
          </a:bodyPr>
          <a:lstStyle/>
          <a:p>
            <a:r>
              <a:rPr lang="en-US" sz="1200" u="sng" dirty="0">
                <a:solidFill>
                  <a:schemeClr val="bg1"/>
                </a:solidFill>
              </a:rPr>
              <a:t>Data</a:t>
            </a:r>
            <a:r>
              <a:rPr lang="en-US" sz="1200" dirty="0">
                <a:solidFill>
                  <a:schemeClr val="bg1"/>
                </a:solidFill>
              </a:rPr>
              <a:t>: Marc Imhoff/NASA GSFC, Christopher </a:t>
            </a:r>
            <a:r>
              <a:rPr lang="en-US" sz="1200" dirty="0" err="1">
                <a:solidFill>
                  <a:schemeClr val="bg1"/>
                </a:solidFill>
              </a:rPr>
              <a:t>Elvidge</a:t>
            </a:r>
            <a:r>
              <a:rPr lang="en-US" sz="1200" dirty="0">
                <a:solidFill>
                  <a:schemeClr val="bg1"/>
                </a:solidFill>
              </a:rPr>
              <a:t>/NOAA NGDC </a:t>
            </a:r>
            <a:br>
              <a:rPr lang="en-US" sz="1200" dirty="0">
                <a:solidFill>
                  <a:schemeClr val="bg1"/>
                </a:solidFill>
              </a:rPr>
            </a:br>
            <a:r>
              <a:rPr lang="en-US" sz="1200" u="sng" dirty="0">
                <a:solidFill>
                  <a:schemeClr val="bg1"/>
                </a:solidFill>
              </a:rPr>
              <a:t>Image</a:t>
            </a:r>
            <a:r>
              <a:rPr lang="en-US" sz="1200" dirty="0">
                <a:solidFill>
                  <a:schemeClr val="bg1"/>
                </a:solidFill>
              </a:rPr>
              <a:t>: Craig Mayhew and Robert </a:t>
            </a:r>
            <a:r>
              <a:rPr lang="en-US" sz="1200" dirty="0" err="1">
                <a:solidFill>
                  <a:schemeClr val="bg1"/>
                </a:solidFill>
              </a:rPr>
              <a:t>Simmon</a:t>
            </a:r>
            <a:r>
              <a:rPr lang="en-US" sz="1200" dirty="0">
                <a:solidFill>
                  <a:schemeClr val="bg1"/>
                </a:solidFill>
              </a:rPr>
              <a:t>/NASA GSFC</a:t>
            </a:r>
          </a:p>
          <a:p>
            <a:r>
              <a:rPr lang="en-US" sz="1200" dirty="0">
                <a:solidFill>
                  <a:schemeClr val="bg1"/>
                </a:solidFill>
              </a:rPr>
              <a:t>1994 - 1995</a:t>
            </a:r>
          </a:p>
        </p:txBody>
      </p:sp>
      <p:sp>
        <p:nvSpPr>
          <p:cNvPr id="14" name="Title 13"/>
          <p:cNvSpPr>
            <a:spLocks noGrp="1"/>
          </p:cNvSpPr>
          <p:nvPr>
            <p:ph type="ctrTitle"/>
          </p:nvPr>
        </p:nvSpPr>
        <p:spPr>
          <a:xfrm>
            <a:off x="5990253" y="1266092"/>
            <a:ext cx="2718437" cy="713434"/>
          </a:xfrm>
        </p:spPr>
        <p:txBody>
          <a:bodyPr>
            <a:normAutofit fontScale="90000"/>
          </a:bodyPr>
          <a:lstStyle/>
          <a:p>
            <a:pPr algn="r"/>
            <a:r>
              <a:rPr lang="he-IL" dirty="0">
                <a:solidFill>
                  <a:schemeClr val="accent4">
                    <a:lumMod val="40000"/>
                    <a:lumOff val="60000"/>
                  </a:schemeClr>
                </a:solidFill>
              </a:rPr>
              <a:t>זיהום אור</a:t>
            </a:r>
            <a:endParaRPr lang="en-GB" dirty="0">
              <a:solidFill>
                <a:schemeClr val="accent4">
                  <a:lumMod val="40000"/>
                  <a:lumOff val="60000"/>
                </a:schemeClr>
              </a:solidFill>
            </a:endParaRPr>
          </a:p>
        </p:txBody>
      </p:sp>
    </p:spTree>
    <p:extLst>
      <p:ext uri="{BB962C8B-B14F-4D97-AF65-F5344CB8AC3E}">
        <p14:creationId xmlns:p14="http://schemas.microsoft.com/office/powerpoint/2010/main" val="2876715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145F59-3CB6-4E75-9509-CA193CC49E47}"/>
              </a:ext>
            </a:extLst>
          </p:cNvPr>
          <p:cNvSpPr>
            <a:spLocks noGrp="1"/>
          </p:cNvSpPr>
          <p:nvPr>
            <p:ph type="body" sz="quarter" idx="13"/>
          </p:nvPr>
        </p:nvSpPr>
        <p:spPr>
          <a:xfrm>
            <a:off x="3541573" y="1338551"/>
            <a:ext cx="5329237" cy="523875"/>
          </a:xfrm>
        </p:spPr>
        <p:txBody>
          <a:bodyPr/>
          <a:lstStyle/>
          <a:p>
            <a:r>
              <a:rPr lang="he-IL" dirty="0"/>
              <a:t>השפעת זיהום אור על שטחים טבעיים</a:t>
            </a:r>
          </a:p>
          <a:p>
            <a:endParaRPr lang="en-US" dirty="0"/>
          </a:p>
        </p:txBody>
      </p:sp>
      <p:sp>
        <p:nvSpPr>
          <p:cNvPr id="5" name="חץ מכופף 3">
            <a:extLst>
              <a:ext uri="{FF2B5EF4-FFF2-40B4-BE49-F238E27FC236}">
                <a16:creationId xmlns:a16="http://schemas.microsoft.com/office/drawing/2014/main" id="{B5C771B2-8E5B-4197-B6FF-6BE571180889}"/>
              </a:ext>
              <a:ext uri="{C183D7F6-B498-43B3-948B-1728B52AA6E4}">
                <adec:decorative xmlns:adec="http://schemas.microsoft.com/office/drawing/2017/decorative" val="1"/>
              </a:ext>
            </a:extLst>
          </p:cNvPr>
          <p:cNvSpPr/>
          <p:nvPr/>
        </p:nvSpPr>
        <p:spPr>
          <a:xfrm>
            <a:off x="2800350" y="2479768"/>
            <a:ext cx="763588" cy="673100"/>
          </a:xfrm>
          <a:prstGeom prst="ben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srgbClr val="000000"/>
              </a:solidFill>
            </a:endParaRPr>
          </a:p>
        </p:txBody>
      </p:sp>
      <p:sp>
        <p:nvSpPr>
          <p:cNvPr id="4" name="חץ מכופף 17">
            <a:extLst>
              <a:ext uri="{FF2B5EF4-FFF2-40B4-BE49-F238E27FC236}">
                <a16:creationId xmlns:a16="http://schemas.microsoft.com/office/drawing/2014/main" id="{7001EE3E-1161-4382-8A26-A05C2BAC0E3E}"/>
              </a:ext>
              <a:ext uri="{C183D7F6-B498-43B3-948B-1728B52AA6E4}">
                <adec:decorative xmlns:adec="http://schemas.microsoft.com/office/drawing/2017/decorative" val="1"/>
              </a:ext>
            </a:extLst>
          </p:cNvPr>
          <p:cNvSpPr/>
          <p:nvPr/>
        </p:nvSpPr>
        <p:spPr>
          <a:xfrm>
            <a:off x="5464168" y="2551711"/>
            <a:ext cx="764016" cy="673537"/>
          </a:xfrm>
          <a:prstGeom prst="bentArrow">
            <a:avLst/>
          </a:prstGeom>
          <a:solidFill>
            <a:srgbClr val="FFFF00"/>
          </a:solidFill>
          <a:scene3d>
            <a:camera prst="orthographicFront">
              <a:rot lat="0" lon="114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srgbClr val="000000"/>
              </a:solidFill>
            </a:endParaRPr>
          </a:p>
        </p:txBody>
      </p:sp>
      <p:sp>
        <p:nvSpPr>
          <p:cNvPr id="7" name="Rectangle 6">
            <a:extLst>
              <a:ext uri="{FF2B5EF4-FFF2-40B4-BE49-F238E27FC236}">
                <a16:creationId xmlns:a16="http://schemas.microsoft.com/office/drawing/2014/main" id="{818475B2-E82B-4526-9A0B-BA0A891D3055}"/>
              </a:ext>
              <a:ext uri="{C183D7F6-B498-43B3-948B-1728B52AA6E4}">
                <adec:decorative xmlns:adec="http://schemas.microsoft.com/office/drawing/2017/decorative" val="1"/>
              </a:ext>
            </a:extLst>
          </p:cNvPr>
          <p:cNvSpPr/>
          <p:nvPr/>
        </p:nvSpPr>
        <p:spPr>
          <a:xfrm rot="167309">
            <a:off x="2020454" y="2624733"/>
            <a:ext cx="4959075" cy="1795653"/>
          </a:xfrm>
          <a:prstGeom prst="rect">
            <a:avLst/>
          </a:prstGeom>
          <a:gradFill flip="none" rotWithShape="1">
            <a:gsLst>
              <a:gs pos="42000">
                <a:srgbClr val="13F94A"/>
              </a:gs>
              <a:gs pos="83000">
                <a:schemeClr val="accent1">
                  <a:tint val="44500"/>
                  <a:satMod val="160000"/>
                </a:schemeClr>
              </a:gs>
              <a:gs pos="100000">
                <a:schemeClr val="accent1">
                  <a:tint val="23500"/>
                  <a:satMod val="160000"/>
                </a:schemeClr>
              </a:gs>
            </a:gsLst>
            <a:path path="rect">
              <a:fillToRect l="50000" t="50000" r="50000" b="50000"/>
            </a:path>
            <a:tileRect/>
          </a:gradFill>
          <a:scene3d>
            <a:camera prst="perspectiveRelaxed"/>
            <a:lightRig rig="threePt" dir="t"/>
          </a:scene3d>
          <a:sp3d>
            <a:bevelT w="57150"/>
            <a:bevelB w="14605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prstClr val="white"/>
              </a:solidFill>
            </a:endParaRPr>
          </a:p>
        </p:txBody>
      </p:sp>
      <p:sp>
        <p:nvSpPr>
          <p:cNvPr id="8" name="Rectangle 7">
            <a:extLst>
              <a:ext uri="{FF2B5EF4-FFF2-40B4-BE49-F238E27FC236}">
                <a16:creationId xmlns:a16="http://schemas.microsoft.com/office/drawing/2014/main" id="{B968B951-C8AB-4569-8413-9BEC12E492DB}"/>
              </a:ext>
              <a:ext uri="{C183D7F6-B498-43B3-948B-1728B52AA6E4}">
                <adec:decorative xmlns:adec="http://schemas.microsoft.com/office/drawing/2017/decorative" val="1"/>
              </a:ext>
            </a:extLst>
          </p:cNvPr>
          <p:cNvSpPr/>
          <p:nvPr/>
        </p:nvSpPr>
        <p:spPr>
          <a:xfrm rot="984616">
            <a:off x="984365" y="2397808"/>
            <a:ext cx="1051140" cy="1795653"/>
          </a:xfrm>
          <a:prstGeom prst="rect">
            <a:avLst/>
          </a:prstGeom>
          <a:solidFill>
            <a:srgbClr val="FF0000"/>
          </a:solidFill>
          <a:scene3d>
            <a:camera prst="perspectiveRelaxed"/>
            <a:lightRig rig="threePt" dir="t"/>
          </a:scene3d>
          <a:sp3d>
            <a:bevelT w="57150"/>
            <a:bevelB w="14605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prstClr val="white"/>
              </a:solidFill>
            </a:endParaRPr>
          </a:p>
        </p:txBody>
      </p:sp>
      <p:sp>
        <p:nvSpPr>
          <p:cNvPr id="9" name="Rectangle 8">
            <a:extLst>
              <a:ext uri="{FF2B5EF4-FFF2-40B4-BE49-F238E27FC236}">
                <a16:creationId xmlns:a16="http://schemas.microsoft.com/office/drawing/2014/main" id="{BD721709-C380-434E-B071-A4AD5B381F09}"/>
              </a:ext>
              <a:ext uri="{C183D7F6-B498-43B3-948B-1728B52AA6E4}">
                <adec:decorative xmlns:adec="http://schemas.microsoft.com/office/drawing/2017/decorative" val="1"/>
              </a:ext>
            </a:extLst>
          </p:cNvPr>
          <p:cNvSpPr/>
          <p:nvPr/>
        </p:nvSpPr>
        <p:spPr>
          <a:xfrm rot="167309">
            <a:off x="2020455" y="2624732"/>
            <a:ext cx="4959075" cy="1795653"/>
          </a:xfrm>
          <a:prstGeom prst="rect">
            <a:avLst/>
          </a:prstGeom>
          <a:solidFill>
            <a:srgbClr val="13F94A"/>
          </a:solidFill>
          <a:scene3d>
            <a:camera prst="perspectiveRelaxed"/>
            <a:lightRig rig="threePt" dir="t"/>
          </a:scene3d>
          <a:sp3d>
            <a:bevelT w="57150"/>
            <a:bevelB w="14605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prstClr val="white"/>
              </a:solidFill>
            </a:endParaRPr>
          </a:p>
        </p:txBody>
      </p:sp>
      <p:pic>
        <p:nvPicPr>
          <p:cNvPr id="10" name="Picture 2" descr="איור המציג את השפעת זיהום האור על אזורים טבעיים. שני אזורים עירוניים משני צידיו פולטים קרני אור צהובות לעבר אזור מיוער מרכזי, המסומן &quot;עקה&quot;, דבר המצביע על הפרעה אקולוגית.">
            <a:extLst>
              <a:ext uri="{FF2B5EF4-FFF2-40B4-BE49-F238E27FC236}">
                <a16:creationId xmlns:a16="http://schemas.microsoft.com/office/drawing/2014/main" id="{C05A5E98-DACE-4994-BBAC-4AFB235489FA}"/>
              </a:ext>
              <a:ext uri="{C183D7F6-B498-43B3-948B-1728B52AA6E4}">
                <adec:decorative xmlns:adec="http://schemas.microsoft.com/office/drawing/2017/decorative" val="0"/>
              </a:ext>
            </a:extLst>
          </p:cNvPr>
          <p:cNvPicPr>
            <a:picLocks noChangeAspect="1" noChangeArrowheads="1"/>
          </p:cNvPicPr>
          <p:nvPr/>
        </p:nvPicPr>
        <p:blipFill>
          <a:blip r:embed="rId2">
            <a:clrChange>
              <a:clrFrom>
                <a:srgbClr val="F1F1F1"/>
              </a:clrFrom>
              <a:clrTo>
                <a:srgbClr val="F1F1F1">
                  <a:alpha val="0"/>
                </a:srgbClr>
              </a:clrTo>
            </a:clrChange>
            <a:extLst>
              <a:ext uri="{28A0092B-C50C-407E-A947-70E740481C1C}">
                <a14:useLocalDpi xmlns:a14="http://schemas.microsoft.com/office/drawing/2010/main" val="0"/>
              </a:ext>
            </a:extLst>
          </a:blip>
          <a:srcRect/>
          <a:stretch>
            <a:fillRect/>
          </a:stretch>
        </p:blipFill>
        <p:spPr bwMode="auto">
          <a:xfrm rot="180000">
            <a:off x="2227263" y="2979831"/>
            <a:ext cx="4533900" cy="113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a:extLst>
              <a:ext uri="{FF2B5EF4-FFF2-40B4-BE49-F238E27FC236}">
                <a16:creationId xmlns:a16="http://schemas.microsoft.com/office/drawing/2014/main" id="{1D063628-02B5-4705-93B7-081194F7B8EB}"/>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4548856">
            <a:off x="1609725" y="2348006"/>
            <a:ext cx="1230313" cy="123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7">
            <a:extLst>
              <a:ext uri="{FF2B5EF4-FFF2-40B4-BE49-F238E27FC236}">
                <a16:creationId xmlns:a16="http://schemas.microsoft.com/office/drawing/2014/main" id="{1E635F60-581C-493D-9637-A7857FDBF85C}"/>
              </a:ext>
              <a:ext uri="{C183D7F6-B498-43B3-948B-1728B52AA6E4}">
                <adec:decorative xmlns:adec="http://schemas.microsoft.com/office/drawing/2017/decorative" val="1"/>
              </a:ext>
            </a:extLst>
          </p:cNvPr>
          <p:cNvSpPr/>
          <p:nvPr/>
        </p:nvSpPr>
        <p:spPr>
          <a:xfrm rot="20987798">
            <a:off x="6954979" y="2632391"/>
            <a:ext cx="1051140" cy="1795653"/>
          </a:xfrm>
          <a:prstGeom prst="rect">
            <a:avLst/>
          </a:prstGeom>
          <a:solidFill>
            <a:srgbClr val="FF0000"/>
          </a:solidFill>
          <a:scene3d>
            <a:camera prst="perspectiveRelaxed"/>
            <a:lightRig rig="threePt" dir="t"/>
          </a:scene3d>
          <a:sp3d>
            <a:bevelT w="57150"/>
            <a:bevelB w="14605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prstClr val="white"/>
              </a:solidFill>
            </a:endParaRPr>
          </a:p>
        </p:txBody>
      </p:sp>
      <p:pic>
        <p:nvPicPr>
          <p:cNvPr id="13" name="Picture 2">
            <a:extLst>
              <a:ext uri="{FF2B5EF4-FFF2-40B4-BE49-F238E27FC236}">
                <a16:creationId xmlns:a16="http://schemas.microsoft.com/office/drawing/2014/main" id="{23F2842A-3261-439E-8531-6EFDC424F289}"/>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4588922" flipH="1" flipV="1">
            <a:off x="6149731" y="2496473"/>
            <a:ext cx="1210875" cy="1213999"/>
          </a:xfrm>
          <a:prstGeom prst="rect">
            <a:avLst/>
          </a:prstGeom>
          <a:noFill/>
          <a:ln>
            <a:noFill/>
          </a:ln>
          <a:scene3d>
            <a:camera prst="orthographicFront">
              <a:rot lat="0" lon="10800000" rev="0"/>
            </a:camera>
            <a:lightRig rig="threePt" dir="t"/>
          </a:scene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מלבן 1">
            <a:extLst>
              <a:ext uri="{FF2B5EF4-FFF2-40B4-BE49-F238E27FC236}">
                <a16:creationId xmlns:a16="http://schemas.microsoft.com/office/drawing/2014/main" id="{AE951E9C-4DF7-481C-B0DF-8ACB8827C6C6}"/>
              </a:ext>
              <a:ext uri="{C183D7F6-B498-43B3-948B-1728B52AA6E4}">
                <adec:decorative xmlns:adec="http://schemas.microsoft.com/office/drawing/2017/decorative" val="1"/>
              </a:ext>
            </a:extLst>
          </p:cNvPr>
          <p:cNvSpPr/>
          <p:nvPr/>
        </p:nvSpPr>
        <p:spPr>
          <a:xfrm rot="180000">
            <a:off x="2106613" y="2917918"/>
            <a:ext cx="1243012" cy="1123950"/>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srgbClr val="FFFFFF"/>
              </a:solidFill>
            </a:endParaRPr>
          </a:p>
        </p:txBody>
      </p:sp>
      <p:sp>
        <p:nvSpPr>
          <p:cNvPr id="15" name="מלבן 12">
            <a:extLst>
              <a:ext uri="{FF2B5EF4-FFF2-40B4-BE49-F238E27FC236}">
                <a16:creationId xmlns:a16="http://schemas.microsoft.com/office/drawing/2014/main" id="{06E0E01F-E31F-440C-A7F6-6805C3FFCDAA}"/>
              </a:ext>
              <a:ext uri="{C183D7F6-B498-43B3-948B-1728B52AA6E4}">
                <adec:decorative xmlns:adec="http://schemas.microsoft.com/office/drawing/2017/decorative" val="1"/>
              </a:ext>
            </a:extLst>
          </p:cNvPr>
          <p:cNvSpPr/>
          <p:nvPr/>
        </p:nvSpPr>
        <p:spPr>
          <a:xfrm rot="180000">
            <a:off x="5292725" y="3073493"/>
            <a:ext cx="1482725" cy="1122363"/>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srgbClr val="FFFFFF"/>
              </a:solidFill>
            </a:endParaRPr>
          </a:p>
        </p:txBody>
      </p:sp>
      <p:sp>
        <p:nvSpPr>
          <p:cNvPr id="17" name="TextBox 16">
            <a:extLst>
              <a:ext uri="{FF2B5EF4-FFF2-40B4-BE49-F238E27FC236}">
                <a16:creationId xmlns:a16="http://schemas.microsoft.com/office/drawing/2014/main" id="{1ACC7129-8199-43FA-B26E-D1ACC9E6EB79}"/>
              </a:ext>
            </a:extLst>
          </p:cNvPr>
          <p:cNvSpPr txBox="1">
            <a:spLocks noChangeArrowheads="1"/>
          </p:cNvSpPr>
          <p:nvPr/>
        </p:nvSpPr>
        <p:spPr bwMode="auto">
          <a:xfrm>
            <a:off x="5727700" y="4233956"/>
            <a:ext cx="7159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fontAlgn="base" hangingPunct="1">
              <a:spcBef>
                <a:spcPct val="0"/>
              </a:spcBef>
              <a:spcAft>
                <a:spcPct val="0"/>
              </a:spcAft>
            </a:pPr>
            <a:r>
              <a:rPr lang="he-IL" sz="2400" b="1">
                <a:solidFill>
                  <a:srgbClr val="000000"/>
                </a:solidFill>
              </a:rPr>
              <a:t>עקה</a:t>
            </a:r>
          </a:p>
        </p:txBody>
      </p:sp>
      <p:sp>
        <p:nvSpPr>
          <p:cNvPr id="16" name="Textbox 15">
            <a:extLst>
              <a:ext uri="{FF2B5EF4-FFF2-40B4-BE49-F238E27FC236}">
                <a16:creationId xmlns:a16="http://schemas.microsoft.com/office/drawing/2014/main" id="{00BA9113-DD62-45DD-A980-CD125EF58A66}"/>
              </a:ext>
            </a:extLst>
          </p:cNvPr>
          <p:cNvSpPr txBox="1">
            <a:spLocks noGrp="1" noChangeArrowheads="1"/>
          </p:cNvSpPr>
          <p:nvPr>
            <p:ph type="title" idx="4294967295"/>
          </p:nvPr>
        </p:nvSpPr>
        <p:spPr bwMode="auto">
          <a:xfrm>
            <a:off x="2441575" y="4233956"/>
            <a:ext cx="715963" cy="46037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e-IL" sz="2400" b="1"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עקה</a:t>
            </a:r>
          </a:p>
        </p:txBody>
      </p:sp>
      <p:sp>
        <p:nvSpPr>
          <p:cNvPr id="18" name="TextBox 17">
            <a:extLst>
              <a:ext uri="{FF2B5EF4-FFF2-40B4-BE49-F238E27FC236}">
                <a16:creationId xmlns:a16="http://schemas.microsoft.com/office/drawing/2014/main" id="{0DED630F-E23B-4EAC-8391-52F70BDC3A83}"/>
              </a:ext>
            </a:extLst>
          </p:cNvPr>
          <p:cNvSpPr txBox="1">
            <a:spLocks noChangeArrowheads="1"/>
          </p:cNvSpPr>
          <p:nvPr/>
        </p:nvSpPr>
        <p:spPr bwMode="auto">
          <a:xfrm>
            <a:off x="1662113" y="4881656"/>
            <a:ext cx="5902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fontAlgn="base" hangingPunct="1">
              <a:spcBef>
                <a:spcPct val="0"/>
              </a:spcBef>
              <a:spcAft>
                <a:spcPct val="0"/>
              </a:spcAft>
            </a:pPr>
            <a:r>
              <a:rPr lang="he-IL" sz="2400" b="1" dirty="0">
                <a:solidFill>
                  <a:srgbClr val="000000"/>
                </a:solidFill>
              </a:rPr>
              <a:t>מוקד חדירה של מזיקים, מחלות, מינים פולשים</a:t>
            </a:r>
          </a:p>
        </p:txBody>
      </p:sp>
      <p:sp>
        <p:nvSpPr>
          <p:cNvPr id="2" name="מלבן 1">
            <a:extLst>
              <a:ext uri="{FF2B5EF4-FFF2-40B4-BE49-F238E27FC236}">
                <a16:creationId xmlns:a16="http://schemas.microsoft.com/office/drawing/2014/main" id="{1A0311E1-237D-4EE0-B9A6-E1C1A786CC3E}"/>
              </a:ext>
            </a:extLst>
          </p:cNvPr>
          <p:cNvSpPr/>
          <p:nvPr/>
        </p:nvSpPr>
        <p:spPr>
          <a:xfrm>
            <a:off x="4105873" y="6394223"/>
            <a:ext cx="5363771" cy="307777"/>
          </a:xfrm>
          <a:prstGeom prst="rect">
            <a:avLst/>
          </a:prstGeom>
        </p:spPr>
        <p:txBody>
          <a:bodyPr wrap="square">
            <a:spAutoFit/>
          </a:bodyPr>
          <a:lstStyle/>
          <a:p>
            <a:pPr algn="ctr"/>
            <a:r>
              <a:rPr lang="he-IL" sz="1400" dirty="0"/>
              <a:t>מקור: האגודה הישראלית לאקולוגיה ומדעי הסביבה</a:t>
            </a:r>
          </a:p>
        </p:txBody>
      </p:sp>
      <p:pic>
        <p:nvPicPr>
          <p:cNvPr id="6" name="תמונה 5" descr="לוגו של האגודה הישראלית, לאקולוגיה ולמדעי הסביבה">
            <a:extLst>
              <a:ext uri="{FF2B5EF4-FFF2-40B4-BE49-F238E27FC236}">
                <a16:creationId xmlns:a16="http://schemas.microsoft.com/office/drawing/2014/main" id="{BB0AA868-C80E-4988-956A-7A87C392E389}"/>
              </a:ext>
            </a:extLst>
          </p:cNvPr>
          <p:cNvPicPr>
            <a:picLocks noChangeAspect="1"/>
          </p:cNvPicPr>
          <p:nvPr/>
        </p:nvPicPr>
        <p:blipFill>
          <a:blip r:embed="rId5"/>
          <a:stretch>
            <a:fillRect/>
          </a:stretch>
        </p:blipFill>
        <p:spPr>
          <a:xfrm>
            <a:off x="2955317" y="5837570"/>
            <a:ext cx="1885225" cy="958636"/>
          </a:xfrm>
          <a:prstGeom prst="rect">
            <a:avLst/>
          </a:prstGeom>
        </p:spPr>
      </p:pic>
    </p:spTree>
    <p:extLst>
      <p:ext uri="{BB962C8B-B14F-4D97-AF65-F5344CB8AC3E}">
        <p14:creationId xmlns:p14="http://schemas.microsoft.com/office/powerpoint/2010/main" val="1541537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P spid="16"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lstStyle/>
          <a:p>
            <a:pPr eaLnBrk="1" hangingPunct="1">
              <a:defRPr/>
            </a:pPr>
            <a:r>
              <a:rPr lang="he-IL" dirty="0">
                <a:cs typeface="+mn-cs"/>
              </a:rPr>
              <a:t>השפעת זיהום אור על שטחים טבעיים</a:t>
            </a:r>
          </a:p>
        </p:txBody>
      </p:sp>
      <p:sp>
        <p:nvSpPr>
          <p:cNvPr id="18" name="חץ מכופף 17">
            <a:extLst>
              <a:ext uri="{C183D7F6-B498-43B3-948B-1728B52AA6E4}">
                <adec:decorative xmlns:adec="http://schemas.microsoft.com/office/drawing/2017/decorative" val="1"/>
              </a:ext>
            </a:extLst>
          </p:cNvPr>
          <p:cNvSpPr/>
          <p:nvPr/>
        </p:nvSpPr>
        <p:spPr>
          <a:xfrm>
            <a:off x="5464168" y="3475543"/>
            <a:ext cx="764016" cy="673537"/>
          </a:xfrm>
          <a:prstGeom prst="bentArrow">
            <a:avLst/>
          </a:prstGeom>
          <a:solidFill>
            <a:srgbClr val="FFFF00"/>
          </a:solidFill>
          <a:scene3d>
            <a:camera prst="orthographicFront">
              <a:rot lat="0" lon="114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srgbClr val="000000"/>
              </a:solidFill>
            </a:endParaRPr>
          </a:p>
        </p:txBody>
      </p:sp>
      <p:sp>
        <p:nvSpPr>
          <p:cNvPr id="4" name="חץ מכופף 3">
            <a:extLst>
              <a:ext uri="{C183D7F6-B498-43B3-948B-1728B52AA6E4}">
                <adec:decorative xmlns:adec="http://schemas.microsoft.com/office/drawing/2017/decorative" val="1"/>
              </a:ext>
            </a:extLst>
          </p:cNvPr>
          <p:cNvSpPr/>
          <p:nvPr/>
        </p:nvSpPr>
        <p:spPr>
          <a:xfrm>
            <a:off x="2800350" y="3403600"/>
            <a:ext cx="763588" cy="673100"/>
          </a:xfrm>
          <a:prstGeom prst="ben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srgbClr val="000000"/>
              </a:solidFill>
            </a:endParaRPr>
          </a:p>
        </p:txBody>
      </p:sp>
      <p:sp>
        <p:nvSpPr>
          <p:cNvPr id="5" name="Rectangle 4">
            <a:extLst>
              <a:ext uri="{C183D7F6-B498-43B3-948B-1728B52AA6E4}">
                <adec:decorative xmlns:adec="http://schemas.microsoft.com/office/drawing/2017/decorative" val="1"/>
              </a:ext>
            </a:extLst>
          </p:cNvPr>
          <p:cNvSpPr/>
          <p:nvPr/>
        </p:nvSpPr>
        <p:spPr>
          <a:xfrm rot="167309">
            <a:off x="2020454" y="3548565"/>
            <a:ext cx="4959075" cy="1795653"/>
          </a:xfrm>
          <a:prstGeom prst="rect">
            <a:avLst/>
          </a:prstGeom>
          <a:gradFill flip="none" rotWithShape="1">
            <a:gsLst>
              <a:gs pos="42000">
                <a:srgbClr val="13F94A"/>
              </a:gs>
              <a:gs pos="83000">
                <a:schemeClr val="accent1">
                  <a:tint val="44500"/>
                  <a:satMod val="160000"/>
                </a:schemeClr>
              </a:gs>
              <a:gs pos="100000">
                <a:schemeClr val="accent1">
                  <a:tint val="23500"/>
                  <a:satMod val="160000"/>
                </a:schemeClr>
              </a:gs>
            </a:gsLst>
            <a:path path="rect">
              <a:fillToRect l="50000" t="50000" r="50000" b="50000"/>
            </a:path>
            <a:tileRect/>
          </a:gradFill>
          <a:scene3d>
            <a:camera prst="perspectiveRelaxed"/>
            <a:lightRig rig="threePt" dir="t"/>
          </a:scene3d>
          <a:sp3d>
            <a:bevelT w="57150"/>
            <a:bevelB w="14605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prstClr val="white"/>
              </a:solidFill>
            </a:endParaRPr>
          </a:p>
        </p:txBody>
      </p:sp>
      <p:sp>
        <p:nvSpPr>
          <p:cNvPr id="8" name="Rectangle 7">
            <a:extLst>
              <a:ext uri="{C183D7F6-B498-43B3-948B-1728B52AA6E4}">
                <adec:decorative xmlns:adec="http://schemas.microsoft.com/office/drawing/2017/decorative" val="1"/>
              </a:ext>
            </a:extLst>
          </p:cNvPr>
          <p:cNvSpPr/>
          <p:nvPr/>
        </p:nvSpPr>
        <p:spPr>
          <a:xfrm rot="984616">
            <a:off x="984365" y="3321640"/>
            <a:ext cx="1051140" cy="1795653"/>
          </a:xfrm>
          <a:prstGeom prst="rect">
            <a:avLst/>
          </a:prstGeom>
          <a:solidFill>
            <a:srgbClr val="FF0000"/>
          </a:solidFill>
          <a:scene3d>
            <a:camera prst="perspectiveRelaxed"/>
            <a:lightRig rig="threePt" dir="t"/>
          </a:scene3d>
          <a:sp3d>
            <a:bevelT w="57150"/>
            <a:bevelB w="14605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prstClr val="white"/>
              </a:solidFill>
            </a:endParaRPr>
          </a:p>
        </p:txBody>
      </p:sp>
      <p:sp>
        <p:nvSpPr>
          <p:cNvPr id="12" name="Rectangle 11">
            <a:extLst>
              <a:ext uri="{C183D7F6-B498-43B3-948B-1728B52AA6E4}">
                <adec:decorative xmlns:adec="http://schemas.microsoft.com/office/drawing/2017/decorative" val="1"/>
              </a:ext>
            </a:extLst>
          </p:cNvPr>
          <p:cNvSpPr/>
          <p:nvPr/>
        </p:nvSpPr>
        <p:spPr>
          <a:xfrm rot="167309">
            <a:off x="2020455" y="3548564"/>
            <a:ext cx="4959075" cy="1795653"/>
          </a:xfrm>
          <a:prstGeom prst="rect">
            <a:avLst/>
          </a:prstGeom>
          <a:solidFill>
            <a:srgbClr val="13F94A"/>
          </a:solidFill>
          <a:scene3d>
            <a:camera prst="perspectiveRelaxed"/>
            <a:lightRig rig="threePt" dir="t"/>
          </a:scene3d>
          <a:sp3d>
            <a:bevelT w="57150"/>
            <a:bevelB w="14605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prstClr val="white"/>
              </a:solidFill>
            </a:endParaRPr>
          </a:p>
        </p:txBody>
      </p:sp>
      <p:pic>
        <p:nvPicPr>
          <p:cNvPr id="323592" name="Picture 2" descr="איור המציג את השפעת זיהום האור על אזורים טבעיים. שני אזורים עירוניים משני צידיו פולטים קרני אור צהובות לעבר אזור מיוער מרכזי, המסומן &quot;עקה&quot;, דבר המצביע על הפרעה אקולוגית.">
            <a:extLst>
              <a:ext uri="{C183D7F6-B498-43B3-948B-1728B52AA6E4}">
                <adec:decorative xmlns:adec="http://schemas.microsoft.com/office/drawing/2017/decorative" val="0"/>
              </a:ext>
            </a:extLst>
          </p:cNvPr>
          <p:cNvPicPr>
            <a:picLocks noChangeAspect="1" noChangeArrowheads="1"/>
          </p:cNvPicPr>
          <p:nvPr/>
        </p:nvPicPr>
        <p:blipFill>
          <a:blip r:embed="rId2">
            <a:clrChange>
              <a:clrFrom>
                <a:srgbClr val="F1F1F1"/>
              </a:clrFrom>
              <a:clrTo>
                <a:srgbClr val="F1F1F1">
                  <a:alpha val="0"/>
                </a:srgbClr>
              </a:clrTo>
            </a:clrChange>
            <a:extLst>
              <a:ext uri="{28A0092B-C50C-407E-A947-70E740481C1C}">
                <a14:useLocalDpi xmlns:a14="http://schemas.microsoft.com/office/drawing/2010/main" val="0"/>
              </a:ext>
            </a:extLst>
          </a:blip>
          <a:srcRect/>
          <a:stretch>
            <a:fillRect/>
          </a:stretch>
        </p:blipFill>
        <p:spPr bwMode="auto">
          <a:xfrm rot="180000">
            <a:off x="2227263" y="3903663"/>
            <a:ext cx="4533900" cy="113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8185"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4548856">
            <a:off x="1609725" y="3271838"/>
            <a:ext cx="1230313" cy="123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7">
            <a:extLst>
              <a:ext uri="{C183D7F6-B498-43B3-948B-1728B52AA6E4}">
                <adec:decorative xmlns:adec="http://schemas.microsoft.com/office/drawing/2017/decorative" val="1"/>
              </a:ext>
            </a:extLst>
          </p:cNvPr>
          <p:cNvSpPr/>
          <p:nvPr/>
        </p:nvSpPr>
        <p:spPr>
          <a:xfrm rot="20987798">
            <a:off x="6954979" y="3556223"/>
            <a:ext cx="1051140" cy="1795653"/>
          </a:xfrm>
          <a:prstGeom prst="rect">
            <a:avLst/>
          </a:prstGeom>
          <a:solidFill>
            <a:srgbClr val="FF0000"/>
          </a:solidFill>
          <a:scene3d>
            <a:camera prst="perspectiveRelaxed"/>
            <a:lightRig rig="threePt" dir="t"/>
          </a:scene3d>
          <a:sp3d>
            <a:bevelT w="57150"/>
            <a:bevelB w="14605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prstClr val="white"/>
              </a:solidFill>
            </a:endParaRPr>
          </a:p>
        </p:txBody>
      </p:sp>
      <p:pic>
        <p:nvPicPr>
          <p:cNvPr id="10" name="Picture 2">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4588922" flipH="1" flipV="1">
            <a:off x="6149731" y="3420305"/>
            <a:ext cx="1210875" cy="1213999"/>
          </a:xfrm>
          <a:prstGeom prst="rect">
            <a:avLst/>
          </a:prstGeom>
          <a:noFill/>
          <a:ln>
            <a:noFill/>
          </a:ln>
          <a:scene3d>
            <a:camera prst="orthographicFront">
              <a:rot lat="0" lon="10800000" rev="0"/>
            </a:camera>
            <a:lightRig rig="threePt" dir="t"/>
          </a:scene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מלבן 1">
            <a:extLst>
              <a:ext uri="{C183D7F6-B498-43B3-948B-1728B52AA6E4}">
                <adec:decorative xmlns:adec="http://schemas.microsoft.com/office/drawing/2017/decorative" val="1"/>
              </a:ext>
            </a:extLst>
          </p:cNvPr>
          <p:cNvSpPr/>
          <p:nvPr/>
        </p:nvSpPr>
        <p:spPr>
          <a:xfrm rot="180000">
            <a:off x="2106613" y="3841750"/>
            <a:ext cx="1243012" cy="1123950"/>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srgbClr val="FFFFFF"/>
              </a:solidFill>
            </a:endParaRPr>
          </a:p>
        </p:txBody>
      </p:sp>
      <p:sp>
        <p:nvSpPr>
          <p:cNvPr id="13" name="מלבן 12">
            <a:extLst>
              <a:ext uri="{C183D7F6-B498-43B3-948B-1728B52AA6E4}">
                <adec:decorative xmlns:adec="http://schemas.microsoft.com/office/drawing/2017/decorative" val="1"/>
              </a:ext>
            </a:extLst>
          </p:cNvPr>
          <p:cNvSpPr/>
          <p:nvPr/>
        </p:nvSpPr>
        <p:spPr>
          <a:xfrm rot="180000">
            <a:off x="5292725" y="3997325"/>
            <a:ext cx="1482725" cy="1122363"/>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defRPr/>
            </a:pPr>
            <a:endParaRPr lang="he-IL">
              <a:solidFill>
                <a:srgbClr val="FFFFFF"/>
              </a:solidFill>
            </a:endParaRPr>
          </a:p>
        </p:txBody>
      </p:sp>
      <p:sp>
        <p:nvSpPr>
          <p:cNvPr id="15" name="TextBox 14"/>
          <p:cNvSpPr txBox="1">
            <a:spLocks noChangeArrowheads="1"/>
          </p:cNvSpPr>
          <p:nvPr/>
        </p:nvSpPr>
        <p:spPr bwMode="auto">
          <a:xfrm>
            <a:off x="5727700" y="5157788"/>
            <a:ext cx="7159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fontAlgn="base" hangingPunct="1">
              <a:spcBef>
                <a:spcPct val="0"/>
              </a:spcBef>
              <a:spcAft>
                <a:spcPct val="0"/>
              </a:spcAft>
            </a:pPr>
            <a:r>
              <a:rPr lang="he-IL" sz="2400" b="1">
                <a:solidFill>
                  <a:srgbClr val="000000"/>
                </a:solidFill>
              </a:rPr>
              <a:t>עקה</a:t>
            </a:r>
          </a:p>
        </p:txBody>
      </p:sp>
      <p:sp>
        <p:nvSpPr>
          <p:cNvPr id="3" name="TextBox 2"/>
          <p:cNvSpPr txBox="1">
            <a:spLocks noChangeArrowheads="1"/>
          </p:cNvSpPr>
          <p:nvPr/>
        </p:nvSpPr>
        <p:spPr bwMode="auto">
          <a:xfrm>
            <a:off x="2441575" y="5157788"/>
            <a:ext cx="7159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fontAlgn="base" hangingPunct="1">
              <a:spcBef>
                <a:spcPct val="0"/>
              </a:spcBef>
              <a:spcAft>
                <a:spcPct val="0"/>
              </a:spcAft>
            </a:pPr>
            <a:r>
              <a:rPr lang="he-IL" sz="2400" b="1">
                <a:solidFill>
                  <a:srgbClr val="000000"/>
                </a:solidFill>
              </a:rPr>
              <a:t>עקה</a:t>
            </a:r>
          </a:p>
        </p:txBody>
      </p:sp>
      <p:sp>
        <p:nvSpPr>
          <p:cNvPr id="16" name="TextBox 15"/>
          <p:cNvSpPr txBox="1">
            <a:spLocks noChangeArrowheads="1"/>
          </p:cNvSpPr>
          <p:nvPr/>
        </p:nvSpPr>
        <p:spPr bwMode="auto">
          <a:xfrm>
            <a:off x="2078053" y="5691928"/>
            <a:ext cx="5902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fontAlgn="base" hangingPunct="1">
              <a:spcBef>
                <a:spcPct val="0"/>
              </a:spcBef>
              <a:spcAft>
                <a:spcPct val="0"/>
              </a:spcAft>
            </a:pPr>
            <a:r>
              <a:rPr lang="he-IL" sz="2400" b="1" dirty="0">
                <a:solidFill>
                  <a:srgbClr val="000000"/>
                </a:solidFill>
              </a:rPr>
              <a:t>מוקד חדירה של מזיקים, מחלות, מינים פולשים</a:t>
            </a:r>
          </a:p>
        </p:txBody>
      </p:sp>
      <p:sp>
        <p:nvSpPr>
          <p:cNvPr id="17" name="מלבן 16">
            <a:extLst>
              <a:ext uri="{FF2B5EF4-FFF2-40B4-BE49-F238E27FC236}">
                <a16:creationId xmlns:a16="http://schemas.microsoft.com/office/drawing/2014/main" id="{92890B73-E2A2-4B2A-BF17-DA1A84B72222}"/>
              </a:ext>
            </a:extLst>
          </p:cNvPr>
          <p:cNvSpPr/>
          <p:nvPr/>
        </p:nvSpPr>
        <p:spPr>
          <a:xfrm>
            <a:off x="1656501" y="6426774"/>
            <a:ext cx="5363771" cy="307777"/>
          </a:xfrm>
          <a:prstGeom prst="rect">
            <a:avLst/>
          </a:prstGeom>
        </p:spPr>
        <p:txBody>
          <a:bodyPr wrap="square">
            <a:spAutoFit/>
          </a:bodyPr>
          <a:lstStyle/>
          <a:p>
            <a:pPr algn="ctr"/>
            <a:r>
              <a:rPr lang="he-IL" sz="1400" dirty="0"/>
              <a:t>מקור: האגודה הישראלית לאקולוגיה ומדעי הסביבה</a:t>
            </a:r>
          </a:p>
        </p:txBody>
      </p:sp>
      <p:pic>
        <p:nvPicPr>
          <p:cNvPr id="19" name="תמונה 18" descr="לוגו של האגודה הישראלית, לאקולוגיה ולמדעי הסביבה">
            <a:extLst>
              <a:ext uri="{FF2B5EF4-FFF2-40B4-BE49-F238E27FC236}">
                <a16:creationId xmlns:a16="http://schemas.microsoft.com/office/drawing/2014/main" id="{F13963DC-AA34-42E9-900D-EF4935A09CF4}"/>
              </a:ext>
            </a:extLst>
          </p:cNvPr>
          <p:cNvPicPr>
            <a:picLocks noChangeAspect="1"/>
          </p:cNvPicPr>
          <p:nvPr/>
        </p:nvPicPr>
        <p:blipFill>
          <a:blip r:embed="rId5"/>
          <a:stretch>
            <a:fillRect/>
          </a:stretch>
        </p:blipFill>
        <p:spPr>
          <a:xfrm>
            <a:off x="94486" y="5899364"/>
            <a:ext cx="1885225" cy="958636"/>
          </a:xfrm>
          <a:prstGeom prst="rect">
            <a:avLst/>
          </a:prstGeom>
        </p:spPr>
      </p:pic>
    </p:spTree>
    <p:extLst>
      <p:ext uri="{BB962C8B-B14F-4D97-AF65-F5344CB8AC3E}">
        <p14:creationId xmlns:p14="http://schemas.microsoft.com/office/powerpoint/2010/main" val="19180581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8185"/>
                                        </p:tgtEl>
                                        <p:attrNameLst>
                                          <p:attrName>style.visibility</p:attrName>
                                        </p:attrNameLst>
                                      </p:cBhvr>
                                      <p:to>
                                        <p:strVal val="visible"/>
                                      </p:to>
                                    </p:set>
                                    <p:animEffect transition="in" filter="fade">
                                      <p:cBhvr>
                                        <p:cTn id="7" dur="500"/>
                                        <p:tgtEl>
                                          <p:spTgt spid="178185"/>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nodeType="afterGroup">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par>
                          <p:cTn id="31" fill="hold" nodeType="afterGroup">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5" grpId="0"/>
      <p:bldP spid="3"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46962" y="586909"/>
            <a:ext cx="7423848" cy="318161"/>
          </a:xfrm>
        </p:spPr>
        <p:txBody>
          <a:bodyPr/>
          <a:lstStyle/>
          <a:p>
            <a:r>
              <a:rPr lang="he-IL" dirty="0"/>
              <a:t>כיצד זיהום אור משפיע על האדם והסביבה?</a:t>
            </a:r>
            <a:r>
              <a:rPr lang="en-US" dirty="0"/>
              <a:t>               </a:t>
            </a:r>
            <a:endParaRPr lang="he-IL" dirty="0"/>
          </a:p>
        </p:txBody>
      </p:sp>
      <p:sp>
        <p:nvSpPr>
          <p:cNvPr id="3" name="מציין מיקום טקסט 2"/>
          <p:cNvSpPr>
            <a:spLocks noGrp="1"/>
          </p:cNvSpPr>
          <p:nvPr>
            <p:ph type="body" sz="quarter" idx="13"/>
          </p:nvPr>
        </p:nvSpPr>
        <p:spPr>
          <a:xfrm>
            <a:off x="547142" y="1451510"/>
            <a:ext cx="8049716" cy="1029460"/>
          </a:xfrm>
        </p:spPr>
        <p:txBody>
          <a:bodyPr>
            <a:normAutofit/>
          </a:bodyPr>
          <a:lstStyle/>
          <a:p>
            <a:r>
              <a:rPr lang="he-IL" sz="2400" dirty="0"/>
              <a:t>3. </a:t>
            </a:r>
            <a:r>
              <a:rPr lang="he-IL" dirty="0"/>
              <a:t>פגיעה בכושר הניווט – </a:t>
            </a:r>
          </a:p>
          <a:p>
            <a:r>
              <a:rPr lang="he-IL" sz="2000" dirty="0"/>
              <a:t>של אבקועים – צבי ים קטנים שזה עתה בקעו</a:t>
            </a:r>
          </a:p>
        </p:txBody>
      </p:sp>
      <p:pic>
        <p:nvPicPr>
          <p:cNvPr id="7" name="Picture 6" descr="אבקוע. מקור: רשות הטבע והגנים">
            <a:extLst>
              <a:ext uri="{FF2B5EF4-FFF2-40B4-BE49-F238E27FC236}">
                <a16:creationId xmlns:a16="http://schemas.microsoft.com/office/drawing/2014/main" id="{002A7DB2-F938-40B0-AA63-3428613285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4187" y="2341983"/>
            <a:ext cx="5029797" cy="2967195"/>
          </a:xfrm>
          <a:prstGeom prst="rect">
            <a:avLst/>
          </a:prstGeom>
        </p:spPr>
      </p:pic>
      <p:sp>
        <p:nvSpPr>
          <p:cNvPr id="8" name="TextBox 7">
            <a:extLst>
              <a:ext uri="{FF2B5EF4-FFF2-40B4-BE49-F238E27FC236}">
                <a16:creationId xmlns:a16="http://schemas.microsoft.com/office/drawing/2014/main" id="{B7612D09-2E19-4D10-96C1-920000B108A3}"/>
              </a:ext>
            </a:extLst>
          </p:cNvPr>
          <p:cNvSpPr txBox="1"/>
          <p:nvPr/>
        </p:nvSpPr>
        <p:spPr>
          <a:xfrm>
            <a:off x="2567211" y="5308720"/>
            <a:ext cx="2060469" cy="495266"/>
          </a:xfrm>
          <a:prstGeom prst="rect">
            <a:avLst/>
          </a:prstGeom>
          <a:noFill/>
        </p:spPr>
        <p:txBody>
          <a:bodyPr wrap="square" rtlCol="0">
            <a:spAutoFit/>
          </a:bodyPr>
          <a:lstStyle/>
          <a:p>
            <a:pPr algn="ctr" rtl="1"/>
            <a:r>
              <a:rPr lang="he-IL" dirty="0"/>
              <a:t>אבקוע. </a:t>
            </a:r>
            <a:endParaRPr lang="en-US" dirty="0"/>
          </a:p>
          <a:p>
            <a:pPr algn="ctr" rtl="1"/>
            <a:r>
              <a:rPr lang="he-IL" sz="1200" dirty="0"/>
              <a:t>מקור: רשות הטבע והגנים</a:t>
            </a:r>
            <a:endParaRPr lang="en-US" sz="1200" dirty="0"/>
          </a:p>
        </p:txBody>
      </p:sp>
      <p:sp>
        <p:nvSpPr>
          <p:cNvPr id="4" name="TextBox  3">
            <a:extLst>
              <a:ext uri="{FF2B5EF4-FFF2-40B4-BE49-F238E27FC236}">
                <a16:creationId xmlns:a16="http://schemas.microsoft.com/office/drawing/2014/main" id="{A150AB8A-B2FB-4138-8EF8-E8A687C98469}"/>
              </a:ext>
            </a:extLst>
          </p:cNvPr>
          <p:cNvSpPr/>
          <p:nvPr/>
        </p:nvSpPr>
        <p:spPr>
          <a:xfrm>
            <a:off x="4740152" y="5619320"/>
            <a:ext cx="4347664" cy="369332"/>
          </a:xfrm>
          <a:prstGeom prst="rect">
            <a:avLst/>
          </a:prstGeom>
        </p:spPr>
        <p:txBody>
          <a:bodyPr wrap="none">
            <a:spAutoFit/>
          </a:bodyPr>
          <a:lstStyle/>
          <a:p>
            <a:pPr algn="ctr" rtl="1"/>
            <a:r>
              <a:rPr lang="he-IL" dirty="0">
                <a:latin typeface="YouTube Noto"/>
                <a:hlinkClick r:id="rId3" tooltip="שתף את הקישור"/>
              </a:rPr>
              <a:t>סרטון הסברה על אבקועים, רשות הטבע והגנים</a:t>
            </a:r>
            <a:endParaRPr lang="en-US" dirty="0"/>
          </a:p>
        </p:txBody>
      </p:sp>
      <p:sp>
        <p:nvSpPr>
          <p:cNvPr id="5" name="TextBox  4">
            <a:extLst>
              <a:ext uri="{FF2B5EF4-FFF2-40B4-BE49-F238E27FC236}">
                <a16:creationId xmlns:a16="http://schemas.microsoft.com/office/drawing/2014/main" id="{51A0C2C2-F70E-476E-AC98-31263CDCF8D8}"/>
              </a:ext>
            </a:extLst>
          </p:cNvPr>
          <p:cNvSpPr/>
          <p:nvPr/>
        </p:nvSpPr>
        <p:spPr>
          <a:xfrm>
            <a:off x="5395401" y="6086662"/>
            <a:ext cx="3364831" cy="369332"/>
          </a:xfrm>
          <a:prstGeom prst="rect">
            <a:avLst/>
          </a:prstGeom>
        </p:spPr>
        <p:txBody>
          <a:bodyPr wrap="square">
            <a:spAutoFit/>
          </a:bodyPr>
          <a:lstStyle/>
          <a:p>
            <a:r>
              <a:rPr lang="he-IL" dirty="0">
                <a:latin typeface="YouTube Noto"/>
                <a:hlinkClick r:id="rId4" tooltip="שתף את הקישור"/>
              </a:rPr>
              <a:t>אבקועים עושים את דרכם לעבר הים</a:t>
            </a:r>
            <a:endParaRPr lang="en-US" dirty="0"/>
          </a:p>
        </p:txBody>
      </p:sp>
    </p:spTree>
    <p:extLst>
      <p:ext uri="{BB962C8B-B14F-4D97-AF65-F5344CB8AC3E}">
        <p14:creationId xmlns:p14="http://schemas.microsoft.com/office/powerpoint/2010/main" val="2122543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46962" y="586909"/>
            <a:ext cx="7423848" cy="318161"/>
          </a:xfrm>
        </p:spPr>
        <p:txBody>
          <a:bodyPr/>
          <a:lstStyle/>
          <a:p>
            <a:r>
              <a:rPr lang="he-IL" dirty="0"/>
              <a:t>כיצד זיהום אור משפיע על האדם והסביבה?</a:t>
            </a:r>
            <a:r>
              <a:rPr lang="en-US" dirty="0"/>
              <a:t>          </a:t>
            </a:r>
            <a:endParaRPr lang="he-IL" dirty="0"/>
          </a:p>
        </p:txBody>
      </p:sp>
      <p:sp>
        <p:nvSpPr>
          <p:cNvPr id="3" name="מציין מיקום טקסט 2"/>
          <p:cNvSpPr>
            <a:spLocks noGrp="1"/>
          </p:cNvSpPr>
          <p:nvPr>
            <p:ph type="body" sz="quarter" idx="13"/>
          </p:nvPr>
        </p:nvSpPr>
        <p:spPr>
          <a:xfrm>
            <a:off x="547142" y="1451510"/>
            <a:ext cx="8049716" cy="1029460"/>
          </a:xfrm>
        </p:spPr>
        <p:txBody>
          <a:bodyPr>
            <a:normAutofit/>
          </a:bodyPr>
          <a:lstStyle/>
          <a:p>
            <a:r>
              <a:rPr lang="he-IL" sz="2400" dirty="0"/>
              <a:t>3. </a:t>
            </a:r>
            <a:r>
              <a:rPr lang="he-IL" dirty="0"/>
              <a:t>פגיעה בכושר הניווט – </a:t>
            </a:r>
          </a:p>
          <a:p>
            <a:r>
              <a:rPr lang="he-IL" sz="2000" dirty="0"/>
              <a:t>של ציפורים במרחב העירוני</a:t>
            </a:r>
          </a:p>
        </p:txBody>
      </p:sp>
      <p:pic>
        <p:nvPicPr>
          <p:cNvPr id="8" name="תמונה 7" descr="ציפורים שנתקעו בגורדי שחקים בקנדה.&#10;צילום: Jim Richardson">
            <a:extLst>
              <a:ext uri="{FF2B5EF4-FFF2-40B4-BE49-F238E27FC236}">
                <a16:creationId xmlns:a16="http://schemas.microsoft.com/office/drawing/2014/main" id="{93623CCA-D6F9-47E3-8FA3-83AB361079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8707" y="2383857"/>
            <a:ext cx="5276850" cy="3493275"/>
          </a:xfrm>
          <a:prstGeom prst="rect">
            <a:avLst/>
          </a:prstGeom>
        </p:spPr>
      </p:pic>
      <p:sp>
        <p:nvSpPr>
          <p:cNvPr id="13" name="תיבת טקסט 12">
            <a:extLst>
              <a:ext uri="{FF2B5EF4-FFF2-40B4-BE49-F238E27FC236}">
                <a16:creationId xmlns:a16="http://schemas.microsoft.com/office/drawing/2014/main" id="{6E0F21AA-E3F8-43AD-AD0E-4F3D45C954FA}"/>
              </a:ext>
            </a:extLst>
          </p:cNvPr>
          <p:cNvSpPr txBox="1"/>
          <p:nvPr/>
        </p:nvSpPr>
        <p:spPr>
          <a:xfrm>
            <a:off x="1988004" y="5884434"/>
            <a:ext cx="5510893" cy="1200329"/>
          </a:xfrm>
          <a:prstGeom prst="rect">
            <a:avLst/>
          </a:prstGeom>
          <a:noFill/>
        </p:spPr>
        <p:txBody>
          <a:bodyPr wrap="square" rtlCol="1">
            <a:spAutoFit/>
          </a:bodyPr>
          <a:lstStyle/>
          <a:p>
            <a:pPr algn="ctr" rtl="1"/>
            <a:r>
              <a:rPr lang="he-IL" dirty="0"/>
              <a:t>ציפורים שנתקעו בגורדי שחקים בקנדה.</a:t>
            </a:r>
            <a:br>
              <a:rPr lang="en-US" dirty="0"/>
            </a:br>
            <a:r>
              <a:rPr lang="he-IL" sz="1200" dirty="0"/>
              <a:t>צילום:</a:t>
            </a:r>
            <a:r>
              <a:rPr lang="en-US" sz="1200" dirty="0"/>
              <a:t> </a:t>
            </a:r>
            <a:r>
              <a:rPr lang="en-US" dirty="0">
                <a:hlinkClick r:id="rId3"/>
              </a:rPr>
              <a:t>Jim Richardson</a:t>
            </a:r>
            <a:endParaRPr lang="he-IL" dirty="0"/>
          </a:p>
          <a:p>
            <a:pPr algn="l" rtl="1"/>
            <a:endParaRPr lang="en-US" dirty="0"/>
          </a:p>
          <a:p>
            <a:pPr algn="r"/>
            <a:endParaRPr lang="he-IL" dirty="0"/>
          </a:p>
        </p:txBody>
      </p:sp>
    </p:spTree>
    <p:extLst>
      <p:ext uri="{BB962C8B-B14F-4D97-AF65-F5344CB8AC3E}">
        <p14:creationId xmlns:p14="http://schemas.microsoft.com/office/powerpoint/2010/main" val="1434612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446962" y="586907"/>
            <a:ext cx="7423848" cy="318161"/>
          </a:xfrm>
        </p:spPr>
        <p:txBody>
          <a:bodyPr/>
          <a:lstStyle/>
          <a:p>
            <a:r>
              <a:rPr lang="he-IL" dirty="0"/>
              <a:t>כיצד זיהום אור משפיע על האדם והסביבה?</a:t>
            </a:r>
            <a:r>
              <a:rPr lang="en-US" dirty="0"/>
              <a:t>                        </a:t>
            </a:r>
            <a:endParaRPr lang="en-GB" dirty="0"/>
          </a:p>
        </p:txBody>
      </p:sp>
      <p:sp>
        <p:nvSpPr>
          <p:cNvPr id="16" name="Text Placeholder 15"/>
          <p:cNvSpPr>
            <a:spLocks noGrp="1"/>
          </p:cNvSpPr>
          <p:nvPr>
            <p:ph type="body" sz="quarter" idx="13"/>
          </p:nvPr>
        </p:nvSpPr>
        <p:spPr>
          <a:xfrm>
            <a:off x="4572000" y="1515934"/>
            <a:ext cx="4298810" cy="523875"/>
          </a:xfrm>
        </p:spPr>
        <p:txBody>
          <a:bodyPr/>
          <a:lstStyle/>
          <a:p>
            <a:r>
              <a:rPr lang="he-IL" dirty="0"/>
              <a:t>4. השפעה על רביית אלמוגים</a:t>
            </a:r>
            <a:endParaRPr lang="en-GB" dirty="0"/>
          </a:p>
        </p:txBody>
      </p:sp>
      <p:pic>
        <p:nvPicPr>
          <p:cNvPr id="3" name="Picture 2" descr="אלמוגים בשונית המחסום הגדולה באוסטרליה.צילום: Toby Hudson. מקור: ויקיפדיה">
            <a:extLst>
              <a:ext uri="{FF2B5EF4-FFF2-40B4-BE49-F238E27FC236}">
                <a16:creationId xmlns:a16="http://schemas.microsoft.com/office/drawing/2014/main" id="{C749F410-70F5-483D-AA6C-0B4AC3EBE9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8225" y="2341983"/>
            <a:ext cx="4229877" cy="3172408"/>
          </a:xfrm>
          <a:prstGeom prst="rect">
            <a:avLst/>
          </a:prstGeom>
        </p:spPr>
      </p:pic>
      <p:sp>
        <p:nvSpPr>
          <p:cNvPr id="4" name="TextBox 3">
            <a:extLst>
              <a:ext uri="{FF2B5EF4-FFF2-40B4-BE49-F238E27FC236}">
                <a16:creationId xmlns:a16="http://schemas.microsoft.com/office/drawing/2014/main" id="{DB9E4E62-F8DC-41B3-8C9A-FA2EA69E4B78}"/>
              </a:ext>
            </a:extLst>
          </p:cNvPr>
          <p:cNvSpPr txBox="1"/>
          <p:nvPr/>
        </p:nvSpPr>
        <p:spPr>
          <a:xfrm>
            <a:off x="4789718" y="5514391"/>
            <a:ext cx="3806890" cy="523220"/>
          </a:xfrm>
          <a:prstGeom prst="rect">
            <a:avLst/>
          </a:prstGeom>
          <a:noFill/>
        </p:spPr>
        <p:txBody>
          <a:bodyPr wrap="square" rtlCol="0">
            <a:spAutoFit/>
          </a:bodyPr>
          <a:lstStyle/>
          <a:p>
            <a:pPr algn="ctr" rtl="1"/>
            <a:r>
              <a:rPr lang="he-IL" sz="1600" dirty="0"/>
              <a:t>אלמוגים בשונית המחסום הגדולה באוסטרליה.</a:t>
            </a:r>
            <a:br>
              <a:rPr lang="en-US" sz="1200" dirty="0"/>
            </a:br>
            <a:r>
              <a:rPr lang="he-IL" sz="1200" dirty="0"/>
              <a:t>צילום: </a:t>
            </a:r>
            <a:r>
              <a:rPr lang="en-US" sz="1200" dirty="0"/>
              <a:t>Toby Hudson</a:t>
            </a:r>
            <a:r>
              <a:rPr lang="he-IL" sz="1200" dirty="0"/>
              <a:t>. מקור: ויקיפדיה</a:t>
            </a:r>
            <a:endParaRPr lang="en-US" sz="1200" dirty="0"/>
          </a:p>
        </p:txBody>
      </p:sp>
      <p:pic>
        <p:nvPicPr>
          <p:cNvPr id="7" name="Picture 6" descr="אילת בלילה. צילום: יגאל דקל. מקור: ויקיפדיה">
            <a:extLst>
              <a:ext uri="{FF2B5EF4-FFF2-40B4-BE49-F238E27FC236}">
                <a16:creationId xmlns:a16="http://schemas.microsoft.com/office/drawing/2014/main" id="{85A2DAA8-14DF-4296-BDC8-2E860CA2FB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567" y="2341983"/>
            <a:ext cx="3935046" cy="2260408"/>
          </a:xfrm>
          <a:prstGeom prst="rect">
            <a:avLst/>
          </a:prstGeom>
        </p:spPr>
      </p:pic>
      <p:sp>
        <p:nvSpPr>
          <p:cNvPr id="8" name="TextBox 7">
            <a:extLst>
              <a:ext uri="{FF2B5EF4-FFF2-40B4-BE49-F238E27FC236}">
                <a16:creationId xmlns:a16="http://schemas.microsoft.com/office/drawing/2014/main" id="{65F74FB0-78FC-465B-9E33-0E17864E5BCE}"/>
              </a:ext>
            </a:extLst>
          </p:cNvPr>
          <p:cNvSpPr txBox="1"/>
          <p:nvPr/>
        </p:nvSpPr>
        <p:spPr>
          <a:xfrm>
            <a:off x="1202775" y="4602391"/>
            <a:ext cx="2238630" cy="523220"/>
          </a:xfrm>
          <a:prstGeom prst="rect">
            <a:avLst/>
          </a:prstGeom>
          <a:noFill/>
        </p:spPr>
        <p:txBody>
          <a:bodyPr wrap="square" rtlCol="0">
            <a:spAutoFit/>
          </a:bodyPr>
          <a:lstStyle/>
          <a:p>
            <a:pPr algn="ctr" rtl="1"/>
            <a:r>
              <a:rPr lang="he-IL" sz="1600" dirty="0"/>
              <a:t>אילת בלילה.</a:t>
            </a:r>
          </a:p>
          <a:p>
            <a:pPr algn="ctr" rtl="1"/>
            <a:r>
              <a:rPr lang="he-IL" sz="1200" dirty="0"/>
              <a:t>צילום: יגאל דקל. מקור: ויקיפדיה</a:t>
            </a:r>
            <a:endParaRPr lang="en-US" sz="1200" dirty="0"/>
          </a:p>
        </p:txBody>
      </p:sp>
    </p:spTree>
    <p:extLst>
      <p:ext uri="{BB962C8B-B14F-4D97-AF65-F5344CB8AC3E}">
        <p14:creationId xmlns:p14="http://schemas.microsoft.com/office/powerpoint/2010/main" val="3778387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46962" y="577579"/>
            <a:ext cx="7423848" cy="318161"/>
          </a:xfrm>
        </p:spPr>
        <p:txBody>
          <a:bodyPr/>
          <a:lstStyle/>
          <a:p>
            <a:r>
              <a:rPr lang="he-IL" dirty="0"/>
              <a:t>כיצד זיהום אור משפיע על האדם והסביבה?</a:t>
            </a:r>
            <a:r>
              <a:rPr lang="en-US" dirty="0"/>
              <a:t>                              </a:t>
            </a:r>
            <a:endParaRPr lang="he-IL" dirty="0"/>
          </a:p>
        </p:txBody>
      </p:sp>
      <p:sp>
        <p:nvSpPr>
          <p:cNvPr id="3" name="מציין מיקום טקסט 2"/>
          <p:cNvSpPr>
            <a:spLocks noGrp="1"/>
          </p:cNvSpPr>
          <p:nvPr>
            <p:ph type="body" sz="quarter" idx="13"/>
          </p:nvPr>
        </p:nvSpPr>
        <p:spPr>
          <a:xfrm>
            <a:off x="5430416" y="1459956"/>
            <a:ext cx="3440394" cy="523875"/>
          </a:xfrm>
        </p:spPr>
        <p:txBody>
          <a:bodyPr/>
          <a:lstStyle/>
          <a:p>
            <a:r>
              <a:rPr lang="he-IL" dirty="0"/>
              <a:t>5. בזבוז אנרגטי וכלכלי</a:t>
            </a:r>
          </a:p>
        </p:txBody>
      </p:sp>
      <p:pic>
        <p:nvPicPr>
          <p:cNvPr id="5" name="Picture 4" descr="פריז בלילה.צילום: Walkerssk. מקור: Pixabay">
            <a:extLst>
              <a:ext uri="{FF2B5EF4-FFF2-40B4-BE49-F238E27FC236}">
                <a16:creationId xmlns:a16="http://schemas.microsoft.com/office/drawing/2014/main" id="{CCD0F1D5-3098-43D7-9E7E-D38A5EDC70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5454" y="3581259"/>
            <a:ext cx="5200007" cy="2585822"/>
          </a:xfrm>
          <a:prstGeom prst="rect">
            <a:avLst/>
          </a:prstGeom>
        </p:spPr>
      </p:pic>
      <p:sp>
        <p:nvSpPr>
          <p:cNvPr id="8" name="TextBox 7">
            <a:extLst>
              <a:ext uri="{FF2B5EF4-FFF2-40B4-BE49-F238E27FC236}">
                <a16:creationId xmlns:a16="http://schemas.microsoft.com/office/drawing/2014/main" id="{55F5D0ED-3134-456C-91E3-E0A70031B110}"/>
              </a:ext>
            </a:extLst>
          </p:cNvPr>
          <p:cNvSpPr txBox="1"/>
          <p:nvPr/>
        </p:nvSpPr>
        <p:spPr>
          <a:xfrm>
            <a:off x="5023106" y="6167081"/>
            <a:ext cx="2164702" cy="523220"/>
          </a:xfrm>
          <a:prstGeom prst="rect">
            <a:avLst/>
          </a:prstGeom>
          <a:noFill/>
        </p:spPr>
        <p:txBody>
          <a:bodyPr wrap="square" rtlCol="0">
            <a:spAutoFit/>
          </a:bodyPr>
          <a:lstStyle/>
          <a:p>
            <a:pPr algn="ctr" rtl="1"/>
            <a:r>
              <a:rPr lang="he-IL" sz="1600" dirty="0"/>
              <a:t>פריז בלילה.</a:t>
            </a:r>
          </a:p>
          <a:p>
            <a:pPr algn="ctr" rtl="1"/>
            <a:r>
              <a:rPr lang="he-IL" sz="1200" dirty="0"/>
              <a:t>צילום: </a:t>
            </a:r>
            <a:r>
              <a:rPr lang="en-US" sz="1200" dirty="0" err="1"/>
              <a:t>Walkerssk</a:t>
            </a:r>
            <a:r>
              <a:rPr lang="he-IL" sz="1200" dirty="0"/>
              <a:t>. מקור: </a:t>
            </a:r>
            <a:r>
              <a:rPr lang="en-US" sz="1200" dirty="0" err="1"/>
              <a:t>Pixabay</a:t>
            </a:r>
            <a:endParaRPr lang="en-US" sz="1200" dirty="0"/>
          </a:p>
        </p:txBody>
      </p:sp>
      <p:pic>
        <p:nvPicPr>
          <p:cNvPr id="7" name="Picture 6" descr="תחנת הכח &quot;אורות רבין&quot;, חדרה. צילום: אסף שגיא, אגודת התעופה הישראלית">
            <a:extLst>
              <a:ext uri="{FF2B5EF4-FFF2-40B4-BE49-F238E27FC236}">
                <a16:creationId xmlns:a16="http://schemas.microsoft.com/office/drawing/2014/main" id="{483B02C6-B912-4782-9CCD-E29E652FB11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328" b="24000"/>
          <a:stretch/>
        </p:blipFill>
        <p:spPr>
          <a:xfrm>
            <a:off x="373225" y="1517080"/>
            <a:ext cx="4266946" cy="1860822"/>
          </a:xfrm>
          <a:prstGeom prst="rect">
            <a:avLst/>
          </a:prstGeom>
        </p:spPr>
      </p:pic>
      <p:sp>
        <p:nvSpPr>
          <p:cNvPr id="10" name="TextBox 9">
            <a:extLst>
              <a:ext uri="{FF2B5EF4-FFF2-40B4-BE49-F238E27FC236}">
                <a16:creationId xmlns:a16="http://schemas.microsoft.com/office/drawing/2014/main" id="{F3F1C381-4947-47B3-AC96-E736DE44BE26}"/>
              </a:ext>
            </a:extLst>
          </p:cNvPr>
          <p:cNvSpPr txBox="1"/>
          <p:nvPr/>
        </p:nvSpPr>
        <p:spPr>
          <a:xfrm>
            <a:off x="373225" y="3377902"/>
            <a:ext cx="3023118" cy="523220"/>
          </a:xfrm>
          <a:prstGeom prst="rect">
            <a:avLst/>
          </a:prstGeom>
          <a:noFill/>
        </p:spPr>
        <p:txBody>
          <a:bodyPr wrap="square" rtlCol="0">
            <a:spAutoFit/>
          </a:bodyPr>
          <a:lstStyle/>
          <a:p>
            <a:pPr algn="ctr" rtl="1"/>
            <a:r>
              <a:rPr lang="he-IL" sz="1600" dirty="0"/>
              <a:t>תחנת הכח "אורות רבין", חדרה.</a:t>
            </a:r>
          </a:p>
          <a:p>
            <a:pPr algn="ctr" rtl="1"/>
            <a:r>
              <a:rPr lang="he-IL" sz="1200" dirty="0"/>
              <a:t>צילום: אסף שגיא, אגודת התעופה הישראלית</a:t>
            </a:r>
            <a:endParaRPr lang="en-US" sz="1200" dirty="0"/>
          </a:p>
        </p:txBody>
      </p:sp>
    </p:spTree>
    <p:extLst>
      <p:ext uri="{BB962C8B-B14F-4D97-AF65-F5344CB8AC3E}">
        <p14:creationId xmlns:p14="http://schemas.microsoft.com/office/powerpoint/2010/main" val="4106597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446962" y="1174737"/>
            <a:ext cx="7423848" cy="318161"/>
          </a:xfrm>
        </p:spPr>
        <p:txBody>
          <a:bodyPr/>
          <a:lstStyle/>
          <a:p>
            <a:r>
              <a:rPr lang="he-IL" dirty="0"/>
              <a:t>סיכום עד כאן</a:t>
            </a:r>
            <a:endParaRPr lang="en-GB" dirty="0"/>
          </a:p>
        </p:txBody>
      </p:sp>
      <p:sp>
        <p:nvSpPr>
          <p:cNvPr id="3" name="מציין מיקום טקסט 2">
            <a:extLst>
              <a:ext uri="{FF2B5EF4-FFF2-40B4-BE49-F238E27FC236}">
                <a16:creationId xmlns:a16="http://schemas.microsoft.com/office/drawing/2014/main" id="{73B62578-17B1-4B8D-A83B-507CB6786800}"/>
              </a:ext>
            </a:extLst>
          </p:cNvPr>
          <p:cNvSpPr txBox="1">
            <a:spLocks/>
          </p:cNvSpPr>
          <p:nvPr/>
        </p:nvSpPr>
        <p:spPr>
          <a:xfrm>
            <a:off x="3541573" y="2262382"/>
            <a:ext cx="5329237" cy="32520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r" rtl="1"/>
            <a:r>
              <a:rPr lang="he-IL" dirty="0">
                <a:solidFill>
                  <a:schemeClr val="bg1"/>
                </a:solidFill>
              </a:rPr>
              <a:t>תאורה יכולה להיות גורם מזהם</a:t>
            </a:r>
          </a:p>
          <a:p>
            <a:pPr marL="457200" indent="-457200" algn="r" rtl="1"/>
            <a:r>
              <a:rPr lang="he-IL" dirty="0">
                <a:solidFill>
                  <a:schemeClr val="bg1"/>
                </a:solidFill>
              </a:rPr>
              <a:t>זיהום אור משפיע על בני אדם, צמחים ובעלי חיים בדרכים שונות</a:t>
            </a:r>
          </a:p>
          <a:p>
            <a:pPr marL="457200" indent="-457200" algn="r" rtl="1"/>
            <a:endParaRPr lang="he-IL" dirty="0">
              <a:solidFill>
                <a:schemeClr val="bg1"/>
              </a:solidFill>
            </a:endParaRPr>
          </a:p>
          <a:p>
            <a:pPr marL="457200" indent="-457200" algn="r" rtl="1"/>
            <a:r>
              <a:rPr lang="he-IL" dirty="0">
                <a:solidFill>
                  <a:schemeClr val="bg1"/>
                </a:solidFill>
              </a:rPr>
              <a:t>בשיעור הבא – כיצד ניתן לצמצם זיהום אור?</a:t>
            </a:r>
          </a:p>
        </p:txBody>
      </p:sp>
    </p:spTree>
    <p:extLst>
      <p:ext uri="{BB962C8B-B14F-4D97-AF65-F5344CB8AC3E}">
        <p14:creationId xmlns:p14="http://schemas.microsoft.com/office/powerpoint/2010/main" val="4159825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כותרת 1">
            <a:extLst>
              <a:ext uri="{FF2B5EF4-FFF2-40B4-BE49-F238E27FC236}">
                <a16:creationId xmlns:a16="http://schemas.microsoft.com/office/drawing/2014/main" id="{3AAF63D8-C9EC-4B31-BA29-0C9030F80433}"/>
              </a:ext>
            </a:extLst>
          </p:cNvPr>
          <p:cNvSpPr>
            <a:spLocks noGrp="1"/>
          </p:cNvSpPr>
          <p:nvPr>
            <p:ph type="title"/>
          </p:nvPr>
        </p:nvSpPr>
        <p:spPr>
          <a:xfrm>
            <a:off x="1446962" y="586909"/>
            <a:ext cx="7423848" cy="318161"/>
          </a:xfrm>
        </p:spPr>
        <p:txBody>
          <a:bodyPr/>
          <a:lstStyle/>
          <a:p>
            <a:r>
              <a:rPr lang="he-IL" dirty="0">
                <a:solidFill>
                  <a:schemeClr val="accent4">
                    <a:lumMod val="60000"/>
                    <a:lumOff val="40000"/>
                  </a:schemeClr>
                </a:solidFill>
              </a:rPr>
              <a:t>אז... כיצד מפחיתים זיהום אור?</a:t>
            </a:r>
          </a:p>
        </p:txBody>
      </p:sp>
      <p:grpSp>
        <p:nvGrpSpPr>
          <p:cNvPr id="3" name="Group 2" descr="&quot;אור פולשני&quot;.מקור: האגודה הישראלית לאקולוגיה ומדעי הסביבה">
            <a:extLst>
              <a:ext uri="{FF2B5EF4-FFF2-40B4-BE49-F238E27FC236}">
                <a16:creationId xmlns:a16="http://schemas.microsoft.com/office/drawing/2014/main" id="{AC2F251B-331C-374D-E4D8-FB9F2B20ECA5}"/>
              </a:ext>
            </a:extLst>
          </p:cNvPr>
          <p:cNvGrpSpPr/>
          <p:nvPr/>
        </p:nvGrpSpPr>
        <p:grpSpPr>
          <a:xfrm>
            <a:off x="328952" y="1602851"/>
            <a:ext cx="8486096" cy="4668239"/>
            <a:chOff x="328952" y="1602851"/>
            <a:chExt cx="8486096" cy="4668239"/>
          </a:xfrm>
        </p:grpSpPr>
        <p:pic>
          <p:nvPicPr>
            <p:cNvPr id="7" name="Picture 6" descr="תרשים של בית עם אור">
              <a:extLst>
                <a:ext uri="{FF2B5EF4-FFF2-40B4-BE49-F238E27FC236}">
                  <a16:creationId xmlns:a16="http://schemas.microsoft.com/office/drawing/2014/main" id="{7CFBFD2E-A777-4751-9006-0212A542FF2F}"/>
                </a:ext>
              </a:extLst>
            </p:cNvPr>
            <p:cNvPicPr>
              <a:picLocks noChangeAspect="1"/>
            </p:cNvPicPr>
            <p:nvPr/>
          </p:nvPicPr>
          <p:blipFill>
            <a:blip r:embed="rId2"/>
            <a:stretch>
              <a:fillRect/>
            </a:stretch>
          </p:blipFill>
          <p:spPr>
            <a:xfrm rot="16200000">
              <a:off x="4420336" y="1876379"/>
              <a:ext cx="4663669" cy="4125754"/>
            </a:xfrm>
            <a:prstGeom prst="rect">
              <a:avLst/>
            </a:prstGeom>
          </p:spPr>
        </p:pic>
        <p:pic>
          <p:nvPicPr>
            <p:cNvPr id="2" name="Picture 1" descr="אור פולשני&quot;.">
              <a:extLst>
                <a:ext uri="{FF2B5EF4-FFF2-40B4-BE49-F238E27FC236}">
                  <a16:creationId xmlns:a16="http://schemas.microsoft.com/office/drawing/2014/main" id="{C2D21FF2-74C3-4F0C-8428-CD58DAC8111C}"/>
                </a:ext>
              </a:extLst>
            </p:cNvPr>
            <p:cNvPicPr>
              <a:picLocks noChangeAspect="1"/>
            </p:cNvPicPr>
            <p:nvPr/>
          </p:nvPicPr>
          <p:blipFill>
            <a:blip r:embed="rId3"/>
            <a:stretch>
              <a:fillRect/>
            </a:stretch>
          </p:blipFill>
          <p:spPr>
            <a:xfrm>
              <a:off x="328952" y="1602851"/>
              <a:ext cx="4056192" cy="3047873"/>
            </a:xfrm>
            <a:prstGeom prst="rect">
              <a:avLst/>
            </a:prstGeom>
          </p:spPr>
        </p:pic>
      </p:grpSp>
      <p:sp>
        <p:nvSpPr>
          <p:cNvPr id="5" name="TextBox 4">
            <a:extLst>
              <a:ext uri="{FF2B5EF4-FFF2-40B4-BE49-F238E27FC236}">
                <a16:creationId xmlns:a16="http://schemas.microsoft.com/office/drawing/2014/main" id="{08B02413-A677-4E5B-A0AC-6CF64B7E8752}"/>
              </a:ext>
            </a:extLst>
          </p:cNvPr>
          <p:cNvSpPr txBox="1"/>
          <p:nvPr/>
        </p:nvSpPr>
        <p:spPr>
          <a:xfrm>
            <a:off x="714860" y="4825285"/>
            <a:ext cx="3284375" cy="523220"/>
          </a:xfrm>
          <a:prstGeom prst="rect">
            <a:avLst/>
          </a:prstGeom>
          <a:noFill/>
        </p:spPr>
        <p:txBody>
          <a:bodyPr wrap="square" rtlCol="0">
            <a:spAutoFit/>
          </a:bodyPr>
          <a:lstStyle/>
          <a:p>
            <a:pPr algn="ctr" rtl="1"/>
            <a:r>
              <a:rPr lang="he-IL" sz="1600" dirty="0"/>
              <a:t>"אור פולשני".</a:t>
            </a:r>
            <a:br>
              <a:rPr lang="en-US" dirty="0"/>
            </a:br>
            <a:r>
              <a:rPr lang="he-IL" sz="1200" dirty="0"/>
              <a:t>מקור: האגודה הישראלית לאקולוגיה ומדעי הסביבה</a:t>
            </a:r>
            <a:endParaRPr lang="en-US" dirty="0"/>
          </a:p>
        </p:txBody>
      </p:sp>
      <p:pic>
        <p:nvPicPr>
          <p:cNvPr id="9" name="תמונה 8" descr="לוגו של האגודה הישראלית, לאקולוגיה ולמדעי הסביבה">
            <a:extLst>
              <a:ext uri="{FF2B5EF4-FFF2-40B4-BE49-F238E27FC236}">
                <a16:creationId xmlns:a16="http://schemas.microsoft.com/office/drawing/2014/main" id="{64488D6A-56C6-4956-A8F5-0C3AD4922C12}"/>
              </a:ext>
            </a:extLst>
          </p:cNvPr>
          <p:cNvPicPr>
            <a:picLocks noChangeAspect="1"/>
          </p:cNvPicPr>
          <p:nvPr/>
        </p:nvPicPr>
        <p:blipFill>
          <a:blip r:embed="rId4"/>
          <a:stretch>
            <a:fillRect/>
          </a:stretch>
        </p:blipFill>
        <p:spPr>
          <a:xfrm>
            <a:off x="2651993" y="5791773"/>
            <a:ext cx="1885225" cy="958636"/>
          </a:xfrm>
          <a:prstGeom prst="rect">
            <a:avLst/>
          </a:prstGeom>
        </p:spPr>
      </p:pic>
    </p:spTree>
    <p:extLst>
      <p:ext uri="{BB962C8B-B14F-4D97-AF65-F5344CB8AC3E}">
        <p14:creationId xmlns:p14="http://schemas.microsoft.com/office/powerpoint/2010/main" val="1409666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B6439631-7B8F-486E-B0F0-FEF748251F2B}"/>
              </a:ext>
            </a:extLst>
          </p:cNvPr>
          <p:cNvSpPr>
            <a:spLocks noGrp="1"/>
          </p:cNvSpPr>
          <p:nvPr>
            <p:ph type="title"/>
          </p:nvPr>
        </p:nvSpPr>
        <p:spPr>
          <a:xfrm>
            <a:off x="1251019" y="3269919"/>
            <a:ext cx="7423848" cy="318161"/>
          </a:xfrm>
        </p:spPr>
        <p:txBody>
          <a:bodyPr/>
          <a:lstStyle/>
          <a:p>
            <a:pPr algn="ctr"/>
            <a:r>
              <a:rPr lang="he-IL" dirty="0"/>
              <a:t>הצגת התוצרים</a:t>
            </a:r>
            <a:endParaRPr lang="en-US" dirty="0"/>
          </a:p>
        </p:txBody>
      </p:sp>
    </p:spTree>
    <p:extLst>
      <p:ext uri="{BB962C8B-B14F-4D97-AF65-F5344CB8AC3E}">
        <p14:creationId xmlns:p14="http://schemas.microsoft.com/office/powerpoint/2010/main" val="1304985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A9426D-2382-4B9B-B9E0-031673A6E9BB}"/>
              </a:ext>
            </a:extLst>
          </p:cNvPr>
          <p:cNvSpPr>
            <a:spLocks noGrp="1"/>
          </p:cNvSpPr>
          <p:nvPr>
            <p:ph type="title"/>
          </p:nvPr>
        </p:nvSpPr>
        <p:spPr>
          <a:xfrm>
            <a:off x="1669439" y="614900"/>
            <a:ext cx="7423848" cy="318161"/>
          </a:xfrm>
        </p:spPr>
        <p:txBody>
          <a:bodyPr/>
          <a:lstStyle/>
          <a:p>
            <a:r>
              <a:rPr lang="he-IL" dirty="0"/>
              <a:t>דוגמאות מהעולם לצמצום זיהום אור</a:t>
            </a:r>
            <a:endParaRPr lang="en-US" dirty="0"/>
          </a:p>
        </p:txBody>
      </p:sp>
      <p:pic>
        <p:nvPicPr>
          <p:cNvPr id="2" name="Picture 1" descr="מדרג גופי תאורה המותאמים לסביבה החופית.&#10;מקור: האגודה הישראלית לאקולוגיה ומדעי הסביבה.">
            <a:extLst>
              <a:ext uri="{FF2B5EF4-FFF2-40B4-BE49-F238E27FC236}">
                <a16:creationId xmlns:a16="http://schemas.microsoft.com/office/drawing/2014/main" id="{D3355C4A-CBCF-4C69-9B67-E737CFF5D7FD}"/>
              </a:ext>
            </a:extLst>
          </p:cNvPr>
          <p:cNvPicPr>
            <a:picLocks noChangeAspect="1"/>
          </p:cNvPicPr>
          <p:nvPr/>
        </p:nvPicPr>
        <p:blipFill>
          <a:blip r:embed="rId2"/>
          <a:stretch>
            <a:fillRect/>
          </a:stretch>
        </p:blipFill>
        <p:spPr>
          <a:xfrm>
            <a:off x="3004457" y="1476798"/>
            <a:ext cx="5123203" cy="5060213"/>
          </a:xfrm>
          <a:prstGeom prst="rect">
            <a:avLst/>
          </a:prstGeom>
        </p:spPr>
      </p:pic>
      <p:sp>
        <p:nvSpPr>
          <p:cNvPr id="4" name="TextBox 3">
            <a:extLst>
              <a:ext uri="{FF2B5EF4-FFF2-40B4-BE49-F238E27FC236}">
                <a16:creationId xmlns:a16="http://schemas.microsoft.com/office/drawing/2014/main" id="{F14D0C88-18BF-4486-D41B-1BD21C18271A}"/>
              </a:ext>
            </a:extLst>
          </p:cNvPr>
          <p:cNvSpPr txBox="1"/>
          <p:nvPr/>
        </p:nvSpPr>
        <p:spPr>
          <a:xfrm>
            <a:off x="205275" y="1632857"/>
            <a:ext cx="2799182" cy="954107"/>
          </a:xfrm>
          <a:prstGeom prst="rect">
            <a:avLst/>
          </a:prstGeom>
          <a:noFill/>
        </p:spPr>
        <p:txBody>
          <a:bodyPr wrap="square" rtlCol="0">
            <a:spAutoFit/>
          </a:bodyPr>
          <a:lstStyle/>
          <a:p>
            <a:pPr algn="ctr" rtl="1"/>
            <a:r>
              <a:rPr lang="he-IL" sz="1600" dirty="0"/>
              <a:t>מדרג גופי תאורה המותאמים לסביבה החופית.</a:t>
            </a:r>
            <a:br>
              <a:rPr lang="en-US" dirty="0"/>
            </a:br>
            <a:r>
              <a:rPr lang="he-IL" sz="1200" dirty="0"/>
              <a:t>מקור: האגודה הישראלית לאקולוגיה ומדעי הסביבה.</a:t>
            </a:r>
            <a:endParaRPr lang="en-US" dirty="0"/>
          </a:p>
        </p:txBody>
      </p:sp>
      <p:pic>
        <p:nvPicPr>
          <p:cNvPr id="6" name="תמונה 5" descr="לוגו של האגודה הישראלית, לאקולוגיה ולמדעי הסביבה">
            <a:extLst>
              <a:ext uri="{FF2B5EF4-FFF2-40B4-BE49-F238E27FC236}">
                <a16:creationId xmlns:a16="http://schemas.microsoft.com/office/drawing/2014/main" id="{5C50E4BB-A7E9-47D6-9FCD-425BB17DD93F}"/>
              </a:ext>
            </a:extLst>
          </p:cNvPr>
          <p:cNvPicPr>
            <a:picLocks noChangeAspect="1"/>
          </p:cNvPicPr>
          <p:nvPr/>
        </p:nvPicPr>
        <p:blipFill>
          <a:blip r:embed="rId3"/>
          <a:stretch>
            <a:fillRect/>
          </a:stretch>
        </p:blipFill>
        <p:spPr>
          <a:xfrm>
            <a:off x="555017" y="2586964"/>
            <a:ext cx="1885225" cy="958636"/>
          </a:xfrm>
          <a:prstGeom prst="rect">
            <a:avLst/>
          </a:prstGeom>
        </p:spPr>
      </p:pic>
    </p:spTree>
    <p:extLst>
      <p:ext uri="{BB962C8B-B14F-4D97-AF65-F5344CB8AC3E}">
        <p14:creationId xmlns:p14="http://schemas.microsoft.com/office/powerpoint/2010/main" val="3836834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3A45B268-BBDB-4EC6-A664-CED7BF60D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3663" y="1130609"/>
            <a:ext cx="1411100" cy="1411100"/>
          </a:xfrm>
          <a:custGeom>
            <a:avLst/>
            <a:gdLst>
              <a:gd name="connsiteX0" fmla="*/ 845820 w 1691640"/>
              <a:gd name="connsiteY0" fmla="*/ 0 h 1691640"/>
              <a:gd name="connsiteX1" fmla="*/ 1691640 w 1691640"/>
              <a:gd name="connsiteY1" fmla="*/ 845820 h 1691640"/>
              <a:gd name="connsiteX2" fmla="*/ 845820 w 1691640"/>
              <a:gd name="connsiteY2" fmla="*/ 1691640 h 1691640"/>
              <a:gd name="connsiteX3" fmla="*/ 0 w 1691640"/>
              <a:gd name="connsiteY3" fmla="*/ 845820 h 1691640"/>
              <a:gd name="connsiteX4" fmla="*/ 845820 w 1691640"/>
              <a:gd name="connsiteY4" fmla="*/ 0 h 1691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1640" h="1691640">
                <a:moveTo>
                  <a:pt x="845820" y="0"/>
                </a:moveTo>
                <a:cubicBezTo>
                  <a:pt x="1312954" y="0"/>
                  <a:pt x="1691640" y="378686"/>
                  <a:pt x="1691640" y="845820"/>
                </a:cubicBezTo>
                <a:cubicBezTo>
                  <a:pt x="1691640" y="1312954"/>
                  <a:pt x="1312954" y="1691640"/>
                  <a:pt x="845820" y="1691640"/>
                </a:cubicBezTo>
                <a:cubicBezTo>
                  <a:pt x="378687" y="1691640"/>
                  <a:pt x="0" y="1312954"/>
                  <a:pt x="0" y="845820"/>
                </a:cubicBezTo>
                <a:cubicBezTo>
                  <a:pt x="0" y="378686"/>
                  <a:pt x="378687" y="0"/>
                  <a:pt x="84582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20" name="Oval 19">
            <a:extLst>
              <a:ext uri="{FF2B5EF4-FFF2-40B4-BE49-F238E27FC236}">
                <a16:creationId xmlns:a16="http://schemas.microsoft.com/office/drawing/2014/main" id="{07977D39-626F-40D7-B00F-16E02602D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0258" y="991873"/>
            <a:ext cx="1685692" cy="168569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2" name="Freeform: Shape 21">
            <a:extLst>
              <a:ext uri="{FF2B5EF4-FFF2-40B4-BE49-F238E27FC236}">
                <a16:creationId xmlns:a16="http://schemas.microsoft.com/office/drawing/2014/main" id="{B78B55DD-3C55-4B94-9031-4F3723BD43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17027" y="-3165"/>
            <a:ext cx="3327795" cy="2790529"/>
          </a:xfrm>
          <a:custGeom>
            <a:avLst/>
            <a:gdLst>
              <a:gd name="connsiteX0" fmla="*/ 267865 w 3913376"/>
              <a:gd name="connsiteY0" fmla="*/ 0 h 3281569"/>
              <a:gd name="connsiteX1" fmla="*/ 3913376 w 3913376"/>
              <a:gd name="connsiteY1" fmla="*/ 0 h 3281569"/>
              <a:gd name="connsiteX2" fmla="*/ 3913376 w 3913376"/>
              <a:gd name="connsiteY2" fmla="*/ 2499938 h 3281569"/>
              <a:gd name="connsiteX3" fmla="*/ 3794714 w 3913376"/>
              <a:gd name="connsiteY3" fmla="*/ 2630499 h 3281569"/>
              <a:gd name="connsiteX4" fmla="*/ 2222892 w 3913376"/>
              <a:gd name="connsiteY4" fmla="*/ 3281569 h 3281569"/>
              <a:gd name="connsiteX5" fmla="*/ 0 w 3913376"/>
              <a:gd name="connsiteY5" fmla="*/ 1058677 h 3281569"/>
              <a:gd name="connsiteX6" fmla="*/ 174686 w 3913376"/>
              <a:gd name="connsiteY6" fmla="*/ 193427 h 328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24" name="Freeform: Shape 23">
            <a:extLst>
              <a:ext uri="{FF2B5EF4-FFF2-40B4-BE49-F238E27FC236}">
                <a16:creationId xmlns:a16="http://schemas.microsoft.com/office/drawing/2014/main" id="{B905CDE4-B751-4B3E-B625-6E59F8903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7829" y="-3167"/>
            <a:ext cx="3466993" cy="2929727"/>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26" name="Freeform: Shape 25">
            <a:extLst>
              <a:ext uri="{FF2B5EF4-FFF2-40B4-BE49-F238E27FC236}">
                <a16:creationId xmlns:a16="http://schemas.microsoft.com/office/drawing/2014/main" id="{42D9BB05-ED63-4148-87AB-82720ACC3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9421" y="4861398"/>
            <a:ext cx="3776458" cy="1996601"/>
          </a:xfrm>
          <a:custGeom>
            <a:avLst/>
            <a:gdLst>
              <a:gd name="connsiteX0" fmla="*/ 1975104 w 3950208"/>
              <a:gd name="connsiteY0" fmla="*/ 0 h 2088462"/>
              <a:gd name="connsiteX1" fmla="*/ 3950208 w 3950208"/>
              <a:gd name="connsiteY1" fmla="*/ 1975104 h 2088462"/>
              <a:gd name="connsiteX2" fmla="*/ 3944484 w 3950208"/>
              <a:gd name="connsiteY2" fmla="*/ 2088462 h 2088462"/>
              <a:gd name="connsiteX3" fmla="*/ 5724 w 3950208"/>
              <a:gd name="connsiteY3" fmla="*/ 2088462 h 2088462"/>
              <a:gd name="connsiteX4" fmla="*/ 0 w 3950208"/>
              <a:gd name="connsiteY4" fmla="*/ 1975104 h 2088462"/>
              <a:gd name="connsiteX5" fmla="*/ 1975104 w 3950208"/>
              <a:gd name="connsiteY5" fmla="*/ 0 h 2088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0208" h="2088462">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28" name="Freeform: Shape 27">
            <a:extLst>
              <a:ext uri="{FF2B5EF4-FFF2-40B4-BE49-F238E27FC236}">
                <a16:creationId xmlns:a16="http://schemas.microsoft.com/office/drawing/2014/main" id="{CDC29AC1-2821-4FCC-B597-88DAF39C3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331" y="4740650"/>
            <a:ext cx="4021721" cy="2117350"/>
          </a:xfrm>
          <a:custGeom>
            <a:avLst/>
            <a:gdLst>
              <a:gd name="connsiteX0" fmla="*/ 2140556 w 4281112"/>
              <a:gd name="connsiteY0" fmla="*/ 0 h 2253913"/>
              <a:gd name="connsiteX1" fmla="*/ 4281112 w 4281112"/>
              <a:gd name="connsiteY1" fmla="*/ 2140556 h 2253913"/>
              <a:gd name="connsiteX2" fmla="*/ 4275388 w 4281112"/>
              <a:gd name="connsiteY2" fmla="*/ 2253913 h 2253913"/>
              <a:gd name="connsiteX3" fmla="*/ 5724 w 4281112"/>
              <a:gd name="connsiteY3" fmla="*/ 2253913 h 2253913"/>
              <a:gd name="connsiteX4" fmla="*/ 0 w 4281112"/>
              <a:gd name="connsiteY4" fmla="*/ 2140556 h 2253913"/>
              <a:gd name="connsiteX5" fmla="*/ 2140556 w 4281112"/>
              <a:gd name="connsiteY5" fmla="*/ 0 h 22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1112" h="2253913">
                <a:moveTo>
                  <a:pt x="2140556" y="0"/>
                </a:moveTo>
                <a:cubicBezTo>
                  <a:pt x="3322752" y="0"/>
                  <a:pt x="4281112" y="958360"/>
                  <a:pt x="4281112" y="2140556"/>
                </a:cubicBezTo>
                <a:lnTo>
                  <a:pt x="4275388" y="2253913"/>
                </a:lnTo>
                <a:lnTo>
                  <a:pt x="5724" y="2253913"/>
                </a:lnTo>
                <a:lnTo>
                  <a:pt x="0" y="2140556"/>
                </a:lnTo>
                <a:cubicBezTo>
                  <a:pt x="0" y="958360"/>
                  <a:pt x="958360" y="0"/>
                  <a:pt x="214055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30" name="Freeform: Shape 29">
            <a:extLst>
              <a:ext uri="{FF2B5EF4-FFF2-40B4-BE49-F238E27FC236}">
                <a16:creationId xmlns:a16="http://schemas.microsoft.com/office/drawing/2014/main" id="{5B00B48C-8AA7-4128-AD60-76349F0CEC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4515" y="2893753"/>
            <a:ext cx="2057400" cy="2057400"/>
          </a:xfrm>
          <a:custGeom>
            <a:avLst/>
            <a:gdLst>
              <a:gd name="connsiteX0" fmla="*/ 1371600 w 2743200"/>
              <a:gd name="connsiteY0" fmla="*/ 0 h 2743200"/>
              <a:gd name="connsiteX1" fmla="*/ 2743200 w 2743200"/>
              <a:gd name="connsiteY1" fmla="*/ 1371600 h 2743200"/>
              <a:gd name="connsiteX2" fmla="*/ 1371600 w 2743200"/>
              <a:gd name="connsiteY2" fmla="*/ 2743200 h 2743200"/>
              <a:gd name="connsiteX3" fmla="*/ 0 w 2743200"/>
              <a:gd name="connsiteY3" fmla="*/ 1371600 h 2743200"/>
              <a:gd name="connsiteX4" fmla="*/ 1371600 w 2743200"/>
              <a:gd name="connsiteY4" fmla="*/ 0 h 274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200" h="2743200">
                <a:moveTo>
                  <a:pt x="1371600" y="0"/>
                </a:moveTo>
                <a:cubicBezTo>
                  <a:pt x="2129114" y="0"/>
                  <a:pt x="2743200" y="614087"/>
                  <a:pt x="2743200" y="1371600"/>
                </a:cubicBezTo>
                <a:cubicBezTo>
                  <a:pt x="2743200" y="2129114"/>
                  <a:pt x="2129114" y="2743200"/>
                  <a:pt x="1371600" y="2743200"/>
                </a:cubicBezTo>
                <a:cubicBezTo>
                  <a:pt x="614087" y="2743200"/>
                  <a:pt x="0" y="2129114"/>
                  <a:pt x="0" y="1371600"/>
                </a:cubicBezTo>
                <a:cubicBezTo>
                  <a:pt x="0" y="614087"/>
                  <a:pt x="614087" y="0"/>
                  <a:pt x="137160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32" name="Oval 31">
            <a:extLst>
              <a:ext uri="{FF2B5EF4-FFF2-40B4-BE49-F238E27FC236}">
                <a16:creationId xmlns:a16="http://schemas.microsoft.com/office/drawing/2014/main" id="{08108C16-F4C0-44AA-999D-17BD39219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1071" y="2770309"/>
            <a:ext cx="2304288" cy="2304288"/>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4" name="Freeform: Shape 33">
            <a:extLst>
              <a:ext uri="{FF2B5EF4-FFF2-40B4-BE49-F238E27FC236}">
                <a16:creationId xmlns:a16="http://schemas.microsoft.com/office/drawing/2014/main" id="{0760511E-86BF-4340-9949-CECB774FAC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91744" y="4411708"/>
            <a:ext cx="2852256" cy="2446292"/>
          </a:xfrm>
          <a:custGeom>
            <a:avLst/>
            <a:gdLst>
              <a:gd name="connsiteX0" fmla="*/ 1837818 w 3178912"/>
              <a:gd name="connsiteY0" fmla="*/ 0 h 2726454"/>
              <a:gd name="connsiteX1" fmla="*/ 3137352 w 3178912"/>
              <a:gd name="connsiteY1" fmla="*/ 538285 h 2726454"/>
              <a:gd name="connsiteX2" fmla="*/ 3178912 w 3178912"/>
              <a:gd name="connsiteY2" fmla="*/ 584013 h 2726454"/>
              <a:gd name="connsiteX3" fmla="*/ 3178912 w 3178912"/>
              <a:gd name="connsiteY3" fmla="*/ 2726454 h 2726454"/>
              <a:gd name="connsiteX4" fmla="*/ 229483 w 3178912"/>
              <a:gd name="connsiteY4" fmla="*/ 2726454 h 2726454"/>
              <a:gd name="connsiteX5" fmla="*/ 221815 w 3178912"/>
              <a:gd name="connsiteY5" fmla="*/ 2713832 h 2726454"/>
              <a:gd name="connsiteX6" fmla="*/ 0 w 3178912"/>
              <a:gd name="connsiteY6" fmla="*/ 1837818 h 2726454"/>
              <a:gd name="connsiteX7" fmla="*/ 1837818 w 3178912"/>
              <a:gd name="connsiteY7" fmla="*/ 0 h 272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36" name="Freeform: Shape 35">
            <a:extLst>
              <a:ext uri="{FF2B5EF4-FFF2-40B4-BE49-F238E27FC236}">
                <a16:creationId xmlns:a16="http://schemas.microsoft.com/office/drawing/2014/main" id="{C8F10CB3-3B5E-4C7A-98CF-B87454DD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7247" y="4263915"/>
            <a:ext cx="2996754" cy="2594085"/>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dirty="0">
              <a:solidFill>
                <a:prstClr val="white"/>
              </a:solidFill>
              <a:latin typeface="Calibri" panose="020F0502020204030204"/>
            </a:endParaRPr>
          </a:p>
        </p:txBody>
      </p:sp>
      <p:sp>
        <p:nvSpPr>
          <p:cNvPr id="9" name="Title 8"/>
          <p:cNvSpPr>
            <a:spLocks noGrp="1"/>
          </p:cNvSpPr>
          <p:nvPr>
            <p:ph type="title"/>
          </p:nvPr>
        </p:nvSpPr>
        <p:spPr>
          <a:xfrm>
            <a:off x="326082" y="866684"/>
            <a:ext cx="3005259" cy="854354"/>
          </a:xfrm>
        </p:spPr>
        <p:txBody>
          <a:bodyPr vert="horz" lIns="91440" tIns="45720" rIns="91440" bIns="45720" rtlCol="0" anchor="ctr">
            <a:normAutofit/>
          </a:bodyPr>
          <a:lstStyle/>
          <a:p>
            <a:pPr algn="r" rtl="1"/>
            <a:r>
              <a:rPr lang="he-IL" sz="2700" dirty="0">
                <a:solidFill>
                  <a:schemeClr val="tx1"/>
                </a:solidFill>
                <a:latin typeface="+mn-lt"/>
              </a:rPr>
              <a:t>נפתח בתחרות!</a:t>
            </a:r>
            <a:endParaRPr lang="en-US" sz="2700" dirty="0">
              <a:solidFill>
                <a:schemeClr val="tx1"/>
              </a:solidFill>
              <a:latin typeface="+mn-lt"/>
            </a:endParaRPr>
          </a:p>
        </p:txBody>
      </p:sp>
      <p:sp>
        <p:nvSpPr>
          <p:cNvPr id="10" name="Text Placeholder 9"/>
          <p:cNvSpPr>
            <a:spLocks noGrp="1"/>
          </p:cNvSpPr>
          <p:nvPr>
            <p:ph type="body" sz="quarter" idx="13"/>
          </p:nvPr>
        </p:nvSpPr>
        <p:spPr>
          <a:xfrm>
            <a:off x="338668" y="1951646"/>
            <a:ext cx="2992673" cy="2589640"/>
          </a:xfrm>
        </p:spPr>
        <p:txBody>
          <a:bodyPr vert="horz" lIns="91440" tIns="45720" rIns="91440" bIns="45720" rtlCol="0" anchor="t">
            <a:normAutofit/>
          </a:bodyPr>
          <a:lstStyle/>
          <a:p>
            <a:pPr algn="r"/>
            <a:r>
              <a:rPr lang="he-IL" sz="1600" dirty="0"/>
              <a:t>כמה שירים אתם מצליחים למצוא הכוללים את המילים:</a:t>
            </a:r>
          </a:p>
          <a:p>
            <a:pPr marL="285750" indent="-285750" algn="r">
              <a:buFont typeface="Arial" panose="020B0604020202020204" pitchFamily="34" charset="0"/>
              <a:buChar char="•"/>
            </a:pPr>
            <a:r>
              <a:rPr lang="he-IL" sz="1600" dirty="0"/>
              <a:t>אור</a:t>
            </a:r>
          </a:p>
          <a:p>
            <a:pPr marL="285750" indent="-285750" algn="r">
              <a:buFont typeface="Arial" panose="020B0604020202020204" pitchFamily="34" charset="0"/>
              <a:buChar char="•"/>
            </a:pPr>
            <a:r>
              <a:rPr lang="he-IL" sz="1600" dirty="0"/>
              <a:t>יום</a:t>
            </a:r>
          </a:p>
          <a:p>
            <a:pPr marL="285750" indent="-285750" algn="r">
              <a:buFont typeface="Arial" panose="020B0604020202020204" pitchFamily="34" charset="0"/>
              <a:buChar char="•"/>
            </a:pPr>
            <a:r>
              <a:rPr lang="he-IL" sz="1600" dirty="0"/>
              <a:t>חושך</a:t>
            </a:r>
          </a:p>
          <a:p>
            <a:pPr marL="285750" indent="-285750" algn="r">
              <a:buFont typeface="Arial" panose="020B0604020202020204" pitchFamily="34" charset="0"/>
              <a:buChar char="•"/>
            </a:pPr>
            <a:r>
              <a:rPr lang="he-IL" sz="1600" dirty="0"/>
              <a:t>לילה</a:t>
            </a:r>
            <a:endParaRPr lang="en-US" sz="1600" dirty="0"/>
          </a:p>
        </p:txBody>
      </p:sp>
      <p:grpSp>
        <p:nvGrpSpPr>
          <p:cNvPr id="2" name="Group 1" descr="קבוצת תמונות עם רקע אפור כהה מציגה צלליות של פסנתר כנף, גיטרה אקוסטית, מערכת תופים, חליל ותווים מוזיקליים.">
            <a:extLst>
              <a:ext uri="{FF2B5EF4-FFF2-40B4-BE49-F238E27FC236}">
                <a16:creationId xmlns:a16="http://schemas.microsoft.com/office/drawing/2014/main" id="{1B60D061-9F9C-9DCA-F1EC-96D8C21A5F11}"/>
              </a:ext>
            </a:extLst>
          </p:cNvPr>
          <p:cNvGrpSpPr/>
          <p:nvPr/>
        </p:nvGrpSpPr>
        <p:grpSpPr>
          <a:xfrm>
            <a:off x="1915025" y="74803"/>
            <a:ext cx="6828989" cy="6731291"/>
            <a:chOff x="1915025" y="74803"/>
            <a:chExt cx="6828989" cy="6731291"/>
          </a:xfrm>
        </p:grpSpPr>
        <p:pic>
          <p:nvPicPr>
            <p:cNvPr id="11" name="Graphic 10" descr="פְּסַנְתֵר">
              <a:extLst>
                <a:ext uri="{FF2B5EF4-FFF2-40B4-BE49-F238E27FC236}">
                  <a16:creationId xmlns:a16="http://schemas.microsoft.com/office/drawing/2014/main" id="{0BACE5FA-6F07-4249-8309-6102281BAD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7686" y="74803"/>
              <a:ext cx="2067378" cy="2067378"/>
            </a:xfrm>
            <a:prstGeom prst="rect">
              <a:avLst/>
            </a:prstGeom>
          </p:spPr>
        </p:pic>
        <p:pic>
          <p:nvPicPr>
            <p:cNvPr id="7" name="Graphic 6" descr="גִיטָרָה">
              <a:extLst>
                <a:ext uri="{FF2B5EF4-FFF2-40B4-BE49-F238E27FC236}">
                  <a16:creationId xmlns:a16="http://schemas.microsoft.com/office/drawing/2014/main" id="{2D31CEF3-44A4-4C23-8FC5-5D65AA096E8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95343" y="4951153"/>
              <a:ext cx="1748671" cy="1748671"/>
            </a:xfrm>
            <a:prstGeom prst="rect">
              <a:avLst/>
            </a:prstGeom>
          </p:spPr>
        </p:pic>
        <p:pic>
          <p:nvPicPr>
            <p:cNvPr id="3" name="Graphic 2" descr="תווי מוזיקה">
              <a:extLst>
                <a:ext uri="{FF2B5EF4-FFF2-40B4-BE49-F238E27FC236}">
                  <a16:creationId xmlns:a16="http://schemas.microsoft.com/office/drawing/2014/main" id="{0DFD2D77-55AD-4D32-A99A-7D251776B89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73632" y="1394328"/>
              <a:ext cx="918944" cy="918944"/>
            </a:xfrm>
            <a:prstGeom prst="rect">
              <a:avLst/>
            </a:prstGeom>
          </p:spPr>
        </p:pic>
        <p:pic>
          <p:nvPicPr>
            <p:cNvPr id="5" name="Graphic 4" descr="מערכת תופים">
              <a:extLst>
                <a:ext uri="{FF2B5EF4-FFF2-40B4-BE49-F238E27FC236}">
                  <a16:creationId xmlns:a16="http://schemas.microsoft.com/office/drawing/2014/main" id="{A0335F25-6C30-4DA3-9AE6-0BD9407F376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821341" y="3303619"/>
              <a:ext cx="1237667" cy="1237667"/>
            </a:xfrm>
            <a:prstGeom prst="rect">
              <a:avLst/>
            </a:prstGeom>
          </p:spPr>
        </p:pic>
        <p:pic>
          <p:nvPicPr>
            <p:cNvPr id="13" name="Graphic 12" descr="חָלִיל">
              <a:extLst>
                <a:ext uri="{FF2B5EF4-FFF2-40B4-BE49-F238E27FC236}">
                  <a16:creationId xmlns:a16="http://schemas.microsoft.com/office/drawing/2014/main" id="{1DBE5DE6-4F54-4E8A-8F8E-6D8C7D6D000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915025" y="5389778"/>
              <a:ext cx="1416316" cy="1416316"/>
            </a:xfrm>
            <a:prstGeom prst="rect">
              <a:avLst/>
            </a:prstGeom>
          </p:spPr>
        </p:pic>
      </p:grpSp>
    </p:spTree>
    <p:extLst>
      <p:ext uri="{BB962C8B-B14F-4D97-AF65-F5344CB8AC3E}">
        <p14:creationId xmlns:p14="http://schemas.microsoft.com/office/powerpoint/2010/main" val="3511985512"/>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A9426D-2382-4B9B-B9E0-031673A6E9BB}"/>
              </a:ext>
            </a:extLst>
          </p:cNvPr>
          <p:cNvSpPr>
            <a:spLocks noGrp="1"/>
          </p:cNvSpPr>
          <p:nvPr>
            <p:ph type="title"/>
          </p:nvPr>
        </p:nvSpPr>
        <p:spPr>
          <a:xfrm>
            <a:off x="1669439" y="614900"/>
            <a:ext cx="7423848" cy="318161"/>
          </a:xfrm>
        </p:spPr>
        <p:txBody>
          <a:bodyPr/>
          <a:lstStyle/>
          <a:p>
            <a:r>
              <a:rPr lang="he-IL" dirty="0"/>
              <a:t>דוגמאות מהעולם לצמצום זיהום אור</a:t>
            </a:r>
            <a:r>
              <a:rPr lang="en-US" dirty="0"/>
              <a:t>                                  </a:t>
            </a:r>
          </a:p>
        </p:txBody>
      </p:sp>
      <p:grpSp>
        <p:nvGrpSpPr>
          <p:cNvPr id="2" name="Group 1" descr="כיוון תאורה נכון; כיוון תאורה נכון, ובנוסף הפחתת עוצמת המנורה פי 5 למניעת זליגת אור">
            <a:extLst>
              <a:ext uri="{FF2B5EF4-FFF2-40B4-BE49-F238E27FC236}">
                <a16:creationId xmlns:a16="http://schemas.microsoft.com/office/drawing/2014/main" id="{44895243-F3F1-BD0C-1368-5E321CAA8A86}"/>
              </a:ext>
            </a:extLst>
          </p:cNvPr>
          <p:cNvGrpSpPr/>
          <p:nvPr/>
        </p:nvGrpSpPr>
        <p:grpSpPr>
          <a:xfrm>
            <a:off x="4030823" y="1532076"/>
            <a:ext cx="4105469" cy="4776339"/>
            <a:chOff x="4030823" y="1532076"/>
            <a:chExt cx="4105469" cy="4776339"/>
          </a:xfrm>
        </p:grpSpPr>
        <p:pic>
          <p:nvPicPr>
            <p:cNvPr id="11" name="Picture 10" descr="כיוון תאורה נכון">
              <a:extLst>
                <a:ext uri="{FF2B5EF4-FFF2-40B4-BE49-F238E27FC236}">
                  <a16:creationId xmlns:a16="http://schemas.microsoft.com/office/drawing/2014/main" id="{3898E77A-487A-4F65-996F-94F4F79B496A}"/>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4030823" y="1532076"/>
              <a:ext cx="4105469" cy="3118081"/>
            </a:xfrm>
            <a:prstGeom prst="rect">
              <a:avLst/>
            </a:prstGeom>
          </p:spPr>
        </p:pic>
        <p:pic>
          <p:nvPicPr>
            <p:cNvPr id="6" name="Picture 5" descr="כיוון תאורה נכון, ובנוסף הפחתת עוצמת המנורה פי 5 למניעת זליגת אור">
              <a:extLst>
                <a:ext uri="{FF2B5EF4-FFF2-40B4-BE49-F238E27FC236}">
                  <a16:creationId xmlns:a16="http://schemas.microsoft.com/office/drawing/2014/main" id="{52699CE8-C259-4EA4-8ADA-DC2DA652D5AB}"/>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030823" y="4769957"/>
              <a:ext cx="4105469" cy="1538458"/>
            </a:xfrm>
            <a:prstGeom prst="rect">
              <a:avLst/>
            </a:prstGeom>
          </p:spPr>
        </p:pic>
      </p:grpSp>
      <p:sp>
        <p:nvSpPr>
          <p:cNvPr id="13" name="TextBox 12">
            <a:extLst>
              <a:ext uri="{FF2B5EF4-FFF2-40B4-BE49-F238E27FC236}">
                <a16:creationId xmlns:a16="http://schemas.microsoft.com/office/drawing/2014/main" id="{75D3EEA1-5451-4627-99D1-3A95AF43C624}"/>
              </a:ext>
            </a:extLst>
          </p:cNvPr>
          <p:cNvSpPr txBox="1"/>
          <p:nvPr/>
        </p:nvSpPr>
        <p:spPr>
          <a:xfrm>
            <a:off x="4338732" y="6281423"/>
            <a:ext cx="3489649" cy="276999"/>
          </a:xfrm>
          <a:prstGeom prst="rect">
            <a:avLst/>
          </a:prstGeom>
          <a:noFill/>
        </p:spPr>
        <p:txBody>
          <a:bodyPr wrap="square" rtlCol="0">
            <a:spAutoFit/>
          </a:bodyPr>
          <a:lstStyle/>
          <a:p>
            <a:pPr algn="ctr" rtl="1"/>
            <a:r>
              <a:rPr lang="he-IL" sz="1200" dirty="0"/>
              <a:t>מקור: האגודה הישראלית לאקולוגיה ומדעי הסביבה.</a:t>
            </a:r>
            <a:endParaRPr lang="en-US" sz="1200" dirty="0"/>
          </a:p>
        </p:txBody>
      </p:sp>
      <p:sp>
        <p:nvSpPr>
          <p:cNvPr id="8" name="TextBox 7">
            <a:extLst>
              <a:ext uri="{FF2B5EF4-FFF2-40B4-BE49-F238E27FC236}">
                <a16:creationId xmlns:a16="http://schemas.microsoft.com/office/drawing/2014/main" id="{63D1C73D-D9A8-45F0-8D12-9A9D8960E6CD}"/>
              </a:ext>
            </a:extLst>
          </p:cNvPr>
          <p:cNvSpPr txBox="1"/>
          <p:nvPr/>
        </p:nvSpPr>
        <p:spPr>
          <a:xfrm>
            <a:off x="2369974" y="2028634"/>
            <a:ext cx="1660849" cy="369332"/>
          </a:xfrm>
          <a:prstGeom prst="rect">
            <a:avLst/>
          </a:prstGeom>
          <a:noFill/>
        </p:spPr>
        <p:txBody>
          <a:bodyPr wrap="square" rtlCol="0">
            <a:spAutoFit/>
          </a:bodyPr>
          <a:lstStyle/>
          <a:p>
            <a:pPr algn="ctr" rtl="1"/>
            <a:r>
              <a:rPr lang="he-IL" dirty="0"/>
              <a:t>כיוון תאורה נכון</a:t>
            </a:r>
            <a:endParaRPr lang="en-US" dirty="0"/>
          </a:p>
        </p:txBody>
      </p:sp>
      <p:sp>
        <p:nvSpPr>
          <p:cNvPr id="12" name="TextBox 11">
            <a:extLst>
              <a:ext uri="{FF2B5EF4-FFF2-40B4-BE49-F238E27FC236}">
                <a16:creationId xmlns:a16="http://schemas.microsoft.com/office/drawing/2014/main" id="{3BEF0B03-2639-45AF-92C1-14C497A77DC9}"/>
              </a:ext>
            </a:extLst>
          </p:cNvPr>
          <p:cNvSpPr txBox="1"/>
          <p:nvPr/>
        </p:nvSpPr>
        <p:spPr>
          <a:xfrm>
            <a:off x="1007707" y="3452325"/>
            <a:ext cx="3023116" cy="923330"/>
          </a:xfrm>
          <a:prstGeom prst="rect">
            <a:avLst/>
          </a:prstGeom>
          <a:noFill/>
        </p:spPr>
        <p:txBody>
          <a:bodyPr wrap="square" rtlCol="0">
            <a:spAutoFit/>
          </a:bodyPr>
          <a:lstStyle/>
          <a:p>
            <a:pPr algn="ctr" rtl="1"/>
            <a:r>
              <a:rPr lang="he-IL" dirty="0"/>
              <a:t>כיוון תאורה נכון, ובנוסף הפחתת עוצמת המנורה פי 5 למניעת זליגת אור</a:t>
            </a:r>
            <a:endParaRPr lang="en-US" dirty="0"/>
          </a:p>
        </p:txBody>
      </p:sp>
      <p:pic>
        <p:nvPicPr>
          <p:cNvPr id="10" name="תמונה 9" descr="לוגו של האגודה הישראלית, לאקולוגיה ולמדעי הסביבה">
            <a:extLst>
              <a:ext uri="{FF2B5EF4-FFF2-40B4-BE49-F238E27FC236}">
                <a16:creationId xmlns:a16="http://schemas.microsoft.com/office/drawing/2014/main" id="{F357C44E-629D-4D60-91A9-548CEAC5A07F}"/>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3515775" y="6334198"/>
            <a:ext cx="1030092" cy="523802"/>
          </a:xfrm>
          <a:prstGeom prst="rect">
            <a:avLst/>
          </a:prstGeom>
        </p:spPr>
      </p:pic>
    </p:spTree>
    <p:extLst>
      <p:ext uri="{BB962C8B-B14F-4D97-AF65-F5344CB8AC3E}">
        <p14:creationId xmlns:p14="http://schemas.microsoft.com/office/powerpoint/2010/main" val="3667935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A9426D-2382-4B9B-B9E0-031673A6E9BB}"/>
              </a:ext>
            </a:extLst>
          </p:cNvPr>
          <p:cNvSpPr>
            <a:spLocks noGrp="1"/>
          </p:cNvSpPr>
          <p:nvPr>
            <p:ph type="title"/>
          </p:nvPr>
        </p:nvSpPr>
        <p:spPr>
          <a:xfrm>
            <a:off x="1669439" y="614900"/>
            <a:ext cx="7423848" cy="318161"/>
          </a:xfrm>
        </p:spPr>
        <p:txBody>
          <a:bodyPr/>
          <a:lstStyle/>
          <a:p>
            <a:r>
              <a:rPr lang="he-IL" dirty="0"/>
              <a:t>דוגמאות מהעולם לצמצום זיהום אור</a:t>
            </a:r>
            <a:r>
              <a:rPr lang="en-US" dirty="0"/>
              <a:t>                                               </a:t>
            </a:r>
          </a:p>
        </p:txBody>
      </p:sp>
      <p:pic>
        <p:nvPicPr>
          <p:cNvPr id="4" name="Picture 3" descr="דו&quot;ח ועדת מומחים לצמצום זיהום אור, מטעם האגודה הישראלית לאקולוגיה ומדעי הסביבה.">
            <a:extLst>
              <a:ext uri="{FF2B5EF4-FFF2-40B4-BE49-F238E27FC236}">
                <a16:creationId xmlns:a16="http://schemas.microsoft.com/office/drawing/2014/main" id="{5847081B-373D-4D7C-AA2B-20348B0985C4}"/>
              </a:ext>
            </a:extLst>
          </p:cNvPr>
          <p:cNvPicPr>
            <a:picLocks noChangeAspect="1"/>
          </p:cNvPicPr>
          <p:nvPr/>
        </p:nvPicPr>
        <p:blipFill>
          <a:blip r:embed="rId2"/>
          <a:stretch>
            <a:fillRect/>
          </a:stretch>
        </p:blipFill>
        <p:spPr>
          <a:xfrm>
            <a:off x="4851036" y="1687757"/>
            <a:ext cx="3790168" cy="4870397"/>
          </a:xfrm>
          <a:prstGeom prst="rect">
            <a:avLst/>
          </a:prstGeom>
        </p:spPr>
      </p:pic>
      <p:sp>
        <p:nvSpPr>
          <p:cNvPr id="2" name="TextBox 1">
            <a:extLst>
              <a:ext uri="{FF2B5EF4-FFF2-40B4-BE49-F238E27FC236}">
                <a16:creationId xmlns:a16="http://schemas.microsoft.com/office/drawing/2014/main" id="{C5AF87BD-1673-4307-AD57-4C7C72FDE223}"/>
              </a:ext>
            </a:extLst>
          </p:cNvPr>
          <p:cNvSpPr txBox="1"/>
          <p:nvPr/>
        </p:nvSpPr>
        <p:spPr>
          <a:xfrm>
            <a:off x="185731" y="1793052"/>
            <a:ext cx="4386269" cy="1754326"/>
          </a:xfrm>
          <a:prstGeom prst="rect">
            <a:avLst/>
          </a:prstGeom>
          <a:noFill/>
        </p:spPr>
        <p:txBody>
          <a:bodyPr wrap="square" rtlCol="0">
            <a:spAutoFit/>
          </a:bodyPr>
          <a:lstStyle/>
          <a:p>
            <a:pPr algn="r" rtl="1"/>
            <a:r>
              <a:rPr lang="he-IL" dirty="0"/>
              <a:t>דו"ח ועדת מומחים לצמצום זיהום אור, מטעם האגודה הישראלית לאקולוגיה ומדעי הסביבה.</a:t>
            </a:r>
          </a:p>
          <a:p>
            <a:pPr algn="r" rtl="1"/>
            <a:endParaRPr lang="he-IL" dirty="0"/>
          </a:p>
          <a:p>
            <a:pPr algn="r" rtl="1"/>
            <a:r>
              <a:rPr lang="he-IL" dirty="0"/>
              <a:t>לדו"ח המלא ודרכי פעולה:</a:t>
            </a:r>
          </a:p>
          <a:p>
            <a:pPr algn="r" rtl="1"/>
            <a:r>
              <a:rPr lang="en-US" dirty="0">
                <a:hlinkClick r:id="rId3"/>
              </a:rPr>
              <a:t>http://www.isees.org.il/committee/light-pollution/</a:t>
            </a:r>
            <a:endParaRPr lang="en-US" dirty="0"/>
          </a:p>
        </p:txBody>
      </p:sp>
      <p:pic>
        <p:nvPicPr>
          <p:cNvPr id="6" name="תמונה 5" descr="לוגו של האגודה הישראלית, לאקולוגיה ולמדעי הסביבה">
            <a:extLst>
              <a:ext uri="{FF2B5EF4-FFF2-40B4-BE49-F238E27FC236}">
                <a16:creationId xmlns:a16="http://schemas.microsoft.com/office/drawing/2014/main" id="{6696EB15-D009-4751-BF9C-8B43678AFC11}"/>
              </a:ext>
            </a:extLst>
          </p:cNvPr>
          <p:cNvPicPr>
            <a:picLocks noChangeAspect="1"/>
          </p:cNvPicPr>
          <p:nvPr/>
        </p:nvPicPr>
        <p:blipFill>
          <a:blip r:embed="rId4"/>
          <a:stretch>
            <a:fillRect/>
          </a:stretch>
        </p:blipFill>
        <p:spPr>
          <a:xfrm>
            <a:off x="1883681" y="3643637"/>
            <a:ext cx="1885225" cy="958636"/>
          </a:xfrm>
          <a:prstGeom prst="rect">
            <a:avLst/>
          </a:prstGeom>
        </p:spPr>
      </p:pic>
    </p:spTree>
    <p:extLst>
      <p:ext uri="{BB962C8B-B14F-4D97-AF65-F5344CB8AC3E}">
        <p14:creationId xmlns:p14="http://schemas.microsoft.com/office/powerpoint/2010/main" val="45605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המלצות תלמידי מעלה אדומים להפחתת זיהום אור ורעש.&#10;מקור: רשות הטבע והגנים.">
            <a:extLst>
              <a:ext uri="{FF2B5EF4-FFF2-40B4-BE49-F238E27FC236}">
                <a16:creationId xmlns:a16="http://schemas.microsoft.com/office/drawing/2014/main" id="{15F10EBC-3AFF-435B-B61D-B870AECC9E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0517" y="1338583"/>
            <a:ext cx="5662965" cy="4530372"/>
          </a:xfrm>
          <a:prstGeom prst="rect">
            <a:avLst/>
          </a:prstGeom>
        </p:spPr>
      </p:pic>
      <p:sp>
        <p:nvSpPr>
          <p:cNvPr id="6" name="TextBox 1">
            <a:extLst>
              <a:ext uri="{FF2B5EF4-FFF2-40B4-BE49-F238E27FC236}">
                <a16:creationId xmlns:a16="http://schemas.microsoft.com/office/drawing/2014/main" id="{58FFD235-ACC0-4741-B4D3-E303C95BB9E2}"/>
              </a:ext>
            </a:extLst>
          </p:cNvPr>
          <p:cNvSpPr txBox="1">
            <a:spLocks noGrp="1"/>
          </p:cNvSpPr>
          <p:nvPr>
            <p:ph type="title" idx="4294967295"/>
          </p:nvPr>
        </p:nvSpPr>
        <p:spPr>
          <a:xfrm>
            <a:off x="1959427" y="5868955"/>
            <a:ext cx="522514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schemeClr val="tx1"/>
                </a:solidFill>
                <a:effectLst/>
                <a:uLnTx/>
                <a:uFillTx/>
                <a:latin typeface="+mn-lt"/>
                <a:ea typeface="+mn-ea"/>
                <a:cs typeface="+mn-cs"/>
              </a:rPr>
              <a:t>המלצות תלמידי מעלה אדומים להפחתת זיהום אור ורעש.</a:t>
            </a:r>
            <a:br>
              <a:rPr kumimoji="0" lang="en-US" sz="1800" b="0" i="0" u="none" strike="noStrike" kern="1200" cap="none" spc="0" normalizeH="0" baseline="0" noProof="0" dirty="0">
                <a:ln>
                  <a:noFill/>
                </a:ln>
                <a:solidFill>
                  <a:schemeClr val="tx1"/>
                </a:solidFill>
                <a:effectLst/>
                <a:uLnTx/>
                <a:uFillTx/>
                <a:latin typeface="+mn-lt"/>
                <a:ea typeface="+mn-ea"/>
                <a:cs typeface="+mn-cs"/>
              </a:rPr>
            </a:br>
            <a:r>
              <a:rPr kumimoji="0" lang="he-IL" sz="1200" b="0" i="0" u="none" strike="noStrike" kern="1200" cap="none" spc="0" normalizeH="0" baseline="0" noProof="0" dirty="0">
                <a:ln>
                  <a:noFill/>
                </a:ln>
                <a:solidFill>
                  <a:schemeClr val="tx1"/>
                </a:solidFill>
                <a:effectLst/>
                <a:uLnTx/>
                <a:uFillTx/>
                <a:latin typeface="+mn-lt"/>
                <a:ea typeface="+mn-ea"/>
                <a:cs typeface="+mn-cs"/>
              </a:rPr>
              <a:t>מקור: רשות הטבע והגנים.</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3348341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18970" y="838835"/>
            <a:ext cx="7423848" cy="318161"/>
          </a:xfrm>
        </p:spPr>
        <p:txBody>
          <a:bodyPr/>
          <a:lstStyle/>
          <a:p>
            <a:r>
              <a:rPr lang="he-IL" dirty="0"/>
              <a:t>ולסיכום...</a:t>
            </a:r>
          </a:p>
        </p:txBody>
      </p:sp>
      <p:sp>
        <p:nvSpPr>
          <p:cNvPr id="3" name="מציין מיקום טקסט 2">
            <a:extLst>
              <a:ext uri="{FF2B5EF4-FFF2-40B4-BE49-F238E27FC236}">
                <a16:creationId xmlns:a16="http://schemas.microsoft.com/office/drawing/2014/main" id="{278FBE14-D668-4B8A-A5D6-A1F40C197DB0}"/>
              </a:ext>
            </a:extLst>
          </p:cNvPr>
          <p:cNvSpPr txBox="1">
            <a:spLocks/>
          </p:cNvSpPr>
          <p:nvPr/>
        </p:nvSpPr>
        <p:spPr>
          <a:xfrm>
            <a:off x="531845" y="1502230"/>
            <a:ext cx="8338965" cy="40121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r" rtl="1"/>
            <a:r>
              <a:rPr lang="he-IL" dirty="0">
                <a:solidFill>
                  <a:schemeClr val="bg1"/>
                </a:solidFill>
              </a:rPr>
              <a:t>הצורך האנושי בתאורה הוביל לשימוש מופרז באור.</a:t>
            </a:r>
          </a:p>
          <a:p>
            <a:pPr marL="457200" indent="-457200" algn="r" rtl="1"/>
            <a:r>
              <a:rPr lang="he-IL" dirty="0">
                <a:solidFill>
                  <a:schemeClr val="bg1"/>
                </a:solidFill>
              </a:rPr>
              <a:t>זיהום אור נובע כאשר עודפי תאורה זולגים לשטחים בהם הם אינם רצויים.</a:t>
            </a:r>
          </a:p>
          <a:p>
            <a:pPr marL="457200" indent="-457200" algn="r" rtl="1"/>
            <a:r>
              <a:rPr lang="he-IL" dirty="0">
                <a:solidFill>
                  <a:schemeClr val="bg1"/>
                </a:solidFill>
              </a:rPr>
              <a:t>קיימות דרכים רבות להפחתת זיהום האור, ובכך להקטין את ההשפעה על הסביבה ולחסוך כספים מיותרים.</a:t>
            </a:r>
          </a:p>
          <a:p>
            <a:pPr marL="457200" indent="-457200" algn="r" rtl="1"/>
            <a:endParaRPr lang="he-IL" dirty="0">
              <a:solidFill>
                <a:schemeClr val="bg1"/>
              </a:solidFill>
            </a:endParaRPr>
          </a:p>
          <a:p>
            <a:pPr marL="457200" indent="-457200" algn="r" rtl="1"/>
            <a:r>
              <a:rPr lang="he-IL" dirty="0">
                <a:solidFill>
                  <a:schemeClr val="bg1"/>
                </a:solidFill>
              </a:rPr>
              <a:t>שאלה לבית – כיצד ניתן לצמצם זיהום אור</a:t>
            </a:r>
            <a:br>
              <a:rPr lang="en-US" dirty="0">
                <a:solidFill>
                  <a:schemeClr val="bg1"/>
                </a:solidFill>
              </a:rPr>
            </a:br>
            <a:r>
              <a:rPr lang="he-IL" dirty="0">
                <a:solidFill>
                  <a:schemeClr val="bg1"/>
                </a:solidFill>
              </a:rPr>
              <a:t>במרחב הביתי?</a:t>
            </a:r>
          </a:p>
        </p:txBody>
      </p:sp>
    </p:spTree>
    <p:extLst>
      <p:ext uri="{BB962C8B-B14F-4D97-AF65-F5344CB8AC3E}">
        <p14:creationId xmlns:p14="http://schemas.microsoft.com/office/powerpoint/2010/main" val="347322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FDE00-2F1A-03E2-5894-4209F1B5B9F5}"/>
              </a:ext>
            </a:extLst>
          </p:cNvPr>
          <p:cNvSpPr>
            <a:spLocks noGrp="1"/>
          </p:cNvSpPr>
          <p:nvPr>
            <p:ph type="title"/>
          </p:nvPr>
        </p:nvSpPr>
        <p:spPr>
          <a:xfrm>
            <a:off x="7781430" y="0"/>
            <a:ext cx="1362570" cy="345441"/>
          </a:xfrm>
        </p:spPr>
        <p:txBody>
          <a:bodyPr vert="horz" lIns="91440" tIns="45720" rIns="91440" bIns="45720" rtlCol="0" anchor="b">
            <a:noAutofit/>
          </a:bodyPr>
          <a:lstStyle/>
          <a:p>
            <a:r>
              <a:rPr lang="he-IL" sz="2000" dirty="0">
                <a:solidFill>
                  <a:schemeClr val="bg1"/>
                </a:solidFill>
              </a:rPr>
              <a:t>ולסיכום...</a:t>
            </a:r>
            <a:r>
              <a:rPr lang="en-US" sz="2000" dirty="0">
                <a:solidFill>
                  <a:schemeClr val="bg1"/>
                </a:solidFill>
              </a:rPr>
              <a:t>  </a:t>
            </a:r>
            <a:endParaRPr lang="en-IN" sz="2000" dirty="0">
              <a:solidFill>
                <a:schemeClr val="bg1"/>
              </a:solidFill>
            </a:endParaRPr>
          </a:p>
        </p:txBody>
      </p:sp>
      <p:pic>
        <p:nvPicPr>
          <p:cNvPr id="4" name="Picture 3" descr="סצנת לילה עירונית הכוללת שביל הולכי רגל ואופניים מואר היטב לאורך תעלה. השביל מחולק לשני נתיבים עם פנסי רחוב המטילים זוהר כתום חם.">
            <a:extLst>
              <a:ext uri="{FF2B5EF4-FFF2-40B4-BE49-F238E27FC236}">
                <a16:creationId xmlns:a16="http://schemas.microsoft.com/office/drawing/2014/main" id="{5FED6737-0087-47E4-A183-97A26DE47FD4}"/>
              </a:ext>
            </a:extLst>
          </p:cNvPr>
          <p:cNvPicPr>
            <a:picLocks noChangeAspect="1"/>
          </p:cNvPicPr>
          <p:nvPr/>
        </p:nvPicPr>
        <p:blipFill rotWithShape="1">
          <a:blip r:embed="rId2"/>
          <a:srcRect r="1225"/>
          <a:stretch/>
        </p:blipFill>
        <p:spPr>
          <a:xfrm>
            <a:off x="0" y="1235631"/>
            <a:ext cx="9143999" cy="5599207"/>
          </a:xfrm>
          <a:prstGeom prst="rect">
            <a:avLst/>
          </a:prstGeom>
        </p:spPr>
      </p:pic>
    </p:spTree>
    <p:extLst>
      <p:ext uri="{BB962C8B-B14F-4D97-AF65-F5344CB8AC3E}">
        <p14:creationId xmlns:p14="http://schemas.microsoft.com/office/powerpoint/2010/main" val="4191629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42074-F245-F02D-0959-E311A2F3AD3A}"/>
              </a:ext>
            </a:extLst>
          </p:cNvPr>
          <p:cNvSpPr>
            <a:spLocks noGrp="1"/>
          </p:cNvSpPr>
          <p:nvPr>
            <p:ph type="title" idx="4294967295"/>
          </p:nvPr>
        </p:nvSpPr>
        <p:spPr>
          <a:xfrm>
            <a:off x="7934960" y="0"/>
            <a:ext cx="1098550" cy="345440"/>
          </a:xfrm>
        </p:spPr>
        <p:txBody>
          <a:bodyPr vert="horz" lIns="91440" tIns="45720" rIns="91440" bIns="45720" rtlCol="0" anchor="b">
            <a:normAutofit fontScale="90000"/>
          </a:bodyPr>
          <a:lstStyle/>
          <a:p>
            <a:pPr algn="r"/>
            <a:r>
              <a:rPr lang="he-IL" sz="2000" dirty="0">
                <a:solidFill>
                  <a:schemeClr val="bg1"/>
                </a:solidFill>
              </a:rPr>
              <a:t>תודה רבה</a:t>
            </a:r>
            <a:endParaRPr lang="en-IN" sz="2000" dirty="0">
              <a:solidFill>
                <a:schemeClr val="bg1"/>
              </a:solidFill>
            </a:endParaRPr>
          </a:p>
        </p:txBody>
      </p:sp>
    </p:spTree>
    <p:extLst>
      <p:ext uri="{BB962C8B-B14F-4D97-AF65-F5344CB8AC3E}">
        <p14:creationId xmlns:p14="http://schemas.microsoft.com/office/powerpoint/2010/main" val="3222434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677AD4C3-30BB-AC8E-9F9F-74DB20975B84}"/>
              </a:ext>
            </a:extLst>
          </p:cNvPr>
          <p:cNvSpPr>
            <a:spLocks noGrp="1"/>
          </p:cNvSpPr>
          <p:nvPr>
            <p:ph type="title"/>
          </p:nvPr>
        </p:nvSpPr>
        <p:spPr>
          <a:xfrm>
            <a:off x="7294880" y="0"/>
            <a:ext cx="1849120" cy="366375"/>
          </a:xfrm>
        </p:spPr>
        <p:txBody>
          <a:bodyPr vert="horz" lIns="91440" tIns="45720" rIns="91440" bIns="45720" rtlCol="0" anchor="b">
            <a:noAutofit/>
          </a:bodyPr>
          <a:lstStyle/>
          <a:p>
            <a:r>
              <a:rPr lang="he-IL" sz="2000" dirty="0">
                <a:solidFill>
                  <a:schemeClr val="bg1"/>
                </a:solidFill>
              </a:rPr>
              <a:t>נפתח בתחרות!</a:t>
            </a:r>
            <a:r>
              <a:rPr lang="en-US" sz="2000" dirty="0">
                <a:solidFill>
                  <a:schemeClr val="bg1"/>
                </a:solidFill>
              </a:rPr>
              <a:t>  </a:t>
            </a:r>
            <a:endParaRPr lang="en-IN" sz="2000" dirty="0">
              <a:solidFill>
                <a:schemeClr val="bg1"/>
              </a:solidFill>
            </a:endParaRPr>
          </a:p>
        </p:txBody>
      </p:sp>
      <p:grpSp>
        <p:nvGrpSpPr>
          <p:cNvPr id="5" name="Group 4" descr="קולאז' הממחיש את התפתחות טכנולוגיית התאורה. הוא מציג מדורה, פנס שמן, נורות תלויות מודרניות, פנסי רחוב חשמליים וזרקורים הפונים לשמיים. חץ צהוב מצביע משמאל לימין, ומסמל את ההתקדמות משיטות תאורה פרימיטיביות למתקדמות.">
            <a:extLst>
              <a:ext uri="{FF2B5EF4-FFF2-40B4-BE49-F238E27FC236}">
                <a16:creationId xmlns:a16="http://schemas.microsoft.com/office/drawing/2014/main" id="{F3E5CC33-3784-8D9E-1102-8ABD7F8323ED}"/>
              </a:ext>
              <a:ext uri="{C183D7F6-B498-43B3-948B-1728B52AA6E4}">
                <adec:decorative xmlns:adec="http://schemas.microsoft.com/office/drawing/2017/decorative" val="0"/>
              </a:ext>
            </a:extLst>
          </p:cNvPr>
          <p:cNvGrpSpPr/>
          <p:nvPr/>
        </p:nvGrpSpPr>
        <p:grpSpPr>
          <a:xfrm>
            <a:off x="5000140" y="658714"/>
            <a:ext cx="4013231" cy="2998692"/>
            <a:chOff x="5130768" y="336998"/>
            <a:chExt cx="4013231" cy="2998692"/>
          </a:xfrm>
        </p:grpSpPr>
        <p:pic>
          <p:nvPicPr>
            <p:cNvPr id="8" name="Picture 7">
              <a:extLst>
                <a:ext uri="{FF2B5EF4-FFF2-40B4-BE49-F238E27FC236}">
                  <a16:creationId xmlns:a16="http://schemas.microsoft.com/office/drawing/2014/main" id="{02C91964-7783-33F2-10DC-2E5FB890A7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30768" y="336998"/>
              <a:ext cx="4013231" cy="2714111"/>
            </a:xfrm>
            <a:prstGeom prst="rect">
              <a:avLst/>
            </a:prstGeom>
          </p:spPr>
        </p:pic>
        <p:sp>
          <p:nvSpPr>
            <p:cNvPr id="9" name="TextBox 8">
              <a:extLst>
                <a:ext uri="{FF2B5EF4-FFF2-40B4-BE49-F238E27FC236}">
                  <a16:creationId xmlns:a16="http://schemas.microsoft.com/office/drawing/2014/main" id="{A73534B9-F076-CF8D-BDD8-C43DA695BDCB}"/>
                </a:ext>
              </a:extLst>
            </p:cNvPr>
            <p:cNvSpPr txBox="1"/>
            <p:nvPr/>
          </p:nvSpPr>
          <p:spPr>
            <a:xfrm>
              <a:off x="5794309" y="3058691"/>
              <a:ext cx="2696547" cy="276999"/>
            </a:xfrm>
            <a:prstGeom prst="rect">
              <a:avLst/>
            </a:prstGeom>
            <a:noFill/>
          </p:spPr>
          <p:txBody>
            <a:bodyPr wrap="square" rtlCol="0">
              <a:spAutoFit/>
            </a:bodyPr>
            <a:lstStyle/>
            <a:p>
              <a:pPr algn="ctr"/>
              <a:r>
                <a:rPr lang="en-US" sz="1200" dirty="0"/>
                <a:t> </a:t>
              </a:r>
            </a:p>
          </p:txBody>
        </p:sp>
      </p:grpSp>
      <p:grpSp>
        <p:nvGrpSpPr>
          <p:cNvPr id="10" name="Group 9">
            <a:extLst>
              <a:ext uri="{FF2B5EF4-FFF2-40B4-BE49-F238E27FC236}">
                <a16:creationId xmlns:a16="http://schemas.microsoft.com/office/drawing/2014/main" id="{D76F777D-27C0-4379-6F36-5B49B0E51095}"/>
              </a:ext>
              <a:ext uri="{C183D7F6-B498-43B3-948B-1728B52AA6E4}">
                <adec:decorative xmlns:adec="http://schemas.microsoft.com/office/drawing/2017/decorative" val="1"/>
              </a:ext>
            </a:extLst>
          </p:cNvPr>
          <p:cNvGrpSpPr/>
          <p:nvPr/>
        </p:nvGrpSpPr>
        <p:grpSpPr>
          <a:xfrm>
            <a:off x="2841171" y="1890945"/>
            <a:ext cx="2953138" cy="3545882"/>
            <a:chOff x="2841171" y="1890945"/>
            <a:chExt cx="2953138" cy="3545882"/>
          </a:xfrm>
        </p:grpSpPr>
        <p:pic>
          <p:nvPicPr>
            <p:cNvPr id="13" name="Picture 12">
              <a:extLst>
                <a:ext uri="{FF2B5EF4-FFF2-40B4-BE49-F238E27FC236}">
                  <a16:creationId xmlns:a16="http://schemas.microsoft.com/office/drawing/2014/main" id="{43496274-D960-2003-134E-0088BB1AD09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848"/>
            <a:stretch/>
          </p:blipFill>
          <p:spPr>
            <a:xfrm>
              <a:off x="2841171" y="1890945"/>
              <a:ext cx="2953138" cy="3262731"/>
            </a:xfrm>
            <a:prstGeom prst="rect">
              <a:avLst/>
            </a:prstGeom>
          </p:spPr>
        </p:pic>
        <p:sp>
          <p:nvSpPr>
            <p:cNvPr id="14" name="TextBox 13">
              <a:extLst>
                <a:ext uri="{FF2B5EF4-FFF2-40B4-BE49-F238E27FC236}">
                  <a16:creationId xmlns:a16="http://schemas.microsoft.com/office/drawing/2014/main" id="{BBF51E2C-8118-9489-2282-450964391D0B}"/>
                </a:ext>
              </a:extLst>
            </p:cNvPr>
            <p:cNvSpPr txBox="1"/>
            <p:nvPr/>
          </p:nvSpPr>
          <p:spPr>
            <a:xfrm>
              <a:off x="2969466" y="5159828"/>
              <a:ext cx="2696547" cy="276999"/>
            </a:xfrm>
            <a:prstGeom prst="rect">
              <a:avLst/>
            </a:prstGeom>
            <a:noFill/>
          </p:spPr>
          <p:txBody>
            <a:bodyPr wrap="square" rtlCol="0">
              <a:spAutoFit/>
            </a:bodyPr>
            <a:lstStyle/>
            <a:p>
              <a:pPr algn="ctr"/>
              <a:endParaRPr lang="en-US" sz="1200" dirty="0"/>
            </a:p>
          </p:txBody>
        </p:sp>
      </p:grpSp>
      <p:grpSp>
        <p:nvGrpSpPr>
          <p:cNvPr id="15" name="Group 14">
            <a:extLst>
              <a:ext uri="{FF2B5EF4-FFF2-40B4-BE49-F238E27FC236}">
                <a16:creationId xmlns:a16="http://schemas.microsoft.com/office/drawing/2014/main" id="{C54443B2-BA29-A847-C861-68BFA854D64E}"/>
              </a:ext>
              <a:ext uri="{C183D7F6-B498-43B3-948B-1728B52AA6E4}">
                <adec:decorative xmlns:adec="http://schemas.microsoft.com/office/drawing/2017/decorative" val="1"/>
              </a:ext>
            </a:extLst>
          </p:cNvPr>
          <p:cNvGrpSpPr/>
          <p:nvPr/>
        </p:nvGrpSpPr>
        <p:grpSpPr>
          <a:xfrm>
            <a:off x="272919" y="4136711"/>
            <a:ext cx="3484848" cy="2600231"/>
            <a:chOff x="272919" y="4136711"/>
            <a:chExt cx="3484848" cy="2600231"/>
          </a:xfrm>
        </p:grpSpPr>
        <p:pic>
          <p:nvPicPr>
            <p:cNvPr id="17" name="Picture 16">
              <a:extLst>
                <a:ext uri="{FF2B5EF4-FFF2-40B4-BE49-F238E27FC236}">
                  <a16:creationId xmlns:a16="http://schemas.microsoft.com/office/drawing/2014/main" id="{77E1BE47-A701-14AA-7D7F-7AC1411AF7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2919" y="4136711"/>
              <a:ext cx="3484848" cy="2323232"/>
            </a:xfrm>
            <a:prstGeom prst="rect">
              <a:avLst/>
            </a:prstGeom>
          </p:spPr>
        </p:pic>
        <p:sp>
          <p:nvSpPr>
            <p:cNvPr id="18" name="TextBox 17">
              <a:extLst>
                <a:ext uri="{FF2B5EF4-FFF2-40B4-BE49-F238E27FC236}">
                  <a16:creationId xmlns:a16="http://schemas.microsoft.com/office/drawing/2014/main" id="{6243053A-4230-499F-CADD-AB526F62A5FE}"/>
                </a:ext>
              </a:extLst>
            </p:cNvPr>
            <p:cNvSpPr txBox="1"/>
            <p:nvPr/>
          </p:nvSpPr>
          <p:spPr>
            <a:xfrm>
              <a:off x="923661" y="6459943"/>
              <a:ext cx="2183364" cy="276999"/>
            </a:xfrm>
            <a:prstGeom prst="rect">
              <a:avLst/>
            </a:prstGeom>
            <a:noFill/>
          </p:spPr>
          <p:txBody>
            <a:bodyPr wrap="square" rtlCol="0">
              <a:spAutoFit/>
            </a:bodyPr>
            <a:lstStyle/>
            <a:p>
              <a:endParaRPr lang="en-US" sz="1200" dirty="0"/>
            </a:p>
          </p:txBody>
        </p:sp>
      </p:grpSp>
      <p:pic>
        <p:nvPicPr>
          <p:cNvPr id="23" name="Picture 22">
            <a:extLst>
              <a:ext uri="{FF2B5EF4-FFF2-40B4-BE49-F238E27FC236}">
                <a16:creationId xmlns:a16="http://schemas.microsoft.com/office/drawing/2014/main" id="{F092BE97-042C-CDD7-242E-D79BC16FC852}"/>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93686" y="1890945"/>
            <a:ext cx="3121256" cy="4680929"/>
          </a:xfrm>
          <a:prstGeom prst="rect">
            <a:avLst/>
          </a:prstGeom>
        </p:spPr>
      </p:pic>
      <p:sp>
        <p:nvSpPr>
          <p:cNvPr id="25" name="Arrow: Right 24">
            <a:extLst>
              <a:ext uri="{FF2B5EF4-FFF2-40B4-BE49-F238E27FC236}">
                <a16:creationId xmlns:a16="http://schemas.microsoft.com/office/drawing/2014/main" id="{109480BE-0129-2D87-1DED-F924217915CF}"/>
              </a:ext>
              <a:ext uri="{C183D7F6-B498-43B3-948B-1728B52AA6E4}">
                <adec:decorative xmlns:adec="http://schemas.microsoft.com/office/drawing/2017/decorative" val="1"/>
              </a:ext>
            </a:extLst>
          </p:cNvPr>
          <p:cNvSpPr/>
          <p:nvPr/>
        </p:nvSpPr>
        <p:spPr>
          <a:xfrm>
            <a:off x="3442996" y="5505061"/>
            <a:ext cx="1856792" cy="503853"/>
          </a:xfrm>
          <a:prstGeom prst="rightArrow">
            <a:avLst/>
          </a:prstGeom>
          <a:solidFill>
            <a:srgbClr val="F8E258"/>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67A23260-B086-0A10-2E5D-8575231DF6C3}"/>
              </a:ext>
              <a:ext uri="{C183D7F6-B498-43B3-948B-1728B52AA6E4}">
                <adec:decorative xmlns:adec="http://schemas.microsoft.com/office/drawing/2017/decorative" val="0"/>
              </a:ext>
            </a:extLst>
          </p:cNvPr>
          <p:cNvSpPr txBox="1"/>
          <p:nvPr/>
        </p:nvSpPr>
        <p:spPr>
          <a:xfrm>
            <a:off x="6316824" y="6305960"/>
            <a:ext cx="2696547" cy="276999"/>
          </a:xfrm>
          <a:prstGeom prst="rect">
            <a:avLst/>
          </a:prstGeom>
          <a:noFill/>
        </p:spPr>
        <p:txBody>
          <a:bodyPr wrap="square" rtlCol="0">
            <a:spAutoFit/>
          </a:bodyPr>
          <a:lstStyle/>
          <a:p>
            <a:pPr algn="ctr" rtl="1"/>
            <a:r>
              <a:rPr lang="he-IL" sz="1200" dirty="0"/>
              <a:t>תמונות לקוחות מהאתר </a:t>
            </a:r>
            <a:r>
              <a:rPr lang="en-US" sz="1200" dirty="0"/>
              <a:t>Pixabay.com</a:t>
            </a:r>
          </a:p>
        </p:txBody>
      </p:sp>
    </p:spTree>
    <p:extLst>
      <p:ext uri="{BB962C8B-B14F-4D97-AF65-F5344CB8AC3E}">
        <p14:creationId xmlns:p14="http://schemas.microsoft.com/office/powerpoint/2010/main" val="247620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8D82CA0D-65EA-1CE8-2605-489B2B47F682}"/>
              </a:ext>
              <a:ext uri="{C183D7F6-B498-43B3-948B-1728B52AA6E4}">
                <adec:decorative xmlns:adec="http://schemas.microsoft.com/office/drawing/2017/decorative" val="1"/>
              </a:ext>
            </a:extLst>
          </p:cNvPr>
          <p:cNvSpPr txBox="1"/>
          <p:nvPr/>
        </p:nvSpPr>
        <p:spPr>
          <a:xfrm>
            <a:off x="3746211" y="6469427"/>
            <a:ext cx="1651577" cy="369332"/>
          </a:xfrm>
          <a:prstGeom prst="rect">
            <a:avLst/>
          </a:prstGeom>
          <a:noFill/>
        </p:spPr>
        <p:txBody>
          <a:bodyPr wrap="square" rtlCol="0">
            <a:spAutoFit/>
          </a:bodyPr>
          <a:lstStyle/>
          <a:p>
            <a:pPr algn="ctr" rtl="1"/>
            <a:r>
              <a:rPr lang="he-IL" dirty="0"/>
              <a:t>פסולת ואשפה</a:t>
            </a:r>
            <a:endParaRPr lang="en-US" dirty="0"/>
          </a:p>
        </p:txBody>
      </p:sp>
      <p:sp>
        <p:nvSpPr>
          <p:cNvPr id="30" name="Title 14">
            <a:extLst>
              <a:ext uri="{FF2B5EF4-FFF2-40B4-BE49-F238E27FC236}">
                <a16:creationId xmlns:a16="http://schemas.microsoft.com/office/drawing/2014/main" id="{DFD4DED1-8438-E169-EA88-1D9203F58AD1}"/>
              </a:ext>
            </a:extLst>
          </p:cNvPr>
          <p:cNvSpPr>
            <a:spLocks noGrp="1"/>
          </p:cNvSpPr>
          <p:nvPr>
            <p:ph type="title"/>
          </p:nvPr>
        </p:nvSpPr>
        <p:spPr>
          <a:xfrm>
            <a:off x="5892799" y="-39748"/>
            <a:ext cx="3251199" cy="335352"/>
          </a:xfrm>
        </p:spPr>
        <p:txBody>
          <a:bodyPr/>
          <a:lstStyle/>
          <a:p>
            <a:r>
              <a:rPr lang="he-IL" sz="2000" dirty="0">
                <a:solidFill>
                  <a:schemeClr val="bg1"/>
                </a:solidFill>
              </a:rPr>
              <a:t>אילו סוגי זיהום אנו מכירים?</a:t>
            </a:r>
            <a:endParaRPr lang="en-GB" sz="2000" dirty="0">
              <a:solidFill>
                <a:schemeClr val="bg1"/>
              </a:solidFill>
            </a:endParaRPr>
          </a:p>
        </p:txBody>
      </p:sp>
      <p:sp>
        <p:nvSpPr>
          <p:cNvPr id="38" name="TextBox 37">
            <a:extLst>
              <a:ext uri="{FF2B5EF4-FFF2-40B4-BE49-F238E27FC236}">
                <a16:creationId xmlns:a16="http://schemas.microsoft.com/office/drawing/2014/main" id="{4C97236C-96E6-BAB4-DE85-E64D9A08AC42}"/>
              </a:ext>
              <a:ext uri="{C183D7F6-B498-43B3-948B-1728B52AA6E4}">
                <adec:decorative xmlns:adec="http://schemas.microsoft.com/office/drawing/2017/decorative" val="0"/>
              </a:ext>
            </a:extLst>
          </p:cNvPr>
          <p:cNvSpPr txBox="1"/>
          <p:nvPr/>
        </p:nvSpPr>
        <p:spPr>
          <a:xfrm>
            <a:off x="5499502" y="350310"/>
            <a:ext cx="3514220" cy="523220"/>
          </a:xfrm>
          <a:prstGeom prst="rect">
            <a:avLst/>
          </a:prstGeom>
          <a:solidFill>
            <a:schemeClr val="bg1"/>
          </a:solidFill>
        </p:spPr>
        <p:txBody>
          <a:bodyPr wrap="square" rtlCol="0">
            <a:spAutoFit/>
          </a:bodyPr>
          <a:lstStyle/>
          <a:p>
            <a:pPr algn="ctr" rtl="1"/>
            <a:r>
              <a:rPr lang="he-IL" sz="2800" dirty="0">
                <a:solidFill>
                  <a:schemeClr val="tx2"/>
                </a:solidFill>
              </a:rPr>
              <a:t>זיהום המרחב הציבורי</a:t>
            </a:r>
            <a:endParaRPr lang="en-US" sz="2800" dirty="0">
              <a:solidFill>
                <a:schemeClr val="tx2"/>
              </a:solidFill>
            </a:endParaRPr>
          </a:p>
        </p:txBody>
      </p:sp>
      <p:grpSp>
        <p:nvGrpSpPr>
          <p:cNvPr id="2" name="Group 1" descr="שלטי עצור צבעוניים חופפים עם המילים &quot;STOP SPAM&quot; שחוזרות על עצמן על פני התמונה.">
            <a:extLst>
              <a:ext uri="{FF2B5EF4-FFF2-40B4-BE49-F238E27FC236}">
                <a16:creationId xmlns:a16="http://schemas.microsoft.com/office/drawing/2014/main" id="{65F7BD68-3655-AB6A-9E1C-F23F08D454EE}"/>
              </a:ext>
              <a:ext uri="{C183D7F6-B498-43B3-948B-1728B52AA6E4}">
                <adec:decorative xmlns:adec="http://schemas.microsoft.com/office/drawing/2017/decorative" val="0"/>
              </a:ext>
            </a:extLst>
          </p:cNvPr>
          <p:cNvGrpSpPr/>
          <p:nvPr/>
        </p:nvGrpSpPr>
        <p:grpSpPr>
          <a:xfrm>
            <a:off x="0" y="191381"/>
            <a:ext cx="9144000" cy="6462713"/>
            <a:chOff x="-35612" y="203906"/>
            <a:chExt cx="9144000" cy="6462713"/>
          </a:xfrm>
        </p:grpSpPr>
        <p:grpSp>
          <p:nvGrpSpPr>
            <p:cNvPr id="3" name="Group 2">
              <a:extLst>
                <a:ext uri="{FF2B5EF4-FFF2-40B4-BE49-F238E27FC236}">
                  <a16:creationId xmlns:a16="http://schemas.microsoft.com/office/drawing/2014/main" id="{55BD0500-BFF0-CBAE-21D7-63E5E8B8382A}"/>
                </a:ext>
              </a:extLst>
            </p:cNvPr>
            <p:cNvGrpSpPr/>
            <p:nvPr/>
          </p:nvGrpSpPr>
          <p:grpSpPr>
            <a:xfrm>
              <a:off x="-35612" y="203906"/>
              <a:ext cx="9144000" cy="6462713"/>
              <a:chOff x="0" y="197643"/>
              <a:chExt cx="9144000" cy="6462713"/>
            </a:xfrm>
          </p:grpSpPr>
          <p:pic>
            <p:nvPicPr>
              <p:cNvPr id="5" name="Picture 4">
                <a:extLst>
                  <a:ext uri="{FF2B5EF4-FFF2-40B4-BE49-F238E27FC236}">
                    <a16:creationId xmlns:a16="http://schemas.microsoft.com/office/drawing/2014/main" id="{912675BB-A6F0-0B10-5FE5-5234DEBA94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7643"/>
                <a:ext cx="9144000" cy="6462713"/>
              </a:xfrm>
              <a:prstGeom prst="rect">
                <a:avLst/>
              </a:prstGeom>
            </p:spPr>
          </p:pic>
          <p:sp>
            <p:nvSpPr>
              <p:cNvPr id="6" name="TextBox 5">
                <a:extLst>
                  <a:ext uri="{FF2B5EF4-FFF2-40B4-BE49-F238E27FC236}">
                    <a16:creationId xmlns:a16="http://schemas.microsoft.com/office/drawing/2014/main" id="{0E271996-B4D3-1EB7-99F1-EB984B69E942}"/>
                  </a:ext>
                </a:extLst>
              </p:cNvPr>
              <p:cNvSpPr txBox="1"/>
              <p:nvPr/>
            </p:nvSpPr>
            <p:spPr>
              <a:xfrm>
                <a:off x="139959" y="6261760"/>
                <a:ext cx="2864498" cy="276999"/>
              </a:xfrm>
              <a:prstGeom prst="rect">
                <a:avLst/>
              </a:prstGeom>
              <a:solidFill>
                <a:schemeClr val="bg1"/>
              </a:solidFill>
              <a:ln>
                <a:solidFill>
                  <a:schemeClr val="tx1"/>
                </a:solidFill>
              </a:ln>
            </p:spPr>
            <p:txBody>
              <a:bodyPr wrap="square" rtlCol="0">
                <a:spAutoFit/>
              </a:bodyPr>
              <a:lstStyle/>
              <a:p>
                <a:pPr algn="ctr"/>
                <a:r>
                  <a:rPr lang="en-US" sz="1200" dirty="0"/>
                  <a:t>Image by </a:t>
                </a:r>
                <a:r>
                  <a:rPr lang="en-US" sz="1200" u="sng" dirty="0">
                    <a:hlinkClick r:id="rId3"/>
                  </a:rPr>
                  <a:t>Gerd Altmann</a:t>
                </a:r>
                <a:r>
                  <a:rPr lang="en-US" sz="1200" dirty="0"/>
                  <a:t> from </a:t>
                </a:r>
                <a:r>
                  <a:rPr lang="en-US" sz="1200" u="sng" dirty="0" err="1">
                    <a:hlinkClick r:id="rId4"/>
                  </a:rPr>
                  <a:t>Pixabay</a:t>
                </a:r>
                <a:r>
                  <a:rPr lang="en-US" sz="1200" dirty="0"/>
                  <a:t> </a:t>
                </a:r>
              </a:p>
            </p:txBody>
          </p:sp>
        </p:grpSp>
        <p:sp>
          <p:nvSpPr>
            <p:cNvPr id="4" name="TextBox 3">
              <a:extLst>
                <a:ext uri="{FF2B5EF4-FFF2-40B4-BE49-F238E27FC236}">
                  <a16:creationId xmlns:a16="http://schemas.microsoft.com/office/drawing/2014/main" id="{588DD2F3-BD8C-BA6D-3917-83DB5512542F}"/>
                </a:ext>
              </a:extLst>
            </p:cNvPr>
            <p:cNvSpPr txBox="1"/>
            <p:nvPr/>
          </p:nvSpPr>
          <p:spPr>
            <a:xfrm>
              <a:off x="5463890" y="362835"/>
              <a:ext cx="3514220" cy="523220"/>
            </a:xfrm>
            <a:prstGeom prst="rect">
              <a:avLst/>
            </a:prstGeom>
            <a:solidFill>
              <a:schemeClr val="bg1"/>
            </a:solidFill>
          </p:spPr>
          <p:txBody>
            <a:bodyPr wrap="square" rtlCol="0">
              <a:spAutoFit/>
            </a:bodyPr>
            <a:lstStyle/>
            <a:p>
              <a:pPr algn="ctr" rtl="1"/>
              <a:r>
                <a:rPr lang="he-IL" sz="2800" dirty="0">
                  <a:solidFill>
                    <a:schemeClr val="tx2"/>
                  </a:solidFill>
                </a:rPr>
                <a:t>זיהום המרחב הציבורי</a:t>
              </a:r>
              <a:endParaRPr lang="en-US" sz="2800" dirty="0">
                <a:solidFill>
                  <a:schemeClr val="tx2"/>
                </a:solidFill>
              </a:endParaRPr>
            </a:p>
          </p:txBody>
        </p:sp>
      </p:grpSp>
      <p:sp>
        <p:nvSpPr>
          <p:cNvPr id="40" name="TextBox 39">
            <a:extLst>
              <a:ext uri="{FF2B5EF4-FFF2-40B4-BE49-F238E27FC236}">
                <a16:creationId xmlns:a16="http://schemas.microsoft.com/office/drawing/2014/main" id="{687E6A2D-DB51-854D-E80A-630EFF772BB9}"/>
              </a:ext>
            </a:extLst>
          </p:cNvPr>
          <p:cNvSpPr txBox="1"/>
          <p:nvPr/>
        </p:nvSpPr>
        <p:spPr>
          <a:xfrm>
            <a:off x="139959" y="6255498"/>
            <a:ext cx="2864498" cy="276999"/>
          </a:xfrm>
          <a:prstGeom prst="rect">
            <a:avLst/>
          </a:prstGeom>
          <a:solidFill>
            <a:schemeClr val="bg1"/>
          </a:solidFill>
          <a:ln>
            <a:solidFill>
              <a:schemeClr val="tx1"/>
            </a:solidFill>
          </a:ln>
        </p:spPr>
        <p:txBody>
          <a:bodyPr wrap="square" rtlCol="0">
            <a:spAutoFit/>
          </a:bodyPr>
          <a:lstStyle/>
          <a:p>
            <a:pPr algn="ctr"/>
            <a:r>
              <a:rPr lang="en-US" sz="1200" dirty="0"/>
              <a:t>Image by </a:t>
            </a:r>
            <a:r>
              <a:rPr lang="en-US" sz="1200" u="sng" dirty="0">
                <a:hlinkClick r:id="rId3"/>
              </a:rPr>
              <a:t>Gerd Altmann</a:t>
            </a:r>
            <a:r>
              <a:rPr lang="en-US" sz="1200" dirty="0"/>
              <a:t> from </a:t>
            </a:r>
            <a:r>
              <a:rPr lang="en-US" sz="1200" u="sng" dirty="0" err="1">
                <a:hlinkClick r:id="rId4"/>
              </a:rPr>
              <a:t>Pixabay</a:t>
            </a:r>
            <a:r>
              <a:rPr lang="en-US" sz="1200" dirty="0"/>
              <a:t> </a:t>
            </a:r>
          </a:p>
        </p:txBody>
      </p:sp>
    </p:spTree>
    <p:extLst>
      <p:ext uri="{BB962C8B-B14F-4D97-AF65-F5344CB8AC3E}">
        <p14:creationId xmlns:p14="http://schemas.microsoft.com/office/powerpoint/2010/main" val="56144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FC4311F-51F7-E3B8-80AA-EAE2DEFE5CB0}"/>
              </a:ext>
              <a:ext uri="{C183D7F6-B498-43B3-948B-1728B52AA6E4}">
                <adec:decorative xmlns:adec="http://schemas.microsoft.com/office/drawing/2017/decorative" val="1"/>
              </a:ext>
            </a:extLst>
          </p:cNvPr>
          <p:cNvSpPr>
            <a:spLocks noGrp="1"/>
          </p:cNvSpPr>
          <p:nvPr>
            <p:ph type="title"/>
          </p:nvPr>
        </p:nvSpPr>
        <p:spPr>
          <a:xfrm>
            <a:off x="6654800" y="34718"/>
            <a:ext cx="2489200" cy="394743"/>
          </a:xfrm>
        </p:spPr>
        <p:txBody>
          <a:bodyPr vert="horz" lIns="91440" tIns="45720" rIns="91440" bIns="45720" rtlCol="0" anchor="b">
            <a:noAutofit/>
          </a:bodyPr>
          <a:lstStyle/>
          <a:p>
            <a:r>
              <a:rPr lang="he-IL" sz="2000" dirty="0">
                <a:solidFill>
                  <a:schemeClr val="bg1"/>
                </a:solidFill>
              </a:rPr>
              <a:t>זיהום המרחב הציבורי</a:t>
            </a:r>
            <a:endParaRPr lang="en-IN" sz="2000" dirty="0">
              <a:solidFill>
                <a:schemeClr val="bg1"/>
              </a:solidFill>
            </a:endParaRPr>
          </a:p>
        </p:txBody>
      </p:sp>
      <p:grpSp>
        <p:nvGrpSpPr>
          <p:cNvPr id="3" name="Group 2" descr="פריז בלילה, מקור: נאס&quot;א">
            <a:extLst>
              <a:ext uri="{FF2B5EF4-FFF2-40B4-BE49-F238E27FC236}">
                <a16:creationId xmlns:a16="http://schemas.microsoft.com/office/drawing/2014/main" id="{46CF554F-5458-8977-81BF-17750720CD87}"/>
              </a:ext>
              <a:ext uri="{C183D7F6-B498-43B3-948B-1728B52AA6E4}">
                <adec:decorative xmlns:adec="http://schemas.microsoft.com/office/drawing/2017/decorative" val="0"/>
              </a:ext>
            </a:extLst>
          </p:cNvPr>
          <p:cNvGrpSpPr/>
          <p:nvPr/>
        </p:nvGrpSpPr>
        <p:grpSpPr>
          <a:xfrm>
            <a:off x="-177282" y="385924"/>
            <a:ext cx="9321282" cy="6480649"/>
            <a:chOff x="-177282" y="-164018"/>
            <a:chExt cx="9321282" cy="6480649"/>
          </a:xfrm>
        </p:grpSpPr>
        <p:pic>
          <p:nvPicPr>
            <p:cNvPr id="7" name="Picture 6">
              <a:extLst>
                <a:ext uri="{FF2B5EF4-FFF2-40B4-BE49-F238E27FC236}">
                  <a16:creationId xmlns:a16="http://schemas.microsoft.com/office/drawing/2014/main" id="{388E3CB0-B8DD-E4AB-410D-445717031E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64018"/>
              <a:ext cx="9144000" cy="6084541"/>
            </a:xfrm>
            <a:prstGeom prst="rect">
              <a:avLst/>
            </a:prstGeom>
          </p:spPr>
        </p:pic>
        <p:sp>
          <p:nvSpPr>
            <p:cNvPr id="8" name="TextBox 7">
              <a:extLst>
                <a:ext uri="{FF2B5EF4-FFF2-40B4-BE49-F238E27FC236}">
                  <a16:creationId xmlns:a16="http://schemas.microsoft.com/office/drawing/2014/main" id="{D9FEF474-AE84-AD9D-FF91-08423BBC57D4}"/>
                </a:ext>
              </a:extLst>
            </p:cNvPr>
            <p:cNvSpPr txBox="1"/>
            <p:nvPr/>
          </p:nvSpPr>
          <p:spPr>
            <a:xfrm>
              <a:off x="-177282" y="6039632"/>
              <a:ext cx="2099388" cy="276999"/>
            </a:xfrm>
            <a:prstGeom prst="rect">
              <a:avLst/>
            </a:prstGeom>
            <a:noFill/>
          </p:spPr>
          <p:txBody>
            <a:bodyPr wrap="square" rtlCol="0">
              <a:spAutoFit/>
            </a:bodyPr>
            <a:lstStyle/>
            <a:p>
              <a:pPr algn="ctr" rtl="1"/>
              <a:r>
                <a:rPr lang="he-IL" sz="1200" dirty="0">
                  <a:solidFill>
                    <a:schemeClr val="bg1"/>
                  </a:solidFill>
                </a:rPr>
                <a:t>פריז בלילה, מקור: </a:t>
              </a:r>
              <a:r>
                <a:rPr lang="en-US" sz="1200" dirty="0">
                  <a:solidFill>
                    <a:schemeClr val="bg1"/>
                  </a:solidFill>
                </a:rPr>
                <a:t>NASA</a:t>
              </a:r>
            </a:p>
          </p:txBody>
        </p:sp>
      </p:grpSp>
      <p:sp>
        <p:nvSpPr>
          <p:cNvPr id="2" name="TextBox 1">
            <a:extLst>
              <a:ext uri="{FF2B5EF4-FFF2-40B4-BE49-F238E27FC236}">
                <a16:creationId xmlns:a16="http://schemas.microsoft.com/office/drawing/2014/main" id="{359173F6-454E-D9B2-7BD3-2F23DE9BBDF3}"/>
              </a:ext>
            </a:extLst>
          </p:cNvPr>
          <p:cNvSpPr txBox="1"/>
          <p:nvPr/>
        </p:nvSpPr>
        <p:spPr>
          <a:xfrm>
            <a:off x="-177282" y="6039632"/>
            <a:ext cx="2099388" cy="276999"/>
          </a:xfrm>
          <a:prstGeom prst="rect">
            <a:avLst/>
          </a:prstGeom>
          <a:noFill/>
        </p:spPr>
        <p:txBody>
          <a:bodyPr wrap="square" rtlCol="0">
            <a:spAutoFit/>
          </a:bodyPr>
          <a:lstStyle/>
          <a:p>
            <a:pPr algn="ctr" rtl="1"/>
            <a:r>
              <a:rPr lang="he-IL" sz="1200" dirty="0">
                <a:solidFill>
                  <a:schemeClr val="bg1"/>
                </a:solidFill>
              </a:rPr>
              <a:t>פריז בלילה, מקור: </a:t>
            </a:r>
            <a:r>
              <a:rPr lang="en-US" sz="1200" dirty="0">
                <a:solidFill>
                  <a:schemeClr val="bg1"/>
                </a:solidFill>
              </a:rPr>
              <a:t>NASA</a:t>
            </a:r>
          </a:p>
        </p:txBody>
      </p:sp>
    </p:spTree>
    <p:extLst>
      <p:ext uri="{BB962C8B-B14F-4D97-AF65-F5344CB8AC3E}">
        <p14:creationId xmlns:p14="http://schemas.microsoft.com/office/powerpoint/2010/main" val="190931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32532-94EC-448B-9F49-C739A0B5CF29}"/>
              </a:ext>
            </a:extLst>
          </p:cNvPr>
          <p:cNvSpPr>
            <a:spLocks noGrp="1"/>
          </p:cNvSpPr>
          <p:nvPr>
            <p:ph type="title"/>
          </p:nvPr>
        </p:nvSpPr>
        <p:spPr>
          <a:xfrm>
            <a:off x="1669439" y="614900"/>
            <a:ext cx="7423848" cy="318161"/>
          </a:xfrm>
        </p:spPr>
        <p:txBody>
          <a:bodyPr/>
          <a:lstStyle/>
          <a:p>
            <a:r>
              <a:rPr lang="he-IL" dirty="0"/>
              <a:t>זיהום אור בישראל</a:t>
            </a:r>
            <a:endParaRPr lang="en-US" dirty="0"/>
          </a:p>
        </p:txBody>
      </p:sp>
      <p:pic>
        <p:nvPicPr>
          <p:cNvPr id="3" name="Picture 2" descr="Light pollution Map of Israel, 2009">
            <a:extLst>
              <a:ext uri="{FF2B5EF4-FFF2-40B4-BE49-F238E27FC236}">
                <a16:creationId xmlns:a16="http://schemas.microsoft.com/office/drawing/2014/main" id="{9A830074-F97C-0934-91FD-EEC4B2B71A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4492" y="1304756"/>
            <a:ext cx="2164770" cy="5232837"/>
          </a:xfrm>
          <a:prstGeom prst="rect">
            <a:avLst/>
          </a:prstGeom>
        </p:spPr>
      </p:pic>
      <p:sp>
        <p:nvSpPr>
          <p:cNvPr id="6" name="TextBox 5">
            <a:extLst>
              <a:ext uri="{FF2B5EF4-FFF2-40B4-BE49-F238E27FC236}">
                <a16:creationId xmlns:a16="http://schemas.microsoft.com/office/drawing/2014/main" id="{9C9F42C6-7762-4DDC-84F2-34784D976131}"/>
              </a:ext>
            </a:extLst>
          </p:cNvPr>
          <p:cNvSpPr txBox="1"/>
          <p:nvPr/>
        </p:nvSpPr>
        <p:spPr>
          <a:xfrm>
            <a:off x="2613667" y="1388018"/>
            <a:ext cx="4030825" cy="923330"/>
          </a:xfrm>
          <a:prstGeom prst="rect">
            <a:avLst/>
          </a:prstGeom>
          <a:noFill/>
        </p:spPr>
        <p:txBody>
          <a:bodyPr wrap="square" rtlCol="0">
            <a:spAutoFit/>
          </a:bodyPr>
          <a:lstStyle/>
          <a:p>
            <a:pPr algn="ctr" rtl="1"/>
            <a:r>
              <a:rPr lang="he-IL" sz="2400" dirty="0"/>
              <a:t>מפת זיהום האור בישראל, 2011</a:t>
            </a:r>
          </a:p>
          <a:p>
            <a:pPr algn="ctr" rtl="1"/>
            <a:endParaRPr lang="he-IL" dirty="0"/>
          </a:p>
          <a:p>
            <a:pPr algn="ctr" rtl="1"/>
            <a:r>
              <a:rPr lang="he-IL" sz="1200" dirty="0"/>
              <a:t>עריכה: מיכאל ולאסוב. מקור: </a:t>
            </a:r>
            <a:r>
              <a:rPr lang="en-US" sz="1200" dirty="0">
                <a:hlinkClick r:id="rId3"/>
              </a:rPr>
              <a:t>www.deepskywatch.com</a:t>
            </a:r>
            <a:endParaRPr lang="en-US" sz="1200" dirty="0"/>
          </a:p>
        </p:txBody>
      </p:sp>
      <p:pic>
        <p:nvPicPr>
          <p:cNvPr id="4" name="תמונה 3" descr="ליל מטאורים בחניון בארות במכתש רמון; צלם: גל ביסמוט, רשות הטבע והגנים">
            <a:extLst>
              <a:ext uri="{FF2B5EF4-FFF2-40B4-BE49-F238E27FC236}">
                <a16:creationId xmlns:a16="http://schemas.microsoft.com/office/drawing/2014/main" id="{9F27169F-B716-4A96-8AE8-65917A5B43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9677" y="2394610"/>
            <a:ext cx="4492694" cy="2993960"/>
          </a:xfrm>
          <a:prstGeom prst="rect">
            <a:avLst/>
          </a:prstGeom>
        </p:spPr>
      </p:pic>
      <p:sp>
        <p:nvSpPr>
          <p:cNvPr id="8" name="תיבת טקסט 7">
            <a:extLst>
              <a:ext uri="{FF2B5EF4-FFF2-40B4-BE49-F238E27FC236}">
                <a16:creationId xmlns:a16="http://schemas.microsoft.com/office/drawing/2014/main" id="{0538A71A-3E35-4968-A71B-906A83404C5B}"/>
              </a:ext>
            </a:extLst>
          </p:cNvPr>
          <p:cNvSpPr txBox="1"/>
          <p:nvPr/>
        </p:nvSpPr>
        <p:spPr>
          <a:xfrm>
            <a:off x="1699726" y="5388570"/>
            <a:ext cx="3840621" cy="584775"/>
          </a:xfrm>
          <a:prstGeom prst="rect">
            <a:avLst/>
          </a:prstGeom>
          <a:noFill/>
        </p:spPr>
        <p:txBody>
          <a:bodyPr wrap="square" rtlCol="1">
            <a:spAutoFit/>
          </a:bodyPr>
          <a:lstStyle/>
          <a:p>
            <a:pPr algn="r"/>
            <a:r>
              <a:rPr lang="he-IL" sz="1600" dirty="0"/>
              <a:t>ליל מטאורים בחניון בארות במכתש רמון. </a:t>
            </a:r>
          </a:p>
          <a:p>
            <a:pPr algn="r"/>
            <a:r>
              <a:rPr lang="he-IL" sz="1600" dirty="0"/>
              <a:t>צלם: גל </a:t>
            </a:r>
            <a:r>
              <a:rPr lang="he-IL" sz="1600" dirty="0" err="1"/>
              <a:t>ביסמוט</a:t>
            </a:r>
            <a:r>
              <a:rPr lang="he-IL" sz="1600" dirty="0"/>
              <a:t>, רשות הטבע והגנים</a:t>
            </a:r>
          </a:p>
        </p:txBody>
      </p:sp>
      <p:sp>
        <p:nvSpPr>
          <p:cNvPr id="12" name="TextBox 6">
            <a:extLst>
              <a:ext uri="{FF2B5EF4-FFF2-40B4-BE49-F238E27FC236}">
                <a16:creationId xmlns:a16="http://schemas.microsoft.com/office/drawing/2014/main" id="{9C664415-DC84-4A6B-A5AA-BA8323621D7D}"/>
              </a:ext>
            </a:extLst>
          </p:cNvPr>
          <p:cNvSpPr/>
          <p:nvPr/>
        </p:nvSpPr>
        <p:spPr>
          <a:xfrm>
            <a:off x="3080760" y="6265627"/>
            <a:ext cx="2836506" cy="276999"/>
          </a:xfrm>
          <a:prstGeom prst="rect">
            <a:avLst/>
          </a:prstGeom>
        </p:spPr>
        <p:txBody>
          <a:bodyPr wrap="square">
            <a:spAutoFit/>
          </a:bodyPr>
          <a:lstStyle/>
          <a:p>
            <a:pPr algn="ctr" rtl="1"/>
            <a:r>
              <a:rPr lang="he-IL" sz="1200" dirty="0">
                <a:hlinkClick r:id="rId5"/>
              </a:rPr>
              <a:t>הכרזת שמורת אור כוכבים - מכתש רמון</a:t>
            </a:r>
            <a:endParaRPr lang="en-US" sz="1200" dirty="0"/>
          </a:p>
        </p:txBody>
      </p:sp>
    </p:spTree>
    <p:extLst>
      <p:ext uri="{BB962C8B-B14F-4D97-AF65-F5344CB8AC3E}">
        <p14:creationId xmlns:p14="http://schemas.microsoft.com/office/powerpoint/2010/main" val="3407437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530936" y="605570"/>
            <a:ext cx="7423848" cy="318161"/>
          </a:xfrm>
        </p:spPr>
        <p:txBody>
          <a:bodyPr/>
          <a:lstStyle/>
          <a:p>
            <a:r>
              <a:rPr lang="he-IL" dirty="0"/>
              <a:t>כיצד זיהום אור משפיע על האדם והסביבה?</a:t>
            </a:r>
            <a:endParaRPr lang="en-GB" dirty="0"/>
          </a:p>
        </p:txBody>
      </p:sp>
      <p:pic>
        <p:nvPicPr>
          <p:cNvPr id="7" name="Picture 6" descr="Mihály Zichy, Reading Young man (Morning). 1867 Source: Wikipedia">
            <a:extLst>
              <a:ext uri="{FF2B5EF4-FFF2-40B4-BE49-F238E27FC236}">
                <a16:creationId xmlns:a16="http://schemas.microsoft.com/office/drawing/2014/main" id="{173FAD9D-C7EE-48EB-8C67-4516FCC36A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3169" y="1469278"/>
            <a:ext cx="3333352" cy="4772514"/>
          </a:xfrm>
          <a:prstGeom prst="rect">
            <a:avLst/>
          </a:prstGeom>
        </p:spPr>
      </p:pic>
      <p:sp>
        <p:nvSpPr>
          <p:cNvPr id="2" name="TextBox 1" descr="Mihály Zichy, Reading Young man (Morning). 1867">
            <a:extLst>
              <a:ext uri="{FF2B5EF4-FFF2-40B4-BE49-F238E27FC236}">
                <a16:creationId xmlns:a16="http://schemas.microsoft.com/office/drawing/2014/main" id="{1914B20D-A7CF-44F7-A668-A7244C278147}"/>
              </a:ext>
            </a:extLst>
          </p:cNvPr>
          <p:cNvSpPr/>
          <p:nvPr/>
        </p:nvSpPr>
        <p:spPr>
          <a:xfrm>
            <a:off x="5251694" y="6241792"/>
            <a:ext cx="3536302" cy="461665"/>
          </a:xfrm>
          <a:prstGeom prst="rect">
            <a:avLst/>
          </a:prstGeom>
        </p:spPr>
        <p:txBody>
          <a:bodyPr wrap="square">
            <a:spAutoFit/>
          </a:bodyPr>
          <a:lstStyle/>
          <a:p>
            <a:pPr algn="ctr"/>
            <a:r>
              <a:rPr lang="en-US" sz="1200" dirty="0" err="1">
                <a:solidFill>
                  <a:srgbClr val="000000"/>
                </a:solidFill>
                <a:latin typeface="Linux Libertine"/>
              </a:rPr>
              <a:t>Mihály</a:t>
            </a:r>
            <a:r>
              <a:rPr lang="en-US" sz="1200" dirty="0">
                <a:solidFill>
                  <a:srgbClr val="000000"/>
                </a:solidFill>
                <a:latin typeface="Linux Libertine"/>
              </a:rPr>
              <a:t> </a:t>
            </a:r>
            <a:r>
              <a:rPr lang="en-US" sz="1200" dirty="0" err="1">
                <a:solidFill>
                  <a:srgbClr val="000000"/>
                </a:solidFill>
                <a:latin typeface="Linux Libertine"/>
              </a:rPr>
              <a:t>Zichy</a:t>
            </a:r>
            <a:r>
              <a:rPr lang="en-US" sz="1200" dirty="0">
                <a:solidFill>
                  <a:srgbClr val="000000"/>
                </a:solidFill>
                <a:latin typeface="Linux Libertine"/>
              </a:rPr>
              <a:t>, Reading Young man (Morning). 1867</a:t>
            </a:r>
            <a:br>
              <a:rPr lang="en-US" sz="1200" dirty="0">
                <a:solidFill>
                  <a:srgbClr val="000000"/>
                </a:solidFill>
                <a:latin typeface="Linux Libertine"/>
              </a:rPr>
            </a:br>
            <a:r>
              <a:rPr lang="he-IL" sz="1200" dirty="0">
                <a:solidFill>
                  <a:srgbClr val="000000"/>
                </a:solidFill>
                <a:latin typeface="Linux Libertine"/>
              </a:rPr>
              <a:t>מקור: ויקיפדיה</a:t>
            </a:r>
            <a:endParaRPr lang="en-US" sz="1200" b="0" i="0" dirty="0">
              <a:solidFill>
                <a:srgbClr val="000000"/>
              </a:solidFill>
              <a:effectLst/>
              <a:latin typeface="Linux Libertine"/>
            </a:endParaRPr>
          </a:p>
        </p:txBody>
      </p:sp>
      <p:sp>
        <p:nvSpPr>
          <p:cNvPr id="16" name="Text Placeholder 15"/>
          <p:cNvSpPr>
            <a:spLocks noGrp="1"/>
          </p:cNvSpPr>
          <p:nvPr>
            <p:ph type="body" sz="quarter" idx="13"/>
          </p:nvPr>
        </p:nvSpPr>
        <p:spPr>
          <a:xfrm>
            <a:off x="356004" y="1646563"/>
            <a:ext cx="4657433" cy="3563955"/>
          </a:xfrm>
        </p:spPr>
        <p:txBody>
          <a:bodyPr/>
          <a:lstStyle/>
          <a:p>
            <a:pPr marL="514350" indent="-514350">
              <a:buAutoNum type="arabicPeriod"/>
            </a:pPr>
            <a:r>
              <a:rPr lang="he-IL" dirty="0"/>
              <a:t>שיבוש השעון הביולוגי</a:t>
            </a:r>
            <a:endParaRPr lang="en-US" dirty="0"/>
          </a:p>
          <a:p>
            <a:pPr marL="514350" indent="-514350">
              <a:buAutoNum type="arabicPeriod"/>
            </a:pPr>
            <a:endParaRPr lang="en-US" dirty="0"/>
          </a:p>
          <a:p>
            <a:pPr marL="457200" indent="-457200">
              <a:buFont typeface="Arial" panose="020B0604020202020204" pitchFamily="34" charset="0"/>
              <a:buChar char="•"/>
            </a:pPr>
            <a:r>
              <a:rPr lang="he-IL" sz="2000" dirty="0"/>
              <a:t>הפרעות מטבוליות</a:t>
            </a:r>
          </a:p>
          <a:p>
            <a:pPr marL="457200" indent="-457200">
              <a:buFont typeface="Arial" panose="020B0604020202020204" pitchFamily="34" charset="0"/>
              <a:buChar char="•"/>
            </a:pPr>
            <a:r>
              <a:rPr lang="he-IL" sz="2000" dirty="0"/>
              <a:t>הפרעות שינה</a:t>
            </a:r>
          </a:p>
          <a:p>
            <a:pPr marL="457200" indent="-457200">
              <a:buFont typeface="Arial" panose="020B0604020202020204" pitchFamily="34" charset="0"/>
              <a:buChar char="•"/>
            </a:pPr>
            <a:r>
              <a:rPr lang="he-IL" sz="2000" dirty="0"/>
              <a:t>שיבוש פעילות מחזורית של הורמונים</a:t>
            </a:r>
          </a:p>
          <a:p>
            <a:pPr marL="457200" indent="-457200">
              <a:buFont typeface="Arial" panose="020B0604020202020204" pitchFamily="34" charset="0"/>
              <a:buChar char="•"/>
            </a:pPr>
            <a:r>
              <a:rPr lang="he-IL" sz="2000" dirty="0"/>
              <a:t>דיכוי מערכת החיסון</a:t>
            </a:r>
          </a:p>
          <a:p>
            <a:pPr marL="457200" indent="-457200">
              <a:buFont typeface="Arial" panose="020B0604020202020204" pitchFamily="34" charset="0"/>
              <a:buChar char="•"/>
            </a:pPr>
            <a:r>
              <a:rPr lang="he-IL" sz="2000" dirty="0"/>
              <a:t>העלאת הסיכוי לתחלואה ולסרטן</a:t>
            </a:r>
            <a:endParaRPr lang="en-GB" sz="2000" dirty="0"/>
          </a:p>
        </p:txBody>
      </p:sp>
    </p:spTree>
    <p:extLst>
      <p:ext uri="{BB962C8B-B14F-4D97-AF65-F5344CB8AC3E}">
        <p14:creationId xmlns:p14="http://schemas.microsoft.com/office/powerpoint/2010/main" val="2531043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530936" y="605570"/>
            <a:ext cx="7423848" cy="318161"/>
          </a:xfrm>
        </p:spPr>
        <p:txBody>
          <a:bodyPr/>
          <a:lstStyle/>
          <a:p>
            <a:r>
              <a:rPr lang="he-IL" dirty="0"/>
              <a:t>כיצד זיהום אור משפיע על האדם והסביבה?</a:t>
            </a:r>
            <a:r>
              <a:rPr lang="en-US" dirty="0"/>
              <a:t>   </a:t>
            </a:r>
            <a:endParaRPr lang="en-GB" dirty="0"/>
          </a:p>
        </p:txBody>
      </p:sp>
      <p:sp>
        <p:nvSpPr>
          <p:cNvPr id="16" name="Text Placeholder 15"/>
          <p:cNvSpPr>
            <a:spLocks noGrp="1"/>
          </p:cNvSpPr>
          <p:nvPr>
            <p:ph type="body" sz="quarter" idx="13"/>
          </p:nvPr>
        </p:nvSpPr>
        <p:spPr>
          <a:xfrm>
            <a:off x="3560234" y="1646563"/>
            <a:ext cx="5329237" cy="508808"/>
          </a:xfrm>
        </p:spPr>
        <p:txBody>
          <a:bodyPr/>
          <a:lstStyle/>
          <a:p>
            <a:pPr marL="514350" indent="-514350">
              <a:buAutoNum type="arabicPeriod"/>
            </a:pPr>
            <a:r>
              <a:rPr lang="he-IL" dirty="0"/>
              <a:t>שיבוש השעון הביולוגי</a:t>
            </a:r>
            <a:endParaRPr lang="en-US" dirty="0"/>
          </a:p>
          <a:p>
            <a:endParaRPr lang="en-US" dirty="0"/>
          </a:p>
        </p:txBody>
      </p:sp>
      <p:pic>
        <p:nvPicPr>
          <p:cNvPr id="5" name="Picture 4" descr="שיבוש תהליכים עונתיים כגון פריחה ושלכת השפעה על פוטוסינתזה">
            <a:extLst>
              <a:ext uri="{FF2B5EF4-FFF2-40B4-BE49-F238E27FC236}">
                <a16:creationId xmlns:a16="http://schemas.microsoft.com/office/drawing/2014/main" id="{2FA49E4E-77DF-4341-98A3-A8BF63B1F0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0456" y="2406763"/>
            <a:ext cx="5578310" cy="3256920"/>
          </a:xfrm>
          <a:prstGeom prst="rect">
            <a:avLst/>
          </a:prstGeom>
        </p:spPr>
      </p:pic>
      <p:sp>
        <p:nvSpPr>
          <p:cNvPr id="8" name="Text Placeholder 7">
            <a:extLst>
              <a:ext uri="{FF2B5EF4-FFF2-40B4-BE49-F238E27FC236}">
                <a16:creationId xmlns:a16="http://schemas.microsoft.com/office/drawing/2014/main" id="{DB23D0D2-0F1D-4068-8DE1-15D50D787A2C}"/>
              </a:ext>
            </a:extLst>
          </p:cNvPr>
          <p:cNvSpPr/>
          <p:nvPr/>
        </p:nvSpPr>
        <p:spPr>
          <a:xfrm>
            <a:off x="4713903" y="5663152"/>
            <a:ext cx="2591415" cy="276999"/>
          </a:xfrm>
          <a:prstGeom prst="rect">
            <a:avLst/>
          </a:prstGeom>
        </p:spPr>
        <p:txBody>
          <a:bodyPr wrap="none">
            <a:spAutoFit/>
          </a:bodyPr>
          <a:lstStyle/>
          <a:p>
            <a:r>
              <a:rPr lang="en-US" sz="1200" dirty="0"/>
              <a:t>Image by Valentin </a:t>
            </a:r>
            <a:r>
              <a:rPr lang="en-US" sz="1200" dirty="0" err="1"/>
              <a:t>Sabau</a:t>
            </a:r>
            <a:r>
              <a:rPr lang="en-US" sz="1200" dirty="0"/>
              <a:t> from </a:t>
            </a:r>
            <a:r>
              <a:rPr lang="en-US" sz="1200" dirty="0" err="1"/>
              <a:t>Pixabay</a:t>
            </a:r>
            <a:r>
              <a:rPr lang="en-US" sz="1200" dirty="0"/>
              <a:t> </a:t>
            </a:r>
          </a:p>
        </p:txBody>
      </p:sp>
      <p:sp>
        <p:nvSpPr>
          <p:cNvPr id="6" name="TextBox 5">
            <a:extLst>
              <a:ext uri="{FF2B5EF4-FFF2-40B4-BE49-F238E27FC236}">
                <a16:creationId xmlns:a16="http://schemas.microsoft.com/office/drawing/2014/main" id="{D6D40060-7110-44DD-8A90-9D9F8D063283}"/>
              </a:ext>
            </a:extLst>
          </p:cNvPr>
          <p:cNvSpPr txBox="1"/>
          <p:nvPr/>
        </p:nvSpPr>
        <p:spPr>
          <a:xfrm>
            <a:off x="74646" y="2406763"/>
            <a:ext cx="2985796" cy="1359346"/>
          </a:xfrm>
          <a:prstGeom prst="rect">
            <a:avLst/>
          </a:prstGeom>
          <a:noFill/>
        </p:spPr>
        <p:txBody>
          <a:bodyPr wrap="square" rtlCol="0">
            <a:spAutoFit/>
          </a:bodyPr>
          <a:lstStyle/>
          <a:p>
            <a:pPr marL="457200" indent="-457200" algn="r" rtl="1">
              <a:lnSpc>
                <a:spcPct val="90000"/>
              </a:lnSpc>
              <a:spcBef>
                <a:spcPts val="1000"/>
              </a:spcBef>
              <a:buFont typeface="Arial" panose="020B0604020202020204" pitchFamily="34" charset="0"/>
              <a:buChar char="•"/>
            </a:pPr>
            <a:r>
              <a:rPr lang="he-IL" sz="2000" dirty="0"/>
              <a:t>שיבוש תהליכים עונתיים כגון פריחה ושלכת</a:t>
            </a:r>
          </a:p>
          <a:p>
            <a:pPr marL="457200" indent="-457200" algn="r" rtl="1">
              <a:lnSpc>
                <a:spcPct val="90000"/>
              </a:lnSpc>
              <a:spcBef>
                <a:spcPts val="1000"/>
              </a:spcBef>
              <a:buFont typeface="Arial" panose="020B0604020202020204" pitchFamily="34" charset="0"/>
              <a:buChar char="•"/>
            </a:pPr>
            <a:r>
              <a:rPr lang="he-IL" sz="2000" dirty="0"/>
              <a:t>השפעה על פוטוסינתזה</a:t>
            </a:r>
          </a:p>
          <a:p>
            <a:pPr marL="285750" indent="-285750" algn="r" rtl="1">
              <a:buFont typeface="Arial" panose="020B0604020202020204" pitchFamily="34" charset="0"/>
              <a:buChar char="•"/>
            </a:pPr>
            <a:endParaRPr lang="en-US" sz="2000" dirty="0"/>
          </a:p>
        </p:txBody>
      </p:sp>
    </p:spTree>
    <p:extLst>
      <p:ext uri="{BB962C8B-B14F-4D97-AF65-F5344CB8AC3E}">
        <p14:creationId xmlns:p14="http://schemas.microsoft.com/office/powerpoint/2010/main" val="4235491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530934" y="605570"/>
            <a:ext cx="7423848" cy="318161"/>
          </a:xfrm>
        </p:spPr>
        <p:txBody>
          <a:bodyPr/>
          <a:lstStyle/>
          <a:p>
            <a:r>
              <a:rPr lang="he-IL" dirty="0"/>
              <a:t>כיצד זיהום אור משפיע על האדם והסביבה?</a:t>
            </a:r>
            <a:r>
              <a:rPr lang="en-US" dirty="0"/>
              <a:t>      </a:t>
            </a:r>
            <a:endParaRPr lang="en-GB" dirty="0"/>
          </a:p>
        </p:txBody>
      </p:sp>
      <p:sp>
        <p:nvSpPr>
          <p:cNvPr id="16" name="Text Placeholder 15"/>
          <p:cNvSpPr>
            <a:spLocks noGrp="1"/>
          </p:cNvSpPr>
          <p:nvPr>
            <p:ph type="body" sz="quarter" idx="13"/>
          </p:nvPr>
        </p:nvSpPr>
        <p:spPr>
          <a:xfrm>
            <a:off x="3625545" y="1453968"/>
            <a:ext cx="5329237" cy="523875"/>
          </a:xfrm>
        </p:spPr>
        <p:txBody>
          <a:bodyPr/>
          <a:lstStyle/>
          <a:p>
            <a:r>
              <a:rPr lang="he-IL" dirty="0"/>
              <a:t>2. השפעה על בעלי חיים פעילי-לילה</a:t>
            </a:r>
            <a:endParaRPr lang="en-GB" dirty="0"/>
          </a:p>
        </p:txBody>
      </p:sp>
      <p:pic>
        <p:nvPicPr>
          <p:cNvPr id="5" name="Picture 4" descr="גירית מצויה.מקור: ויקיפדיה">
            <a:extLst>
              <a:ext uri="{FF2B5EF4-FFF2-40B4-BE49-F238E27FC236}">
                <a16:creationId xmlns:a16="http://schemas.microsoft.com/office/drawing/2014/main" id="{40880056-AF74-4ACC-BB50-0CBFFB9EC2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9167" y="2136710"/>
            <a:ext cx="5534374" cy="3952439"/>
          </a:xfrm>
          <a:prstGeom prst="rect">
            <a:avLst/>
          </a:prstGeom>
        </p:spPr>
      </p:pic>
      <p:sp>
        <p:nvSpPr>
          <p:cNvPr id="6" name="TextBox 5">
            <a:extLst>
              <a:ext uri="{FF2B5EF4-FFF2-40B4-BE49-F238E27FC236}">
                <a16:creationId xmlns:a16="http://schemas.microsoft.com/office/drawing/2014/main" id="{284629CA-9D79-48D3-950E-6E131B4ABD1E}"/>
              </a:ext>
            </a:extLst>
          </p:cNvPr>
          <p:cNvSpPr txBox="1"/>
          <p:nvPr/>
        </p:nvSpPr>
        <p:spPr>
          <a:xfrm>
            <a:off x="3866593" y="6089149"/>
            <a:ext cx="2752530" cy="553998"/>
          </a:xfrm>
          <a:prstGeom prst="rect">
            <a:avLst/>
          </a:prstGeom>
          <a:noFill/>
        </p:spPr>
        <p:txBody>
          <a:bodyPr wrap="square" rtlCol="0">
            <a:spAutoFit/>
          </a:bodyPr>
          <a:lstStyle/>
          <a:p>
            <a:pPr algn="ctr"/>
            <a:r>
              <a:rPr lang="he-IL" dirty="0"/>
              <a:t>גירית מצויה.</a:t>
            </a:r>
            <a:br>
              <a:rPr lang="en-US" dirty="0"/>
            </a:br>
            <a:r>
              <a:rPr lang="he-IL" sz="1200" dirty="0"/>
              <a:t>מקור: ויקיפדיה</a:t>
            </a:r>
            <a:endParaRPr lang="en-US" dirty="0"/>
          </a:p>
        </p:txBody>
      </p:sp>
    </p:spTree>
    <p:extLst>
      <p:ext uri="{BB962C8B-B14F-4D97-AF65-F5344CB8AC3E}">
        <p14:creationId xmlns:p14="http://schemas.microsoft.com/office/powerpoint/2010/main" val="41227520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יצוב מותאם אישית">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עיצוב מותאם אישית">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6665</TotalTime>
  <Words>638</Words>
  <Application>Microsoft Office PowerPoint</Application>
  <PresentationFormat>On-screen Show (4:3)</PresentationFormat>
  <Paragraphs>105</Paragraphs>
  <Slides>25</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25</vt:i4>
      </vt:variant>
    </vt:vector>
  </HeadingPairs>
  <TitlesOfParts>
    <vt:vector size="33" baseType="lpstr">
      <vt:lpstr>Arial</vt:lpstr>
      <vt:lpstr>Calibri</vt:lpstr>
      <vt:lpstr>Calibri Light</vt:lpstr>
      <vt:lpstr>Linux Libertine</vt:lpstr>
      <vt:lpstr>YouTube Noto</vt:lpstr>
      <vt:lpstr>Office Theme</vt:lpstr>
      <vt:lpstr>עיצוב מותאם אישית</vt:lpstr>
      <vt:lpstr>1_עיצוב מותאם אישית</vt:lpstr>
      <vt:lpstr>זיהום אור</vt:lpstr>
      <vt:lpstr>נפתח בתחרות!</vt:lpstr>
      <vt:lpstr>נפתח בתחרות!  </vt:lpstr>
      <vt:lpstr>אילו סוגי זיהום אנו מכירים?</vt:lpstr>
      <vt:lpstr>זיהום המרחב הציבורי</vt:lpstr>
      <vt:lpstr>זיהום אור בישראל</vt:lpstr>
      <vt:lpstr>כיצד זיהום אור משפיע על האדם והסביבה?</vt:lpstr>
      <vt:lpstr>כיצד זיהום אור משפיע על האדם והסביבה?   </vt:lpstr>
      <vt:lpstr>כיצד זיהום אור משפיע על האדם והסביבה?      </vt:lpstr>
      <vt:lpstr>עקה</vt:lpstr>
      <vt:lpstr>השפעת זיהום אור על שטחים טבעיים</vt:lpstr>
      <vt:lpstr>כיצד זיהום אור משפיע על האדם והסביבה?               </vt:lpstr>
      <vt:lpstr>כיצד זיהום אור משפיע על האדם והסביבה?          </vt:lpstr>
      <vt:lpstr>כיצד זיהום אור משפיע על האדם והסביבה?                        </vt:lpstr>
      <vt:lpstr>כיצד זיהום אור משפיע על האדם והסביבה?                              </vt:lpstr>
      <vt:lpstr>סיכום עד כאן</vt:lpstr>
      <vt:lpstr>אז... כיצד מפחיתים זיהום אור?</vt:lpstr>
      <vt:lpstr>הצגת התוצרים</vt:lpstr>
      <vt:lpstr>דוגמאות מהעולם לצמצום זיהום אור</vt:lpstr>
      <vt:lpstr>דוגמאות מהעולם לצמצום זיהום אור                                  </vt:lpstr>
      <vt:lpstr>דוגמאות מהעולם לצמצום זיהום אור                                               </vt:lpstr>
      <vt:lpstr>המלצות תלמידי מעלה אדומים להפחתת זיהום אור ורעש. מקור: רשות הטבע והגנים.</vt:lpstr>
      <vt:lpstr>ולסיכום...</vt:lpstr>
      <vt:lpstr>ולסיכום...  </vt:lpstr>
      <vt:lpstr>תודה רבה</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זיהום אור</dc:title>
  <dc:creator>SYSTEM-8</dc:creator>
  <cp:lastModifiedBy>Jinosh A P</cp:lastModifiedBy>
  <cp:revision>125</cp:revision>
  <dcterms:created xsi:type="dcterms:W3CDTF">2019-06-25T14:14:35Z</dcterms:created>
  <dcterms:modified xsi:type="dcterms:W3CDTF">2025-10-30T05:55:03Z</dcterms:modified>
</cp:coreProperties>
</file>