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62" r:id="rId2"/>
    <p:sldId id="292" r:id="rId3"/>
    <p:sldId id="278" r:id="rId4"/>
    <p:sldId id="285" r:id="rId5"/>
    <p:sldId id="286" r:id="rId6"/>
    <p:sldId id="287" r:id="rId7"/>
    <p:sldId id="291" r:id="rId8"/>
    <p:sldId id="293" r:id="rId9"/>
    <p:sldId id="306" r:id="rId10"/>
    <p:sldId id="299" r:id="rId11"/>
    <p:sldId id="288" r:id="rId12"/>
    <p:sldId id="289" r:id="rId13"/>
    <p:sldId id="298" r:id="rId14"/>
    <p:sldId id="300" r:id="rId15"/>
    <p:sldId id="290" r:id="rId16"/>
    <p:sldId id="264" r:id="rId17"/>
    <p:sldId id="294" r:id="rId18"/>
    <p:sldId id="296" r:id="rId19"/>
    <p:sldId id="307" r:id="rId20"/>
    <p:sldId id="297" r:id="rId21"/>
    <p:sldId id="295" r:id="rId22"/>
    <p:sldId id="301" r:id="rId23"/>
    <p:sldId id="302" r:id="rId24"/>
    <p:sldId id="303" r:id="rId25"/>
    <p:sldId id="312" r:id="rId26"/>
    <p:sldId id="281" r:id="rId27"/>
    <p:sldId id="282" r:id="rId28"/>
    <p:sldId id="311" r:id="rId29"/>
    <p:sldId id="284" r:id="rId30"/>
    <p:sldId id="283" r:id="rId31"/>
    <p:sldId id="304" r:id="rId32"/>
    <p:sldId id="305" r:id="rId3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ACEF"/>
    <a:srgbClr val="A89ACA"/>
    <a:srgbClr val="015740"/>
    <a:srgbClr val="8888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857" autoAdjust="0"/>
  </p:normalViewPr>
  <p:slideViewPr>
    <p:cSldViewPr snapToGrid="0" snapToObjects="1">
      <p:cViewPr varScale="1">
        <p:scale>
          <a:sx n="53" d="100"/>
          <a:sy n="53" d="100"/>
        </p:scale>
        <p:origin x="1684" y="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08"/>
    </p:cViewPr>
  </p:sorterViewPr>
  <p:notesViewPr>
    <p:cSldViewPr snapToGrid="0" snapToObjects="1">
      <p:cViewPr varScale="1">
        <p:scale>
          <a:sx n="122" d="100"/>
          <a:sy n="122" d="100"/>
        </p:scale>
        <p:origin x="386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7CC640-5A5B-454A-9D56-2CC2522A9372}"/>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1D970EE-DE91-7E42-8AE5-8382D274EBA0}"/>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B86226B-8D2B-CE4E-B668-DA71486D4FBD}" type="datetimeFigureOut">
              <a:rPr lang="en-US" smtClean="0"/>
              <a:t>11/17/2025</a:t>
            </a:fld>
            <a:endParaRPr lang="en-US"/>
          </a:p>
        </p:txBody>
      </p:sp>
      <p:sp>
        <p:nvSpPr>
          <p:cNvPr id="4" name="Footer Placeholder 3">
            <a:extLst>
              <a:ext uri="{FF2B5EF4-FFF2-40B4-BE49-F238E27FC236}">
                <a16:creationId xmlns:a16="http://schemas.microsoft.com/office/drawing/2014/main" id="{E7B6A247-D02B-BA4C-969E-82EDFA99FA4C}"/>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5B75E8-CCD8-9142-BE46-38E7AFE3D9CA}"/>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A300FE86-3C3F-BA48-B26A-AEF51C99C8DA}" type="slidenum">
              <a:rPr lang="en-US" smtClean="0"/>
              <a:t>‹#›</a:t>
            </a:fld>
            <a:endParaRPr lang="en-US"/>
          </a:p>
        </p:txBody>
      </p:sp>
    </p:spTree>
    <p:extLst>
      <p:ext uri="{BB962C8B-B14F-4D97-AF65-F5344CB8AC3E}">
        <p14:creationId xmlns:p14="http://schemas.microsoft.com/office/powerpoint/2010/main" val="357051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EE68CE6D-42F0-AF48-A4A0-61DD05B4450C}" type="datetimeFigureOut">
              <a:rPr lang="en-US" smtClean="0"/>
              <a:t>11/17/2025</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4474893-5134-C14E-A49C-685A7450AE7B}" type="slidenum">
              <a:rPr lang="en-US" smtClean="0"/>
              <a:t>‹#›</a:t>
            </a:fld>
            <a:endParaRPr lang="en-US"/>
          </a:p>
        </p:txBody>
      </p:sp>
    </p:spTree>
    <p:extLst>
      <p:ext uri="{BB962C8B-B14F-4D97-AF65-F5344CB8AC3E}">
        <p14:creationId xmlns:p14="http://schemas.microsoft.com/office/powerpoint/2010/main" val="77845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a:t>
            </a:fld>
            <a:endParaRPr lang="en-US"/>
          </a:p>
        </p:txBody>
      </p:sp>
    </p:spTree>
    <p:extLst>
      <p:ext uri="{BB962C8B-B14F-4D97-AF65-F5344CB8AC3E}">
        <p14:creationId xmlns:p14="http://schemas.microsoft.com/office/powerpoint/2010/main" val="3999562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b="1" kern="1200" baseline="0" dirty="0">
                <a:solidFill>
                  <a:schemeClr val="tx1"/>
                </a:solidFill>
                <a:effectLst/>
                <a:latin typeface="+mn-lt"/>
                <a:ea typeface="+mn-ea"/>
                <a:cs typeface="+mn-cs"/>
              </a:rPr>
              <a:t>להבדיל מהשקנאי </a:t>
            </a:r>
            <a:r>
              <a:rPr lang="he-IL" sz="1200" kern="1200" baseline="0" dirty="0">
                <a:solidFill>
                  <a:schemeClr val="tx1"/>
                </a:solidFill>
                <a:effectLst/>
                <a:latin typeface="+mn-lt"/>
                <a:ea typeface="+mn-ea"/>
                <a:cs typeface="+mn-cs"/>
              </a:rPr>
              <a:t>-מין שנמצא </a:t>
            </a:r>
            <a:r>
              <a:rPr lang="he-IL" sz="1200" b="1" kern="1200" baseline="0" dirty="0">
                <a:solidFill>
                  <a:schemeClr val="tx1"/>
                </a:solidFill>
                <a:effectLst/>
                <a:latin typeface="+mn-lt"/>
                <a:ea typeface="+mn-ea"/>
                <a:cs typeface="+mn-cs"/>
              </a:rPr>
              <a:t>בסכנת הכחדה</a:t>
            </a:r>
            <a:r>
              <a:rPr lang="he-IL" sz="1200" b="0" kern="1200" baseline="0" dirty="0">
                <a:solidFill>
                  <a:schemeClr val="tx1"/>
                </a:solidFill>
                <a:effectLst/>
                <a:latin typeface="+mn-lt"/>
                <a:ea typeface="+mn-ea"/>
                <a:cs typeface="+mn-cs"/>
              </a:rPr>
              <a:t> ומין נודד-חולף בארצנו-</a:t>
            </a:r>
            <a:endParaRPr lang="he-IL" sz="1200" kern="1200" baseline="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baseline="0" dirty="0">
                <a:solidFill>
                  <a:schemeClr val="tx1"/>
                </a:solidFill>
                <a:effectLst/>
                <a:latin typeface="+mn-lt"/>
                <a:ea typeface="+mn-ea"/>
                <a:cs typeface="+mn-cs"/>
              </a:rPr>
              <a:t>ישנם מינים מקומיים </a:t>
            </a:r>
            <a:r>
              <a:rPr lang="he-IL" sz="1200" b="0" kern="1200" dirty="0">
                <a:solidFill>
                  <a:schemeClr val="tx1"/>
                </a:solidFill>
                <a:effectLst/>
                <a:latin typeface="+mn-lt"/>
                <a:ea typeface="+mn-ea"/>
                <a:cs typeface="+mn-cs"/>
              </a:rPr>
              <a:t>אשר התרבו מאוד בעשורים האחרונים</a:t>
            </a:r>
            <a:endParaRPr lang="en-US" sz="1200" b="0" kern="1200" dirty="0">
              <a:solidFill>
                <a:schemeClr val="tx1"/>
              </a:solidFill>
              <a:effectLst/>
              <a:latin typeface="+mn-lt"/>
              <a:ea typeface="+mn-ea"/>
              <a:cs typeface="+mn-cs"/>
            </a:endParaRPr>
          </a:p>
          <a:p>
            <a:pPr algn="r" rtl="0"/>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a:t>
            </a:r>
            <a:r>
              <a:rPr lang="he-IL" sz="1200" b="0" kern="1200" dirty="0">
                <a:solidFill>
                  <a:schemeClr val="tx1"/>
                </a:solidFill>
                <a:effectLst/>
                <a:latin typeface="+mn-lt"/>
                <a:ea typeface="+mn-ea"/>
                <a:cs typeface="+mn-cs"/>
              </a:rPr>
              <a:t>תוך הפרת מאזן המינים האקולוגי </a:t>
            </a:r>
            <a:r>
              <a:rPr lang="he-IL" sz="1200" b="1" kern="1200" dirty="0">
                <a:solidFill>
                  <a:schemeClr val="tx1"/>
                </a:solidFill>
                <a:effectLst/>
                <a:latin typeface="+mn-lt"/>
                <a:ea typeface="+mn-ea"/>
                <a:cs typeface="+mn-cs"/>
              </a:rPr>
              <a:t>המוגדרים  מינים מתפרצים כגון - חזירי בר, תנים ודרבנים.</a:t>
            </a:r>
          </a:p>
          <a:p>
            <a:pPr algn="r" rtl="0"/>
            <a:endParaRPr lang="he-IL" sz="1200" b="1" kern="1200" dirty="0">
              <a:solidFill>
                <a:schemeClr val="tx1"/>
              </a:solidFill>
              <a:effectLst/>
              <a:latin typeface="+mn-lt"/>
              <a:ea typeface="+mn-ea"/>
              <a:cs typeface="+mn-cs"/>
            </a:endParaRPr>
          </a:p>
          <a:p>
            <a:pPr algn="r" rtl="0"/>
            <a:r>
              <a:rPr lang="he-IL" sz="1200" b="1" kern="1200" baseline="0" dirty="0">
                <a:solidFill>
                  <a:schemeClr val="tx1"/>
                </a:solidFill>
                <a:effectLst/>
                <a:latin typeface="+mn-lt"/>
                <a:ea typeface="+mn-ea"/>
                <a:cs typeface="+mn-cs"/>
              </a:rPr>
              <a:t>זמינות המזון </a:t>
            </a:r>
            <a:r>
              <a:rPr lang="he-IL" sz="1200" b="0" kern="1200" baseline="0" dirty="0">
                <a:solidFill>
                  <a:schemeClr val="tx1"/>
                </a:solidFill>
                <a:effectLst/>
                <a:latin typeface="+mn-lt"/>
                <a:ea typeface="+mn-ea"/>
                <a:cs typeface="+mn-cs"/>
              </a:rPr>
              <a:t>לחיות הבר בחקלאות- </a:t>
            </a:r>
            <a:r>
              <a:rPr lang="he-IL" sz="1200" b="1" kern="1200" baseline="0" dirty="0">
                <a:solidFill>
                  <a:schemeClr val="tx1"/>
                </a:solidFill>
                <a:effectLst/>
                <a:latin typeface="+mn-lt"/>
                <a:ea typeface="+mn-ea"/>
                <a:cs typeface="+mn-cs"/>
              </a:rPr>
              <a:t>היבולים והפסולת החקלאית, </a:t>
            </a:r>
            <a:r>
              <a:rPr lang="he-IL" sz="1200" b="0" kern="1200" baseline="0" dirty="0">
                <a:solidFill>
                  <a:schemeClr val="tx1"/>
                </a:solidFill>
                <a:effectLst/>
                <a:latin typeface="+mn-lt"/>
                <a:ea typeface="+mn-ea"/>
                <a:cs typeface="+mn-cs"/>
              </a:rPr>
              <a:t>הוא גורם מרכזי לתופעת </a:t>
            </a:r>
            <a:r>
              <a:rPr lang="he-IL" sz="1200" b="1" kern="1200" baseline="0" dirty="0">
                <a:solidFill>
                  <a:schemeClr val="tx1"/>
                </a:solidFill>
                <a:effectLst/>
                <a:latin typeface="+mn-lt"/>
                <a:ea typeface="+mn-ea"/>
                <a:cs typeface="+mn-cs"/>
              </a:rPr>
              <a:t>המינים המתפרצים- </a:t>
            </a:r>
            <a:r>
              <a:rPr lang="he-IL" sz="1200" b="0" kern="1200" baseline="0" dirty="0">
                <a:solidFill>
                  <a:schemeClr val="tx1"/>
                </a:solidFill>
                <a:effectLst/>
                <a:latin typeface="+mn-lt"/>
                <a:ea typeface="+mn-ea"/>
                <a:cs typeface="+mn-cs"/>
              </a:rPr>
              <a:t>התרבות של מינים שונים מעבר לכושר הנשיאה שלהם בטבע</a:t>
            </a:r>
            <a:r>
              <a:rPr lang="he-IL" sz="1200" b="1" kern="1200" baseline="0" dirty="0">
                <a:solidFill>
                  <a:schemeClr val="tx1"/>
                </a:solidFill>
                <a:effectLst/>
                <a:latin typeface="+mn-lt"/>
                <a:ea typeface="+mn-ea"/>
                <a:cs typeface="+mn-cs"/>
              </a:rPr>
              <a:t>.</a:t>
            </a:r>
          </a:p>
          <a:p>
            <a:pPr algn="r" rtl="0"/>
            <a:endParaRPr lang="he-IL" sz="1200" b="1" kern="1200" baseline="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dirty="0"/>
              <a:t>התופעה של מינים מתפרצים פוגעת הן במערך האקולוגי בטבע והן בחקלאות-היא יוצרת לחץ עודף של חיות הבר  גם על האיזון הטבעי וגם  על התוצרת החקלאית   </a:t>
            </a:r>
          </a:p>
          <a:p>
            <a:pPr marL="0" marR="0" indent="0" algn="r"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algn="r"/>
            <a:r>
              <a:rPr lang="he-IL" sz="1200" b="1" kern="1200" baseline="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 </a:t>
            </a:r>
          </a:p>
          <a:p>
            <a:pPr algn="r"/>
            <a:endParaRPr lang="he-IL" sz="1200" b="1" kern="1200" dirty="0">
              <a:solidFill>
                <a:schemeClr val="tx1"/>
              </a:solidFill>
              <a:effectLst/>
              <a:latin typeface="+mn-lt"/>
              <a:ea typeface="+mn-ea"/>
              <a:cs typeface="+mn-cs"/>
            </a:endParaRPr>
          </a:p>
          <a:p>
            <a:pPr algn="r"/>
            <a:r>
              <a:rPr lang="he-IL" sz="1200" b="1" kern="1200" dirty="0">
                <a:solidFill>
                  <a:schemeClr val="tx1"/>
                </a:solidFill>
                <a:effectLst/>
                <a:latin typeface="+mn-lt"/>
                <a:ea typeface="+mn-ea"/>
                <a:cs typeface="+mn-cs"/>
              </a:rPr>
              <a:t> .</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10</a:t>
            </a:fld>
            <a:endParaRPr lang="en-US"/>
          </a:p>
        </p:txBody>
      </p:sp>
    </p:spTree>
    <p:extLst>
      <p:ext uri="{BB962C8B-B14F-4D97-AF65-F5344CB8AC3E}">
        <p14:creationId xmlns:p14="http://schemas.microsoft.com/office/powerpoint/2010/main" val="17326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endParaRPr lang="en-US" dirty="0"/>
          </a:p>
          <a:p>
            <a:pPr algn="r"/>
            <a:r>
              <a:rPr lang="he-IL" dirty="0"/>
              <a:t>לזמינות של מזון יש השפעה ישירה ומשמעותית על אוכלוסיית הטורפים כגון תנים, שועלים, זאבים.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משקים</a:t>
            </a:r>
            <a:r>
              <a:rPr lang="he-IL" sz="1200" kern="1200" baseline="0" dirty="0">
                <a:solidFill>
                  <a:schemeClr val="tx1"/>
                </a:solidFill>
                <a:effectLst/>
                <a:latin typeface="+mn-lt"/>
                <a:ea typeface="+mn-ea"/>
                <a:cs typeface="+mn-cs"/>
              </a:rPr>
              <a:t>  שסביבם פסולת אורגנית </a:t>
            </a:r>
            <a:r>
              <a:rPr lang="he-IL" sz="1200" kern="1200" dirty="0">
                <a:solidFill>
                  <a:schemeClr val="tx1"/>
                </a:solidFill>
                <a:effectLst/>
                <a:latin typeface="+mn-lt"/>
                <a:ea typeface="+mn-ea"/>
                <a:cs typeface="+mn-cs"/>
              </a:rPr>
              <a:t> ופגרים של בעלי חיים,  הם משאבי קיום עבור</a:t>
            </a:r>
            <a:r>
              <a:rPr lang="he-IL" sz="1200" kern="1200" baseline="0" dirty="0">
                <a:solidFill>
                  <a:schemeClr val="tx1"/>
                </a:solidFill>
                <a:effectLst/>
                <a:latin typeface="+mn-lt"/>
                <a:ea typeface="+mn-ea"/>
                <a:cs typeface="+mn-cs"/>
              </a:rPr>
              <a:t> טורפים. פעילות אדם זו </a:t>
            </a:r>
            <a:r>
              <a:rPr lang="he-IL" sz="1200" kern="1200" dirty="0">
                <a:solidFill>
                  <a:schemeClr val="tx1"/>
                </a:solidFill>
                <a:effectLst/>
                <a:latin typeface="+mn-lt"/>
                <a:ea typeface="+mn-ea"/>
                <a:cs typeface="+mn-cs"/>
              </a:rPr>
              <a:t> נחשבת כגורם מרכזי  לעלייה בצפיפות אוכלוסיות של מיני טורפים.</a:t>
            </a:r>
            <a:r>
              <a:rPr lang="he-IL" sz="1200" kern="1200" baseline="0" dirty="0">
                <a:solidFill>
                  <a:schemeClr val="tx1"/>
                </a:solidFill>
                <a:effectLst/>
                <a:latin typeface="+mn-lt"/>
                <a:ea typeface="+mn-ea"/>
                <a:cs typeface="+mn-cs"/>
              </a:rPr>
              <a:t> </a:t>
            </a:r>
            <a:endParaRPr lang="en-US" altLang="he-IL" dirty="0"/>
          </a:p>
          <a:p>
            <a:pPr algn="r"/>
            <a:r>
              <a:rPr lang="he-IL" b="1" dirty="0"/>
              <a:t>אמצעי פשוט של פעולות תברואה-סניטציה</a:t>
            </a:r>
            <a:r>
              <a:rPr lang="he-IL" dirty="0"/>
              <a:t>, נמצא יעיל מאוד תוך זמן קצר. </a:t>
            </a:r>
          </a:p>
          <a:p>
            <a:pPr algn="r"/>
            <a:r>
              <a:rPr lang="he-IL" baseline="0" dirty="0"/>
              <a:t>מא</a:t>
            </a:r>
            <a:r>
              <a:rPr lang="he-IL" dirty="0"/>
              <a:t>חר שאמצעי זה משפיע על ה 'גיוס' של פרטים לאוכלוסייה ועל  השרידות שלהם כלומר </a:t>
            </a:r>
            <a:r>
              <a:rPr lang="he-IL" baseline="0" dirty="0"/>
              <a:t>על גודל האוכלוסייה שלהם</a:t>
            </a:r>
            <a:endParaRPr lang="he-IL" dirty="0"/>
          </a:p>
          <a:p>
            <a:pPr algn="r"/>
            <a:r>
              <a:rPr lang="he-IL" dirty="0"/>
              <a:t>השפעתו נמשכת לטווח הארוך. </a:t>
            </a:r>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11</a:t>
            </a:fld>
            <a:endParaRPr lang="en-US"/>
          </a:p>
        </p:txBody>
      </p:sp>
    </p:spTree>
    <p:extLst>
      <p:ext uri="{BB962C8B-B14F-4D97-AF65-F5344CB8AC3E}">
        <p14:creationId xmlns:p14="http://schemas.microsoft.com/office/powerpoint/2010/main" val="1748962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dirty="0"/>
              <a:t>רשות הטבע והגנים  מובילה מהלכים לשיתופי פעולה עם החקלאים ועם משרדי הממשלה הרלבנטיים </a:t>
            </a:r>
            <a:r>
              <a:rPr lang="he-IL" b="0" dirty="0"/>
              <a:t>על מנת  ליישם ולהפעיל </a:t>
            </a:r>
            <a:r>
              <a:rPr lang="he-IL" b="1" dirty="0"/>
              <a:t>פעולות סניטציה-פינוי פסולת כחלק בלתי נפרד מפעילות החקלאים </a:t>
            </a:r>
            <a:r>
              <a:rPr lang="he-IL" b="0" dirty="0"/>
              <a:t>בשטח-בעלי לולים, בעלי עדרים ומשקי חי</a:t>
            </a:r>
          </a:p>
          <a:p>
            <a:pPr algn="r"/>
            <a:endParaRPr lang="he-IL" b="0" dirty="0"/>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12</a:t>
            </a:fld>
            <a:endParaRPr lang="en-US"/>
          </a:p>
        </p:txBody>
      </p:sp>
    </p:spTree>
    <p:extLst>
      <p:ext uri="{BB962C8B-B14F-4D97-AF65-F5344CB8AC3E}">
        <p14:creationId xmlns:p14="http://schemas.microsoft.com/office/powerpoint/2010/main" val="3791457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אחת </a:t>
            </a:r>
            <a:r>
              <a:rPr lang="he-IL" b="1" dirty="0"/>
              <a:t>התופעות הנלוות להתפרצות של מינים כמו התנים</a:t>
            </a:r>
            <a:r>
              <a:rPr lang="he-IL" dirty="0"/>
              <a:t> היא סכנת הרעלות מידי החקלאים. עדרי הבקר בגולן מהווים מקור מזון עבור טורפים כמו התן והזאב</a:t>
            </a:r>
          </a:p>
          <a:p>
            <a:pPr algn="r"/>
            <a:r>
              <a:rPr lang="he-IL" dirty="0"/>
              <a:t> פגרים שנשארו בשטח מעודדים את התרבות הטורפים שפוגעים בעדרים ע"י טריפת בני בקר צעירים או חלשים. </a:t>
            </a:r>
            <a:r>
              <a:rPr lang="he-IL" b="1" dirty="0"/>
              <a:t>מצב זה עלול לגרום לחקלאים  לנקוט בפעולה לא חוקית - הרעלה</a:t>
            </a:r>
            <a:r>
              <a:rPr lang="he-IL" dirty="0"/>
              <a:t>.</a:t>
            </a:r>
          </a:p>
          <a:p>
            <a:pPr algn="r"/>
            <a:r>
              <a:rPr lang="he-IL" dirty="0"/>
              <a:t> פגר מורעל שמונח בשטח ושנועד לפגוע בטורף שמאיים על שלום העדר, עלול לפגוע  קשות במארג המזון ובמגוון הביולוגי, </a:t>
            </a:r>
            <a:r>
              <a:rPr lang="he-IL" b="1" dirty="0"/>
              <a:t>כדוגמת הפגיעה הדרמטית באוכלוסיית הנשרים ברמת הגולן</a:t>
            </a:r>
            <a:r>
              <a:rPr lang="he-IL" dirty="0"/>
              <a:t>. </a:t>
            </a:r>
          </a:p>
          <a:p>
            <a:pPr algn="r"/>
            <a:endParaRPr lang="en-US" dirty="0"/>
          </a:p>
          <a:p>
            <a:pPr algn="r"/>
            <a:r>
              <a:rPr lang="he-IL" dirty="0"/>
              <a:t>פעולות הסניטציה – פינוי מוסדר של פגרי פרות מהשטח לאתר ייעודי להטמנת פגרים-  מצמצמות את כמות הטורפים מפחיתות את לחץ הטריפה והפגיעה שלהם בעדרים ומקטינה</a:t>
            </a:r>
            <a:r>
              <a:rPr lang="he-IL" baseline="0" dirty="0"/>
              <a:t> את סכנת </a:t>
            </a:r>
            <a:r>
              <a:rPr lang="he-IL" baseline="0" dirty="0" err="1"/>
              <a:t>ההרעלות</a:t>
            </a:r>
            <a:r>
              <a:rPr lang="he-IL" baseline="0" dirty="0"/>
              <a:t> </a:t>
            </a:r>
          </a:p>
          <a:p>
            <a:pPr algn="r"/>
            <a:endParaRPr lang="he-IL" dirty="0"/>
          </a:p>
          <a:p>
            <a:endParaRPr lang="he-IL" dirty="0"/>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13</a:t>
            </a:fld>
            <a:endParaRPr lang="en-US"/>
          </a:p>
        </p:txBody>
      </p:sp>
    </p:spTree>
    <p:extLst>
      <p:ext uri="{BB962C8B-B14F-4D97-AF65-F5344CB8AC3E}">
        <p14:creationId xmlns:p14="http://schemas.microsoft.com/office/powerpoint/2010/main" val="3930251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14</a:t>
            </a:fld>
            <a:endParaRPr lang="en-US"/>
          </a:p>
        </p:txBody>
      </p:sp>
    </p:spTree>
    <p:extLst>
      <p:ext uri="{BB962C8B-B14F-4D97-AF65-F5344CB8AC3E}">
        <p14:creationId xmlns:p14="http://schemas.microsoft.com/office/powerpoint/2010/main" val="2465336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b="1" dirty="0"/>
              <a:t>החלקות החקלאיות עבור חיות הבר הן כמו ' עמדת מזנון זמין מהיר'- </a:t>
            </a:r>
            <a:r>
              <a:rPr lang="he-IL" dirty="0"/>
              <a:t>במקום להוציא אנרגיה בחיפוש אחר מזון, החלקה 'מציעה' לבעל החיים אנרגיה זמינה ומרוכזת ומהווה מקור משיכה עבורו.</a:t>
            </a:r>
          </a:p>
          <a:p>
            <a:pPr algn="r"/>
            <a:r>
              <a:rPr lang="he-IL" dirty="0"/>
              <a:t>לא רק הגידולים עצמם-יבולים וחיות משק הן המקור למשיכת חיות הבר אלא גם  מקורות המים: נזקי חיות בר לצנרת הינה תופעה ידועה, הקיימת בכל אזורי הארץ. בעלי החיים זקוקים למים, ומערכות ההשקיה מהוות עבורם מקור נוח וזמין.</a:t>
            </a:r>
          </a:p>
          <a:p>
            <a:pPr algn="r"/>
            <a:r>
              <a:rPr lang="he-IL" dirty="0"/>
              <a:t>מיהן חיות הבר שמזיקות לחקלאות? מהו אופי הפגיעה בגידולים? </a:t>
            </a:r>
          </a:p>
          <a:p>
            <a:pPr algn="r"/>
            <a:r>
              <a:rPr lang="he-IL" dirty="0"/>
              <a:t>בכל מקום בארץ תמונת המצב של נזקי החקלאות מחיות הבר היא מעט שונה וקשורה במאפיינים הגאוגרפיים, באופי הגידולים ובתפוצת מיני בעלי החיים. </a:t>
            </a:r>
          </a:p>
          <a:p>
            <a:pPr algn="r"/>
            <a:r>
              <a:rPr lang="he-IL" dirty="0"/>
              <a:t>חיות הבר המזיקות הן יונקים צמחונים וטורפים, בעלי כנף, ואף זוחלים-שפוגעים  בגידולים ובתשתיות המים.</a:t>
            </a:r>
          </a:p>
          <a:p>
            <a:pPr algn="r"/>
            <a:r>
              <a:rPr lang="he-IL" dirty="0"/>
              <a:t>רב הנזקים נגרמים בשעות החשיכה, זמן הפעילות של מרבית בעלי החיים. להלן דוגמאות ממקומות שונים בארץ, חלק מהתמונות לקוחות ממצלמות מעקב שהונחו בשטח החקלאי על ידי פקחי רשות</a:t>
            </a:r>
            <a:r>
              <a:rPr lang="he-IL" baseline="0" dirty="0"/>
              <a:t> הטבע והגנים:</a:t>
            </a:r>
            <a:endParaRPr lang="he-IL" dirty="0"/>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15</a:t>
            </a:fld>
            <a:endParaRPr lang="en-US"/>
          </a:p>
        </p:txBody>
      </p:sp>
    </p:spTree>
    <p:extLst>
      <p:ext uri="{BB962C8B-B14F-4D97-AF65-F5344CB8AC3E}">
        <p14:creationId xmlns:p14="http://schemas.microsoft.com/office/powerpoint/2010/main" val="3528630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16</a:t>
            </a:fld>
            <a:endParaRPr lang="en-US"/>
          </a:p>
        </p:txBody>
      </p:sp>
    </p:spTree>
    <p:extLst>
      <p:ext uri="{BB962C8B-B14F-4D97-AF65-F5344CB8AC3E}">
        <p14:creationId xmlns:p14="http://schemas.microsoft.com/office/powerpoint/2010/main" val="447395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17</a:t>
            </a:fld>
            <a:endParaRPr lang="en-US"/>
          </a:p>
        </p:txBody>
      </p:sp>
    </p:spTree>
    <p:extLst>
      <p:ext uri="{BB962C8B-B14F-4D97-AF65-F5344CB8AC3E}">
        <p14:creationId xmlns:p14="http://schemas.microsoft.com/office/powerpoint/2010/main" val="536010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18</a:t>
            </a:fld>
            <a:endParaRPr lang="en-US"/>
          </a:p>
        </p:txBody>
      </p:sp>
    </p:spTree>
    <p:extLst>
      <p:ext uri="{BB962C8B-B14F-4D97-AF65-F5344CB8AC3E}">
        <p14:creationId xmlns:p14="http://schemas.microsoft.com/office/powerpoint/2010/main" val="4111448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19</a:t>
            </a:fld>
            <a:endParaRPr lang="en-US"/>
          </a:p>
        </p:txBody>
      </p:sp>
    </p:spTree>
    <p:extLst>
      <p:ext uri="{BB962C8B-B14F-4D97-AF65-F5344CB8AC3E}">
        <p14:creationId xmlns:p14="http://schemas.microsoft.com/office/powerpoint/2010/main" val="1667230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 גידולים חקלאיים הם  גורם משיכה לחיות הבר  (כפי שמוכר לנו  כבר במשלים  כגון 'השועל והכרם' או 'השועל בלול התרנגולות)</a:t>
            </a:r>
          </a:p>
          <a:p>
            <a:pPr algn="r" rtl="1"/>
            <a:r>
              <a:rPr lang="he-IL" sz="1200" kern="1200" dirty="0">
                <a:solidFill>
                  <a:schemeClr val="tx1"/>
                </a:solidFill>
                <a:effectLst/>
                <a:latin typeface="+mn-lt"/>
                <a:ea typeface="+mn-ea"/>
                <a:cs typeface="+mn-cs"/>
              </a:rPr>
              <a:t>המפגש בין חיות הבר לגידולים חקלאיים אינו רק בעיה של החקלאים שיבולם ניזוק.</a:t>
            </a:r>
          </a:p>
          <a:p>
            <a:pPr algn="r" rtl="1"/>
            <a:r>
              <a:rPr lang="he-IL" baseline="0" dirty="0"/>
              <a:t> בנושא הנזקים לחקלאות מחיות הבר </a:t>
            </a:r>
            <a:r>
              <a:rPr lang="he-IL" b="1" baseline="0" dirty="0"/>
              <a:t>יש שני צדדים שנפגעים –גם החקלאי וגם הטבע .</a:t>
            </a:r>
            <a:r>
              <a:rPr lang="he-IL" b="1" dirty="0"/>
              <a:t> </a:t>
            </a:r>
          </a:p>
          <a:p>
            <a:pPr algn="r" rtl="1"/>
            <a:r>
              <a:rPr lang="he-IL" baseline="0" dirty="0"/>
              <a:t> התוצרת החקלאית  הופכת ל</a:t>
            </a:r>
            <a:r>
              <a:rPr lang="he-IL" dirty="0"/>
              <a:t>מקור מזון נוסף לחיות הבר-</a:t>
            </a:r>
            <a:r>
              <a:rPr lang="he-IL" baseline="0" dirty="0"/>
              <a:t> מה  שפוגע כמובן בפרנסת החקלאים.</a:t>
            </a:r>
          </a:p>
          <a:p>
            <a:pPr algn="r" rtl="1"/>
            <a:r>
              <a:rPr lang="he-IL" baseline="0" dirty="0"/>
              <a:t>אך זמינות המזון מהחקלאות עבור חיות הבר  משפיעה ופוגעת ישירות באיזון  בטבע – חיות הבר מתרבות מעבר לכושר הנשיאה הטבעי של השטח.</a:t>
            </a:r>
          </a:p>
          <a:p>
            <a:pPr algn="r" rtl="1"/>
            <a:r>
              <a:rPr lang="he-IL" baseline="0" dirty="0"/>
              <a:t>תופעה זו מביאה להתרבות והתפרצות של מינים, ובאה על חשבון  מגוון מינים .</a:t>
            </a:r>
          </a:p>
          <a:p>
            <a:pPr algn="r" rtl="1"/>
            <a:r>
              <a:rPr lang="he-IL" baseline="0" dirty="0"/>
              <a:t> תופעת המינים המתפרצים-משפיעה ופוגעת  במארג המינים הטבעי, ומגדילה את לחץ הפגיעה של חיות בר ביבולים.</a:t>
            </a:r>
          </a:p>
          <a:p>
            <a:pPr algn="r" rtl="1"/>
            <a:r>
              <a:rPr lang="he-IL" dirty="0"/>
              <a:t>בימינו, נושא נזקי החקלאות מחיות בר  הינו תופעה רחבה שקשורה בפגיעה כלכלית גדולה ומשמעותית בחקלאים מצד אחד ,ומצד שני באתגר בשמירת הטבע וחיות הבר.</a:t>
            </a:r>
          </a:p>
          <a:p>
            <a:pPr algn="r" rtl="1"/>
            <a:r>
              <a:rPr lang="he-IL" b="1" dirty="0"/>
              <a:t>הקונפליקט</a:t>
            </a:r>
            <a:r>
              <a:rPr lang="he-IL" b="1" baseline="0" dirty="0"/>
              <a:t> </a:t>
            </a:r>
            <a:r>
              <a:rPr lang="he-IL" b="1" dirty="0"/>
              <a:t>נעוץ בהשפעה ההדדית של החקלאות על חיות הבר ולהיפך</a:t>
            </a:r>
            <a:endParaRPr lang="he-IL" dirty="0"/>
          </a:p>
          <a:p>
            <a:pPr algn="r" rtl="1"/>
            <a:endParaRPr lang="he-IL" dirty="0"/>
          </a:p>
          <a:p>
            <a:pPr algn="r" rtl="1"/>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a:t>
            </a:fld>
            <a:endParaRPr lang="en-US"/>
          </a:p>
        </p:txBody>
      </p:sp>
    </p:spTree>
    <p:extLst>
      <p:ext uri="{BB962C8B-B14F-4D97-AF65-F5344CB8AC3E}">
        <p14:creationId xmlns:p14="http://schemas.microsoft.com/office/powerpoint/2010/main" val="3379415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20</a:t>
            </a:fld>
            <a:endParaRPr lang="en-US"/>
          </a:p>
        </p:txBody>
      </p:sp>
    </p:spTree>
    <p:extLst>
      <p:ext uri="{BB962C8B-B14F-4D97-AF65-F5344CB8AC3E}">
        <p14:creationId xmlns:p14="http://schemas.microsoft.com/office/powerpoint/2010/main" val="1026577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21</a:t>
            </a:fld>
            <a:endParaRPr lang="en-US"/>
          </a:p>
        </p:txBody>
      </p:sp>
    </p:spTree>
    <p:extLst>
      <p:ext uri="{BB962C8B-B14F-4D97-AF65-F5344CB8AC3E}">
        <p14:creationId xmlns:p14="http://schemas.microsoft.com/office/powerpoint/2010/main" val="3058001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חזיר הבר הוא בעל חיים אוכל כל - הוא ניזון מכל סוגי המזונות :פירות, זרעים, פקעות, פטריות, חסרי חוליות, בעלי חיים קטנים ופגרים.- </a:t>
            </a:r>
            <a:r>
              <a:rPr lang="he-IL" dirty="0"/>
              <a:t>מצטיין בחוש ריח יוצא מהכלל</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ברמה ארצית חזיר-הבר </a:t>
            </a:r>
            <a:r>
              <a:rPr lang="he-IL" sz="1200" strike="noStrike" kern="1200" dirty="0">
                <a:solidFill>
                  <a:schemeClr val="tx1"/>
                </a:solidFill>
                <a:effectLst/>
                <a:latin typeface="+mn-lt"/>
                <a:ea typeface="+mn-ea"/>
                <a:cs typeface="+mn-cs"/>
              </a:rPr>
              <a:t>הוא מהבולטים והמובילים </a:t>
            </a:r>
            <a:r>
              <a:rPr lang="he-IL" sz="1200" kern="1200" dirty="0">
                <a:solidFill>
                  <a:schemeClr val="tx1"/>
                </a:solidFill>
                <a:effectLst/>
                <a:latin typeface="+mn-lt"/>
                <a:ea typeface="+mn-ea"/>
                <a:cs typeface="+mn-cs"/>
              </a:rPr>
              <a:t>מבחינת מספר האירועים הקשורים לנזקים לחקלאות מחיות-בר, ועיקר הנזק שנגרם הוא  בגידולי שדה ומטעים:</a:t>
            </a:r>
            <a:r>
              <a:rPr lang="he-IL" dirty="0"/>
              <a:t> </a:t>
            </a:r>
          </a:p>
          <a:p>
            <a:pPr marL="0" marR="0" indent="0" algn="r" defTabSz="914400" rtl="1" eaLnBrk="1" fontAlgn="auto" latinLnBrk="0" hangingPunct="1">
              <a:lnSpc>
                <a:spcPct val="100000"/>
              </a:lnSpc>
              <a:spcBef>
                <a:spcPts val="0"/>
              </a:spcBef>
              <a:spcAft>
                <a:spcPts val="0"/>
              </a:spcAft>
              <a:buClrTx/>
              <a:buSzTx/>
              <a:buFontTx/>
              <a:buNone/>
              <a:tabLst/>
              <a:defRPr/>
            </a:pPr>
            <a:r>
              <a:rPr lang="he-IL" b="1" dirty="0"/>
              <a:t> אכילת פירות נשירים ושבירת ענפי עצים כדי להגיע לפרי, אכילת ענפים של עצים צעירים, נבירה בקרקע במטעים ובכרמים בחיפוש מזון תת-קרקעי, רביצה בחלקות, קריעה של מערכות השקיה וממטרות העשויים פלסטיק.</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 התרבותם של חזירי בר לכדי ממדים של התפרצות במקומות שונים בישראל </a:t>
            </a:r>
            <a:r>
              <a:rPr lang="he-IL" sz="1200" b="0" kern="1200" dirty="0">
                <a:solidFill>
                  <a:schemeClr val="tx1"/>
                </a:solidFill>
                <a:effectLst/>
                <a:latin typeface="+mn-lt"/>
                <a:ea typeface="+mn-ea"/>
                <a:cs typeface="+mn-cs"/>
              </a:rPr>
              <a:t>נובעת בעיקר מזמינות מזון הקיים בחקלאות</a:t>
            </a:r>
          </a:p>
          <a:p>
            <a:pPr marL="0" marR="0" indent="0" algn="r" defTabSz="914400" rtl="1" eaLnBrk="1" fontAlgn="auto" latinLnBrk="0" hangingPunct="1">
              <a:lnSpc>
                <a:spcPct val="100000"/>
              </a:lnSpc>
              <a:spcBef>
                <a:spcPts val="0"/>
              </a:spcBef>
              <a:spcAft>
                <a:spcPts val="0"/>
              </a:spcAft>
              <a:buClrTx/>
              <a:buSzTx/>
              <a:buFontTx/>
              <a:buNone/>
              <a:tabLst/>
              <a:defRPr/>
            </a:pPr>
            <a:r>
              <a:rPr lang="he-IL" b="0" dirty="0"/>
              <a:t>גידולים חקלאיים מגדילים את מצאי המזון ובכך גם את יכולת הנשיאה של השטח את חזירי הבר</a:t>
            </a:r>
          </a:p>
          <a:p>
            <a:pPr algn="r" rtl="1"/>
            <a:r>
              <a:rPr lang="he-IL" sz="1200" b="0" kern="1200" dirty="0">
                <a:solidFill>
                  <a:schemeClr val="tx1"/>
                </a:solidFill>
                <a:effectLst/>
                <a:latin typeface="+mn-lt"/>
                <a:ea typeface="+mn-ea"/>
                <a:cs typeface="+mn-cs"/>
              </a:rPr>
              <a:t>בשל כמותם הרבה, גודלם, ויכולות הלמידה וההסתגלות המהירות של חזירי הבר לאמצעי מיגון שונים, הפגיעה שלהם בחלקות וביבולים קשה ומתמשכת לאורך  כל השנה, עם שיאים בעונות ההמלטות והבשלת הפרי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b="1" kern="1200" dirty="0">
                <a:solidFill>
                  <a:schemeClr val="tx1"/>
                </a:solidFill>
                <a:effectLst/>
                <a:latin typeface="+mn-lt"/>
                <a:ea typeface="+mn-ea"/>
                <a:cs typeface="+mn-cs"/>
              </a:rPr>
              <a:t>חזיר-בר הוא חיית בר מוגנת אין לפגוע בה, או </a:t>
            </a:r>
            <a:r>
              <a:rPr lang="he-IL" sz="1200" b="1" kern="1200" dirty="0" err="1">
                <a:solidFill>
                  <a:schemeClr val="tx1"/>
                </a:solidFill>
                <a:effectLst/>
                <a:latin typeface="+mn-lt"/>
                <a:ea typeface="+mn-ea"/>
                <a:cs typeface="+mn-cs"/>
              </a:rPr>
              <a:t>לצודה</a:t>
            </a:r>
            <a:r>
              <a:rPr lang="he-IL" sz="1200" b="1" kern="1200" dirty="0">
                <a:solidFill>
                  <a:schemeClr val="tx1"/>
                </a:solidFill>
                <a:effectLst/>
                <a:latin typeface="+mn-lt"/>
                <a:ea typeface="+mn-ea"/>
                <a:cs typeface="+mn-cs"/>
              </a:rPr>
              <a:t>, ללא היתר בכתב מרשות הטבע והגנים.</a:t>
            </a:r>
            <a:endParaRPr lang="en-US" sz="1200" kern="1200" dirty="0">
              <a:solidFill>
                <a:schemeClr val="tx1"/>
              </a:solidFill>
              <a:effectLst/>
              <a:latin typeface="+mn-lt"/>
              <a:ea typeface="+mn-ea"/>
              <a:cs typeface="+mn-cs"/>
            </a:endParaRPr>
          </a:p>
          <a:p>
            <a:pPr algn="r" rtl="1"/>
            <a:endParaRPr lang="he-IL" sz="1200" b="0" kern="1200" dirty="0">
              <a:solidFill>
                <a:schemeClr val="tx1"/>
              </a:solidFill>
              <a:effectLst/>
              <a:latin typeface="+mn-lt"/>
              <a:ea typeface="+mn-ea"/>
              <a:cs typeface="+mn-cs"/>
            </a:endParaRPr>
          </a:p>
          <a:p>
            <a:pPr algn="r" rtl="1"/>
            <a:endParaRPr lang="he-IL" sz="1200" b="0" kern="1200" dirty="0">
              <a:solidFill>
                <a:schemeClr val="tx1"/>
              </a:solidFill>
              <a:effectLst/>
              <a:latin typeface="+mn-lt"/>
              <a:ea typeface="+mn-ea"/>
              <a:cs typeface="+mn-cs"/>
            </a:endParaRPr>
          </a:p>
          <a:p>
            <a:pPr rtl="1"/>
            <a:r>
              <a:rPr lang="he-IL" sz="1200" b="0" kern="1200" dirty="0">
                <a:solidFill>
                  <a:schemeClr val="tx1"/>
                </a:solidFill>
                <a:effectLst/>
                <a:latin typeface="+mn-lt"/>
                <a:ea typeface="+mn-ea"/>
                <a:cs typeface="+mn-cs"/>
              </a:rPr>
              <a:t>.  </a:t>
            </a:r>
            <a:endParaRPr lang="en-US" sz="1200" b="0" kern="1200" dirty="0">
              <a:solidFill>
                <a:schemeClr val="tx1"/>
              </a:solidFill>
              <a:effectLst/>
              <a:latin typeface="+mn-lt"/>
              <a:ea typeface="+mn-ea"/>
              <a:cs typeface="+mn-cs"/>
            </a:endParaRPr>
          </a:p>
          <a:p>
            <a:r>
              <a:rPr lang="he-IL" sz="1200" b="0" kern="1200" dirty="0">
                <a:solidFill>
                  <a:schemeClr val="tx1"/>
                </a:solidFill>
                <a:effectLst/>
                <a:latin typeface="+mn-lt"/>
                <a:ea typeface="+mn-ea"/>
                <a:cs typeface="+mn-cs"/>
              </a:rPr>
              <a:t> </a:t>
            </a:r>
            <a:endParaRPr lang="en-US" sz="1200" b="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22</a:t>
            </a:fld>
            <a:endParaRPr lang="en-US"/>
          </a:p>
        </p:txBody>
      </p:sp>
    </p:spTree>
    <p:extLst>
      <p:ext uri="{BB962C8B-B14F-4D97-AF65-F5344CB8AC3E}">
        <p14:creationId xmlns:p14="http://schemas.microsoft.com/office/powerpoint/2010/main" val="1136192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איך החקלאי יכול לצמצמם את הנזק שנגרם ליבול שלו בחלקה מידי חזירי הבר?</a:t>
            </a:r>
          </a:p>
          <a:p>
            <a:pPr algn="r"/>
            <a:r>
              <a:rPr lang="he-IL" dirty="0"/>
              <a:t>מיגון החלקה-גידור נכון, </a:t>
            </a:r>
          </a:p>
          <a:p>
            <a:pPr algn="r"/>
            <a:r>
              <a:rPr lang="he-IL" dirty="0"/>
              <a:t>מיגון אמצעי השקיה-וריסוס דוחה על די ריח, </a:t>
            </a:r>
          </a:p>
          <a:p>
            <a:pPr algn="r"/>
            <a:r>
              <a:rPr lang="he-IL" dirty="0"/>
              <a:t>הרתעה בקול- תותחי גז, רדיו פועל בקול וכלבי שמירה בחלקה מונעים חדירת חזירי בר. </a:t>
            </a:r>
          </a:p>
          <a:p>
            <a:pPr algn="r"/>
            <a:r>
              <a:rPr lang="he-IL" dirty="0"/>
              <a:t>ישנם אמצעים עם גלאים אוטומטיים שמשמיעים קולות בתדרים שדוחים בעלי חיים או משפריצים מים.  </a:t>
            </a:r>
          </a:p>
          <a:p>
            <a:pPr algn="r"/>
            <a:r>
              <a:rPr lang="he-IL" b="1" dirty="0"/>
              <a:t>יש להחליף מקום ושיטות הרתעה לעיתים קרובות למנוע  את ההסתגלות של חזירי הבר.</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23</a:t>
            </a:fld>
            <a:endParaRPr lang="en-US"/>
          </a:p>
        </p:txBody>
      </p:sp>
    </p:spTree>
    <p:extLst>
      <p:ext uri="{BB962C8B-B14F-4D97-AF65-F5344CB8AC3E}">
        <p14:creationId xmlns:p14="http://schemas.microsoft.com/office/powerpoint/2010/main" val="3143498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רט"ג מפעילה פקחים ייעודיים למניעת נזקים לחקלאות </a:t>
            </a:r>
            <a:r>
              <a:rPr lang="he-IL" b="1" dirty="0"/>
              <a:t>שיכולים להנחות את החקלאים ולסייע במניעה  ובטיפול</a:t>
            </a:r>
            <a:r>
              <a:rPr lang="he-IL" dirty="0"/>
              <a:t> נקודתי של נזקים מחיות הבר,</a:t>
            </a:r>
            <a:r>
              <a:rPr lang="he-IL" baseline="0" dirty="0"/>
              <a:t> </a:t>
            </a:r>
            <a:r>
              <a:rPr lang="he-IL" dirty="0"/>
              <a:t>ייעוץ והנחייה במיגון החלקות, </a:t>
            </a:r>
            <a:r>
              <a:rPr lang="he-IL" b="1" dirty="0"/>
              <a:t>ודילול נקודתי בשטח </a:t>
            </a:r>
            <a:r>
              <a:rPr lang="he-IL" b="1" baseline="0" dirty="0"/>
              <a:t>של הפרטים המזיקים.</a:t>
            </a:r>
            <a:endParaRPr lang="he-IL" b="1" dirty="0"/>
          </a:p>
          <a:p>
            <a:pPr algn="r"/>
            <a:endParaRPr lang="he-IL" b="1" dirty="0"/>
          </a:p>
          <a:p>
            <a:pPr marL="0" marR="0" indent="0" algn="r" defTabSz="914400" rtl="0" eaLnBrk="1" fontAlgn="auto" latinLnBrk="0" hangingPunct="1">
              <a:lnSpc>
                <a:spcPct val="100000"/>
              </a:lnSpc>
              <a:spcBef>
                <a:spcPts val="0"/>
              </a:spcBef>
              <a:spcAft>
                <a:spcPts val="0"/>
              </a:spcAft>
              <a:buClrTx/>
              <a:buSzTx/>
              <a:buFontTx/>
              <a:buNone/>
              <a:tabLst/>
              <a:defRPr/>
            </a:pPr>
            <a:r>
              <a:rPr lang="he-IL" b="1" dirty="0"/>
              <a:t>לרט"ג הסמכות להוציא היתרי ציד  ככלי מסייע במניעת נזקים בעיקר מצד  מינים מתפרצים</a:t>
            </a:r>
            <a:r>
              <a:rPr lang="en-US" sz="1200" b="1" kern="1200" dirty="0">
                <a:solidFill>
                  <a:schemeClr val="tx1"/>
                </a:solidFill>
                <a:effectLst/>
                <a:latin typeface="+mn-lt"/>
                <a:ea typeface="+mn-ea"/>
                <a:cs typeface="+mn-cs"/>
              </a:rPr>
              <a:t>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1" kern="1200" dirty="0">
                <a:solidFill>
                  <a:schemeClr val="tx1"/>
                </a:solidFill>
                <a:effectLst/>
                <a:latin typeface="+mn-lt"/>
                <a:ea typeface="+mn-ea"/>
                <a:cs typeface="+mn-cs"/>
              </a:rPr>
              <a:t>היתרי הציד </a:t>
            </a:r>
            <a:r>
              <a:rPr lang="he-IL" sz="1200" b="0" kern="1200" dirty="0">
                <a:solidFill>
                  <a:schemeClr val="tx1"/>
                </a:solidFill>
                <a:effectLst/>
                <a:latin typeface="+mn-lt"/>
                <a:ea typeface="+mn-ea"/>
                <a:cs typeface="+mn-cs"/>
              </a:rPr>
              <a:t>מוגבלים בזמן, במקום ובכמות,  </a:t>
            </a:r>
            <a:r>
              <a:rPr lang="he-IL" sz="1200" b="1" kern="1200" dirty="0">
                <a:solidFill>
                  <a:schemeClr val="tx1"/>
                </a:solidFill>
                <a:effectLst/>
                <a:latin typeface="+mn-lt"/>
                <a:ea typeface="+mn-ea"/>
                <a:cs typeface="+mn-cs"/>
              </a:rPr>
              <a:t>ומהווים</a:t>
            </a:r>
            <a:r>
              <a:rPr lang="he-IL" sz="1200" b="1" kern="1200" baseline="0" dirty="0">
                <a:solidFill>
                  <a:schemeClr val="tx1"/>
                </a:solidFill>
                <a:effectLst/>
                <a:latin typeface="+mn-lt"/>
                <a:ea typeface="+mn-ea"/>
                <a:cs typeface="+mn-cs"/>
              </a:rPr>
              <a:t> אחד ה</a:t>
            </a:r>
            <a:r>
              <a:rPr lang="he-IL" sz="1200" b="1" kern="1200" dirty="0">
                <a:solidFill>
                  <a:schemeClr val="tx1"/>
                </a:solidFill>
                <a:effectLst/>
                <a:latin typeface="+mn-lt"/>
                <a:ea typeface="+mn-ea"/>
                <a:cs typeface="+mn-cs"/>
              </a:rPr>
              <a:t>כלים לדילול אוכלוסיות אלו.</a:t>
            </a:r>
            <a:endParaRPr lang="he-IL" b="1" dirty="0"/>
          </a:p>
          <a:p>
            <a:pPr algn="r"/>
            <a:r>
              <a:rPr lang="he-IL" dirty="0"/>
              <a:t> </a:t>
            </a:r>
          </a:p>
          <a:p>
            <a:pPr algn="r"/>
            <a:r>
              <a:rPr lang="he-IL" dirty="0"/>
              <a:t>ממשק זה מתנהל באמצעות ירי של פקחי רט"ג, אך בעיקר ע"י הכוונת ציידים בהיתרים. ציד חזירי בר בהיתר הוא שיטה יעילה </a:t>
            </a:r>
            <a:r>
              <a:rPr lang="he-IL" b="1" dirty="0"/>
              <a:t>לצמצום נזקים לטווח הקצר</a:t>
            </a:r>
            <a:r>
              <a:rPr lang="he-IL" dirty="0"/>
              <a:t>. </a:t>
            </a:r>
          </a:p>
          <a:p>
            <a:pPr algn="r"/>
            <a:r>
              <a:rPr lang="he-IL" b="1" dirty="0"/>
              <a:t>הציד מותר רק לציידים ברישיון המחזיקים בהיתר בכתב מרשות </a:t>
            </a:r>
            <a:endParaRPr lang="en-US" b="1" dirty="0"/>
          </a:p>
          <a:p>
            <a:pPr algn="r"/>
            <a:r>
              <a:rPr lang="en-US" b="1" dirty="0"/>
              <a:t> </a:t>
            </a:r>
            <a:r>
              <a:rPr lang="he-IL" b="1" dirty="0"/>
              <a:t>הטבע והגנים</a:t>
            </a:r>
            <a:r>
              <a:rPr lang="he-IL" dirty="0"/>
              <a:t>.  </a:t>
            </a:r>
          </a:p>
          <a:p>
            <a:pPr algn="r"/>
            <a:endParaRPr lang="he-IL" dirty="0"/>
          </a:p>
          <a:p>
            <a:pPr algn="r"/>
            <a:r>
              <a:rPr lang="he-IL" b="1" baseline="0" dirty="0"/>
              <a:t>  </a:t>
            </a:r>
          </a:p>
          <a:p>
            <a:pPr algn="r"/>
            <a:endParaRPr lang="he-IL" dirty="0"/>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24</a:t>
            </a:fld>
            <a:endParaRPr lang="en-US"/>
          </a:p>
        </p:txBody>
      </p:sp>
    </p:spTree>
    <p:extLst>
      <p:ext uri="{BB962C8B-B14F-4D97-AF65-F5344CB8AC3E}">
        <p14:creationId xmlns:p14="http://schemas.microsoft.com/office/powerpoint/2010/main" val="683255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endParaRPr lang="en-US" dirty="0"/>
          </a:p>
          <a:p>
            <a:pPr algn="r" rtl="1"/>
            <a:r>
              <a:rPr lang="he-IL" sz="1200" strike="noStrike" kern="1200" dirty="0">
                <a:solidFill>
                  <a:schemeClr val="tx1"/>
                </a:solidFill>
                <a:effectLst/>
                <a:latin typeface="+mn-lt"/>
                <a:ea typeface="+mn-ea"/>
                <a:cs typeface="+mn-cs"/>
              </a:rPr>
              <a:t>צמצום הנזקים הנגרמים לחקלאות מחזירי- בר  מתבסס על אינטרס משותף לחקלאים </a:t>
            </a:r>
            <a:r>
              <a:rPr lang="he-IL" sz="1200" strike="noStrike" kern="1200" dirty="0" err="1">
                <a:solidFill>
                  <a:schemeClr val="tx1"/>
                </a:solidFill>
                <a:effectLst/>
                <a:latin typeface="+mn-lt"/>
                <a:ea typeface="+mn-ea"/>
                <a:cs typeface="+mn-cs"/>
              </a:rPr>
              <a:t>ולרט"ג</a:t>
            </a:r>
            <a:r>
              <a:rPr lang="he-IL" sz="1200" strike="noStrike" kern="1200" dirty="0">
                <a:solidFill>
                  <a:schemeClr val="tx1"/>
                </a:solidFill>
                <a:effectLst/>
                <a:latin typeface="+mn-lt"/>
                <a:ea typeface="+mn-ea"/>
                <a:cs typeface="+mn-cs"/>
              </a:rPr>
              <a:t>, ודורש שילוב דרכים:</a:t>
            </a:r>
            <a:endParaRPr lang="en-US" sz="1200" strike="noStrike" kern="1200" dirty="0">
              <a:solidFill>
                <a:schemeClr val="tx1"/>
              </a:solidFill>
              <a:effectLst/>
              <a:latin typeface="+mn-lt"/>
              <a:ea typeface="+mn-ea"/>
              <a:cs typeface="+mn-cs"/>
            </a:endParaRPr>
          </a:p>
          <a:p>
            <a:pPr algn="r"/>
            <a:r>
              <a:rPr lang="he-IL" sz="1200" kern="1200" dirty="0">
                <a:solidFill>
                  <a:schemeClr val="tx1"/>
                </a:solidFill>
                <a:effectLst/>
                <a:latin typeface="+mn-lt"/>
                <a:ea typeface="+mn-ea"/>
                <a:cs typeface="+mn-cs"/>
              </a:rPr>
              <a:t>שילוב של מיגון החלקה ,צמצום גורמי המשיכה </a:t>
            </a:r>
            <a:r>
              <a:rPr lang="he-IL" sz="1200" kern="1200" dirty="0" err="1">
                <a:solidFill>
                  <a:schemeClr val="tx1"/>
                </a:solidFill>
                <a:effectLst/>
                <a:latin typeface="+mn-lt"/>
                <a:ea typeface="+mn-ea"/>
                <a:cs typeface="+mn-cs"/>
              </a:rPr>
              <a:t>בחלקה,ושימוש</a:t>
            </a:r>
            <a:r>
              <a:rPr lang="he-IL" sz="1200" kern="1200" dirty="0">
                <a:solidFill>
                  <a:schemeClr val="tx1"/>
                </a:solidFill>
                <a:effectLst/>
                <a:latin typeface="+mn-lt"/>
                <a:ea typeface="+mn-ea"/>
                <a:cs typeface="+mn-cs"/>
              </a:rPr>
              <a:t> באמצעי הרתעה שונים על ידי החקלאי, עם ממשק דילול אוכלוסיית חזירי הבר כמין מתפרץ</a:t>
            </a:r>
            <a:r>
              <a:rPr lang="he-IL" sz="1200" kern="1200" baseline="0" dirty="0">
                <a:solidFill>
                  <a:schemeClr val="tx1"/>
                </a:solidFill>
                <a:effectLst/>
                <a:latin typeface="+mn-lt"/>
                <a:ea typeface="+mn-ea"/>
                <a:cs typeface="+mn-cs"/>
              </a:rPr>
              <a:t> בירי </a:t>
            </a:r>
            <a:r>
              <a:rPr lang="he-IL" sz="1200" kern="1200" dirty="0">
                <a:solidFill>
                  <a:schemeClr val="tx1"/>
                </a:solidFill>
                <a:effectLst/>
                <a:latin typeface="+mn-lt"/>
                <a:ea typeface="+mn-ea"/>
                <a:cs typeface="+mn-cs"/>
              </a:rPr>
              <a:t>בפיקוח של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a:t>
            </a:r>
          </a:p>
          <a:p>
            <a:pPr algn="r"/>
            <a:r>
              <a:rPr lang="he-IL" sz="1200" kern="1200" dirty="0">
                <a:solidFill>
                  <a:schemeClr val="tx1"/>
                </a:solidFill>
                <a:effectLst/>
                <a:latin typeface="+mn-lt"/>
                <a:ea typeface="+mn-ea"/>
                <a:cs typeface="+mn-cs"/>
              </a:rPr>
              <a:t> </a:t>
            </a:r>
          </a:p>
          <a:p>
            <a:pPr algn="r"/>
            <a:r>
              <a:rPr lang="he-IL" sz="1200" kern="1200" dirty="0">
                <a:solidFill>
                  <a:schemeClr val="tx1"/>
                </a:solidFill>
                <a:effectLst/>
                <a:latin typeface="+mn-lt"/>
                <a:ea typeface="+mn-ea"/>
                <a:cs typeface="+mn-cs"/>
              </a:rPr>
              <a:t>המאמץ המשותף עונה הן על הצורך של החקלאי להוריד את לחץ הנזקים מצד חזירי הבר על יבוליו, והן על הצורך של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למנוע ככל שניתן את הגישה של חזירי הבר למקורות המזון החקלאיים, ולצמצם ולווסת את אוכלוסיית החזירים המתפרצת. </a:t>
            </a:r>
          </a:p>
          <a:p>
            <a:pPr algn="r"/>
            <a:r>
              <a:rPr lang="he-IL" sz="1200" kern="1200" dirty="0">
                <a:solidFill>
                  <a:schemeClr val="tx1"/>
                </a:solidFill>
                <a:effectLst/>
                <a:latin typeface="+mn-lt"/>
                <a:ea typeface="+mn-ea"/>
                <a:cs typeface="+mn-cs"/>
              </a:rPr>
              <a:t>אוכלוסייה כזו עלולה להפר את המאזן הטבעי ולפגוע במגוון הביולוגי שעל שמירתו מופקדת הרשות. </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25</a:t>
            </a:fld>
            <a:endParaRPr lang="en-US"/>
          </a:p>
        </p:txBody>
      </p:sp>
    </p:spTree>
    <p:extLst>
      <p:ext uri="{BB962C8B-B14F-4D97-AF65-F5344CB8AC3E}">
        <p14:creationId xmlns:p14="http://schemas.microsoft.com/office/powerpoint/2010/main" val="638075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המין המוביל בנזקי חקלאות בערבה הוא הזאב. עיקר הנזקים שהוא מסב הוא לצנרת במטעים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מחקר שמטרתו לבדוק מה מידת התלות של זאבי המדבר ביישובי האדם ובבסיסי הצבא בערבה העלה  </a:t>
            </a:r>
            <a:r>
              <a:rPr lang="he-IL" sz="1200" kern="1200" dirty="0">
                <a:solidFill>
                  <a:schemeClr val="tx1"/>
                </a:solidFill>
                <a:effectLst/>
                <a:latin typeface="+mn-lt"/>
                <a:ea typeface="+mn-ea"/>
                <a:cs typeface="+mn-cs"/>
              </a:rPr>
              <a:t>כי ישנם פרטים שמעבירים את עיקר חייהם בשטחי חקלאות, מחנות צבא ומזבלות, כשהם נהנים משפע המזון הזמין. הזאבים בעבר נאלצו להרחיק נדוד ולעמול קשה כדי להשיג טרף ,ועתה הם זוכים </a:t>
            </a:r>
            <a:r>
              <a:rPr lang="he-IL" sz="1200" b="1" kern="1200" dirty="0">
                <a:solidFill>
                  <a:schemeClr val="tx1"/>
                </a:solidFill>
                <a:effectLst/>
                <a:latin typeface="+mn-lt"/>
                <a:ea typeface="+mn-ea"/>
                <a:cs typeface="+mn-cs"/>
              </a:rPr>
              <a:t>ב'שיפור תנאים' בקרבת יישובי האדם</a:t>
            </a:r>
            <a:r>
              <a:rPr lang="he-IL" sz="1200" kern="1200" dirty="0">
                <a:solidFill>
                  <a:schemeClr val="tx1"/>
                </a:solidFill>
                <a:effectLst/>
                <a:latin typeface="+mn-lt"/>
                <a:ea typeface="+mn-ea"/>
                <a:cs typeface="+mn-cs"/>
              </a:rPr>
              <a:t>, והתרבו מעבר ליכולת הנשיאה של השטח הטבעי. </a:t>
            </a:r>
          </a:p>
          <a:p>
            <a:pPr marL="0" marR="0" indent="0" algn="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מטורף עז שהתקיים מטרף טבעי במרחבים, הפך הזאב לנלווה אל יישובי האדם כשהוא פוגע לעתים במשק החי.</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בסרטון- אפשרות להתרשמות מחית הבר המרשימה ומהקונפליקט אתה. </a:t>
            </a:r>
          </a:p>
          <a:p>
            <a:pPr marL="0" marR="0" indent="0" algn="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מהי המשמעות של 'תנאים נוחים' לזאבים בקרבת יישובי האדם? כיצד זה נראה מהצד של החקלאי?</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26</a:t>
            </a:fld>
            <a:endParaRPr lang="en-US"/>
          </a:p>
        </p:txBody>
      </p:sp>
    </p:spTree>
    <p:extLst>
      <p:ext uri="{BB962C8B-B14F-4D97-AF65-F5344CB8AC3E}">
        <p14:creationId xmlns:p14="http://schemas.microsoft.com/office/powerpoint/2010/main" val="26927113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נכנסים לנעליו של החקלאי: </a:t>
            </a:r>
          </a:p>
          <a:p>
            <a:pPr algn="r" rtl="1"/>
            <a:r>
              <a:rPr lang="he-IL" sz="1200" kern="1200" dirty="0">
                <a:solidFill>
                  <a:schemeClr val="tx1"/>
                </a:solidFill>
                <a:effectLst/>
                <a:latin typeface="+mn-lt"/>
                <a:ea typeface="+mn-ea"/>
                <a:cs typeface="+mn-cs"/>
              </a:rPr>
              <a:t>מצלמות אבטחה של החקלאים ביישוב תיעדו פעילות זאבים באזור המרעה של הבקר ובדיר כבשים.</a:t>
            </a:r>
            <a:r>
              <a:rPr lang="he-IL" sz="1200" kern="1200" baseline="0" dirty="0">
                <a:solidFill>
                  <a:schemeClr val="tx1"/>
                </a:solidFill>
                <a:effectLst/>
                <a:latin typeface="+mn-lt"/>
                <a:ea typeface="+mn-ea"/>
                <a:cs typeface="+mn-cs"/>
              </a:rPr>
              <a:t> </a:t>
            </a:r>
          </a:p>
          <a:p>
            <a:pPr algn="r" rtl="1"/>
            <a:r>
              <a:rPr lang="he-IL" sz="1200" kern="1200" dirty="0">
                <a:solidFill>
                  <a:schemeClr val="tx1"/>
                </a:solidFill>
                <a:effectLst/>
                <a:latin typeface="+mn-lt"/>
                <a:ea typeface="+mn-ea"/>
                <a:cs typeface="+mn-cs"/>
              </a:rPr>
              <a:t>ואירוע טריפה קיצוני שהתרחש במושב עופר בכרמל</a:t>
            </a:r>
          </a:p>
          <a:p>
            <a:pPr algn="r" rtl="1"/>
            <a:r>
              <a:rPr lang="he-IL" sz="1200" kern="1200" dirty="0">
                <a:solidFill>
                  <a:schemeClr val="tx1"/>
                </a:solidFill>
                <a:effectLst/>
                <a:latin typeface="+mn-lt"/>
                <a:ea typeface="+mn-ea"/>
                <a:cs typeface="+mn-cs"/>
              </a:rPr>
              <a:t>באירוע נקטלו 20 כבשים בלילה אחד על ידי שני זאבים שחדרו לדיר. שומר שהוצב שם בעקבות האירוע הבריח בלילה שלאחריו צמד זאבים שנצפו קופצים מעל הגדר הגבוהה של המכלאה -מעל 2 מטר.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b="1" kern="1200" dirty="0">
                <a:solidFill>
                  <a:schemeClr val="tx1"/>
                </a:solidFill>
                <a:effectLst/>
                <a:latin typeface="+mn-lt"/>
                <a:ea typeface="+mn-ea"/>
                <a:cs typeface="+mn-cs"/>
              </a:rPr>
              <a:t>חיות הבר מוגנות על פי החוק, וכל פגיעה בהן היא עבירה על החוק.</a:t>
            </a:r>
            <a:r>
              <a:rPr lang="he-IL" sz="1200" kern="1200" dirty="0">
                <a:solidFill>
                  <a:schemeClr val="tx1"/>
                </a:solidFill>
                <a:effectLst/>
                <a:latin typeface="+mn-lt"/>
                <a:ea typeface="+mn-ea"/>
                <a:cs typeface="+mn-cs"/>
              </a:rPr>
              <a:t> לחקלאי אסור לפגוע בטורף שהסב לו נזק, על דעת עצמו.</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מהם הנזקים שנגרמו לחקלאי?  כיצד</a:t>
            </a:r>
            <a:r>
              <a:rPr lang="he-IL" sz="1200" kern="1200" baseline="0" dirty="0">
                <a:solidFill>
                  <a:schemeClr val="tx1"/>
                </a:solidFill>
                <a:effectLst/>
                <a:latin typeface="+mn-lt"/>
                <a:ea typeface="+mn-ea"/>
                <a:cs typeface="+mn-cs"/>
              </a:rPr>
              <a:t> הוא מרגיש ? </a:t>
            </a:r>
            <a:r>
              <a:rPr lang="he-IL" sz="1200" kern="1200" dirty="0">
                <a:solidFill>
                  <a:schemeClr val="tx1"/>
                </a:solidFill>
                <a:effectLst/>
                <a:latin typeface="+mn-lt"/>
                <a:ea typeface="+mn-ea"/>
                <a:cs typeface="+mn-cs"/>
              </a:rPr>
              <a:t>מהם</a:t>
            </a:r>
            <a:r>
              <a:rPr lang="he-IL" sz="1200" kern="1200" baseline="0" dirty="0">
                <a:solidFill>
                  <a:schemeClr val="tx1"/>
                </a:solidFill>
                <a:effectLst/>
                <a:latin typeface="+mn-lt"/>
                <a:ea typeface="+mn-ea"/>
                <a:cs typeface="+mn-cs"/>
              </a:rPr>
              <a:t> הכלים שעומדים לרשותו למניעת הנזק? –נעלה את הנושא בסימולציה לדיון .</a:t>
            </a:r>
            <a:endParaRPr lang="he-IL" sz="120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27</a:t>
            </a:fld>
            <a:endParaRPr lang="en-US"/>
          </a:p>
        </p:txBody>
      </p:sp>
    </p:spTree>
    <p:extLst>
      <p:ext uri="{BB962C8B-B14F-4D97-AF65-F5344CB8AC3E}">
        <p14:creationId xmlns:p14="http://schemas.microsoft.com/office/powerpoint/2010/main" val="33397492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בעזרת שני סיפורי המקרה של חיות בר שונות נכיר לעומק את האינטרסים והעמדות של החקלאים ושל שומרי הטבע בקונפליקט,  ובעיקר-היכן האינטרסים של שני הצדדים</a:t>
            </a:r>
            <a:r>
              <a:rPr lang="he-IL" sz="1200" b="1" kern="1200" dirty="0">
                <a:solidFill>
                  <a:schemeClr val="tx1"/>
                </a:solidFill>
                <a:effectLst/>
                <a:latin typeface="+mn-lt"/>
                <a:ea typeface="+mn-ea"/>
                <a:cs typeface="+mn-cs"/>
              </a:rPr>
              <a:t>..... נפגשים</a:t>
            </a:r>
            <a:r>
              <a:rPr lang="he-I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lgn="r" rtl="1"/>
            <a:r>
              <a:rPr lang="he-IL" sz="1200" b="1" kern="1200" dirty="0">
                <a:solidFill>
                  <a:schemeClr val="tx1"/>
                </a:solidFill>
                <a:effectLst/>
                <a:latin typeface="+mn-lt"/>
                <a:ea typeface="+mn-ea"/>
                <a:cs typeface="+mn-cs"/>
              </a:rPr>
              <a:t>השקנאי- </a:t>
            </a:r>
            <a:r>
              <a:rPr lang="he-IL" sz="1200" b="0" kern="1200" dirty="0">
                <a:solidFill>
                  <a:schemeClr val="tx1"/>
                </a:solidFill>
                <a:effectLst/>
                <a:latin typeface="+mn-lt"/>
                <a:ea typeface="+mn-ea"/>
                <a:cs typeface="+mn-cs"/>
              </a:rPr>
              <a:t>עוף נודד המצוי בסכנת הכחדה עולמית</a:t>
            </a:r>
            <a:r>
              <a:rPr lang="he-IL" sz="1200" b="1" kern="1200" dirty="0">
                <a:solidFill>
                  <a:schemeClr val="tx1"/>
                </a:solidFill>
                <a:effectLst/>
                <a:latin typeface="+mn-lt"/>
                <a:ea typeface="+mn-ea"/>
                <a:cs typeface="+mn-cs"/>
              </a:rPr>
              <a:t>, והזאב </a:t>
            </a:r>
            <a:r>
              <a:rPr lang="he-IL" sz="1200" b="0" kern="1200" dirty="0">
                <a:solidFill>
                  <a:schemeClr val="tx1"/>
                </a:solidFill>
                <a:effectLst/>
                <a:latin typeface="+mn-lt"/>
                <a:ea typeface="+mn-ea"/>
                <a:cs typeface="+mn-cs"/>
              </a:rPr>
              <a:t>מין  מקומי שהפך למין מלווה אדם .</a:t>
            </a:r>
            <a:r>
              <a:rPr lang="he-IL" sz="1200" b="1" kern="1200" dirty="0">
                <a:solidFill>
                  <a:schemeClr val="tx1"/>
                </a:solidFill>
                <a:effectLst/>
                <a:latin typeface="+mn-lt"/>
                <a:ea typeface="+mn-ea"/>
                <a:cs typeface="+mn-cs"/>
              </a:rPr>
              <a:t>שניהם בעלי חיים מוגנים על פי חוק,  ומעורבים בקונפליקט בענפי חקלאות שונים</a:t>
            </a:r>
            <a:r>
              <a:rPr lang="he-I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הפעלה: </a:t>
            </a:r>
            <a:r>
              <a:rPr lang="he-IL" sz="1200" kern="1200" dirty="0">
                <a:solidFill>
                  <a:schemeClr val="tx1"/>
                </a:solidFill>
                <a:effectLst/>
                <a:latin typeface="+mn-lt"/>
                <a:ea typeface="+mn-ea"/>
                <a:cs typeface="+mn-cs"/>
              </a:rPr>
              <a:t>סימולציה לדיון משותף של נציגי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והחקלאים. </a:t>
            </a:r>
          </a:p>
          <a:p>
            <a:pPr algn="r" rtl="1"/>
            <a:r>
              <a:rPr lang="he-IL" sz="1200" kern="1200" dirty="0">
                <a:solidFill>
                  <a:schemeClr val="tx1"/>
                </a:solidFill>
                <a:effectLst/>
                <a:latin typeface="+mn-lt"/>
                <a:ea typeface="+mn-ea"/>
                <a:cs typeface="+mn-cs"/>
              </a:rPr>
              <a:t>בכדי לדון בנושא נזקי החקלאות מחיות בר </a:t>
            </a:r>
            <a:r>
              <a:rPr lang="he-IL" sz="1200" b="1" kern="1200" dirty="0">
                <a:solidFill>
                  <a:schemeClr val="tx1"/>
                </a:solidFill>
                <a:effectLst/>
                <a:latin typeface="+mn-lt"/>
                <a:ea typeface="+mn-ea"/>
                <a:cs typeface="+mn-cs"/>
              </a:rPr>
              <a:t>"נקבעת פגישה בין נציגי </a:t>
            </a:r>
            <a:r>
              <a:rPr lang="he-IL" sz="1200" b="1" kern="1200" dirty="0" err="1">
                <a:solidFill>
                  <a:schemeClr val="tx1"/>
                </a:solidFill>
                <a:effectLst/>
                <a:latin typeface="+mn-lt"/>
                <a:ea typeface="+mn-ea"/>
                <a:cs typeface="+mn-cs"/>
              </a:rPr>
              <a:t>רט"ג</a:t>
            </a:r>
            <a:r>
              <a:rPr lang="he-IL" sz="1200" b="1" kern="1200" dirty="0">
                <a:solidFill>
                  <a:schemeClr val="tx1"/>
                </a:solidFill>
                <a:effectLst/>
                <a:latin typeface="+mn-lt"/>
                <a:ea typeface="+mn-ea"/>
                <a:cs typeface="+mn-cs"/>
              </a:rPr>
              <a:t> ובין נציגי החקלאים."</a:t>
            </a:r>
            <a:endParaRPr lang="en-US" sz="1200" b="1"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הכיתה נחלקת ל-4 קבוצות.</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1.קבוצת חקלאים-מענף המדגה.</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2. קבוצת חקלאים מענפי</a:t>
            </a:r>
            <a:r>
              <a:rPr lang="he-IL" sz="1200" kern="1200" baseline="0" dirty="0">
                <a:solidFill>
                  <a:schemeClr val="tx1"/>
                </a:solidFill>
                <a:effectLst/>
                <a:latin typeface="+mn-lt"/>
                <a:ea typeface="+mn-ea"/>
                <a:cs typeface="+mn-cs"/>
              </a:rPr>
              <a:t> הצאן והבקר.</a:t>
            </a:r>
            <a:endParaRPr lang="he-IL"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3. נציגי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בנוגע לנושא השקנאים.</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4. נציגי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בנוגע לנושא הזאבים.</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28</a:t>
            </a:fld>
            <a:endParaRPr lang="en-US"/>
          </a:p>
        </p:txBody>
      </p:sp>
    </p:spTree>
    <p:extLst>
      <p:ext uri="{BB962C8B-B14F-4D97-AF65-F5344CB8AC3E}">
        <p14:creationId xmlns:p14="http://schemas.microsoft.com/office/powerpoint/2010/main" val="555563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b="0" dirty="0"/>
              <a:t>החקלאים רוצים </a:t>
            </a:r>
            <a:r>
              <a:rPr lang="he-IL" b="1" dirty="0"/>
              <a:t>להרחיק את השקנאים </a:t>
            </a:r>
            <a:r>
              <a:rPr lang="he-IL" b="0" dirty="0"/>
              <a:t>מברכות הדגים בכדי לצמצם את הנזק לשלל הדייג, ואילו שיעור ניכר מהשקנאים העוצרים בישראל במהלך הנדידה כדי לאכול, חייבים לאכול כדי לאסוף את האנרגיה הדרושה להמשך נדידתם למזרח אפריקה. </a:t>
            </a:r>
          </a:p>
          <a:p>
            <a:pPr algn="r"/>
            <a:r>
              <a:rPr lang="he-IL" dirty="0"/>
              <a:t> השקנאי מין מוגן בסכנת הכחדה. החוק  בארץ אוסר על פגיעה בשקנאים, והם מוגנים גם על ידי אמנה בינלאומית עליה חתומה מדינת ישראל.  </a:t>
            </a:r>
          </a:p>
          <a:p>
            <a:pPr algn="r"/>
            <a:endParaRPr lang="he-IL" dirty="0"/>
          </a:p>
          <a:p>
            <a:pPr algn="r"/>
            <a:r>
              <a:rPr lang="he-IL" dirty="0"/>
              <a:t>הזאב- טורף  שהפך נלווה  למשק האדם, בעל כושר תנועה</a:t>
            </a:r>
            <a:r>
              <a:rPr lang="he-IL" baseline="0" dirty="0"/>
              <a:t> מפותח, ויכולת טריפה גבוהה- </a:t>
            </a:r>
          </a:p>
          <a:p>
            <a:pPr algn="r"/>
            <a:r>
              <a:rPr lang="he-IL" baseline="0" dirty="0"/>
              <a:t>בענף הצאן- </a:t>
            </a:r>
            <a:r>
              <a:rPr lang="he-IL" b="1" baseline="0" dirty="0"/>
              <a:t>פגיעה מידי זאבים </a:t>
            </a:r>
            <a:r>
              <a:rPr lang="he-IL" baseline="0" dirty="0"/>
              <a:t>עם פוטנציאל לנזק כלכלי גבוה למגדלים. </a:t>
            </a:r>
          </a:p>
          <a:p>
            <a:pPr algn="r"/>
            <a:r>
              <a:rPr lang="en-US" baseline="0" dirty="0"/>
              <a:t>          </a:t>
            </a:r>
            <a:r>
              <a:rPr lang="he-IL" baseline="0" dirty="0"/>
              <a:t>הזאב-חית בר מוגנת על פי חוק.</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29</a:t>
            </a:fld>
            <a:endParaRPr lang="en-US"/>
          </a:p>
        </p:txBody>
      </p:sp>
    </p:spTree>
    <p:extLst>
      <p:ext uri="{BB962C8B-B14F-4D97-AF65-F5344CB8AC3E}">
        <p14:creationId xmlns:p14="http://schemas.microsoft.com/office/powerpoint/2010/main" val="3363098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היכרות עם הקונפליקט הקיים בין חקלאות ובין שמירת הטבע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חשיפה לצורך המשותף לגורמי שמירת הטבע ולחקלאים במציאת דרכים לצמצום הקונפליקט:</a:t>
            </a:r>
          </a:p>
          <a:p>
            <a:pPr algn="r" rtl="1"/>
            <a:r>
              <a:rPr lang="he-IL" sz="1200" kern="120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צמצום הנזקים לחקלאות מחיות הבר וצמצום הפגיעה במגוון המינים בטבע מהשפעות החקלאות</a:t>
            </a:r>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רכישת ידע, הבנה, פיתוח תפיסה ועמדה אחראית של  חקלאים-לעתיד ביחס לסביבה הטבעית. </a:t>
            </a:r>
          </a:p>
          <a:p>
            <a:pPr algn="r" rtl="1"/>
            <a:endParaRPr lang="he-IL"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נתחיל בסיפור</a:t>
            </a:r>
            <a:r>
              <a:rPr lang="he-IL" sz="1200" kern="1200" baseline="0" dirty="0">
                <a:solidFill>
                  <a:schemeClr val="tx1"/>
                </a:solidFill>
                <a:effectLst/>
                <a:latin typeface="+mn-lt"/>
                <a:ea typeface="+mn-ea"/>
                <a:cs typeface="+mn-cs"/>
              </a:rPr>
              <a:t> מקרה כדוגמה לקונפליקט.(השקנאים באים)</a:t>
            </a:r>
            <a:endParaRPr lang="en-US" sz="1200" kern="1200" dirty="0">
              <a:solidFill>
                <a:schemeClr val="tx1"/>
              </a:solidFill>
              <a:effectLst/>
              <a:latin typeface="+mn-lt"/>
              <a:ea typeface="+mn-ea"/>
              <a:cs typeface="+mn-cs"/>
            </a:endParaRPr>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a:t>
            </a:fld>
            <a:endParaRPr lang="en-US"/>
          </a:p>
        </p:txBody>
      </p:sp>
    </p:spTree>
    <p:extLst>
      <p:ext uri="{BB962C8B-B14F-4D97-AF65-F5344CB8AC3E}">
        <p14:creationId xmlns:p14="http://schemas.microsoft.com/office/powerpoint/2010/main" val="3137300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דרך של קיימות  מונעת  פגיעה בבעלי החיים ומצמצת את הפגיעה בתוצרת של החקלאי. דרך זו דורשת  תכנון ושיתוף פעולה בין הגורמים המעורבים:</a:t>
            </a:r>
            <a:endParaRPr lang="en-US" sz="1200"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האמצעים שחקלאים יכולים  להפעיל-למיגון והרתעה.</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מיגון הבריכות-ברשת או/ וכבלים ארוכים שנמתחים מעל הבריכות, מונעים מהשקנאים</a:t>
            </a:r>
            <a:r>
              <a:rPr lang="he-IL" sz="1200" kern="1200" baseline="0" dirty="0">
                <a:solidFill>
                  <a:schemeClr val="tx1"/>
                </a:solidFill>
                <a:effectLst/>
                <a:latin typeface="+mn-lt"/>
                <a:ea typeface="+mn-ea"/>
                <a:cs typeface="+mn-cs"/>
              </a:rPr>
              <a:t> נחיתה המונית </a:t>
            </a:r>
            <a:r>
              <a:rPr lang="he-IL" sz="1200" kern="1200" dirty="0">
                <a:solidFill>
                  <a:schemeClr val="tx1"/>
                </a:solidFill>
                <a:effectLst/>
                <a:latin typeface="+mn-lt"/>
                <a:ea typeface="+mn-ea"/>
                <a:cs typeface="+mn-cs"/>
              </a:rPr>
              <a:t>בבריכות.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הרתעה- אמצעי הגירוש כוללים שימוש באמצעים </a:t>
            </a:r>
            <a:r>
              <a:rPr lang="he-IL" sz="1200" kern="1200" dirty="0" err="1">
                <a:solidFill>
                  <a:schemeClr val="tx1"/>
                </a:solidFill>
                <a:effectLst/>
                <a:latin typeface="+mn-lt"/>
                <a:ea typeface="+mn-ea"/>
                <a:cs typeface="+mn-cs"/>
              </a:rPr>
              <a:t>פירוטכנים</a:t>
            </a:r>
            <a:r>
              <a:rPr lang="he-IL" sz="1200" kern="1200" dirty="0">
                <a:solidFill>
                  <a:schemeClr val="tx1"/>
                </a:solidFill>
                <a:effectLst/>
                <a:latin typeface="+mn-lt"/>
                <a:ea typeface="+mn-ea"/>
                <a:cs typeface="+mn-cs"/>
              </a:rPr>
              <a:t> ,תותחי גז, וכדורי נפץ, ללא שימוש בתחמושת חיה, בעבודה מתואמת של  צוותים בין המדגים והבריכות.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אמצעים אלו , מרחיקים את השקנאים מהבריכות עצמן.  אך שקנאי רעב  ומותש לא יכול להמשיך בנדידה שלו, וכך  זמן השהייה של השקנאים עלול להתארך  והקונפליקט עם המדגים והלחץ עליהם להימשך. </a:t>
            </a:r>
            <a:endParaRPr lang="en-US" sz="1200"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אמצעים בהפעלה משותפת של  גורמי שמירת הטבע והחקלאים-האכלה יזומה.</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הממשק בפרויקט מבוסס על העברת דגים לבריכות ייעודיות  להאכלת שקנאים בשני מוקדים בארץ- בעמק החולה ובעמק חפר. (הדייגים מוכרים את הכמות הנדרשת לפרויקט)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בבריכות אלו  השקנאים יכולים לאכול בבטחה ובכך פוחתת הגעתם לבריכות או לקרבת הבסיסים. גם דגים מ'הטלת פרא'  מועברים לבריכות אלה, אולם הדבר תלוי בממשק של המדגים. (הטלת פרא-היא אכלוס טבעי של בריכות הדגים בדגים שאינם דגי המטרה של המגדל. לרב אמנונים שיוצרים נזק לחקלאות בכך שהם מתחרים עם דגי המטרה על משאבים כמו מזון ומקום). במקרים אלו  בריכת ההאכלה היא אף פתרון לעודפי התוצרת של המדגה שמונע בעיות  נלוות של פסולת חקלאית  בענף , ועידוד מינים מתפרצים כמו תנים ושועלים.</a:t>
            </a:r>
            <a:endParaRPr lang="en-US" sz="1200" kern="1200" dirty="0">
              <a:solidFill>
                <a:schemeClr val="tx1"/>
              </a:solidFill>
              <a:effectLst/>
              <a:latin typeface="+mn-lt"/>
              <a:ea typeface="+mn-ea"/>
              <a:cs typeface="+mn-cs"/>
            </a:endParaRPr>
          </a:p>
          <a:p>
            <a:pPr algn="r" rtl="1"/>
            <a:r>
              <a:rPr lang="he-IL" sz="1200" b="1" kern="1200" dirty="0">
                <a:solidFill>
                  <a:schemeClr val="tx1"/>
                </a:solidFill>
                <a:effectLst/>
                <a:latin typeface="+mn-lt"/>
                <a:ea typeface="+mn-ea"/>
                <a:cs typeface="+mn-cs"/>
              </a:rPr>
              <a:t>האכלה בבריכות ייעודיות אלו בעיתוי נכון בשילוב עם גירוש באמצעים יעילים מבריכות הדגים(רעש וירי זיקוקים)  מפחיתים את הנזק הכלכלי העצום הנגרם למגדלים, ומאפשרים לשקנאים להמשיך בדרכם  תוך צמצום  זמן השהייה שלהם והנזק הנגרם להם  לעיתים בזמן הזה.</a:t>
            </a:r>
            <a:endParaRPr lang="en-US" sz="1200" b="1"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30</a:t>
            </a:fld>
            <a:endParaRPr lang="en-US"/>
          </a:p>
        </p:txBody>
      </p:sp>
    </p:spTree>
    <p:extLst>
      <p:ext uri="{BB962C8B-B14F-4D97-AF65-F5344CB8AC3E}">
        <p14:creationId xmlns:p14="http://schemas.microsoft.com/office/powerpoint/2010/main" val="3334922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baseline="0" dirty="0"/>
              <a:t> חשיבות התקשורת בין החקלאים </a:t>
            </a:r>
            <a:r>
              <a:rPr lang="he-IL" baseline="0" dirty="0" err="1"/>
              <a:t>ורט"ג</a:t>
            </a:r>
            <a:r>
              <a:rPr lang="he-IL" baseline="0" dirty="0"/>
              <a:t>:  השילוב של פעולות שבאחריות החקלאי עם הפעולות שאפשריות בעזרת פקח נזקי חקלאות.</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31</a:t>
            </a:fld>
            <a:endParaRPr lang="en-US"/>
          </a:p>
        </p:txBody>
      </p:sp>
    </p:spTree>
    <p:extLst>
      <p:ext uri="{BB962C8B-B14F-4D97-AF65-F5344CB8AC3E}">
        <p14:creationId xmlns:p14="http://schemas.microsoft.com/office/powerpoint/2010/main" val="5610170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 </a:t>
            </a:r>
          </a:p>
          <a:p>
            <a:pPr algn="r" rtl="1"/>
            <a:endParaRPr lang="en-US" sz="1200" b="1"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החקלאים  וגורמי שמירת הטבע אינם נמצאים משני צדי המתרס אלא הינם </a:t>
            </a:r>
            <a:r>
              <a:rPr lang="he-IL" sz="1200" b="1" kern="1200" dirty="0">
                <a:solidFill>
                  <a:schemeClr val="tx1"/>
                </a:solidFill>
                <a:effectLst/>
                <a:latin typeface="+mn-lt"/>
                <a:ea typeface="+mn-ea"/>
                <a:cs typeface="+mn-cs"/>
              </a:rPr>
              <a:t>בעלי אינטרס משותף</a:t>
            </a:r>
            <a:r>
              <a:rPr lang="he-IL" sz="1200" kern="120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צמצום הנזקים לחקלאות מחיות הבר ושמירה על האיזון בטבע הם שני צדדים של אותו המטבע.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שילוב  פעולות יכול להביא לצמצום הקונפליקט:</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במקרה של מין בסכנת הכחדה-מציאת פתרון מקיים לשני הצדדים.</a:t>
            </a:r>
            <a:endParaRPr lang="en-US" sz="1200"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he-IL" sz="1200"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במקרים</a:t>
            </a:r>
            <a:r>
              <a:rPr lang="he-IL" sz="1200" kern="1200" baseline="0" dirty="0">
                <a:solidFill>
                  <a:schemeClr val="tx1"/>
                </a:solidFill>
                <a:effectLst/>
                <a:latin typeface="+mn-lt"/>
                <a:ea typeface="+mn-ea"/>
                <a:cs typeface="+mn-cs"/>
              </a:rPr>
              <a:t> של מינים מתפרצים-</a:t>
            </a:r>
            <a:r>
              <a:rPr lang="he-IL" sz="1200" kern="1200" dirty="0">
                <a:solidFill>
                  <a:schemeClr val="tx1"/>
                </a:solidFill>
                <a:effectLst/>
                <a:latin typeface="+mn-lt"/>
                <a:ea typeface="+mn-ea"/>
                <a:cs typeface="+mn-cs"/>
              </a:rPr>
              <a:t>צמצום של גורמי משיכה בחקלאות עבור חיות הבר  מצד החקלאים כגון </a:t>
            </a:r>
            <a:r>
              <a:rPr lang="he-IL" sz="1200" b="0" kern="1200" dirty="0">
                <a:solidFill>
                  <a:schemeClr val="tx1"/>
                </a:solidFill>
                <a:effectLst/>
                <a:latin typeface="+mn-lt"/>
                <a:ea typeface="+mn-ea"/>
                <a:cs typeface="+mn-cs"/>
              </a:rPr>
              <a:t>מיגון מתאים, הרתעה, סניטציה-</a:t>
            </a:r>
            <a:r>
              <a:rPr lang="he-IL" sz="1200" b="0" kern="1200" baseline="0" dirty="0">
                <a:solidFill>
                  <a:schemeClr val="tx1"/>
                </a:solidFill>
                <a:effectLst/>
                <a:latin typeface="+mn-lt"/>
                <a:ea typeface="+mn-ea"/>
                <a:cs typeface="+mn-cs"/>
              </a:rPr>
              <a:t> </a:t>
            </a:r>
            <a:r>
              <a:rPr lang="he-IL" sz="1200" b="1" kern="1200" baseline="0" dirty="0">
                <a:solidFill>
                  <a:schemeClr val="tx1"/>
                </a:solidFill>
                <a:effectLst/>
                <a:latin typeface="+mn-lt"/>
                <a:ea typeface="+mn-ea"/>
                <a:cs typeface="+mn-cs"/>
              </a:rPr>
              <a:t>פחות מזון זמין לחיות הבר, צמצום המינים המתפרצים.</a:t>
            </a:r>
            <a:endParaRPr lang="he-IL" sz="1200" b="1"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במקביל- מעורבות של פקחים ייעודיים של רשות הטבע והגנים לנזקי חקלאות שיכולים להנחות את החקלאים ולסייע בדילול נקודתי של מינים מתפרצים.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כל אלו מובילים הן לשמירת הטבע –שמירה על </a:t>
            </a:r>
            <a:r>
              <a:rPr lang="he-IL" sz="1200" kern="1200" baseline="0" dirty="0">
                <a:solidFill>
                  <a:schemeClr val="tx1"/>
                </a:solidFill>
                <a:effectLst/>
                <a:latin typeface="+mn-lt"/>
                <a:ea typeface="+mn-ea"/>
                <a:cs typeface="+mn-cs"/>
              </a:rPr>
              <a:t> מגוון המינים , והן </a:t>
            </a:r>
            <a:r>
              <a:rPr lang="he-IL" sz="1200" kern="1200" dirty="0">
                <a:solidFill>
                  <a:schemeClr val="tx1"/>
                </a:solidFill>
                <a:effectLst/>
                <a:latin typeface="+mn-lt"/>
                <a:ea typeface="+mn-ea"/>
                <a:cs typeface="+mn-cs"/>
              </a:rPr>
              <a:t>לשמירה על יבולי החקלאים.</a:t>
            </a:r>
            <a:endParaRPr lang="en-US" sz="1200"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he-IL" dirty="0"/>
              <a:t>צמצום הקונפליקט = הגנה על החקלאות ועל הטבע.</a:t>
            </a:r>
          </a:p>
          <a:p>
            <a:pPr algn="r" rtl="1"/>
            <a:endParaRPr lang="he-IL" sz="120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32</a:t>
            </a:fld>
            <a:endParaRPr lang="en-US"/>
          </a:p>
        </p:txBody>
      </p:sp>
    </p:spTree>
    <p:extLst>
      <p:ext uri="{BB962C8B-B14F-4D97-AF65-F5344CB8AC3E}">
        <p14:creationId xmlns:p14="http://schemas.microsoft.com/office/powerpoint/2010/main" val="114680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שקנאי מצוי הוא עוף גדול וכבד. משקלו של שקנאי בוגר עשוי להגיע לעשרה ק"ג ואורך מוטת כנפיו לכ-3.5 מ'. </a:t>
            </a:r>
          </a:p>
          <a:p>
            <a:pPr algn="r"/>
            <a:r>
              <a:rPr lang="he-IL" dirty="0"/>
              <a:t>השקנאי ניזון מדגים שהוא לוכד במקורו התחתון שהוא קרום דמוי שק, ועל שמו נקרא – שקנאי. </a:t>
            </a:r>
          </a:p>
          <a:p>
            <a:pPr algn="r"/>
            <a:r>
              <a:rPr lang="he-IL" b="1" dirty="0"/>
              <a:t>השקנאים נודדים מאתרי הקינון באירופה, למעונות החורף באפריקה חולפים פעמיים בשנה בשמי הארץ. נדידת הסתיו. ששיאה לרוב באוקטובר, נמשכת כ-3 חודשים.  כ- 40,000 שקנאים חולפים אז בשמי הארץ.. </a:t>
            </a:r>
            <a:endParaRPr lang="en-US" sz="1200" kern="1200" dirty="0">
              <a:solidFill>
                <a:schemeClr val="tx1"/>
              </a:solidFill>
              <a:effectLst/>
              <a:latin typeface="+mn-lt"/>
              <a:ea typeface="+mn-ea"/>
              <a:cs typeface="+mn-cs"/>
            </a:endParaRPr>
          </a:p>
          <a:p>
            <a:pPr algn="r"/>
            <a:r>
              <a:rPr lang="he-IL" sz="1200" kern="1200" dirty="0">
                <a:solidFill>
                  <a:schemeClr val="tx1"/>
                </a:solidFill>
                <a:effectLst/>
                <a:latin typeface="+mn-lt"/>
                <a:ea typeface="+mn-ea"/>
                <a:cs typeface="+mn-cs"/>
              </a:rPr>
              <a:t>ארץ ישראל נמצאת בנתיב נדידה של השקנאים מאירופה לאפריקה. </a:t>
            </a:r>
            <a:r>
              <a:rPr lang="he-IL" sz="1200" b="1" kern="1200" dirty="0">
                <a:solidFill>
                  <a:schemeClr val="tx1"/>
                </a:solidFill>
                <a:effectLst/>
                <a:latin typeface="+mn-lt"/>
                <a:ea typeface="+mn-ea"/>
                <a:cs typeface="+mn-cs"/>
              </a:rPr>
              <a:t>כאן-היו הביצות של מישור החוף והאגם הגדול בעמק החולה </a:t>
            </a:r>
            <a:r>
              <a:rPr lang="he-IL" sz="1200" kern="1200" dirty="0">
                <a:solidFill>
                  <a:schemeClr val="tx1"/>
                </a:solidFill>
                <a:effectLst/>
                <a:latin typeface="+mn-lt"/>
                <a:ea typeface="+mn-ea"/>
                <a:cs typeface="+mn-cs"/>
              </a:rPr>
              <a:t>והעצירה בארץ היא </a:t>
            </a:r>
            <a:r>
              <a:rPr lang="he-IL" sz="1200" b="1" kern="1200" dirty="0">
                <a:solidFill>
                  <a:schemeClr val="tx1"/>
                </a:solidFill>
                <a:effectLst/>
                <a:latin typeface="+mn-lt"/>
                <a:ea typeface="+mn-ea"/>
                <a:cs typeface="+mn-cs"/>
              </a:rPr>
              <a:t>תחנת תדלוק הכרחית בדרכם</a:t>
            </a:r>
            <a:r>
              <a:rPr lang="he-IL" sz="1200" kern="1200" dirty="0">
                <a:solidFill>
                  <a:schemeClr val="tx1"/>
                </a:solidFill>
                <a:effectLst/>
                <a:latin typeface="+mn-lt"/>
                <a:ea typeface="+mn-ea"/>
                <a:cs typeface="+mn-cs"/>
              </a:rPr>
              <a:t>. </a:t>
            </a:r>
          </a:p>
          <a:p>
            <a:pPr algn="r"/>
            <a:endParaRPr lang="he-IL" dirty="0"/>
          </a:p>
          <a:p>
            <a:pPr algn="r"/>
            <a:r>
              <a:rPr lang="he-IL" dirty="0"/>
              <a:t>השקנאי</a:t>
            </a:r>
            <a:r>
              <a:rPr lang="he-IL" baseline="0" dirty="0"/>
              <a:t>  -מוגדר </a:t>
            </a:r>
            <a:r>
              <a:rPr lang="he-IL" dirty="0"/>
              <a:t> בסכנת הכחדה עולמית.</a:t>
            </a:r>
            <a:r>
              <a:rPr lang="en-US" sz="1200" kern="1200" dirty="0">
                <a:solidFill>
                  <a:schemeClr val="tx1"/>
                </a:solidFill>
                <a:effectLst/>
                <a:latin typeface="+mn-lt"/>
                <a:ea typeface="+mn-ea"/>
                <a:cs typeface="+mn-cs"/>
              </a:rPr>
              <a:t> </a:t>
            </a:r>
            <a:endParaRPr lang="he-IL" dirty="0"/>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4</a:t>
            </a:fld>
            <a:endParaRPr lang="en-US"/>
          </a:p>
        </p:txBody>
      </p:sp>
    </p:spTree>
    <p:extLst>
      <p:ext uri="{BB962C8B-B14F-4D97-AF65-F5344CB8AC3E}">
        <p14:creationId xmlns:p14="http://schemas.microsoft.com/office/powerpoint/2010/main" val="1865878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השקנאים סבלו במהלך המאה ה-20 מפגיעה בבתי הגידול הלחים ברחבי אירופה, והם מוגדרים מין בסיכון. </a:t>
            </a:r>
          </a:p>
          <a:p>
            <a:pPr algn="r"/>
            <a:r>
              <a:rPr lang="he-IL" dirty="0"/>
              <a:t>בעבר נהנו השקנאים שעברו בישראל במהלך נדידתם משפע דגה באגם החולה ובביצות מישור החוף. מקומות אלו שימשו להם תחנות "התדלוק" האחרונות, לפני חציית המדבר בישראל ובאפריקה. </a:t>
            </a:r>
          </a:p>
          <a:p>
            <a:pPr algn="r"/>
            <a:r>
              <a:rPr lang="he-IL" dirty="0"/>
              <a:t>אולם בעשורים האחרונים יובשו או הצטמצמו מרבית מקווי המים הטבעיים בתחומי ישראל, ולפיכך נאלצים השקנאים למצוא את המזון הדרוש להם להמשך הנדידה בברכות הדגים, ברכות שבהן חקלאים מגדלים דגים למאכל.</a:t>
            </a:r>
          </a:p>
          <a:p>
            <a:pPr algn="r" rtl="1"/>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 ייבוש הביצות ובתי הגידול הלחים- עלול היה</a:t>
            </a:r>
            <a:r>
              <a:rPr lang="he-IL" sz="1200" kern="1200" baseline="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להיות מכת מוות לשקנאים הנודדים. </a:t>
            </a:r>
            <a:r>
              <a:rPr lang="he-IL" sz="1200" b="1" kern="1200" dirty="0">
                <a:solidFill>
                  <a:schemeClr val="tx1"/>
                </a:solidFill>
                <a:effectLst/>
                <a:latin typeface="+mn-lt"/>
                <a:ea typeface="+mn-ea"/>
                <a:cs typeface="+mn-cs"/>
              </a:rPr>
              <a:t>עבור השקנאים-השתנה מקור המזון אך המיקום נותר הכרחי כשהיה</a:t>
            </a:r>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5</a:t>
            </a:fld>
            <a:endParaRPr lang="en-US"/>
          </a:p>
        </p:txBody>
      </p:sp>
    </p:spTree>
    <p:extLst>
      <p:ext uri="{BB962C8B-B14F-4D97-AF65-F5344CB8AC3E}">
        <p14:creationId xmlns:p14="http://schemas.microsoft.com/office/powerpoint/2010/main" val="940039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נקודת החיכוך- "אירוח" עשרות אלפי שקנאים, שכל אחד מהם חייב לאכול כק"ג דגים ליום על מנת לצבור אנרגיה להמשך מסעו לאפריקה, גורם אובדן של מאות טונות של דגים ולנזקים המוערכים במיליוני שקלים בשנה למגדלי הדגים</a:t>
            </a:r>
            <a:endParaRPr lang="en-US" sz="1200" b="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השינוי של בתי הגידול הטבעיים נעשה על ידי האדם.</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 החקלאות, כחלק מההתיישבות ,יוצרת את השינוי בטבע מצד אחד, ומצד שני-סופגת את הנזקים וההשלכות מהשינוי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השקנאי הוא עוף מוגן ובסכנת הכחדה-אין לפגוע בו.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מה</a:t>
            </a:r>
            <a:r>
              <a:rPr lang="he-IL" sz="1200" b="0" kern="1200" baseline="0" dirty="0">
                <a:solidFill>
                  <a:schemeClr val="tx1"/>
                </a:solidFill>
                <a:effectLst/>
                <a:latin typeface="+mn-lt"/>
                <a:ea typeface="+mn-ea"/>
                <a:cs typeface="+mn-cs"/>
              </a:rPr>
              <a:t> ניתן לעשות?</a:t>
            </a:r>
            <a:endParaRPr lang="he-IL" sz="1200" b="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800" b="1" kern="1200" baseline="0" dirty="0">
                <a:solidFill>
                  <a:schemeClr val="tx1"/>
                </a:solidFill>
                <a:effectLst/>
                <a:latin typeface="+mn-lt"/>
                <a:ea typeface="+mn-ea"/>
                <a:cs typeface="+mn-cs"/>
              </a:rPr>
              <a:t>סיפור השקנאים מחדד </a:t>
            </a:r>
            <a:r>
              <a:rPr lang="he-IL" sz="1200" b="1" kern="1200" dirty="0">
                <a:solidFill>
                  <a:schemeClr val="tx1"/>
                </a:solidFill>
                <a:effectLst/>
                <a:latin typeface="+mn-lt"/>
                <a:ea typeface="+mn-ea"/>
                <a:cs typeface="+mn-cs"/>
              </a:rPr>
              <a:t>את הקשר בין  החקלאות - היעלמות של בית גידול טבעי והחלפתו בענף חקלאי</a:t>
            </a:r>
            <a:r>
              <a:rPr lang="he-IL" sz="1200" b="1" kern="1200" baseline="0" dirty="0">
                <a:solidFill>
                  <a:schemeClr val="tx1"/>
                </a:solidFill>
                <a:effectLst/>
                <a:latin typeface="+mn-lt"/>
                <a:ea typeface="+mn-ea"/>
                <a:cs typeface="+mn-cs"/>
              </a:rPr>
              <a:t> ו</a:t>
            </a:r>
            <a:r>
              <a:rPr lang="he-IL" sz="1200" b="1" kern="1200" dirty="0">
                <a:solidFill>
                  <a:schemeClr val="tx1"/>
                </a:solidFill>
                <a:effectLst/>
                <a:latin typeface="+mn-lt"/>
                <a:ea typeface="+mn-ea"/>
                <a:cs typeface="+mn-cs"/>
              </a:rPr>
              <a:t>בין שמירת טבע ושמירה על מגוון המינים </a:t>
            </a:r>
          </a:p>
          <a:p>
            <a:pPr algn="r" rtl="1"/>
            <a:r>
              <a:rPr lang="he-IL" sz="1200" b="1" kern="1200" dirty="0">
                <a:solidFill>
                  <a:schemeClr val="tx1"/>
                </a:solidFill>
                <a:effectLst/>
                <a:latin typeface="+mn-lt"/>
                <a:ea typeface="+mn-ea"/>
                <a:cs typeface="+mn-cs"/>
              </a:rPr>
              <a:t>ואת הקונפליקט שנוצר סביב הנזקים לחקלאות.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בהמשך השיעור נעמיק בחיפוש אחר פתרון לקונפליקט הספציפי הזה  שיבהיר את האחריות המשותפת של הצדדים.</a:t>
            </a:r>
            <a:endParaRPr lang="en-US" sz="1200" kern="1200" dirty="0">
              <a:solidFill>
                <a:schemeClr val="tx1"/>
              </a:solidFill>
              <a:effectLst/>
              <a:latin typeface="+mn-lt"/>
              <a:ea typeface="+mn-ea"/>
              <a:cs typeface="+mn-cs"/>
            </a:endParaRPr>
          </a:p>
          <a:p>
            <a:pPr algn="r"/>
            <a:r>
              <a:rPr lang="he-IL" sz="1200" b="0" kern="1200" baseline="0" dirty="0">
                <a:solidFill>
                  <a:schemeClr val="tx1"/>
                </a:solidFill>
                <a:effectLst/>
                <a:latin typeface="+mn-lt"/>
                <a:ea typeface="+mn-ea"/>
                <a:cs typeface="+mn-cs"/>
              </a:rPr>
              <a:t>מי נמצא בצד השני בקונפליקט- </a:t>
            </a:r>
            <a:r>
              <a:rPr lang="he-IL" sz="1200" b="1" kern="1200" baseline="0" dirty="0">
                <a:solidFill>
                  <a:schemeClr val="tx1"/>
                </a:solidFill>
                <a:effectLst/>
                <a:latin typeface="+mn-lt"/>
                <a:ea typeface="+mn-ea"/>
                <a:cs typeface="+mn-cs"/>
              </a:rPr>
              <a:t>מי הגוף האחראי על שמירת הטבע וחיות הבר? </a:t>
            </a:r>
          </a:p>
          <a:p>
            <a:pPr algn="r"/>
            <a:r>
              <a:rPr lang="he-IL" sz="1200" b="1" kern="1200" baseline="0" dirty="0">
                <a:solidFill>
                  <a:schemeClr val="tx1"/>
                </a:solidFill>
                <a:effectLst/>
                <a:latin typeface="+mn-lt"/>
                <a:ea typeface="+mn-ea"/>
                <a:cs typeface="+mn-cs"/>
              </a:rPr>
              <a:t> </a:t>
            </a:r>
            <a:endParaRPr lang="he-IL" sz="1200" b="1" kern="1200" dirty="0">
              <a:solidFill>
                <a:schemeClr val="tx1"/>
              </a:solidFill>
              <a:effectLst/>
              <a:latin typeface="+mn-lt"/>
              <a:ea typeface="+mn-ea"/>
              <a:cs typeface="+mn-cs"/>
            </a:endParaRPr>
          </a:p>
          <a:p>
            <a:pPr algn="r"/>
            <a:r>
              <a:rPr lang="he-IL" sz="1200" b="1"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 </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6</a:t>
            </a:fld>
            <a:endParaRPr lang="en-US"/>
          </a:p>
        </p:txBody>
      </p:sp>
    </p:spTree>
    <p:extLst>
      <p:ext uri="{BB962C8B-B14F-4D97-AF65-F5344CB8AC3E}">
        <p14:creationId xmlns:p14="http://schemas.microsoft.com/office/powerpoint/2010/main" val="750688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sz="1200" kern="1200" dirty="0">
                <a:solidFill>
                  <a:schemeClr val="tx1"/>
                </a:solidFill>
                <a:effectLst/>
                <a:latin typeface="+mn-lt"/>
                <a:ea typeface="+mn-ea"/>
                <a:cs typeface="+mn-cs"/>
              </a:rPr>
              <a:t>רשות הטבע והגנים היא הרשות הממשלתית האמונה מטעם המדינה על יישום ואכיפה של חוקי שמירת ערכי הטבע והמורשת. </a:t>
            </a:r>
          </a:p>
          <a:p>
            <a:pPr algn="r"/>
            <a:r>
              <a:rPr lang="he-IL" sz="1200" kern="1200" dirty="0">
                <a:solidFill>
                  <a:schemeClr val="tx1"/>
                </a:solidFill>
                <a:effectLst/>
                <a:latin typeface="+mn-lt"/>
                <a:ea typeface="+mn-ea"/>
                <a:cs typeface="+mn-cs"/>
              </a:rPr>
              <a:t>הרשות</a:t>
            </a:r>
            <a:r>
              <a:rPr lang="he-IL" sz="1200" kern="1200" baseline="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אחראית על ניהול שמורות הטבע, הגנים הלאומיים ורשימה ארוכה של ערכי טבע מוגנים מחוץ לשטחים אלו </a:t>
            </a:r>
            <a:r>
              <a:rPr lang="he-IL" sz="1200" b="1" kern="1200" dirty="0">
                <a:solidFill>
                  <a:schemeClr val="tx1"/>
                </a:solidFill>
                <a:effectLst/>
                <a:latin typeface="+mn-lt"/>
                <a:ea typeface="+mn-ea"/>
                <a:cs typeface="+mn-cs"/>
              </a:rPr>
              <a:t>במטרה לשמור על המגוון הביולוגי</a:t>
            </a:r>
            <a:r>
              <a:rPr lang="he-IL" sz="1200" kern="1200" dirty="0">
                <a:solidFill>
                  <a:schemeClr val="tx1"/>
                </a:solidFill>
                <a:effectLst/>
                <a:latin typeface="+mn-lt"/>
                <a:ea typeface="+mn-ea"/>
                <a:cs typeface="+mn-cs"/>
              </a:rPr>
              <a:t>.</a:t>
            </a:r>
          </a:p>
          <a:p>
            <a:pPr algn="r"/>
            <a:r>
              <a:rPr lang="he-IL" sz="1200" kern="1200" dirty="0">
                <a:solidFill>
                  <a:schemeClr val="tx1"/>
                </a:solidFill>
                <a:effectLst/>
                <a:latin typeface="+mn-lt"/>
                <a:ea typeface="+mn-ea"/>
                <a:cs typeface="+mn-cs"/>
              </a:rPr>
              <a:t>שמירה על המגוון- הגנה על מינים בסכנת</a:t>
            </a:r>
            <a:r>
              <a:rPr lang="he-IL" sz="1200" kern="1200" baseline="0" dirty="0">
                <a:solidFill>
                  <a:schemeClr val="tx1"/>
                </a:solidFill>
                <a:effectLst/>
                <a:latin typeface="+mn-lt"/>
                <a:ea typeface="+mn-ea"/>
                <a:cs typeface="+mn-cs"/>
              </a:rPr>
              <a:t> הכחדה, והתמודדות עם מינים מתפרצים (בהמשך).</a:t>
            </a:r>
            <a:r>
              <a:rPr lang="he-IL" sz="1200" kern="1200" dirty="0">
                <a:solidFill>
                  <a:schemeClr val="tx1"/>
                </a:solidFill>
                <a:effectLst/>
                <a:latin typeface="+mn-lt"/>
                <a:ea typeface="+mn-ea"/>
                <a:cs typeface="+mn-cs"/>
              </a:rPr>
              <a:t> </a:t>
            </a:r>
          </a:p>
          <a:p>
            <a:pPr algn="r"/>
            <a:r>
              <a:rPr lang="he-IL" sz="1200" kern="1200" dirty="0">
                <a:solidFill>
                  <a:schemeClr val="tx1"/>
                </a:solidFill>
                <a:effectLst/>
                <a:latin typeface="+mn-lt"/>
                <a:ea typeface="+mn-ea"/>
                <a:cs typeface="+mn-cs"/>
              </a:rPr>
              <a:t>כפי שרואים בסרטון הפרסום של רט"ג למען חיות הבר, הרשות 'מייצגת' את הצרכים שלהן להגנה במפגש עם האדם</a:t>
            </a:r>
            <a:endParaRPr lang="he-IL" baseline="0" dirty="0"/>
          </a:p>
          <a:p>
            <a:pPr algn="r"/>
            <a:endParaRPr lang="he-IL" baseline="0" dirty="0"/>
          </a:p>
          <a:p>
            <a:pPr marL="0" marR="0" indent="0" algn="r" defTabSz="914400" rtl="0" eaLnBrk="1" fontAlgn="auto" latinLnBrk="0" hangingPunct="1">
              <a:lnSpc>
                <a:spcPct val="100000"/>
              </a:lnSpc>
              <a:spcBef>
                <a:spcPts val="0"/>
              </a:spcBef>
              <a:spcAft>
                <a:spcPts val="0"/>
              </a:spcAft>
              <a:buClrTx/>
              <a:buSzTx/>
              <a:buFontTx/>
              <a:buNone/>
              <a:tabLst/>
              <a:defRPr/>
            </a:pPr>
            <a:r>
              <a:rPr lang="he-IL" dirty="0"/>
              <a:t>.</a:t>
            </a:r>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7</a:t>
            </a:fld>
            <a:endParaRPr lang="en-US"/>
          </a:p>
        </p:txBody>
      </p:sp>
    </p:spTree>
    <p:extLst>
      <p:ext uri="{BB962C8B-B14F-4D97-AF65-F5344CB8AC3E}">
        <p14:creationId xmlns:p14="http://schemas.microsoft.com/office/powerpoint/2010/main" val="3931115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רט"ג, הכפופה למשרד להגנת הסביבה </a:t>
            </a:r>
            <a:r>
              <a:rPr lang="he-IL" sz="1200" b="1" kern="1200" dirty="0">
                <a:solidFill>
                  <a:schemeClr val="tx1"/>
                </a:solidFill>
                <a:effectLst/>
                <a:latin typeface="+mn-lt"/>
                <a:ea typeface="+mn-ea"/>
                <a:cs typeface="+mn-cs"/>
              </a:rPr>
              <a:t>פועלת על בסיס שני חוקים מכוננים</a:t>
            </a:r>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חוק גנים לאומיים, שמורות טבע ואתרי הנצחה התשנ"ח 1998 .</a:t>
            </a:r>
            <a:r>
              <a:rPr lang="he-IL" dirty="0"/>
              <a:t> הרשות אחראית על ניהול שמורות הטבע, הגנים הלאומיים ועל רשימה ארוכה של ערכי טבע מוגנים</a:t>
            </a:r>
            <a:endParaRPr lang="he-IL" sz="120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וכן החוק להגנת חיות הבר שחוקק בשנת 1955 ונועד להסדיר את נושא הציד.</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היעל  </a:t>
            </a:r>
            <a:r>
              <a:rPr lang="he-IL" sz="1200" b="1" kern="1200" dirty="0">
                <a:solidFill>
                  <a:schemeClr val="tx1"/>
                </a:solidFill>
                <a:effectLst/>
                <a:latin typeface="+mn-lt"/>
                <a:ea typeface="+mn-ea"/>
                <a:cs typeface="+mn-cs"/>
              </a:rPr>
              <a:t>שנבחרה להופיע בסמל של רט"ג  מבטאת את ההצלחה בהגנה על חיות הבר</a:t>
            </a:r>
            <a:r>
              <a:rPr lang="he-IL" sz="1200" kern="1200" dirty="0">
                <a:solidFill>
                  <a:schemeClr val="tx1"/>
                </a:solidFill>
                <a:effectLst/>
                <a:latin typeface="+mn-lt"/>
                <a:ea typeface="+mn-ea"/>
                <a:cs typeface="+mn-cs"/>
              </a:rPr>
              <a:t>: עם קום המדינה שרדו בישראל מספר מצומצם של יעלים באזור מדבר יהודה. בעקבות מאמצי שימור שהופנו כלפי אוכלוסיית היעלים, על בסיס חוק הגנת חיות הבר ואכיפת איסור הציד, השתקמה האוכלוסייה וכיום היעל היא חית בר נפוצה בנופי ארצנו.</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החוק כשלעצמו אינו מספיק כדי להגן על בעלי החיים, ולכן צריך שימצא גם מי שיאכוף אותו. כדי להרתיע ציידים-עבריינים מלפגוע בחיות הבר, מוטל על פקחי רשות הטבע והגנים לבצע מגוון פעולות פיקוח ואכיפה על מנת למנוע צ</a:t>
            </a:r>
            <a:r>
              <a:rPr lang="he-IL" dirty="0"/>
              <a:t>ייד לא מבוקר ולהביא לדין עבריינים.</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8</a:t>
            </a:fld>
            <a:endParaRPr lang="en-US"/>
          </a:p>
        </p:txBody>
      </p:sp>
    </p:spTree>
    <p:extLst>
      <p:ext uri="{BB962C8B-B14F-4D97-AF65-F5344CB8AC3E}">
        <p14:creationId xmlns:p14="http://schemas.microsoft.com/office/powerpoint/2010/main" val="223934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אחת</a:t>
            </a:r>
            <a:r>
              <a:rPr lang="he-IL" baseline="0" dirty="0"/>
              <a:t> ממטרות הפעילות המרכזיות של רשות הטבע והגנים  היא שמירה על המגוון הביולוגי- בעזרת חוקים, אכיפה, מחקר וניטור, הסברה, הכרזת שמורות טבע וניהולן- שמירה על מגוון המינים בטבע.</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9</a:t>
            </a:fld>
            <a:endParaRPr lang="en-US"/>
          </a:p>
        </p:txBody>
      </p:sp>
    </p:spTree>
    <p:extLst>
      <p:ext uri="{BB962C8B-B14F-4D97-AF65-F5344CB8AC3E}">
        <p14:creationId xmlns:p14="http://schemas.microsoft.com/office/powerpoint/2010/main" val="1822790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156510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27411859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122647053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תמונה_אח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32228144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pic>
        <p:nvPicPr>
          <p:cNvPr id="13" name="Picture 12">
            <a:extLst>
              <a:ext uri="{FF2B5EF4-FFF2-40B4-BE49-F238E27FC236}">
                <a16:creationId xmlns:a16="http://schemas.microsoft.com/office/drawing/2014/main" id="{A4F7FC2E-971B-D44B-A545-EBB6B12F2DCA}"/>
              </a:ext>
            </a:extLst>
          </p:cNvPr>
          <p:cNvPicPr>
            <a:picLocks noChangeAspect="1"/>
          </p:cNvPicPr>
          <p:nvPr userDrawn="1"/>
        </p:nvPicPr>
        <p:blipFill>
          <a:blip r:embed="rId3"/>
          <a:stretch>
            <a:fillRect/>
          </a:stretch>
        </p:blipFill>
        <p:spPr>
          <a:xfrm rot="12794237">
            <a:off x="-914064" y="3938365"/>
            <a:ext cx="3119238" cy="2316826"/>
          </a:xfrm>
          <a:prstGeom prst="rect">
            <a:avLst/>
          </a:prstGeom>
        </p:spPr>
      </p:pic>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340688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4" name="Picture 3">
            <a:extLst>
              <a:ext uri="{FF2B5EF4-FFF2-40B4-BE49-F238E27FC236}">
                <a16:creationId xmlns:a16="http://schemas.microsoft.com/office/drawing/2014/main" id="{C6EBB2B0-84A3-AF41-9D6C-9B3B425EC28D}"/>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125812319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פרח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BF8C5DA0-B435-A34F-9AC8-5FA04F984562}"/>
              </a:ext>
            </a:extLst>
          </p:cNvPr>
          <p:cNvPicPr>
            <a:picLocks noChangeAspect="1"/>
          </p:cNvPicPr>
          <p:nvPr userDrawn="1"/>
        </p:nvPicPr>
        <p:blipFill>
          <a:blip r:embed="rId3"/>
          <a:stretch>
            <a:fillRect/>
          </a:stretch>
        </p:blipFill>
        <p:spPr>
          <a:xfrm>
            <a:off x="409817" y="4171885"/>
            <a:ext cx="2768600" cy="2794000"/>
          </a:xfrm>
          <a:prstGeom prst="rect">
            <a:avLst/>
          </a:prstGeom>
        </p:spPr>
      </p:pic>
    </p:spTree>
    <p:extLst>
      <p:ext uri="{BB962C8B-B14F-4D97-AF65-F5344CB8AC3E}">
        <p14:creationId xmlns:p14="http://schemas.microsoft.com/office/powerpoint/2010/main" val="99115798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 ינשוף 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A64BB640-BE8A-4146-84A5-C2FAD94ADCF5}"/>
              </a:ext>
            </a:extLst>
          </p:cNvPr>
          <p:cNvPicPr>
            <a:picLocks noChangeAspect="1"/>
          </p:cNvPicPr>
          <p:nvPr userDrawn="1"/>
        </p:nvPicPr>
        <p:blipFill>
          <a:blip r:embed="rId3"/>
          <a:stretch>
            <a:fillRect/>
          </a:stretch>
        </p:blipFill>
        <p:spPr>
          <a:xfrm>
            <a:off x="0" y="4196144"/>
            <a:ext cx="2800285" cy="2856742"/>
          </a:xfrm>
          <a:prstGeom prst="rect">
            <a:avLst/>
          </a:prstGeom>
        </p:spPr>
      </p:pic>
    </p:spTree>
    <p:extLst>
      <p:ext uri="{BB962C8B-B14F-4D97-AF65-F5344CB8AC3E}">
        <p14:creationId xmlns:p14="http://schemas.microsoft.com/office/powerpoint/2010/main" val="311284380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574980965"/>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3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11760420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4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178129661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תמונה_אח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55973395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06573203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164728896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v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1272511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תמונה_אח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2" name="מלבן 1"/>
          <p:cNvSpPr/>
          <p:nvPr userDrawn="1"/>
        </p:nvSpPr>
        <p:spPr>
          <a:xfrm>
            <a:off x="3899380" y="3244334"/>
            <a:ext cx="1345240" cy="369332"/>
          </a:xfrm>
          <a:prstGeom prst="rect">
            <a:avLst/>
          </a:prstGeom>
        </p:spPr>
        <p:txBody>
          <a:bodyPr wrap="none">
            <a:spAutoFit/>
          </a:bodyPr>
          <a:lstStyle/>
          <a:p>
            <a:r>
              <a:rPr lang="he-IL" dirty="0"/>
              <a:t>"שועל בכרם"</a:t>
            </a:r>
          </a:p>
        </p:txBody>
      </p:sp>
    </p:spTree>
    <p:extLst>
      <p:ext uri="{BB962C8B-B14F-4D97-AF65-F5344CB8AC3E}">
        <p14:creationId xmlns:p14="http://schemas.microsoft.com/office/powerpoint/2010/main" val="249430318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64C90AAF-41F9-5741-9985-3482E13B849B}"/>
              </a:ext>
            </a:extLst>
          </p:cNvPr>
          <p:cNvPicPr>
            <a:picLocks noChangeAspect="1"/>
          </p:cNvPicPr>
          <p:nvPr userDrawn="1"/>
        </p:nvPicPr>
        <p:blipFill>
          <a:blip r:embed="rId3"/>
          <a:stretch>
            <a:fillRect/>
          </a:stretch>
        </p:blipFill>
        <p:spPr>
          <a:xfrm rot="12971365">
            <a:off x="-1135550" y="3866199"/>
            <a:ext cx="3313558" cy="2461157"/>
          </a:xfrm>
          <a:prstGeom prst="rect">
            <a:avLst/>
          </a:prstGeom>
        </p:spPr>
      </p:pic>
    </p:spTree>
    <p:extLst>
      <p:ext uri="{BB962C8B-B14F-4D97-AF65-F5344CB8AC3E}">
        <p14:creationId xmlns:p14="http://schemas.microsoft.com/office/powerpoint/2010/main" val="344135001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F781B701-1DEF-9A45-84FA-A42140AC53D7}"/>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920433113"/>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פרח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A2D9F068-4E79-6C45-9A31-689D7C296170}"/>
              </a:ext>
            </a:extLst>
          </p:cNvPr>
          <p:cNvPicPr>
            <a:picLocks noChangeAspect="1"/>
          </p:cNvPicPr>
          <p:nvPr userDrawn="1"/>
        </p:nvPicPr>
        <p:blipFill>
          <a:blip r:embed="rId3"/>
          <a:stretch>
            <a:fillRect/>
          </a:stretch>
        </p:blipFill>
        <p:spPr>
          <a:xfrm>
            <a:off x="409817" y="4171884"/>
            <a:ext cx="2768600" cy="27940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04031077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 ינשוף 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CDCCEE77-356E-DF46-AACD-04BB13299EDE}"/>
              </a:ext>
            </a:extLst>
          </p:cNvPr>
          <p:cNvPicPr>
            <a:picLocks noChangeAspect="1"/>
          </p:cNvPicPr>
          <p:nvPr userDrawn="1"/>
        </p:nvPicPr>
        <p:blipFill>
          <a:blip r:embed="rId3"/>
          <a:stretch>
            <a:fillRect/>
          </a:stretch>
        </p:blipFill>
        <p:spPr>
          <a:xfrm>
            <a:off x="-77773" y="4205440"/>
            <a:ext cx="2926169" cy="2985164"/>
          </a:xfrm>
          <a:prstGeom prst="rect">
            <a:avLst/>
          </a:prstGeom>
        </p:spPr>
      </p:pic>
    </p:spTree>
    <p:extLst>
      <p:ext uri="{BB962C8B-B14F-4D97-AF65-F5344CB8AC3E}">
        <p14:creationId xmlns:p14="http://schemas.microsoft.com/office/powerpoint/2010/main" val="279678917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2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96552771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3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0334398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pic>
        <p:nvPicPr>
          <p:cNvPr id="13" name="Picture 12">
            <a:extLst>
              <a:ext uri="{FF2B5EF4-FFF2-40B4-BE49-F238E27FC236}">
                <a16:creationId xmlns:a16="http://schemas.microsoft.com/office/drawing/2014/main" id="{A4F7FC2E-971B-D44B-A545-EBB6B12F2DCA}"/>
              </a:ext>
            </a:extLst>
          </p:cNvPr>
          <p:cNvPicPr>
            <a:picLocks noChangeAspect="1"/>
          </p:cNvPicPr>
          <p:nvPr userDrawn="1"/>
        </p:nvPicPr>
        <p:blipFill>
          <a:blip r:embed="rId3"/>
          <a:stretch>
            <a:fillRect/>
          </a:stretch>
        </p:blipFill>
        <p:spPr>
          <a:xfrm rot="12794237">
            <a:off x="-914064" y="3938365"/>
            <a:ext cx="3119238" cy="2316826"/>
          </a:xfrm>
          <a:prstGeom prst="rect">
            <a:avLst/>
          </a:prstGeom>
        </p:spPr>
      </p:pic>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3386310"/>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4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7456916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97157483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460756684"/>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cov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3743364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תמונה_אח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5866541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ln>
                  <a:noFill/>
                </a:ln>
                <a:solidFill>
                  <a:schemeClr val="accent6"/>
                </a:solidFill>
              </a:defRPr>
            </a:lvl1pPr>
          </a:lstStyle>
          <a:p>
            <a:pPr lvl="0"/>
            <a:r>
              <a:rPr lang="he-IL" dirty="0"/>
              <a:t>כותרת ראשית</a:t>
            </a:r>
            <a:endParaRPr lang="en-US" dirty="0"/>
          </a:p>
        </p:txBody>
      </p:sp>
      <p:pic>
        <p:nvPicPr>
          <p:cNvPr id="2" name="Picture 1">
            <a:extLst>
              <a:ext uri="{FF2B5EF4-FFF2-40B4-BE49-F238E27FC236}">
                <a16:creationId xmlns:a16="http://schemas.microsoft.com/office/drawing/2014/main" id="{29BB7326-AC9B-6F47-8425-78FEF0F3647A}"/>
              </a:ext>
            </a:extLst>
          </p:cNvPr>
          <p:cNvPicPr>
            <a:picLocks noChangeAspect="1"/>
          </p:cNvPicPr>
          <p:nvPr userDrawn="1"/>
        </p:nvPicPr>
        <p:blipFill>
          <a:blip r:embed="rId3"/>
          <a:stretch>
            <a:fillRect/>
          </a:stretch>
        </p:blipFill>
        <p:spPr>
          <a:xfrm rot="12995213">
            <a:off x="-1238084" y="3903287"/>
            <a:ext cx="3649921" cy="2710992"/>
          </a:xfrm>
          <a:prstGeom prst="rect">
            <a:avLst/>
          </a:prstGeom>
        </p:spPr>
      </p:pic>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marL="0" indent="0" algn="r" rtl="1">
              <a:lnSpc>
                <a:spcPct val="150000"/>
              </a:lnSpc>
              <a:buClr>
                <a:schemeClr val="bg1"/>
              </a:buClr>
              <a:buNone/>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294352013"/>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FA05133F-BB96-2D4E-90A2-8011725DA14A}"/>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186237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פרח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059D9BD8-8FE5-374D-961B-9BB4DF54B954}"/>
              </a:ext>
            </a:extLst>
          </p:cNvPr>
          <p:cNvPicPr>
            <a:picLocks noChangeAspect="1"/>
          </p:cNvPicPr>
          <p:nvPr userDrawn="1"/>
        </p:nvPicPr>
        <p:blipFill>
          <a:blip r:embed="rId3"/>
          <a:stretch>
            <a:fillRect/>
          </a:stretch>
        </p:blipFill>
        <p:spPr>
          <a:xfrm>
            <a:off x="409817" y="4171884"/>
            <a:ext cx="2768600" cy="27940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578513476"/>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 ינשוף 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4" name="Picture 3">
            <a:extLst>
              <a:ext uri="{FF2B5EF4-FFF2-40B4-BE49-F238E27FC236}">
                <a16:creationId xmlns:a16="http://schemas.microsoft.com/office/drawing/2014/main" id="{2706DD86-9743-7847-AB4F-16EE36CD912B}"/>
              </a:ext>
            </a:extLst>
          </p:cNvPr>
          <p:cNvPicPr>
            <a:picLocks noChangeAspect="1"/>
          </p:cNvPicPr>
          <p:nvPr userDrawn="1"/>
        </p:nvPicPr>
        <p:blipFill>
          <a:blip r:embed="rId3"/>
          <a:stretch>
            <a:fillRect/>
          </a:stretch>
        </p:blipFill>
        <p:spPr>
          <a:xfrm>
            <a:off x="-81588" y="4196144"/>
            <a:ext cx="2963460" cy="3023207"/>
          </a:xfrm>
          <a:prstGeom prst="rect">
            <a:avLst/>
          </a:prstGeom>
        </p:spPr>
      </p:pic>
    </p:spTree>
    <p:extLst>
      <p:ext uri="{BB962C8B-B14F-4D97-AF65-F5344CB8AC3E}">
        <p14:creationId xmlns:p14="http://schemas.microsoft.com/office/powerpoint/2010/main" val="156385144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2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22584278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4" name="Picture 3">
            <a:extLst>
              <a:ext uri="{FF2B5EF4-FFF2-40B4-BE49-F238E27FC236}">
                <a16:creationId xmlns:a16="http://schemas.microsoft.com/office/drawing/2014/main" id="{C6EBB2B0-84A3-AF41-9D6C-9B3B425EC28D}"/>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196265403"/>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3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700477395"/>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4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4028238930"/>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416975957"/>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83564687"/>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cov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3305088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תמונה_אח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673687619"/>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94289D4-D826-D049-A10F-42C9EA567AD1}"/>
              </a:ext>
            </a:extLst>
          </p:cNvPr>
          <p:cNvPicPr>
            <a:picLocks noChangeAspect="1"/>
          </p:cNvPicPr>
          <p:nvPr userDrawn="1"/>
        </p:nvPicPr>
        <p:blipFill>
          <a:blip r:embed="rId3"/>
          <a:stretch>
            <a:fillRect/>
          </a:stretch>
        </p:blipFill>
        <p:spPr>
          <a:xfrm rot="12888024">
            <a:off x="-1107045" y="3859766"/>
            <a:ext cx="3505200" cy="2603500"/>
          </a:xfrm>
          <a:prstGeom prst="rect">
            <a:avLst/>
          </a:prstGeom>
        </p:spPr>
      </p:pic>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1465573079"/>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a:ln>
            <a:solidFill>
              <a:srgbClr val="34ACEF"/>
            </a:solidFill>
          </a:ln>
        </p:spPr>
        <p:txBody>
          <a:bodyPr lIns="144000" rIns="0" anchor="ctr" anchorCtr="0">
            <a:noAutofit/>
          </a:bodyPr>
          <a:lstStyle>
            <a:lvl1pPr marL="0" indent="0" algn="r" rtl="1">
              <a:buNone/>
              <a:defRPr sz="3200" b="1">
                <a:solidFill>
                  <a:srgbClr val="34ACEF"/>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EF4D37FA-69BF-E14C-8A98-7DA7D4407115}"/>
              </a:ext>
            </a:extLst>
          </p:cNvPr>
          <p:cNvPicPr>
            <a:picLocks noChangeAspect="1"/>
          </p:cNvPicPr>
          <p:nvPr userDrawn="1"/>
        </p:nvPicPr>
        <p:blipFill>
          <a:blip r:embed="rId3"/>
          <a:stretch>
            <a:fillRect/>
          </a:stretch>
        </p:blipFill>
        <p:spPr>
          <a:xfrm>
            <a:off x="-280737" y="3634295"/>
            <a:ext cx="3467100" cy="34544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805903746"/>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פרח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pic>
        <p:nvPicPr>
          <p:cNvPr id="2" name="Picture 1">
            <a:extLst>
              <a:ext uri="{FF2B5EF4-FFF2-40B4-BE49-F238E27FC236}">
                <a16:creationId xmlns:a16="http://schemas.microsoft.com/office/drawing/2014/main" id="{894649FB-4E10-8047-8187-C640970164B0}"/>
              </a:ext>
            </a:extLst>
          </p:cNvPr>
          <p:cNvPicPr>
            <a:picLocks noChangeAspect="1"/>
          </p:cNvPicPr>
          <p:nvPr userDrawn="1"/>
        </p:nvPicPr>
        <p:blipFill>
          <a:blip r:embed="rId3"/>
          <a:stretch>
            <a:fillRect/>
          </a:stretch>
        </p:blipFill>
        <p:spPr>
          <a:xfrm>
            <a:off x="406742" y="4171884"/>
            <a:ext cx="2768600" cy="2794000"/>
          </a:xfrm>
          <a:prstGeom prst="rect">
            <a:avLst/>
          </a:prstGeom>
        </p:spPr>
      </p:pic>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384021983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 ינשוף 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83AC8988-79D0-CF49-9728-EE62E8246515}"/>
              </a:ext>
            </a:extLst>
          </p:cNvPr>
          <p:cNvPicPr>
            <a:picLocks noChangeAspect="1"/>
          </p:cNvPicPr>
          <p:nvPr userDrawn="1"/>
        </p:nvPicPr>
        <p:blipFill>
          <a:blip r:embed="rId3"/>
          <a:stretch>
            <a:fillRect/>
          </a:stretch>
        </p:blipFill>
        <p:spPr>
          <a:xfrm>
            <a:off x="-73435" y="4193720"/>
            <a:ext cx="2954199" cy="3013759"/>
          </a:xfrm>
          <a:prstGeom prst="rect">
            <a:avLst/>
          </a:prstGeom>
        </p:spPr>
      </p:pic>
    </p:spTree>
    <p:extLst>
      <p:ext uri="{BB962C8B-B14F-4D97-AF65-F5344CB8AC3E}">
        <p14:creationId xmlns:p14="http://schemas.microsoft.com/office/powerpoint/2010/main" val="280133480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פרח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BF8C5DA0-B435-A34F-9AC8-5FA04F984562}"/>
              </a:ext>
            </a:extLst>
          </p:cNvPr>
          <p:cNvPicPr>
            <a:picLocks noChangeAspect="1"/>
          </p:cNvPicPr>
          <p:nvPr userDrawn="1"/>
        </p:nvPicPr>
        <p:blipFill>
          <a:blip r:embed="rId3"/>
          <a:stretch>
            <a:fillRect/>
          </a:stretch>
        </p:blipFill>
        <p:spPr>
          <a:xfrm>
            <a:off x="409817" y="4171885"/>
            <a:ext cx="2768600" cy="2794000"/>
          </a:xfrm>
          <a:prstGeom prst="rect">
            <a:avLst/>
          </a:prstGeom>
        </p:spPr>
      </p:pic>
    </p:spTree>
    <p:extLst>
      <p:ext uri="{BB962C8B-B14F-4D97-AF65-F5344CB8AC3E}">
        <p14:creationId xmlns:p14="http://schemas.microsoft.com/office/powerpoint/2010/main" val="3833695401"/>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2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097939312"/>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3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149136919"/>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4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2250626476"/>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858697112"/>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1370879988"/>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cov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1116293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תמונה_אח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712055609"/>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21D63C2-B5A8-0D4A-8A5D-5C090F76E095}"/>
              </a:ext>
            </a:extLst>
          </p:cNvPr>
          <p:cNvPicPr>
            <a:picLocks noChangeAspect="1"/>
          </p:cNvPicPr>
          <p:nvPr userDrawn="1"/>
        </p:nvPicPr>
        <p:blipFill>
          <a:blip r:embed="rId3"/>
          <a:stretch>
            <a:fillRect/>
          </a:stretch>
        </p:blipFill>
        <p:spPr>
          <a:xfrm rot="12735012">
            <a:off x="-1203554" y="3735801"/>
            <a:ext cx="3505200" cy="2603500"/>
          </a:xfrm>
          <a:prstGeom prst="rect">
            <a:avLst/>
          </a:prstGeom>
        </p:spPr>
      </p:pic>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1440017613"/>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1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749F7C48-9411-0C4E-B3E8-E3D4C09E1C5D}"/>
              </a:ext>
            </a:extLst>
          </p:cNvPr>
          <p:cNvPicPr>
            <a:picLocks noChangeAspect="1"/>
          </p:cNvPicPr>
          <p:nvPr userDrawn="1"/>
        </p:nvPicPr>
        <p:blipFill>
          <a:blip r:embed="rId3"/>
          <a:stretch>
            <a:fillRect/>
          </a:stretch>
        </p:blipFill>
        <p:spPr>
          <a:xfrm>
            <a:off x="-272141" y="3634294"/>
            <a:ext cx="3467100" cy="34544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96189080"/>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פרח_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40C4409D-DC08-AF49-B83D-1297AFB2EB4F}"/>
              </a:ext>
            </a:extLst>
          </p:cNvPr>
          <p:cNvPicPr>
            <a:picLocks noChangeAspect="1"/>
          </p:cNvPicPr>
          <p:nvPr userDrawn="1"/>
        </p:nvPicPr>
        <p:blipFill>
          <a:blip r:embed="rId3"/>
          <a:stretch>
            <a:fillRect/>
          </a:stretch>
        </p:blipFill>
        <p:spPr>
          <a:xfrm>
            <a:off x="409817" y="4171885"/>
            <a:ext cx="2768600" cy="27940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51711047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ינשוף 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A64BB640-BE8A-4146-84A5-C2FAD94ADCF5}"/>
              </a:ext>
            </a:extLst>
          </p:cNvPr>
          <p:cNvPicPr>
            <a:picLocks noChangeAspect="1"/>
          </p:cNvPicPr>
          <p:nvPr userDrawn="1"/>
        </p:nvPicPr>
        <p:blipFill>
          <a:blip r:embed="rId3"/>
          <a:stretch>
            <a:fillRect/>
          </a:stretch>
        </p:blipFill>
        <p:spPr>
          <a:xfrm>
            <a:off x="0" y="4196144"/>
            <a:ext cx="2800285" cy="2856742"/>
          </a:xfrm>
          <a:prstGeom prst="rect">
            <a:avLst/>
          </a:prstGeom>
        </p:spPr>
      </p:pic>
    </p:spTree>
    <p:extLst>
      <p:ext uri="{BB962C8B-B14F-4D97-AF65-F5344CB8AC3E}">
        <p14:creationId xmlns:p14="http://schemas.microsoft.com/office/powerpoint/2010/main" val="1719740760"/>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 ינשוף טקסט בבולטים">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pic>
        <p:nvPicPr>
          <p:cNvPr id="2" name="Picture 1">
            <a:extLst>
              <a:ext uri="{FF2B5EF4-FFF2-40B4-BE49-F238E27FC236}">
                <a16:creationId xmlns:a16="http://schemas.microsoft.com/office/drawing/2014/main" id="{70B2D662-2B74-BE4F-BA3F-B04A7A381C96}"/>
              </a:ext>
            </a:extLst>
          </p:cNvPr>
          <p:cNvPicPr>
            <a:picLocks noChangeAspect="1"/>
          </p:cNvPicPr>
          <p:nvPr userDrawn="1"/>
        </p:nvPicPr>
        <p:blipFill>
          <a:blip r:embed="rId3"/>
          <a:stretch>
            <a:fillRect/>
          </a:stretch>
        </p:blipFill>
        <p:spPr>
          <a:xfrm>
            <a:off x="-77774" y="4181690"/>
            <a:ext cx="2934262" cy="2993421"/>
          </a:xfrm>
          <a:prstGeom prst="rect">
            <a:avLst/>
          </a:prstGeom>
        </p:spPr>
      </p:pic>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1933088012"/>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2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2720725696"/>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3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636952335"/>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4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3987854860"/>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036106631"/>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1_2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2038296261"/>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תמונותאנכיות">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sp>
        <p:nvSpPr>
          <p:cNvPr id="26" name="Picture Placeholder 25">
            <a:extLst>
              <a:ext uri="{FF2B5EF4-FFF2-40B4-BE49-F238E27FC236}">
                <a16:creationId xmlns:a16="http://schemas.microsoft.com/office/drawing/2014/main" id="{103CC644-4452-BC4D-AC9D-726A18972237}"/>
              </a:ext>
            </a:extLst>
          </p:cNvPr>
          <p:cNvSpPr>
            <a:spLocks noGrp="1"/>
          </p:cNvSpPr>
          <p:nvPr>
            <p:ph type="pic" sz="quarter" idx="10"/>
          </p:nvPr>
        </p:nvSpPr>
        <p:spPr>
          <a:xfrm>
            <a:off x="312617" y="974388"/>
            <a:ext cx="2880000" cy="5105981"/>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6" name="Picture Placeholder 25">
            <a:extLst>
              <a:ext uri="{FF2B5EF4-FFF2-40B4-BE49-F238E27FC236}">
                <a16:creationId xmlns:a16="http://schemas.microsoft.com/office/drawing/2014/main" id="{C69D1394-D27C-DB4C-8CF9-111DB596F927}"/>
              </a:ext>
            </a:extLst>
          </p:cNvPr>
          <p:cNvSpPr>
            <a:spLocks noGrp="1"/>
          </p:cNvSpPr>
          <p:nvPr>
            <p:ph type="pic" sz="quarter" idx="15"/>
          </p:nvPr>
        </p:nvSpPr>
        <p:spPr>
          <a:xfrm>
            <a:off x="3673232" y="950942"/>
            <a:ext cx="2880000" cy="512942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28430618"/>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תמונות אופקיות">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sp>
        <p:nvSpPr>
          <p:cNvPr id="26" name="Picture Placeholder 25">
            <a:extLst>
              <a:ext uri="{FF2B5EF4-FFF2-40B4-BE49-F238E27FC236}">
                <a16:creationId xmlns:a16="http://schemas.microsoft.com/office/drawing/2014/main" id="{103CC644-4452-BC4D-AC9D-726A18972237}"/>
              </a:ext>
            </a:extLst>
          </p:cNvPr>
          <p:cNvSpPr>
            <a:spLocks noGrp="1"/>
          </p:cNvSpPr>
          <p:nvPr>
            <p:ph type="pic" sz="quarter" idx="10"/>
          </p:nvPr>
        </p:nvSpPr>
        <p:spPr>
          <a:xfrm>
            <a:off x="312616" y="974389"/>
            <a:ext cx="6240615" cy="2261180"/>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6" name="Picture Placeholder 25">
            <a:extLst>
              <a:ext uri="{FF2B5EF4-FFF2-40B4-BE49-F238E27FC236}">
                <a16:creationId xmlns:a16="http://schemas.microsoft.com/office/drawing/2014/main" id="{C69D1394-D27C-DB4C-8CF9-111DB596F927}"/>
              </a:ext>
            </a:extLst>
          </p:cNvPr>
          <p:cNvSpPr>
            <a:spLocks noGrp="1"/>
          </p:cNvSpPr>
          <p:nvPr>
            <p:ph type="pic" sz="quarter" idx="15"/>
          </p:nvPr>
        </p:nvSpPr>
        <p:spPr>
          <a:xfrm>
            <a:off x="312616" y="3423138"/>
            <a:ext cx="6240616" cy="2657231"/>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306551047"/>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תמונהאחת">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sp>
        <p:nvSpPr>
          <p:cNvPr id="26" name="Picture Placeholder 25">
            <a:extLst>
              <a:ext uri="{FF2B5EF4-FFF2-40B4-BE49-F238E27FC236}">
                <a16:creationId xmlns:a16="http://schemas.microsoft.com/office/drawing/2014/main" id="{103CC644-4452-BC4D-AC9D-726A18972237}"/>
              </a:ext>
            </a:extLst>
          </p:cNvPr>
          <p:cNvSpPr>
            <a:spLocks noGrp="1"/>
          </p:cNvSpPr>
          <p:nvPr>
            <p:ph type="pic" sz="quarter" idx="10"/>
          </p:nvPr>
        </p:nvSpPr>
        <p:spPr>
          <a:xfrm>
            <a:off x="312616" y="974389"/>
            <a:ext cx="6240615" cy="528309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83745656"/>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טקסטבבולטים">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5" name="Content Placeholder 7">
            <a:extLst>
              <a:ext uri="{FF2B5EF4-FFF2-40B4-BE49-F238E27FC236}">
                <a16:creationId xmlns:a16="http://schemas.microsoft.com/office/drawing/2014/main" id="{A652953F-957B-244E-B83D-A1C5F88AE355}"/>
              </a:ext>
            </a:extLst>
          </p:cNvPr>
          <p:cNvSpPr>
            <a:spLocks noGrp="1"/>
          </p:cNvSpPr>
          <p:nvPr>
            <p:ph sz="quarter" idx="10" hasCustomPrompt="1"/>
          </p:nvPr>
        </p:nvSpPr>
        <p:spPr>
          <a:xfrm>
            <a:off x="312616" y="1141985"/>
            <a:ext cx="6251941" cy="5115498"/>
          </a:xfrm>
        </p:spPr>
        <p:txBody>
          <a:bodyPr/>
          <a:lstStyle>
            <a:lvl1pPr algn="r" rtl="1">
              <a:lnSpc>
                <a:spcPct val="150000"/>
              </a:lnSpc>
              <a:defRPr sz="1800">
                <a:solidFill>
                  <a:srgbClr val="004437"/>
                </a:solidFill>
              </a:defRPr>
            </a:lvl1pPr>
            <a:lvl2pPr algn="r" rtl="1">
              <a:defRPr/>
            </a:lvl2pPr>
            <a:lvl3pPr algn="r" rtl="1">
              <a:defRPr/>
            </a:lvl3pPr>
            <a:lvl4pPr algn="r" rtl="1">
              <a:defRPr/>
            </a:lvl4pPr>
            <a:lvl5pPr algn="r" rtl="1">
              <a:defRPr/>
            </a:lvl5pPr>
          </a:lstStyle>
          <a:p>
            <a:pPr lvl="0"/>
            <a:r>
              <a:rPr lang="he-IL" dirty="0"/>
              <a:t>טקסט בבולטים</a:t>
            </a:r>
          </a:p>
          <a:p>
            <a:pPr lvl="0"/>
            <a:endParaRPr lang="he-IL" dirty="0"/>
          </a:p>
          <a:p>
            <a:pPr lvl="0"/>
            <a:endParaRPr lang="he-IL" dirty="0"/>
          </a:p>
          <a:p>
            <a:pPr lvl="0"/>
            <a:endParaRPr lang="he-IL" dirty="0"/>
          </a:p>
          <a:p>
            <a:pPr lvl="0"/>
            <a:endParaRPr lang="he-IL" dirty="0"/>
          </a:p>
          <a:p>
            <a:pPr lvl="0"/>
            <a:endParaRPr lang="he-IL" dirty="0"/>
          </a:p>
          <a:p>
            <a:pPr lvl="0"/>
            <a:endParaRPr lang="he-IL" dirty="0"/>
          </a:p>
          <a:p>
            <a:pPr lvl="0"/>
            <a:endParaRPr lang="en-US" dirty="0"/>
          </a:p>
        </p:txBody>
      </p:sp>
    </p:spTree>
    <p:extLst>
      <p:ext uri="{BB962C8B-B14F-4D97-AF65-F5344CB8AC3E}">
        <p14:creationId xmlns:p14="http://schemas.microsoft.com/office/powerpoint/2010/main" val="27070800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75050027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6602320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תמונות">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118375859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0E9D04-C784-A84E-A893-B2B693411A4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403BD7-5FC6-0A4E-8164-6AEBC2CC448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D19EA-AB18-BE44-B99A-4584FDF1F67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758A08F-42CB-8D43-8BE1-4090CB95A67D}" type="datetimeFigureOut">
              <a:rPr lang="en-US" smtClean="0"/>
              <a:t>11/17/2025</a:t>
            </a:fld>
            <a:endParaRPr lang="en-US"/>
          </a:p>
        </p:txBody>
      </p:sp>
      <p:sp>
        <p:nvSpPr>
          <p:cNvPr id="5" name="Footer Placeholder 4">
            <a:extLst>
              <a:ext uri="{FF2B5EF4-FFF2-40B4-BE49-F238E27FC236}">
                <a16:creationId xmlns:a16="http://schemas.microsoft.com/office/drawing/2014/main" id="{E3F61515-6803-A34F-9FAE-C1B96E32BB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E32A0A-B5B3-A94B-9835-1D867A39464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1518C2-62E5-F446-8E1A-0BEBFDA5EF4D}" type="slidenum">
              <a:rPr lang="en-US" smtClean="0"/>
              <a:t>‹#›</a:t>
            </a:fld>
            <a:endParaRPr lang="en-US"/>
          </a:p>
        </p:txBody>
      </p:sp>
    </p:spTree>
    <p:extLst>
      <p:ext uri="{BB962C8B-B14F-4D97-AF65-F5344CB8AC3E}">
        <p14:creationId xmlns:p14="http://schemas.microsoft.com/office/powerpoint/2010/main" val="213712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8" r:id="rId3"/>
    <p:sldLayoutId id="2147483692" r:id="rId4"/>
    <p:sldLayoutId id="2147483695" r:id="rId5"/>
    <p:sldLayoutId id="2147483694" r:id="rId6"/>
    <p:sldLayoutId id="2147483687" r:id="rId7"/>
    <p:sldLayoutId id="2147483689" r:id="rId8"/>
    <p:sldLayoutId id="2147483693" r:id="rId9"/>
    <p:sldLayoutId id="2147483690" r:id="rId10"/>
    <p:sldLayoutId id="2147483691"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 id="2147483728" r:id="rId41"/>
    <p:sldLayoutId id="2147483729" r:id="rId42"/>
    <p:sldLayoutId id="2147483730" r:id="rId43"/>
    <p:sldLayoutId id="2147483731" r:id="rId44"/>
    <p:sldLayoutId id="2147483732" r:id="rId45"/>
    <p:sldLayoutId id="2147483733" r:id="rId46"/>
    <p:sldLayoutId id="2147483734" r:id="rId47"/>
    <p:sldLayoutId id="2147483735" r:id="rId48"/>
    <p:sldLayoutId id="2147483736" r:id="rId49"/>
    <p:sldLayoutId id="2147483737" r:id="rId50"/>
    <p:sldLayoutId id="2147483738" r:id="rId51"/>
    <p:sldLayoutId id="2147483739" r:id="rId52"/>
    <p:sldLayoutId id="2147483740" r:id="rId53"/>
    <p:sldLayoutId id="2147483741" r:id="rId54"/>
    <p:sldLayoutId id="2147483742" r:id="rId55"/>
    <p:sldLayoutId id="2147483743" r:id="rId56"/>
    <p:sldLayoutId id="2147483744" r:id="rId57"/>
    <p:sldLayoutId id="2147483745" r:id="rId58"/>
    <p:sldLayoutId id="2147483746" r:id="rId59"/>
    <p:sldLayoutId id="2147483747" r:id="rId60"/>
    <p:sldLayoutId id="2147483748" r:id="rId61"/>
    <p:sldLayoutId id="2147483749" r:id="rId62"/>
    <p:sldLayoutId id="2147483750" r:id="rId63"/>
    <p:sldLayoutId id="2147483751" r:id="rId64"/>
    <p:sldLayoutId id="2147483752" r:id="rId65"/>
    <p:sldLayoutId id="2147483682" r:id="rId66"/>
    <p:sldLayoutId id="2147483683" r:id="rId67"/>
    <p:sldLayoutId id="2147483684" r:id="rId68"/>
    <p:sldLayoutId id="2147483685" r:id="rId6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59.emf"/></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30.jpeg"/></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23.xml"/><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openxmlformats.org/officeDocument/2006/relationships/image" Target="../media/image71.jpeg"/><Relationship Id="rId4" Type="http://schemas.openxmlformats.org/officeDocument/2006/relationships/image" Target="../media/image70.jpeg"/></Relationships>
</file>

<file path=ppt/slides/_rels/slide26.xml.rels><?xml version="1.0" encoding="UTF-8" standalone="yes"?>
<Relationships xmlns="http://schemas.openxmlformats.org/package/2006/relationships"><Relationship Id="rId3" Type="http://schemas.openxmlformats.org/officeDocument/2006/relationships/hyperlink" Target="https://www.parks.org.il/video/&#1494;&#1488;&#1489;-&#1492;&#1506;&#1512;&#1489;&#1492;" TargetMode="External"/><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72.emf"/></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28.xml"/><Relationship Id="rId5" Type="http://schemas.openxmlformats.org/officeDocument/2006/relationships/image" Target="../media/image75.jpeg"/><Relationship Id="rId4" Type="http://schemas.openxmlformats.org/officeDocument/2006/relationships/image" Target="../media/image74.jpeg"/></Relationships>
</file>

<file path=ppt/slides/_rels/slide28.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image" Target="../media/image78.jpeg"/></Relationships>
</file>

<file path=ppt/slides/_rels/slide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image" Target="../media/image80.jpeg"/></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33.jpe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AldCHk0x0z8"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36.emf"/></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D23D88-AF7D-B345-8F52-8C10486B5CA5}"/>
              </a:ext>
            </a:extLst>
          </p:cNvPr>
          <p:cNvSpPr>
            <a:spLocks noGrp="1"/>
          </p:cNvSpPr>
          <p:nvPr>
            <p:ph type="title" idx="4294967295"/>
          </p:nvPr>
        </p:nvSpPr>
        <p:spPr>
          <a:xfrm>
            <a:off x="1500188" y="1117600"/>
            <a:ext cx="6018212" cy="781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4000" b="1" i="0" u="none" strike="noStrike" kern="1200" cap="none" spc="0" normalizeH="0" baseline="0" noProof="0" dirty="0">
                <a:ln>
                  <a:noFill/>
                </a:ln>
                <a:solidFill>
                  <a:schemeClr val="bg1"/>
                </a:solidFill>
                <a:effectLst/>
                <a:uLnTx/>
                <a:uFillTx/>
                <a:latin typeface="+mn-lt"/>
                <a:ea typeface="+mn-ea"/>
                <a:cs typeface="+mn-cs"/>
              </a:rPr>
              <a:t>"שועל בכרם"</a:t>
            </a:r>
          </a:p>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4000" b="1"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 Placeholder 6">
            <a:extLst>
              <a:ext uri="{FF2B5EF4-FFF2-40B4-BE49-F238E27FC236}">
                <a16:creationId xmlns:a16="http://schemas.microsoft.com/office/drawing/2014/main" id="{FC6A4503-D112-C94A-BA23-598C4127CDFA}"/>
              </a:ext>
            </a:extLst>
          </p:cNvPr>
          <p:cNvSpPr>
            <a:spLocks noGrp="1"/>
          </p:cNvSpPr>
          <p:nvPr>
            <p:ph type="body" sz="quarter" idx="11"/>
          </p:nvPr>
        </p:nvSpPr>
        <p:spPr>
          <a:xfrm>
            <a:off x="1281079" y="1702365"/>
            <a:ext cx="6744541" cy="902294"/>
          </a:xfrm>
        </p:spPr>
        <p:txBody>
          <a:bodyPr>
            <a:normAutofit lnSpcReduction="10000"/>
          </a:bodyPr>
          <a:lstStyle/>
          <a:p>
            <a:pPr algn="ctr"/>
            <a:r>
              <a:rPr lang="he-IL" sz="2800" b="1" noProof="0" dirty="0"/>
              <a:t>צמצום הקונפליקט בין חקלאות לשמירת הטבע</a:t>
            </a:r>
          </a:p>
          <a:p>
            <a:pPr algn="ctr"/>
            <a:r>
              <a:rPr lang="he-IL" b="1" noProof="0" dirty="0"/>
              <a:t>מערך שיעור עבור הוראת מדעי החקלאות</a:t>
            </a:r>
          </a:p>
          <a:p>
            <a:endParaRPr lang="he-IL" b="1" noProof="0" dirty="0"/>
          </a:p>
          <a:p>
            <a:endParaRPr lang="he-IL" sz="2800" b="1" noProof="0" dirty="0"/>
          </a:p>
        </p:txBody>
      </p:sp>
      <p:pic>
        <p:nvPicPr>
          <p:cNvPr id="1026" name="Picture 2" descr="שועל בכרם"/>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176908" y="2661070"/>
            <a:ext cx="6695339" cy="3570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03338" y="6273316"/>
            <a:ext cx="2943147" cy="369332"/>
          </a:xfrm>
          <a:prstGeom prst="rect">
            <a:avLst/>
          </a:prstGeom>
          <a:noFill/>
        </p:spPr>
        <p:txBody>
          <a:bodyPr wrap="square" rtlCol="1">
            <a:spAutoFit/>
          </a:bodyPr>
          <a:lstStyle/>
          <a:p>
            <a:pPr rtl="1"/>
            <a:r>
              <a:rPr lang="he-IL" b="1" noProof="0" dirty="0">
                <a:solidFill>
                  <a:schemeClr val="bg1"/>
                </a:solidFill>
              </a:rPr>
              <a:t>כתבה וערכה: רחלי גלבוע</a:t>
            </a:r>
          </a:p>
        </p:txBody>
      </p:sp>
    </p:spTree>
    <p:extLst>
      <p:ext uri="{BB962C8B-B14F-4D97-AF65-F5344CB8AC3E}">
        <p14:creationId xmlns:p14="http://schemas.microsoft.com/office/powerpoint/2010/main" val="1202637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מינים מתפרצים- איום על מגוון המינים</a:t>
            </a:r>
          </a:p>
        </p:txBody>
      </p:sp>
      <p:sp>
        <p:nvSpPr>
          <p:cNvPr id="3" name="מציין מיקום טקסט 2"/>
          <p:cNvSpPr>
            <a:spLocks noGrp="1"/>
          </p:cNvSpPr>
          <p:nvPr>
            <p:ph type="body" sz="quarter" idx="19"/>
          </p:nvPr>
        </p:nvSpPr>
        <p:spPr>
          <a:xfrm>
            <a:off x="6919809" y="2008684"/>
            <a:ext cx="2024063" cy="3979019"/>
          </a:xfrm>
        </p:spPr>
        <p:txBody>
          <a:bodyPr>
            <a:normAutofit/>
          </a:bodyPr>
          <a:lstStyle/>
          <a:p>
            <a:r>
              <a:rPr lang="he-IL" dirty="0"/>
              <a:t>התרבות מינים  מעבר לכושר הנשיאה  שלהם בטבע.</a:t>
            </a:r>
          </a:p>
          <a:p>
            <a:endParaRPr lang="he-IL" dirty="0"/>
          </a:p>
          <a:p>
            <a:r>
              <a:rPr lang="he-IL" dirty="0"/>
              <a:t>הפרת  מאזן המינים האקולוגי </a:t>
            </a:r>
          </a:p>
          <a:p>
            <a:endParaRPr lang="he-IL" dirty="0"/>
          </a:p>
          <a:p>
            <a:r>
              <a:rPr lang="he-IL" dirty="0"/>
              <a:t>פגיעה גם בטבע וגם נזקים לחקלאות</a:t>
            </a:r>
          </a:p>
        </p:txBody>
      </p:sp>
      <p:pic>
        <p:nvPicPr>
          <p:cNvPr id="9218" name="Picture 2" descr="שני חזירי בר רצים על פני שביל עפר בסביבה טבעית מכוסה עשב."/>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221639" y="2112979"/>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דורון ניסים</a:t>
            </a:r>
          </a:p>
        </p:txBody>
      </p:sp>
    </p:spTree>
    <p:extLst>
      <p:ext uri="{BB962C8B-B14F-4D97-AF65-F5344CB8AC3E}">
        <p14:creationId xmlns:p14="http://schemas.microsoft.com/office/powerpoint/2010/main" val="913281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מציין מיקום טקסט 15"/>
          <p:cNvSpPr>
            <a:spLocks noGrp="1"/>
          </p:cNvSpPr>
          <p:nvPr>
            <p:ph type="title" idx="4294967295"/>
          </p:nvPr>
        </p:nvSpPr>
        <p:spPr>
          <a:xfrm>
            <a:off x="238125"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חקלאות  ומינים מתפרצים</a:t>
            </a:r>
          </a:p>
        </p:txBody>
      </p:sp>
      <p:sp>
        <p:nvSpPr>
          <p:cNvPr id="2" name="TextBox 1"/>
          <p:cNvSpPr txBox="1"/>
          <p:nvPr/>
        </p:nvSpPr>
        <p:spPr>
          <a:xfrm>
            <a:off x="6015447" y="1984908"/>
            <a:ext cx="2937346" cy="2585323"/>
          </a:xfrm>
          <a:prstGeom prst="rect">
            <a:avLst/>
          </a:prstGeom>
          <a:noFill/>
        </p:spPr>
        <p:txBody>
          <a:bodyPr wrap="square" rtlCol="1">
            <a:spAutoFit/>
          </a:bodyPr>
          <a:lstStyle/>
          <a:p>
            <a:pPr algn="r"/>
            <a:r>
              <a:rPr lang="he-IL" dirty="0">
                <a:solidFill>
                  <a:schemeClr val="bg1"/>
                </a:solidFill>
              </a:rPr>
              <a:t>פסולת חקלאית- זמינות של מזון </a:t>
            </a:r>
          </a:p>
          <a:p>
            <a:pPr algn="r"/>
            <a:endParaRPr lang="he-IL" dirty="0">
              <a:solidFill>
                <a:schemeClr val="bg1"/>
              </a:solidFill>
            </a:endParaRPr>
          </a:p>
          <a:p>
            <a:pPr algn="r"/>
            <a:r>
              <a:rPr lang="he-IL" dirty="0">
                <a:solidFill>
                  <a:schemeClr val="bg1"/>
                </a:solidFill>
              </a:rPr>
              <a:t>השפעה על גידול </a:t>
            </a:r>
          </a:p>
          <a:p>
            <a:pPr algn="r"/>
            <a:r>
              <a:rPr lang="he-IL" dirty="0">
                <a:solidFill>
                  <a:schemeClr val="bg1"/>
                </a:solidFill>
              </a:rPr>
              <a:t>אוכלוסייה של  חיות הבר</a:t>
            </a:r>
          </a:p>
          <a:p>
            <a:pPr algn="r"/>
            <a:endParaRPr lang="he-IL" dirty="0">
              <a:solidFill>
                <a:schemeClr val="bg1"/>
              </a:solidFill>
            </a:endParaRPr>
          </a:p>
          <a:p>
            <a:pPr algn="r"/>
            <a:endParaRPr lang="he-IL" dirty="0">
              <a:solidFill>
                <a:schemeClr val="bg1"/>
              </a:solidFill>
            </a:endParaRPr>
          </a:p>
          <a:p>
            <a:pPr algn="r"/>
            <a:r>
              <a:rPr lang="he-IL" dirty="0">
                <a:solidFill>
                  <a:schemeClr val="bg1"/>
                </a:solidFill>
              </a:rPr>
              <a:t>סניטציה- אמצעי משפיע לטווח ארוך</a:t>
            </a:r>
          </a:p>
        </p:txBody>
      </p:sp>
      <p:sp>
        <p:nvSpPr>
          <p:cNvPr id="15" name="מציין מיקום טקסט 14">
            <a:extLst>
              <a:ext uri="{C183D7F6-B498-43B3-948B-1728B52AA6E4}">
                <adec:decorative xmlns:adec="http://schemas.microsoft.com/office/drawing/2017/decorative" val="1"/>
              </a:ext>
            </a:extLst>
          </p:cNvPr>
          <p:cNvSpPr>
            <a:spLocks noGrp="1"/>
          </p:cNvSpPr>
          <p:nvPr>
            <p:ph type="body" sz="quarter" idx="19"/>
          </p:nvPr>
        </p:nvSpPr>
        <p:spPr>
          <a:xfrm>
            <a:off x="6807992" y="2069644"/>
            <a:ext cx="2024063" cy="3979019"/>
          </a:xfrm>
        </p:spPr>
        <p:txBody>
          <a:bodyPr>
            <a:normAutofit/>
          </a:bodyPr>
          <a:lstStyle/>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grpSp>
        <p:nvGrpSpPr>
          <p:cNvPr id="3" name="Group 2" descr="מוצגות שלוש תמונות: ערימת שאריות מזון שהושלכו בשדה, תן נושא בעל חיים לבן קטן, ושני תנים נחים בסביבה טבעית.">
            <a:extLst>
              <a:ext uri="{FF2B5EF4-FFF2-40B4-BE49-F238E27FC236}">
                <a16:creationId xmlns:a16="http://schemas.microsoft.com/office/drawing/2014/main" id="{EAEEEB59-A23E-B199-417B-579160236C79}"/>
              </a:ext>
            </a:extLst>
          </p:cNvPr>
          <p:cNvGrpSpPr/>
          <p:nvPr/>
        </p:nvGrpSpPr>
        <p:grpSpPr>
          <a:xfrm>
            <a:off x="107973" y="2069644"/>
            <a:ext cx="5523561" cy="3968457"/>
            <a:chOff x="107973" y="2069644"/>
            <a:chExt cx="5523561" cy="3968457"/>
          </a:xfrm>
        </p:grpSpPr>
        <p:pic>
          <p:nvPicPr>
            <p:cNvPr id="9" name="Picture 2" descr="פסולת חקלאית- זמינות של מזון">
              <a:extLst>
                <a:ext uri="{FF2B5EF4-FFF2-40B4-BE49-F238E27FC236}">
                  <a16:creationId xmlns:a16="http://schemas.microsoft.com/office/drawing/2014/main" id="{AB47228C-1922-0A88-7280-5084899B5FF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973" y="2069644"/>
              <a:ext cx="3532291" cy="226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descr="שועל נושא תרנגולת">
              <a:extLst>
                <a:ext uri="{FF2B5EF4-FFF2-40B4-BE49-F238E27FC236}">
                  <a16:creationId xmlns:a16="http://schemas.microsoft.com/office/drawing/2014/main" id="{994F9F35-6B87-1CCE-298E-3D4DEC3AB51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87331" y="2069644"/>
              <a:ext cx="2244203" cy="226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ערימת כותנה לבנה על הקרקע">
              <a:extLst>
                <a:ext uri="{FF2B5EF4-FFF2-40B4-BE49-F238E27FC236}">
                  <a16:creationId xmlns:a16="http://schemas.microsoft.com/office/drawing/2014/main" id="{1FA54258-A316-E2D6-4C99-F4698458CD53}"/>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401731" y="4326391"/>
              <a:ext cx="2229803" cy="171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השפעה על גידול אוכלוסייה של חיות הבר">
              <a:extLst>
                <a:ext uri="{FF2B5EF4-FFF2-40B4-BE49-F238E27FC236}">
                  <a16:creationId xmlns:a16="http://schemas.microsoft.com/office/drawing/2014/main" id="{EDA06719-04B5-7E78-BB48-9090985E16A6}"/>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07973" y="4326391"/>
              <a:ext cx="3293758" cy="1711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003323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פרסום לחקלאים- סניטציה</a:t>
            </a:r>
          </a:p>
        </p:txBody>
      </p:sp>
      <p:pic>
        <p:nvPicPr>
          <p:cNvPr id="5122" name="Picture 2" descr="עלון המציג שועל אדום בנוף טבעי, עם טקסט על התנהגותו, בית הגידול שלו ושימורו באזור הגליל."/>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0629" y="2386149"/>
            <a:ext cx="8913050" cy="3208892"/>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8829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ריבוי טורפים בטבע- סכנת הרעלות לחיות הבר</a:t>
            </a:r>
          </a:p>
        </p:txBody>
      </p:sp>
      <p:sp>
        <p:nvSpPr>
          <p:cNvPr id="3" name="מציין מיקום טקסט 2"/>
          <p:cNvSpPr>
            <a:spLocks noGrp="1"/>
          </p:cNvSpPr>
          <p:nvPr>
            <p:ph type="body" sz="quarter" idx="19"/>
          </p:nvPr>
        </p:nvSpPr>
        <p:spPr>
          <a:xfrm>
            <a:off x="6928730" y="1915886"/>
            <a:ext cx="2024063" cy="4071817"/>
          </a:xfrm>
        </p:spPr>
        <p:txBody>
          <a:bodyPr/>
          <a:lstStyle/>
          <a:p>
            <a:pPr>
              <a:lnSpc>
                <a:spcPct val="150000"/>
              </a:lnSpc>
            </a:pPr>
            <a:r>
              <a:rPr lang="he-IL" b="1" dirty="0"/>
              <a:t>הרעלות מכוונות מחטיאות את המטרה</a:t>
            </a:r>
          </a:p>
          <a:p>
            <a:pPr>
              <a:lnSpc>
                <a:spcPct val="150000"/>
              </a:lnSpc>
            </a:pPr>
            <a:r>
              <a:rPr lang="he-IL" b="1" dirty="0"/>
              <a:t>מנוגדות לחוק ופוגעות באדם ובטבע</a:t>
            </a:r>
            <a:r>
              <a:rPr lang="he-IL" dirty="0"/>
              <a:t>.</a:t>
            </a:r>
            <a:endParaRPr lang="en-US" dirty="0"/>
          </a:p>
          <a:p>
            <a:endParaRPr lang="he-IL" dirty="0"/>
          </a:p>
        </p:txBody>
      </p:sp>
      <p:pic>
        <p:nvPicPr>
          <p:cNvPr id="2050" name="Picture 2" descr="נשר באמצע מעוף, מבט מלמטה על רקע שמיים חיוורים."/>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62466" y="2102339"/>
            <a:ext cx="6529104" cy="1889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62466" y="3745878"/>
            <a:ext cx="1486244" cy="246221"/>
          </a:xfrm>
          <a:prstGeom prst="rect">
            <a:avLst/>
          </a:prstGeom>
          <a:noFill/>
        </p:spPr>
        <p:txBody>
          <a:bodyPr wrap="square" rtlCol="1">
            <a:spAutoFit/>
          </a:bodyPr>
          <a:lstStyle/>
          <a:p>
            <a:r>
              <a:rPr lang="he-IL" sz="1000" dirty="0"/>
              <a:t>צילום: דיויד </a:t>
            </a:r>
            <a:r>
              <a:rPr lang="he-IL" sz="1000" dirty="0" err="1"/>
              <a:t>רזק</a:t>
            </a:r>
            <a:endParaRPr lang="he-IL" sz="1000" dirty="0"/>
          </a:p>
        </p:txBody>
      </p:sp>
      <p:pic>
        <p:nvPicPr>
          <p:cNvPr id="11267" name="Picture 3" descr="פרה חומה הולכת בשטח עשבוני בעוד זאב ערבות צופה בקרבת מקום"/>
          <p:cNvPicPr>
            <a:picLocks noGrp="1" noChangeAspect="1" noChangeArrowheads="1"/>
          </p:cNvPicPr>
          <p:nvPr>
            <p:ph type="pic" sz="quarter" idx="17"/>
          </p:nvPr>
        </p:nvPicPr>
        <p:blipFill rotWithShape="1">
          <a:blip r:embed="rId4" cstate="email">
            <a:extLst>
              <a:ext uri="{28A0092B-C50C-407E-A947-70E740481C1C}">
                <a14:useLocalDpi xmlns:a14="http://schemas.microsoft.com/office/drawing/2010/main"/>
              </a:ext>
            </a:extLst>
          </a:blip>
          <a:srcRect/>
          <a:stretch/>
        </p:blipFill>
        <p:spPr bwMode="auto">
          <a:xfrm>
            <a:off x="2746479" y="3992100"/>
            <a:ext cx="4045091" cy="175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descr="תצלום תקריב של ציפור מתה, בעלת נוצות חומות, שוכבת על הקרקע. לכנפיה מודבקים תגי מעקב, כאשר תגית אחת נראית בבירור ומציגה את הקוד &quot;P95&quot;."/>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b="-9074"/>
          <a:stretch/>
        </p:blipFill>
        <p:spPr bwMode="auto">
          <a:xfrm>
            <a:off x="274320" y="3992100"/>
            <a:ext cx="2472158" cy="1927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מציין מיקום טקסט 4"/>
          <p:cNvSpPr>
            <a:spLocks noGrp="1"/>
          </p:cNvSpPr>
          <p:nvPr>
            <p:ph type="body" sz="quarter" idx="21"/>
          </p:nvPr>
        </p:nvSpPr>
        <p:spPr/>
        <p:txBody>
          <a:bodyPr/>
          <a:lstStyle/>
          <a:p>
            <a:endParaRPr lang="he-IL" dirty="0"/>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2934619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פרסום לחקלאים- מניעת הרעלות</a:t>
            </a:r>
          </a:p>
        </p:txBody>
      </p:sp>
      <p:pic>
        <p:nvPicPr>
          <p:cNvPr id="6146" name="Picture 2" descr="חוברת בנושא שימור נשרים, הכוללת איור של נשר, תצלום תקריב וטקסט חינוכי על פני שלושה פאנלים."/>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7046" y="2415744"/>
            <a:ext cx="8820150" cy="3119438"/>
          </a:xfrm>
          <a:prstGeom prst="rect">
            <a:avLst/>
          </a:prstGeom>
          <a:noFill/>
          <a:ln w="2540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
        <p:nvSpPr>
          <p:cNvPr id="5" name="מציין מיקום טקסט 4"/>
          <p:cNvSpPr>
            <a:spLocks noGrp="1"/>
          </p:cNvSpPr>
          <p:nvPr>
            <p:ph type="body" sz="quarter" idx="21"/>
          </p:nvPr>
        </p:nvSpPr>
        <p:spPr/>
        <p:txBody>
          <a:bodyPr/>
          <a:lstStyle/>
          <a:p>
            <a:endParaRPr lang="he-IL" dirty="0"/>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569299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68288" y="1312863"/>
            <a:ext cx="8499475" cy="10080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גידולים חקלאיים  ומינים מתפרצים</a:t>
            </a:r>
          </a:p>
        </p:txBody>
      </p:sp>
      <p:sp>
        <p:nvSpPr>
          <p:cNvPr id="3" name="מציין מיקום טקסט 2"/>
          <p:cNvSpPr>
            <a:spLocks noGrp="1"/>
          </p:cNvSpPr>
          <p:nvPr>
            <p:ph type="body" sz="quarter" idx="19"/>
          </p:nvPr>
        </p:nvSpPr>
        <p:spPr>
          <a:xfrm>
            <a:off x="6928851" y="2008684"/>
            <a:ext cx="2024063" cy="3979019"/>
          </a:xfrm>
        </p:spPr>
        <p:txBody>
          <a:bodyPr>
            <a:normAutofit/>
          </a:bodyPr>
          <a:lstStyle/>
          <a:p>
            <a:r>
              <a:rPr lang="he-IL" dirty="0"/>
              <a:t>נזקים לחקלאות מידי חיות הבר:</a:t>
            </a:r>
          </a:p>
          <a:p>
            <a:endParaRPr lang="he-IL" dirty="0"/>
          </a:p>
          <a:p>
            <a:r>
              <a:rPr lang="he-IL" dirty="0"/>
              <a:t>פגיעה ביבול, בחיות המשק, בצנרת ובציוד</a:t>
            </a:r>
          </a:p>
          <a:p>
            <a:endParaRPr lang="he-IL" dirty="0"/>
          </a:p>
          <a:p>
            <a:r>
              <a:rPr lang="he-IL" dirty="0"/>
              <a:t>נזק כלכלי לחקלאים</a:t>
            </a:r>
          </a:p>
          <a:p>
            <a:endParaRPr lang="he-IL" dirty="0"/>
          </a:p>
        </p:txBody>
      </p:sp>
      <p:pic>
        <p:nvPicPr>
          <p:cNvPr id="6147" name="Picture 3" descr="דורבן הולך לאורך מעקה מתכת בלילה בסביבה יבשה וחיצונית."/>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5169" y="2130604"/>
            <a:ext cx="6089688" cy="3862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3967748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מציין מיקום טקסט 15"/>
          <p:cNvSpPr>
            <a:spLocks noGrp="1"/>
          </p:cNvSpPr>
          <p:nvPr>
            <p:ph type="title" idx="4294967295"/>
          </p:nvPr>
        </p:nvSpPr>
        <p:spPr>
          <a:xfrm>
            <a:off x="188913" y="1303338"/>
            <a:ext cx="8659812" cy="857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מי אכל מהדייסה שלי? חיות הבר ונזקי חקלאות</a:t>
            </a:r>
          </a:p>
        </p:txBody>
      </p:sp>
      <p:sp>
        <p:nvSpPr>
          <p:cNvPr id="4" name="TextBox 3"/>
          <p:cNvSpPr txBox="1"/>
          <p:nvPr/>
        </p:nvSpPr>
        <p:spPr>
          <a:xfrm>
            <a:off x="6802965" y="1988084"/>
            <a:ext cx="2172584" cy="369332"/>
          </a:xfrm>
          <a:prstGeom prst="rect">
            <a:avLst/>
          </a:prstGeom>
          <a:noFill/>
        </p:spPr>
        <p:txBody>
          <a:bodyPr wrap="square" rtlCol="1">
            <a:spAutoFit/>
          </a:bodyPr>
          <a:lstStyle/>
          <a:p>
            <a:pPr algn="r"/>
            <a:r>
              <a:rPr lang="he-IL" dirty="0">
                <a:solidFill>
                  <a:schemeClr val="bg1"/>
                </a:solidFill>
              </a:rPr>
              <a:t>עורב אפור</a:t>
            </a:r>
          </a:p>
        </p:txBody>
      </p:sp>
      <p:pic>
        <p:nvPicPr>
          <p:cNvPr id="10242" name="Picture 2" descr="ציפור כהת נוצות, ככל הנראה עורב או עורב, עפה על רקע שמיים כחולים וצלולים כשכנפיה פרושות ומקורה פעור מעט."/>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963004" y="2438521"/>
            <a:ext cx="1913466" cy="3168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6467685" y="5360634"/>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pic>
        <p:nvPicPr>
          <p:cNvPr id="6149" name="Picture 5" descr="אבטיח גדל בשדה, מוקף בעלים ירוקים וגפנים."/>
          <p:cNvPicPr>
            <a:picLocks noGrp="1" noChangeAspect="1" noChangeArrowheads="1"/>
          </p:cNvPicPr>
          <p:nvPr>
            <p:ph type="pic" sz="quarter" idx="17"/>
          </p:nvPr>
        </p:nvPicPr>
        <p:blipFill>
          <a:blip r:embed="rId4" cstate="email">
            <a:extLst>
              <a:ext uri="{28A0092B-C50C-407E-A947-70E740481C1C}">
                <a14:useLocalDpi xmlns:a14="http://schemas.microsoft.com/office/drawing/2010/main"/>
              </a:ext>
            </a:extLst>
          </a:blip>
          <a:srcRect/>
          <a:stretch>
            <a:fillRect/>
          </a:stretch>
        </p:blipFill>
        <p:spPr bwMode="auto">
          <a:xfrm>
            <a:off x="261197" y="2100276"/>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מציין מיקום טקסט 14">
            <a:extLst>
              <a:ext uri="{C183D7F6-B498-43B3-948B-1728B52AA6E4}">
                <adec:decorative xmlns:adec="http://schemas.microsoft.com/office/drawing/2017/decorative" val="1"/>
              </a:ext>
            </a:extLst>
          </p:cNvPr>
          <p:cNvSpPr>
            <a:spLocks noGrp="1"/>
          </p:cNvSpPr>
          <p:nvPr>
            <p:ph type="body" sz="quarter" idx="19"/>
          </p:nvPr>
        </p:nvSpPr>
        <p:spPr/>
        <p:txBody>
          <a:bodyPr>
            <a:normAutofit/>
          </a:bodyPr>
          <a:lstStyle/>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sp>
        <p:nvSpPr>
          <p:cNvPr id="17" name="מציין מיקום טקסט 16"/>
          <p:cNvSpPr>
            <a:spLocks noGrp="1"/>
          </p:cNvSpPr>
          <p:nvPr>
            <p:ph type="body" sz="quarter" idx="21"/>
          </p:nvPr>
        </p:nvSpPr>
        <p:spPr/>
        <p:txBody>
          <a:bodyPr/>
          <a:lstStyle/>
          <a:p>
            <a:endParaRPr lang="he-IL"/>
          </a:p>
        </p:txBody>
      </p:sp>
      <p:sp>
        <p:nvSpPr>
          <p:cNvPr id="18" name="מציין מיקום טקסט 17"/>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64808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383620" y="1328738"/>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n-lt"/>
                <a:ea typeface="+mn-ea"/>
                <a:cs typeface="+mn-cs"/>
              </a:rPr>
              <a:t>  </a:t>
            </a:r>
            <a:r>
              <a:rPr kumimoji="0" lang="he-IL" sz="3200" b="1" i="0" u="none" strike="noStrike" kern="1200" cap="none" spc="0" normalizeH="0" baseline="0" noProof="0" dirty="0">
                <a:ln>
                  <a:noFill/>
                </a:ln>
                <a:solidFill>
                  <a:schemeClr val="accent4"/>
                </a:solidFill>
                <a:effectLst/>
                <a:uLnTx/>
                <a:uFillTx/>
                <a:latin typeface="+mn-lt"/>
                <a:ea typeface="+mn-ea"/>
                <a:cs typeface="+mn-cs"/>
              </a:rPr>
              <a:t>מי אכל מהדייסה שלי? חיות הבר ונזקי חקלאות</a:t>
            </a:r>
          </a:p>
        </p:txBody>
      </p:sp>
      <p:sp>
        <p:nvSpPr>
          <p:cNvPr id="3" name="מציין מיקום טקסט 2">
            <a:extLst>
              <a:ext uri="{C183D7F6-B498-43B3-948B-1728B52AA6E4}">
                <adec:decorative xmlns:adec="http://schemas.microsoft.com/office/drawing/2017/decorative" val="0"/>
              </a:ext>
            </a:extLst>
          </p:cNvPr>
          <p:cNvSpPr>
            <a:spLocks noGrp="1"/>
          </p:cNvSpPr>
          <p:nvPr>
            <p:ph type="body" sz="quarter" idx="19"/>
          </p:nvPr>
        </p:nvSpPr>
        <p:spPr>
          <a:xfrm>
            <a:off x="6943970" y="2008684"/>
            <a:ext cx="2024063" cy="3979019"/>
          </a:xfrm>
        </p:spPr>
        <p:txBody>
          <a:bodyPr/>
          <a:lstStyle/>
          <a:p>
            <a:r>
              <a:rPr lang="he-IL" dirty="0"/>
              <a:t>תן זהוב</a:t>
            </a:r>
          </a:p>
        </p:txBody>
      </p:sp>
      <p:pic>
        <p:nvPicPr>
          <p:cNvPr id="4098" name="Picture 2" descr="צילום לילה ממצלמת שבילים של זאב ערבות חולף על פני צמחייה, כשכלב נוסף נראה חלקית ברקע."/>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891461" y="2423160"/>
            <a:ext cx="3978220" cy="280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צמחי פלפל ירוק הגדלים באדמה שביניהם חפירה של חור גלוי."/>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7548" y="2001911"/>
            <a:ext cx="4406248" cy="4046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45720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מי אכל מהדייסה שלי? חיות הבר ונזקי חקלאות</a:t>
            </a:r>
          </a:p>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3200" b="1" i="0" u="none" strike="noStrike" kern="1200" cap="none" spc="0" normalizeH="0" baseline="0" noProof="0" dirty="0">
              <a:ln>
                <a:noFill/>
              </a:ln>
              <a:solidFill>
                <a:schemeClr val="accent4"/>
              </a:solidFill>
              <a:effectLst/>
              <a:uLnTx/>
              <a:uFillTx/>
              <a:latin typeface="+mn-lt"/>
              <a:ea typeface="+mn-ea"/>
              <a:cs typeface="+mn-cs"/>
            </a:endParaRPr>
          </a:p>
        </p:txBody>
      </p:sp>
      <p:sp>
        <p:nvSpPr>
          <p:cNvPr id="3" name="מציין מיקום טקסט 2"/>
          <p:cNvSpPr>
            <a:spLocks noGrp="1"/>
          </p:cNvSpPr>
          <p:nvPr>
            <p:ph type="body" sz="quarter" idx="19"/>
          </p:nvPr>
        </p:nvSpPr>
        <p:spPr>
          <a:xfrm>
            <a:off x="7833360" y="2036168"/>
            <a:ext cx="1119433" cy="3979019"/>
          </a:xfrm>
        </p:spPr>
        <p:txBody>
          <a:bodyPr>
            <a:normAutofit/>
          </a:bodyPr>
          <a:lstStyle/>
          <a:p>
            <a:r>
              <a:rPr lang="he-IL" dirty="0" err="1"/>
              <a:t>דררה</a:t>
            </a:r>
            <a:endParaRPr lang="he-IL" dirty="0"/>
          </a:p>
          <a:p>
            <a:endParaRPr lang="he-IL" dirty="0"/>
          </a:p>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pic>
        <p:nvPicPr>
          <p:cNvPr id="11267" name="Picture 3" descr="דררה"/>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360834" y="2547778"/>
            <a:ext cx="1495541" cy="2565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351286" y="4824302"/>
            <a:ext cx="1754095" cy="246221"/>
          </a:xfrm>
          <a:prstGeom prst="rect">
            <a:avLst/>
          </a:prstGeom>
          <a:noFill/>
        </p:spPr>
        <p:txBody>
          <a:bodyPr wrap="square" rtlCol="1">
            <a:spAutoFit/>
          </a:bodyPr>
          <a:lstStyle/>
          <a:p>
            <a:r>
              <a:rPr lang="he-IL" sz="1000" dirty="0">
                <a:solidFill>
                  <a:schemeClr val="bg1"/>
                </a:solidFill>
              </a:rPr>
              <a:t>צילום: עזרא חדד</a:t>
            </a:r>
          </a:p>
        </p:txBody>
      </p:sp>
      <p:sp>
        <p:nvSpPr>
          <p:cNvPr id="13" name="מציין מיקום טקסט 2"/>
          <p:cNvSpPr txBox="1">
            <a:spLocks/>
          </p:cNvSpPr>
          <p:nvPr/>
        </p:nvSpPr>
        <p:spPr>
          <a:xfrm>
            <a:off x="6224831" y="2078892"/>
            <a:ext cx="1119433" cy="3979019"/>
          </a:xfrm>
          <a:prstGeom prst="rect">
            <a:avLst/>
          </a:prstGeom>
        </p:spPr>
        <p:txBody>
          <a:bodyPr vert="horz" lIns="91440" tIns="45720" rIns="9144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18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he-IL" dirty="0"/>
              <a:t>בולבול</a:t>
            </a:r>
          </a:p>
          <a:p>
            <a:endParaRPr lang="he-IL" dirty="0"/>
          </a:p>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pic>
        <p:nvPicPr>
          <p:cNvPr id="11266" name="Picture 2" descr="בולבול"/>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724684" y="2547778"/>
            <a:ext cx="1636150" cy="2592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721303" y="4851355"/>
            <a:ext cx="1007056" cy="246223"/>
          </a:xfrm>
          <a:prstGeom prst="rect">
            <a:avLst/>
          </a:prstGeom>
          <a:noFill/>
        </p:spPr>
        <p:txBody>
          <a:bodyPr wrap="square" rtlCol="1">
            <a:spAutoFit/>
          </a:bodyPr>
          <a:lstStyle/>
          <a:p>
            <a:pPr algn="r"/>
            <a:r>
              <a:rPr lang="he-IL" sz="1000" dirty="0" err="1">
                <a:solidFill>
                  <a:schemeClr val="bg1"/>
                </a:solidFill>
              </a:rPr>
              <a:t>צילום:ליאור</a:t>
            </a:r>
            <a:r>
              <a:rPr lang="he-IL" sz="1000" dirty="0">
                <a:solidFill>
                  <a:schemeClr val="bg1"/>
                </a:solidFill>
              </a:rPr>
              <a:t> כסלו</a:t>
            </a:r>
          </a:p>
        </p:txBody>
      </p:sp>
      <p:pic>
        <p:nvPicPr>
          <p:cNvPr id="9220" name="Picture 4" descr="תקריב של ראש חמנית בוגרת שמוט מעט בשדה"/>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825274" y="2141031"/>
            <a:ext cx="2602336" cy="382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descr="פלפל בשל חלקית שעובר מירוק לכתום"/>
          <p:cNvPicPr>
            <a:picLocks noGrp="1" noChangeAspect="1" noChangeArrowheads="1"/>
          </p:cNvPicPr>
          <p:nvPr>
            <p:ph type="pic" sz="quarter" idx="17"/>
          </p:nvPr>
        </p:nvPicPr>
        <p:blipFill rotWithShape="1">
          <a:blip r:embed="rId6" cstate="email">
            <a:extLst>
              <a:ext uri="{28A0092B-C50C-407E-A947-70E740481C1C}">
                <a14:useLocalDpi xmlns:a14="http://schemas.microsoft.com/office/drawing/2010/main"/>
              </a:ext>
            </a:extLst>
          </a:blip>
          <a:srcRect/>
          <a:stretch/>
        </p:blipFill>
        <p:spPr bwMode="auto">
          <a:xfrm>
            <a:off x="259079" y="2141031"/>
            <a:ext cx="2566195" cy="382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C183D7F6-B498-43B3-948B-1728B52AA6E4}">
                <adec:decorative xmlns:adec="http://schemas.microsoft.com/office/drawing/2017/decorative" val="1"/>
              </a:ext>
            </a:extLst>
          </p:cNvPr>
          <p:cNvSpPr txBox="1"/>
          <p:nvPr/>
        </p:nvSpPr>
        <p:spPr>
          <a:xfrm>
            <a:off x="4970885" y="5630333"/>
            <a:ext cx="913448" cy="369332"/>
          </a:xfrm>
          <a:prstGeom prst="rect">
            <a:avLst/>
          </a:prstGeom>
          <a:noFill/>
        </p:spPr>
        <p:txBody>
          <a:bodyPr wrap="square" rtlCol="1">
            <a:spAutoFit/>
          </a:bodyPr>
          <a:lstStyle/>
          <a:p>
            <a:endParaRPr lang="he-IL" dirty="0"/>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104392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13"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76040" y="1368595"/>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n-lt"/>
                <a:ea typeface="+mn-ea"/>
                <a:cs typeface="+mn-cs"/>
              </a:rPr>
              <a:t>   </a:t>
            </a:r>
            <a:r>
              <a:rPr kumimoji="0" lang="he-IL" sz="3200" b="1" i="0" u="none" strike="noStrike" kern="1200" cap="none" spc="0" normalizeH="0" baseline="0" noProof="0" dirty="0">
                <a:ln>
                  <a:noFill/>
                </a:ln>
                <a:solidFill>
                  <a:schemeClr val="accent4"/>
                </a:solidFill>
                <a:effectLst/>
                <a:uLnTx/>
                <a:uFillTx/>
                <a:latin typeface="+mn-lt"/>
                <a:ea typeface="+mn-ea"/>
                <a:cs typeface="+mn-cs"/>
              </a:rPr>
              <a:t>מי אכל מהדייסה שלי? חיות הבר ונזקי חקלאות</a:t>
            </a:r>
          </a:p>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3200" b="1" i="0" u="none" strike="noStrike" kern="1200" cap="none" spc="0" normalizeH="0" baseline="0" noProof="0" dirty="0">
              <a:ln>
                <a:noFill/>
              </a:ln>
              <a:solidFill>
                <a:schemeClr val="accent4"/>
              </a:solidFill>
              <a:effectLst/>
              <a:uLnTx/>
              <a:uFillTx/>
              <a:latin typeface="+mn-lt"/>
              <a:ea typeface="+mn-ea"/>
              <a:cs typeface="+mn-cs"/>
            </a:endParaRPr>
          </a:p>
        </p:txBody>
      </p:sp>
      <p:sp>
        <p:nvSpPr>
          <p:cNvPr id="3" name="מציין מיקום טקסט 2"/>
          <p:cNvSpPr>
            <a:spLocks noGrp="1"/>
          </p:cNvSpPr>
          <p:nvPr>
            <p:ph type="body" sz="quarter" idx="19"/>
          </p:nvPr>
        </p:nvSpPr>
        <p:spPr>
          <a:xfrm>
            <a:off x="6928730" y="2008684"/>
            <a:ext cx="2024063" cy="3979019"/>
          </a:xfrm>
        </p:spPr>
        <p:txBody>
          <a:bodyPr/>
          <a:lstStyle/>
          <a:p>
            <a:r>
              <a:rPr lang="he-IL" dirty="0"/>
              <a:t>חרדון צב</a:t>
            </a:r>
          </a:p>
        </p:txBody>
      </p:sp>
      <p:pic>
        <p:nvPicPr>
          <p:cNvPr id="3075" name="Picture 3" descr="חרדון צב"/>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874313" y="2423160"/>
            <a:ext cx="3002402"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943600" y="3777139"/>
            <a:ext cx="1284429" cy="246221"/>
          </a:xfrm>
          <a:prstGeom prst="rect">
            <a:avLst/>
          </a:prstGeom>
          <a:noFill/>
        </p:spPr>
        <p:txBody>
          <a:bodyPr wrap="square" rtlCol="1">
            <a:spAutoFit/>
          </a:bodyPr>
          <a:lstStyle/>
          <a:p>
            <a:r>
              <a:rPr lang="he-IL" sz="1000" dirty="0">
                <a:solidFill>
                  <a:schemeClr val="bg1"/>
                </a:solidFill>
              </a:rPr>
              <a:t>צילום: דורון ניסים</a:t>
            </a:r>
          </a:p>
        </p:txBody>
      </p:sp>
      <p:pic>
        <p:nvPicPr>
          <p:cNvPr id="3074" name="Picture 2" descr="תקריב של תמרים ירוקים בוסרים מחוברים לגבעולים צהובים">
            <a:extLst>
              <a:ext uri="{C183D7F6-B498-43B3-948B-1728B52AA6E4}">
                <adec:decorative xmlns:adec="http://schemas.microsoft.com/office/drawing/2017/decorative" val="0"/>
              </a:ext>
            </a:extLst>
          </p:cNvPr>
          <p:cNvPicPr>
            <a:picLocks noGrp="1" noChangeAspect="1" noChangeArrowheads="1"/>
          </p:cNvPicPr>
          <p:nvPr>
            <p:ph type="pic" sz="quarter" idx="17"/>
          </p:nvPr>
        </p:nvPicPr>
        <p:blipFill rotWithShape="1">
          <a:blip r:embed="rId4">
            <a:extLst>
              <a:ext uri="{28A0092B-C50C-407E-A947-70E740481C1C}">
                <a14:useLocalDpi xmlns:a14="http://schemas.microsoft.com/office/drawing/2010/main" val="0"/>
              </a:ext>
            </a:extLst>
          </a:blip>
          <a:srcRect l="10514" r="10375"/>
          <a:stretch/>
        </p:blipFill>
        <p:spPr bwMode="auto">
          <a:xfrm>
            <a:off x="259080" y="2115364"/>
            <a:ext cx="5593080"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59080" y="5848162"/>
            <a:ext cx="1284429" cy="246221"/>
          </a:xfrm>
          <a:prstGeom prst="rect">
            <a:avLst/>
          </a:prstGeom>
          <a:noFill/>
        </p:spPr>
        <p:txBody>
          <a:bodyPr wrap="square" rtlCol="1">
            <a:spAutoFit/>
          </a:bodyPr>
          <a:lstStyle/>
          <a:p>
            <a:r>
              <a:rPr lang="he-IL" sz="1000" dirty="0" err="1">
                <a:solidFill>
                  <a:schemeClr val="bg1"/>
                </a:solidFill>
              </a:rPr>
              <a:t>צילום:דורון</a:t>
            </a:r>
            <a:r>
              <a:rPr lang="he-IL" sz="1000" dirty="0">
                <a:solidFill>
                  <a:schemeClr val="bg1"/>
                </a:solidFill>
              </a:rPr>
              <a:t> ניסים</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301236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394378"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n-lt"/>
                <a:ea typeface="+mn-ea"/>
                <a:cs typeface="+mn-cs"/>
              </a:rPr>
              <a:t>     </a:t>
            </a:r>
            <a:r>
              <a:rPr kumimoji="0" lang="he-IL" sz="3200" b="1" i="0" u="none" strike="noStrike" kern="1200" cap="none" spc="0" normalizeH="0" baseline="0" noProof="0" dirty="0">
                <a:ln>
                  <a:noFill/>
                </a:ln>
                <a:solidFill>
                  <a:schemeClr val="accent4"/>
                </a:solidFill>
                <a:effectLst/>
                <a:uLnTx/>
                <a:uFillTx/>
                <a:latin typeface="+mn-lt"/>
                <a:ea typeface="+mn-ea"/>
                <a:cs typeface="+mn-cs"/>
              </a:rPr>
              <a:t>מה בקונפליקט ?</a:t>
            </a:r>
          </a:p>
        </p:txBody>
      </p:sp>
      <p:sp>
        <p:nvSpPr>
          <p:cNvPr id="3" name="מציין מיקום טקסט 2"/>
          <p:cNvSpPr>
            <a:spLocks noGrp="1"/>
          </p:cNvSpPr>
          <p:nvPr>
            <p:ph type="body" sz="quarter" idx="19"/>
          </p:nvPr>
        </p:nvSpPr>
        <p:spPr>
          <a:xfrm>
            <a:off x="6154731" y="1993258"/>
            <a:ext cx="2782944" cy="4125788"/>
          </a:xfrm>
        </p:spPr>
        <p:txBody>
          <a:bodyPr>
            <a:normAutofit/>
          </a:bodyPr>
          <a:lstStyle/>
          <a:p>
            <a:r>
              <a:rPr lang="he-IL" b="1" dirty="0"/>
              <a:t>גידולים חקלאיים -</a:t>
            </a:r>
          </a:p>
          <a:p>
            <a:r>
              <a:rPr lang="he-IL" b="1" dirty="0"/>
              <a:t>גורם משיכה ומקור מזון נוסף לחיות הבר.</a:t>
            </a:r>
          </a:p>
          <a:p>
            <a:endParaRPr lang="he-IL" dirty="0"/>
          </a:p>
          <a:p>
            <a:r>
              <a:rPr lang="he-IL" dirty="0"/>
              <a:t>מצד החקלאים:</a:t>
            </a:r>
          </a:p>
          <a:p>
            <a:r>
              <a:rPr lang="he-IL" dirty="0"/>
              <a:t>פגיעה ישירה בפרנסה.</a:t>
            </a:r>
          </a:p>
          <a:p>
            <a:endParaRPr lang="he-IL" dirty="0"/>
          </a:p>
          <a:p>
            <a:r>
              <a:rPr lang="he-IL" dirty="0"/>
              <a:t>מצד שמירת הטבע:</a:t>
            </a:r>
          </a:p>
          <a:p>
            <a:r>
              <a:rPr lang="he-IL" dirty="0"/>
              <a:t>התרבות של חיות הבר מעבר לכושר נשיאה טבעי.</a:t>
            </a:r>
          </a:p>
          <a:p>
            <a:r>
              <a:rPr lang="he-IL" dirty="0"/>
              <a:t>מינים מתפרצים-פגיעה במגוון המינים בטבע.</a:t>
            </a:r>
          </a:p>
          <a:p>
            <a:endParaRPr lang="he-IL" dirty="0"/>
          </a:p>
          <a:p>
            <a:endParaRPr lang="he-IL" dirty="0"/>
          </a:p>
        </p:txBody>
      </p:sp>
      <p:pic>
        <p:nvPicPr>
          <p:cNvPr id="9218" name="Picture 2" descr="זאב ערנות עומד על אדמה יבשה וחשופה."/>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78359" y="2059763"/>
            <a:ext cx="2924704" cy="397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C183D7F6-B498-43B3-948B-1728B52AA6E4}">
                <adec:decorative xmlns:adec="http://schemas.microsoft.com/office/drawing/2017/decorative" val="0"/>
              </a:ext>
            </a:extLst>
          </p:cNvPr>
          <p:cNvSpPr txBox="1"/>
          <p:nvPr/>
        </p:nvSpPr>
        <p:spPr>
          <a:xfrm>
            <a:off x="4316819" y="5781634"/>
            <a:ext cx="1486244" cy="246221"/>
          </a:xfrm>
          <a:prstGeom prst="rect">
            <a:avLst/>
          </a:prstGeom>
          <a:noFill/>
        </p:spPr>
        <p:txBody>
          <a:bodyPr wrap="square" rtlCol="1">
            <a:spAutoFit/>
          </a:bodyPr>
          <a:lstStyle/>
          <a:p>
            <a:pPr algn="r"/>
            <a:r>
              <a:rPr lang="he-IL" sz="1000" dirty="0">
                <a:solidFill>
                  <a:schemeClr val="bg1"/>
                </a:solidFill>
              </a:rPr>
              <a:t>צילום: לירון טל</a:t>
            </a:r>
          </a:p>
        </p:txBody>
      </p:sp>
      <p:pic>
        <p:nvPicPr>
          <p:cNvPr id="9219" name="Picture 3" descr="שני שועלים צעירים עומדים בצמחייה יבשה וצפופה"/>
          <p:cNvPicPr>
            <a:picLocks noGrp="1" noChangeAspect="1" noChangeArrowheads="1"/>
          </p:cNvPicPr>
          <p:nvPr>
            <p:ph type="pic" sz="quarter" idx="17"/>
          </p:nvPr>
        </p:nvPicPr>
        <p:blipFill rotWithShape="1">
          <a:blip r:embed="rId4" cstate="email">
            <a:extLst>
              <a:ext uri="{28A0092B-C50C-407E-A947-70E740481C1C}">
                <a14:useLocalDpi xmlns:a14="http://schemas.microsoft.com/office/drawing/2010/main"/>
              </a:ext>
            </a:extLst>
          </a:blip>
          <a:srcRect/>
          <a:stretch/>
        </p:blipFill>
        <p:spPr bwMode="auto">
          <a:xfrm>
            <a:off x="221665" y="2059763"/>
            <a:ext cx="2656694" cy="397901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C183D7F6-B498-43B3-948B-1728B52AA6E4}">
                <adec:decorative xmlns:adec="http://schemas.microsoft.com/office/drawing/2017/decorative" val="0"/>
              </a:ext>
            </a:extLst>
          </p:cNvPr>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Tree>
    <p:extLst>
      <p:ext uri="{BB962C8B-B14F-4D97-AF65-F5344CB8AC3E}">
        <p14:creationId xmlns:p14="http://schemas.microsoft.com/office/powerpoint/2010/main" val="2755634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65282" y="1368595"/>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n-lt"/>
                <a:ea typeface="+mn-ea"/>
                <a:cs typeface="+mn-cs"/>
              </a:rPr>
              <a:t>  </a:t>
            </a:r>
            <a:r>
              <a:rPr kumimoji="0" lang="he-IL" sz="3200" b="1" i="0" u="none" strike="noStrike" kern="1200" cap="none" spc="0" normalizeH="0" baseline="0" noProof="0" dirty="0">
                <a:ln>
                  <a:noFill/>
                </a:ln>
                <a:solidFill>
                  <a:schemeClr val="accent4"/>
                </a:solidFill>
                <a:effectLst/>
                <a:uLnTx/>
                <a:uFillTx/>
                <a:latin typeface="+mn-lt"/>
                <a:ea typeface="+mn-ea"/>
                <a:cs typeface="+mn-cs"/>
              </a:rPr>
              <a:t>מי אכל מהדייסה שלי? חיות הבר ונזקי חקלאות</a:t>
            </a:r>
          </a:p>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3200" b="1" i="0" u="none" strike="noStrike" kern="1200" cap="none" spc="0" normalizeH="0" baseline="0" noProof="0" dirty="0">
              <a:ln>
                <a:noFill/>
              </a:ln>
              <a:solidFill>
                <a:schemeClr val="accent4"/>
              </a:solidFill>
              <a:effectLst/>
              <a:uLnTx/>
              <a:uFillTx/>
              <a:latin typeface="+mn-lt"/>
              <a:ea typeface="+mn-ea"/>
              <a:cs typeface="+mn-cs"/>
            </a:endParaRPr>
          </a:p>
        </p:txBody>
      </p:sp>
      <p:sp>
        <p:nvSpPr>
          <p:cNvPr id="3" name="מציין מיקום טקסט 2"/>
          <p:cNvSpPr>
            <a:spLocks noGrp="1"/>
          </p:cNvSpPr>
          <p:nvPr>
            <p:ph type="body" sz="quarter" idx="19"/>
          </p:nvPr>
        </p:nvSpPr>
        <p:spPr>
          <a:xfrm>
            <a:off x="6928730" y="2008684"/>
            <a:ext cx="2024063" cy="3979019"/>
          </a:xfrm>
        </p:spPr>
        <p:txBody>
          <a:bodyPr/>
          <a:lstStyle/>
          <a:p>
            <a:r>
              <a:rPr lang="he-IL" dirty="0"/>
              <a:t>דרבן</a:t>
            </a:r>
          </a:p>
        </p:txBody>
      </p:sp>
      <p:pic>
        <p:nvPicPr>
          <p:cNvPr id="12290" name="Picture 2" descr="דרבן"/>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148633" y="2423159"/>
            <a:ext cx="2727960" cy="1767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descr="ערימת קנטלופים מפוזרים על הדשא"/>
          <p:cNvPicPr>
            <a:picLocks noGrp="1" noChangeAspect="1" noChangeArrowheads="1"/>
          </p:cNvPicPr>
          <p:nvPr>
            <p:ph type="pic" sz="quarter" idx="17"/>
          </p:nvPr>
        </p:nvPicPr>
        <p:blipFill rotWithShape="1">
          <a:blip r:embed="rId4" cstate="email">
            <a:extLst>
              <a:ext uri="{28A0092B-C50C-407E-A947-70E740481C1C}">
                <a14:useLocalDpi xmlns:a14="http://schemas.microsoft.com/office/drawing/2010/main"/>
              </a:ext>
            </a:extLst>
          </a:blip>
          <a:srcRect/>
          <a:stretch/>
        </p:blipFill>
        <p:spPr bwMode="auto">
          <a:xfrm>
            <a:off x="259080" y="2130604"/>
            <a:ext cx="5486400"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060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568109" y="1330325"/>
            <a:ext cx="8594725"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n-lt"/>
                <a:ea typeface="+mn-ea"/>
                <a:cs typeface="+mn-cs"/>
              </a:rPr>
              <a:t>      </a:t>
            </a:r>
            <a:r>
              <a:rPr kumimoji="0" lang="he-IL" sz="3200" b="1" i="0" u="none" strike="noStrike" kern="1200" cap="none" spc="0" normalizeH="0" baseline="0" noProof="0" dirty="0">
                <a:ln>
                  <a:noFill/>
                </a:ln>
                <a:solidFill>
                  <a:schemeClr val="accent4"/>
                </a:solidFill>
                <a:effectLst/>
                <a:uLnTx/>
                <a:uFillTx/>
                <a:latin typeface="+mn-lt"/>
                <a:ea typeface="+mn-ea"/>
                <a:cs typeface="+mn-cs"/>
              </a:rPr>
              <a:t>מי אכל מהדייסה שלי? חיות הבר ונזקי חקלאות</a:t>
            </a:r>
          </a:p>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3200" b="1" i="0" u="none" strike="noStrike" kern="1200" cap="none" spc="0" normalizeH="0" baseline="0" noProof="0" dirty="0">
              <a:ln>
                <a:noFill/>
              </a:ln>
              <a:solidFill>
                <a:schemeClr val="accent4"/>
              </a:solidFill>
              <a:effectLst/>
              <a:uLnTx/>
              <a:uFillTx/>
              <a:latin typeface="+mn-lt"/>
              <a:ea typeface="+mn-ea"/>
              <a:cs typeface="+mn-cs"/>
            </a:endParaRPr>
          </a:p>
        </p:txBody>
      </p:sp>
      <p:sp>
        <p:nvSpPr>
          <p:cNvPr id="3" name="מציין מיקום טקסט 2"/>
          <p:cNvSpPr>
            <a:spLocks noGrp="1"/>
          </p:cNvSpPr>
          <p:nvPr>
            <p:ph type="body" sz="quarter" idx="19"/>
          </p:nvPr>
        </p:nvSpPr>
        <p:spPr>
          <a:xfrm>
            <a:off x="6952302" y="2001675"/>
            <a:ext cx="2024063" cy="3979019"/>
          </a:xfrm>
        </p:spPr>
        <p:txBody>
          <a:bodyPr/>
          <a:lstStyle/>
          <a:p>
            <a:r>
              <a:rPr lang="he-IL" dirty="0"/>
              <a:t>חזיר בר</a:t>
            </a:r>
          </a:p>
        </p:txBody>
      </p:sp>
      <p:pic>
        <p:nvPicPr>
          <p:cNvPr id="7" name="Picture 3" descr="חזיר בר"/>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571174" y="2440092"/>
            <a:ext cx="3305420" cy="229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descr="שדה תירס עם שביל של גבעולים שטוחים שעובר דרכו"/>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4831" y="2138835"/>
            <a:ext cx="5006716" cy="375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402019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חזיר הבר- מין מתפרץ מוביל בנזקים לחקלאות</a:t>
            </a:r>
          </a:p>
        </p:txBody>
      </p:sp>
      <p:sp>
        <p:nvSpPr>
          <p:cNvPr id="3" name="מציין מיקום טקסט 2"/>
          <p:cNvSpPr>
            <a:spLocks noGrp="1"/>
          </p:cNvSpPr>
          <p:nvPr>
            <p:ph type="body" sz="quarter" idx="19"/>
          </p:nvPr>
        </p:nvSpPr>
        <p:spPr>
          <a:xfrm>
            <a:off x="5786846" y="2039164"/>
            <a:ext cx="3181187" cy="4278905"/>
          </a:xfrm>
        </p:spPr>
        <p:txBody>
          <a:bodyPr>
            <a:normAutofit lnSpcReduction="10000"/>
          </a:bodyPr>
          <a:lstStyle/>
          <a:p>
            <a:r>
              <a:rPr lang="he-IL" dirty="0"/>
              <a:t>היונק הגדול בישראל , </a:t>
            </a:r>
          </a:p>
          <a:p>
            <a:r>
              <a:rPr lang="he-IL" dirty="0"/>
              <a:t>הנפוץ ביותר בצפון ובמרכזה</a:t>
            </a:r>
          </a:p>
          <a:p>
            <a:endParaRPr lang="he-IL" dirty="0"/>
          </a:p>
          <a:p>
            <a:r>
              <a:rPr lang="he-IL" dirty="0"/>
              <a:t>אוכל כל </a:t>
            </a:r>
          </a:p>
          <a:p>
            <a:endParaRPr lang="he-IL" dirty="0"/>
          </a:p>
          <a:p>
            <a:r>
              <a:rPr lang="he-IL" dirty="0"/>
              <a:t>חי בקבוצות קטנות</a:t>
            </a:r>
          </a:p>
          <a:p>
            <a:endParaRPr lang="he-IL" dirty="0"/>
          </a:p>
          <a:p>
            <a:r>
              <a:rPr lang="he-IL" dirty="0"/>
              <a:t>בעל יכולת למידה מהירה</a:t>
            </a:r>
          </a:p>
          <a:p>
            <a:endParaRPr lang="he-IL" dirty="0"/>
          </a:p>
          <a:p>
            <a:r>
              <a:rPr lang="he-IL" dirty="0"/>
              <a:t>בעל כושר הסתגלות מהירה לסביבת האדם</a:t>
            </a:r>
          </a:p>
          <a:p>
            <a:endParaRPr lang="he-IL" dirty="0"/>
          </a:p>
          <a:p>
            <a:r>
              <a:rPr lang="he-IL" dirty="0"/>
              <a:t>חית בר מוגנת על פי חוק</a:t>
            </a:r>
          </a:p>
          <a:p>
            <a:endParaRPr lang="he-IL" dirty="0"/>
          </a:p>
          <a:p>
            <a:endParaRPr lang="he-IL" dirty="0"/>
          </a:p>
          <a:p>
            <a:endParaRPr lang="he-IL" dirty="0"/>
          </a:p>
          <a:p>
            <a:endParaRPr lang="he-IL" dirty="0"/>
          </a:p>
        </p:txBody>
      </p:sp>
      <p:pic>
        <p:nvPicPr>
          <p:cNvPr id="4099" name="Picture 3" descr="קבוצה של חזירי בר"/>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221760" y="2148840"/>
            <a:ext cx="5655072" cy="3625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40362" y="5500880"/>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144508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אילו אמצעים חקלאים יכולים להפעיל לצמצום הנזק? </a:t>
            </a:r>
          </a:p>
        </p:txBody>
      </p:sp>
      <p:sp>
        <p:nvSpPr>
          <p:cNvPr id="3" name="מציין מיקום טקסט 2"/>
          <p:cNvSpPr>
            <a:spLocks noGrp="1"/>
          </p:cNvSpPr>
          <p:nvPr>
            <p:ph type="body" sz="quarter" idx="19"/>
          </p:nvPr>
        </p:nvSpPr>
        <p:spPr>
          <a:xfrm>
            <a:off x="6677026" y="2039164"/>
            <a:ext cx="2291008" cy="3979019"/>
          </a:xfrm>
        </p:spPr>
        <p:txBody>
          <a:bodyPr>
            <a:normAutofit lnSpcReduction="10000"/>
          </a:bodyPr>
          <a:lstStyle/>
          <a:p>
            <a:pPr marL="285750" indent="-285750">
              <a:buFont typeface="Wingdings" panose="05000000000000000000" pitchFamily="2" charset="2"/>
              <a:buChar char="v"/>
            </a:pPr>
            <a:r>
              <a:rPr lang="he-IL" dirty="0"/>
              <a:t>צמצום גורם משיכה- איסוף נשר של יבול מהחלקה</a:t>
            </a:r>
          </a:p>
          <a:p>
            <a:endParaRPr lang="he-IL" dirty="0"/>
          </a:p>
          <a:p>
            <a:pPr marL="285750" indent="-285750">
              <a:buFont typeface="Wingdings" panose="05000000000000000000" pitchFamily="2" charset="2"/>
              <a:buChar char="v"/>
            </a:pPr>
            <a:r>
              <a:rPr lang="he-IL" dirty="0"/>
              <a:t>מיגון- גידור נכון ומותאם, מיגון אמצעי השקיה</a:t>
            </a:r>
          </a:p>
          <a:p>
            <a:endParaRPr lang="he-IL" dirty="0"/>
          </a:p>
          <a:p>
            <a:pPr marL="285750" indent="-285750">
              <a:buFont typeface="Wingdings" panose="05000000000000000000" pitchFamily="2" charset="2"/>
              <a:buChar char="v"/>
            </a:pPr>
            <a:r>
              <a:rPr lang="he-IL" dirty="0"/>
              <a:t>הרתעה- קול, תותח גז, כלבים</a:t>
            </a:r>
          </a:p>
          <a:p>
            <a:endParaRPr lang="he-IL" dirty="0"/>
          </a:p>
          <a:p>
            <a:pPr marL="285750" indent="-285750">
              <a:buFont typeface="Wingdings" panose="05000000000000000000" pitchFamily="2" charset="2"/>
              <a:buChar char="v"/>
            </a:pPr>
            <a:r>
              <a:rPr lang="he-IL" dirty="0"/>
              <a:t>למניעת הסתגלות -    החלפת מקום ושיטת התרעה</a:t>
            </a:r>
          </a:p>
        </p:txBody>
      </p:sp>
      <p:pic>
        <p:nvPicPr>
          <p:cNvPr id="8194" name="Picture 2" descr="גדר תיל הנמשכת לצד שביל עפר בסביבה כפרית, המשמשת כמחסום פיזי להרתעת חיות בר כמו חזירי בר מלהיכנס לחלקות חקלאיות."/>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1813547" y="2134244"/>
            <a:ext cx="3166588" cy="2029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493891" y="3891225"/>
            <a:ext cx="1486244" cy="246221"/>
          </a:xfrm>
          <a:prstGeom prst="rect">
            <a:avLst/>
          </a:prstGeom>
          <a:noFill/>
        </p:spPr>
        <p:txBody>
          <a:bodyPr wrap="square" rtlCol="1">
            <a:spAutoFit/>
          </a:bodyPr>
          <a:lstStyle/>
          <a:p>
            <a:pPr algn="r"/>
            <a:r>
              <a:rPr lang="he-IL" sz="1000" dirty="0">
                <a:solidFill>
                  <a:schemeClr val="bg1"/>
                </a:solidFill>
              </a:rPr>
              <a:t>צילום: דורון ניסים</a:t>
            </a:r>
          </a:p>
        </p:txBody>
      </p:sp>
      <p:pic>
        <p:nvPicPr>
          <p:cNvPr id="5125" name="Picture 5" descr="תקריב של חוט חשמלי אדום המחובר ליחידת בקרה צהובה, חלק ממערכת הרתעה חשמלית להגנה על גידולים מפני חדירת חיות בר."/>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8752" y="2119004"/>
            <a:ext cx="1572680" cy="2083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descr="מכשיר קרקעי צהוב הממוקם ליד גדר, ככל הנראה בקר גדר חשמלית או גנרטור המשמשים בניהול חיות בר בחקלאות."/>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63613" y="4137446"/>
            <a:ext cx="4716522" cy="2108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097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דילול של  מין מתפרץ- ממשק בשמירת טבע</a:t>
            </a:r>
          </a:p>
        </p:txBody>
      </p:sp>
      <p:sp>
        <p:nvSpPr>
          <p:cNvPr id="3" name="מציין מיקום טקסט 2"/>
          <p:cNvSpPr>
            <a:spLocks noGrp="1"/>
          </p:cNvSpPr>
          <p:nvPr>
            <p:ph type="body" sz="quarter" idx="19"/>
          </p:nvPr>
        </p:nvSpPr>
        <p:spPr>
          <a:xfrm>
            <a:off x="6334125" y="2008684"/>
            <a:ext cx="2618668" cy="3979019"/>
          </a:xfrm>
        </p:spPr>
        <p:txBody>
          <a:bodyPr>
            <a:noAutofit/>
          </a:bodyPr>
          <a:lstStyle/>
          <a:p>
            <a:pPr marL="285750" indent="-285750">
              <a:lnSpc>
                <a:spcPct val="100000"/>
              </a:lnSpc>
              <a:buFont typeface="Wingdings" panose="05000000000000000000" pitchFamily="2" charset="2"/>
              <a:buChar char="v"/>
            </a:pPr>
            <a:r>
              <a:rPr lang="he-IL" dirty="0"/>
              <a:t>פקחים אזוריים ייעודיים לנזקי חקלאות-  הנחייה וסיוע לחקלאים.</a:t>
            </a:r>
          </a:p>
          <a:p>
            <a:pPr marL="285750" indent="-285750">
              <a:lnSpc>
                <a:spcPct val="100000"/>
              </a:lnSpc>
              <a:buFont typeface="Wingdings" panose="05000000000000000000" pitchFamily="2" charset="2"/>
              <a:buChar char="v"/>
            </a:pPr>
            <a:endParaRPr lang="he-IL" dirty="0"/>
          </a:p>
          <a:p>
            <a:pPr marL="285750" indent="-285750">
              <a:lnSpc>
                <a:spcPct val="100000"/>
              </a:lnSpc>
              <a:buFont typeface="Wingdings" panose="05000000000000000000" pitchFamily="2" charset="2"/>
              <a:buChar char="v"/>
            </a:pPr>
            <a:r>
              <a:rPr lang="he-IL" dirty="0"/>
              <a:t>ירי על ידי פקחים  והכוונת ציידים    בהיתרים.</a:t>
            </a:r>
          </a:p>
          <a:p>
            <a:pPr marL="285750" indent="-285750">
              <a:lnSpc>
                <a:spcPct val="100000"/>
              </a:lnSpc>
              <a:buFont typeface="Wingdings" panose="05000000000000000000" pitchFamily="2" charset="2"/>
              <a:buChar char="v"/>
            </a:pPr>
            <a:endParaRPr lang="he-IL" dirty="0"/>
          </a:p>
          <a:p>
            <a:pPr marL="285750" indent="-285750">
              <a:lnSpc>
                <a:spcPct val="100000"/>
              </a:lnSpc>
              <a:buFont typeface="Wingdings" panose="05000000000000000000" pitchFamily="2" charset="2"/>
              <a:buChar char="v"/>
            </a:pPr>
            <a:r>
              <a:rPr lang="he-IL" dirty="0"/>
              <a:t>יעיל לצמצום נזקים מקומית ולטווח קצר.</a:t>
            </a:r>
          </a:p>
          <a:p>
            <a:pPr marL="285750" indent="-285750">
              <a:lnSpc>
                <a:spcPct val="100000"/>
              </a:lnSpc>
              <a:buFont typeface="Wingdings" panose="05000000000000000000" pitchFamily="2" charset="2"/>
              <a:buChar char="v"/>
            </a:pPr>
            <a:endParaRPr lang="he-IL" dirty="0"/>
          </a:p>
          <a:p>
            <a:pPr marL="285750" indent="-285750">
              <a:lnSpc>
                <a:spcPct val="100000"/>
              </a:lnSpc>
              <a:buFont typeface="Wingdings" panose="05000000000000000000" pitchFamily="2" charset="2"/>
              <a:buChar char="v"/>
            </a:pPr>
            <a:r>
              <a:rPr lang="he-IL" dirty="0"/>
              <a:t>הציד מותר רק לציידים ברישיון ובהיתר </a:t>
            </a:r>
            <a:r>
              <a:rPr lang="he-IL" dirty="0" err="1"/>
              <a:t>מרט"ג</a:t>
            </a:r>
            <a:r>
              <a:rPr lang="he-IL" dirty="0"/>
              <a:t>.</a:t>
            </a:r>
          </a:p>
        </p:txBody>
      </p:sp>
      <p:pic>
        <p:nvPicPr>
          <p:cNvPr id="13315" name="Picture 3" descr="קבוצת חזירי בר באזור מיוער"/>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221760" y="2130604"/>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704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מניעת הגישה של חזירי הבר לחלקות- אינטרס אחד</a:t>
            </a:r>
          </a:p>
        </p:txBody>
      </p:sp>
      <p:sp>
        <p:nvSpPr>
          <p:cNvPr id="3" name="מציין מיקום טקסט 2"/>
          <p:cNvSpPr>
            <a:spLocks noGrp="1"/>
          </p:cNvSpPr>
          <p:nvPr>
            <p:ph type="body" sz="quarter" idx="19"/>
          </p:nvPr>
        </p:nvSpPr>
        <p:spPr>
          <a:xfrm>
            <a:off x="5664076" y="2013568"/>
            <a:ext cx="3273478" cy="4412333"/>
          </a:xfrm>
        </p:spPr>
        <p:txBody>
          <a:bodyPr>
            <a:noAutofit/>
          </a:bodyPr>
          <a:lstStyle/>
          <a:p>
            <a:r>
              <a:rPr lang="he-IL" dirty="0"/>
              <a:t>צורך משותף לחקלאים ולשמירת הטבע: </a:t>
            </a:r>
          </a:p>
          <a:p>
            <a:r>
              <a:rPr lang="he-IL" dirty="0"/>
              <a:t>הורדת לחץ הנזקים על היבול</a:t>
            </a:r>
          </a:p>
          <a:p>
            <a:r>
              <a:rPr lang="he-IL" dirty="0"/>
              <a:t>וויסות אוכלוסייה מתפרצת.</a:t>
            </a:r>
          </a:p>
          <a:p>
            <a:endParaRPr lang="he-IL" dirty="0"/>
          </a:p>
          <a:p>
            <a:r>
              <a:rPr lang="he-IL" dirty="0"/>
              <a:t>החקלאים:</a:t>
            </a:r>
          </a:p>
          <a:p>
            <a:r>
              <a:rPr lang="he-IL" dirty="0"/>
              <a:t>מניעה, מיגון, הרתעה.</a:t>
            </a:r>
          </a:p>
          <a:p>
            <a:endParaRPr lang="he-IL" dirty="0"/>
          </a:p>
          <a:p>
            <a:r>
              <a:rPr lang="he-IL" dirty="0"/>
              <a:t>רשות הטבע והגנים:</a:t>
            </a:r>
          </a:p>
          <a:p>
            <a:r>
              <a:rPr lang="he-IL" dirty="0"/>
              <a:t>ממשק דילול מינים מתפרצים</a:t>
            </a:r>
          </a:p>
          <a:p>
            <a:r>
              <a:rPr lang="he-IL" dirty="0"/>
              <a:t>הנחייה וסיוע של פקח נזקי חקלאות</a:t>
            </a:r>
          </a:p>
          <a:p>
            <a:endParaRPr lang="he-IL" dirty="0"/>
          </a:p>
          <a:p>
            <a:endParaRPr lang="he-IL" dirty="0"/>
          </a:p>
        </p:txBody>
      </p:sp>
      <p:pic>
        <p:nvPicPr>
          <p:cNvPr id="7170" name="Picture 2" descr="שדה עם שורות של צמחים"/>
          <p:cNvPicPr>
            <a:picLocks noGrp="1" noChangeAspect="1" noChangeArrowheads="1"/>
          </p:cNvPicPr>
          <p:nvPr>
            <p:ph type="pic" sz="quarter" idx="17"/>
          </p:nvPr>
        </p:nvPicPr>
        <p:blipFill rotWithShape="1">
          <a:blip r:embed="rId3" cstate="email">
            <a:extLst>
              <a:ext uri="{28A0092B-C50C-407E-A947-70E740481C1C}">
                <a14:useLocalDpi xmlns:a14="http://schemas.microsoft.com/office/drawing/2010/main"/>
              </a:ext>
            </a:extLst>
          </a:blip>
          <a:srcRect/>
          <a:stretch/>
        </p:blipFill>
        <p:spPr bwMode="auto">
          <a:xfrm>
            <a:off x="242801" y="2133600"/>
            <a:ext cx="5081760" cy="1902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21760" y="4053839"/>
            <a:ext cx="5081760" cy="2042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נוף רחב של אדמה חקלאית הגובלת בגבעות מיוערות"/>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6"/>
          <a:stretch/>
        </p:blipFill>
        <p:spPr bwMode="auto">
          <a:xfrm>
            <a:off x="221760" y="3564082"/>
            <a:ext cx="5102801" cy="261474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2466" y="5921863"/>
            <a:ext cx="1486244" cy="246221"/>
          </a:xfrm>
          <a:prstGeom prst="rect">
            <a:avLst/>
          </a:prstGeom>
          <a:noFill/>
        </p:spPr>
        <p:txBody>
          <a:bodyPr wrap="square" rtlCol="1">
            <a:spAutoFit/>
          </a:bodyPr>
          <a:lstStyle/>
          <a:p>
            <a:r>
              <a:rPr lang="he-IL" sz="1000" dirty="0">
                <a:solidFill>
                  <a:schemeClr val="bg1"/>
                </a:solidFill>
              </a:rPr>
              <a:t>צילום: דיויד </a:t>
            </a:r>
            <a:r>
              <a:rPr lang="he-IL" sz="1000" dirty="0" err="1">
                <a:solidFill>
                  <a:schemeClr val="bg1"/>
                </a:solidFill>
              </a:rPr>
              <a:t>רזק</a:t>
            </a:r>
            <a:endParaRPr lang="he-IL" sz="1000" dirty="0">
              <a:solidFill>
                <a:schemeClr val="bg1"/>
              </a:solidFill>
            </a:endParaRPr>
          </a:p>
        </p:txBody>
      </p:sp>
    </p:spTree>
    <p:extLst>
      <p:ext uri="{BB962C8B-B14F-4D97-AF65-F5344CB8AC3E}">
        <p14:creationId xmlns:p14="http://schemas.microsoft.com/office/powerpoint/2010/main" val="1272927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מין מוביל בנזקי חקלאות בערבה- הזאב</a:t>
            </a:r>
          </a:p>
        </p:txBody>
      </p:sp>
      <p:sp>
        <p:nvSpPr>
          <p:cNvPr id="3" name="מציין מיקום טקסט 2"/>
          <p:cNvSpPr>
            <a:spLocks noGrp="1"/>
          </p:cNvSpPr>
          <p:nvPr>
            <p:ph type="body" sz="quarter" idx="19"/>
          </p:nvPr>
        </p:nvSpPr>
        <p:spPr>
          <a:xfrm>
            <a:off x="6595888" y="2023924"/>
            <a:ext cx="2387385" cy="3979019"/>
          </a:xfrm>
        </p:spPr>
        <p:txBody>
          <a:bodyPr>
            <a:normAutofit/>
          </a:bodyPr>
          <a:lstStyle/>
          <a:p>
            <a:r>
              <a:rPr lang="he-IL" dirty="0"/>
              <a:t>'שיפור תנאים' בקרבת יישובי האדם- מחנות צבא, מזבלות, שטחי חקלאות.</a:t>
            </a:r>
          </a:p>
          <a:p>
            <a:endParaRPr lang="he-IL" dirty="0"/>
          </a:p>
          <a:p>
            <a:r>
              <a:rPr lang="he-IL" dirty="0"/>
              <a:t>הזאב -נלווה אל יישובי האדם .פגיעה במשק החי, ובחלקות חקלאיות. </a:t>
            </a:r>
          </a:p>
          <a:p>
            <a:endParaRPr lang="he-IL" dirty="0"/>
          </a:p>
          <a:p>
            <a:r>
              <a:rPr lang="he-IL" dirty="0"/>
              <a:t>התרבות טורפים מעבר ליכולת הנשיאה של השטח הטבעי. </a:t>
            </a:r>
          </a:p>
        </p:txBody>
      </p:sp>
      <p:sp>
        <p:nvSpPr>
          <p:cNvPr id="8" name="מלבן 7">
            <a:hlinkClick r:id="rId3"/>
          </p:cNvPr>
          <p:cNvSpPr/>
          <p:nvPr/>
        </p:nvSpPr>
        <p:spPr>
          <a:xfrm>
            <a:off x="6142708" y="5526294"/>
            <a:ext cx="1702081" cy="430887"/>
          </a:xfrm>
          <a:prstGeom prst="rect">
            <a:avLst/>
          </a:prstGeom>
        </p:spPr>
        <p:txBody>
          <a:bodyPr wrap="square">
            <a:spAutoFit/>
          </a:bodyPr>
          <a:lstStyle/>
          <a:p>
            <a:r>
              <a:rPr lang="he-IL" sz="2200" b="1" dirty="0">
                <a:solidFill>
                  <a:schemeClr val="bg1"/>
                </a:solidFill>
              </a:rPr>
              <a:t>לחץ לצפייה</a:t>
            </a:r>
            <a:endParaRPr lang="en-US" sz="2200" b="1" dirty="0">
              <a:solidFill>
                <a:schemeClr val="bg1"/>
              </a:solidFill>
            </a:endParaRPr>
          </a:p>
        </p:txBody>
      </p:sp>
      <p:pic>
        <p:nvPicPr>
          <p:cNvPr id="4098" name="Picture 2" descr="צילום שחור-לבן ממצלמת שבילים המציג קבוצה של לפחות שמונה כלבים פראיים."/>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240" y="2098153"/>
            <a:ext cx="5802088" cy="376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7043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מציין מיקום טקסט 5120"/>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"זאב זאב"  - סיפור מקרה ממושב עופר בכרמל</a:t>
            </a:r>
          </a:p>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3200" b="1" i="0" u="none" strike="noStrike" kern="1200" cap="none" spc="0" normalizeH="0" baseline="0" noProof="0" dirty="0">
              <a:ln>
                <a:noFill/>
              </a:ln>
              <a:solidFill>
                <a:schemeClr val="accent4"/>
              </a:solidFill>
              <a:effectLst/>
              <a:uLnTx/>
              <a:uFillTx/>
              <a:latin typeface="+mn-lt"/>
              <a:ea typeface="+mn-ea"/>
              <a:cs typeface="+mn-cs"/>
            </a:endParaRPr>
          </a:p>
        </p:txBody>
      </p:sp>
      <p:grpSp>
        <p:nvGrpSpPr>
          <p:cNvPr id="2" name="Group 1" descr="קולאז' המציג זאב הולך בשביל עפר ושתי תמונות לילה ממצלמת שבילים של זאבים ליד גדר ומקיימים אינטראקציה.">
            <a:extLst>
              <a:ext uri="{FF2B5EF4-FFF2-40B4-BE49-F238E27FC236}">
                <a16:creationId xmlns:a16="http://schemas.microsoft.com/office/drawing/2014/main" id="{309837F6-D73B-4CD3-F06B-5C1C00599D4D}"/>
              </a:ext>
            </a:extLst>
          </p:cNvPr>
          <p:cNvGrpSpPr/>
          <p:nvPr/>
        </p:nvGrpSpPr>
        <p:grpSpPr>
          <a:xfrm>
            <a:off x="252240" y="2112520"/>
            <a:ext cx="8625578" cy="3862753"/>
            <a:chOff x="252240" y="2112520"/>
            <a:chExt cx="8625578" cy="3862753"/>
          </a:xfrm>
        </p:grpSpPr>
        <p:pic>
          <p:nvPicPr>
            <p:cNvPr id="5123" name="Picture 3" descr="קבוצת שועלים בכלוב"/>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167711" y="2127761"/>
              <a:ext cx="2695393" cy="206324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קבוצת שועלים עומדת ליד אמבטיה"/>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167711" y="4191001"/>
              <a:ext cx="2710107" cy="1411982"/>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שועל פראי הולך על דרך עפר"/>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2240" y="2112520"/>
              <a:ext cx="5150337" cy="386275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61384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ציין מיקום טקסט 9"/>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שני צדדים לבעיה</a:t>
            </a:r>
          </a:p>
        </p:txBody>
      </p:sp>
      <p:sp>
        <p:nvSpPr>
          <p:cNvPr id="2" name="TextBox 1"/>
          <p:cNvSpPr txBox="1"/>
          <p:nvPr/>
        </p:nvSpPr>
        <p:spPr>
          <a:xfrm>
            <a:off x="6281373" y="2090154"/>
            <a:ext cx="2534381" cy="2308324"/>
          </a:xfrm>
          <a:prstGeom prst="rect">
            <a:avLst/>
          </a:prstGeom>
          <a:noFill/>
        </p:spPr>
        <p:txBody>
          <a:bodyPr wrap="square" rtlCol="1">
            <a:spAutoFit/>
          </a:bodyPr>
          <a:lstStyle/>
          <a:p>
            <a:pPr algn="r"/>
            <a:r>
              <a:rPr lang="he-IL" dirty="0">
                <a:solidFill>
                  <a:schemeClr val="bg1"/>
                </a:solidFill>
              </a:rPr>
              <a:t>נציגים של: </a:t>
            </a:r>
          </a:p>
          <a:p>
            <a:pPr algn="r"/>
            <a:r>
              <a:rPr lang="en-US" dirty="0">
                <a:solidFill>
                  <a:schemeClr val="bg1"/>
                </a:solidFill>
              </a:rPr>
              <a:t>  </a:t>
            </a:r>
            <a:r>
              <a:rPr lang="he-IL" dirty="0">
                <a:solidFill>
                  <a:schemeClr val="bg1"/>
                </a:solidFill>
              </a:rPr>
              <a:t>ענפי המדגה הצאן והבקר</a:t>
            </a:r>
          </a:p>
          <a:p>
            <a:pPr algn="r"/>
            <a:endParaRPr lang="he-IL" dirty="0">
              <a:solidFill>
                <a:schemeClr val="bg1"/>
              </a:solidFill>
            </a:endParaRPr>
          </a:p>
          <a:p>
            <a:pPr algn="r"/>
            <a:r>
              <a:rPr lang="he-IL" dirty="0">
                <a:solidFill>
                  <a:schemeClr val="bg1"/>
                </a:solidFill>
              </a:rPr>
              <a:t>נציגים של:</a:t>
            </a:r>
          </a:p>
          <a:p>
            <a:pPr algn="r"/>
            <a:r>
              <a:rPr lang="he-IL" dirty="0">
                <a:solidFill>
                  <a:schemeClr val="bg1"/>
                </a:solidFill>
              </a:rPr>
              <a:t>רשות הטבע והגנים</a:t>
            </a:r>
          </a:p>
          <a:p>
            <a:pPr algn="r"/>
            <a:endParaRPr lang="he-IL" dirty="0">
              <a:solidFill>
                <a:schemeClr val="bg1"/>
              </a:solidFill>
            </a:endParaRPr>
          </a:p>
          <a:p>
            <a:pPr algn="r"/>
            <a:endParaRPr lang="he-IL" dirty="0">
              <a:solidFill>
                <a:schemeClr val="bg1"/>
              </a:solidFill>
            </a:endParaRPr>
          </a:p>
          <a:p>
            <a:pPr algn="r"/>
            <a:r>
              <a:rPr lang="he-IL" dirty="0">
                <a:solidFill>
                  <a:schemeClr val="bg1"/>
                </a:solidFill>
              </a:rPr>
              <a:t> </a:t>
            </a:r>
          </a:p>
        </p:txBody>
      </p:sp>
      <p:pic>
        <p:nvPicPr>
          <p:cNvPr id="7" name="Picture 4" descr="דף אינטרנט ובו תמונה של שדה מעובד עם גידולים ירוקים וחממה ברקע. כותרת הדף דנה בחדשות בתחום החקלאות, הטבע והסביבה, עם מאמר שכותרתו &quot;חקלאים נואשים: חיות בר הורסות גידולים חקלאיים&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13" y="2090155"/>
            <a:ext cx="5982360" cy="4101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188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ציין מיקום טקסט 4"/>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סימולציה-דיון של נציגי חקלאים ונציגי רט"ג</a:t>
            </a:r>
          </a:p>
        </p:txBody>
      </p:sp>
      <p:sp>
        <p:nvSpPr>
          <p:cNvPr id="2" name="מציין מיקום של תמונה 1">
            <a:extLst>
              <a:ext uri="{C183D7F6-B498-43B3-948B-1728B52AA6E4}">
                <adec:decorative xmlns:adec="http://schemas.microsoft.com/office/drawing/2017/decorative" val="1"/>
              </a:ext>
            </a:extLst>
          </p:cNvPr>
          <p:cNvSpPr>
            <a:spLocks noGrp="1"/>
          </p:cNvSpPr>
          <p:nvPr>
            <p:ph type="pic" sz="quarter" idx="14"/>
          </p:nvPr>
        </p:nvSpPr>
        <p:spPr/>
        <p:txBody>
          <a:bodyPr/>
          <a:lstStyle/>
          <a:p>
            <a:endParaRPr lang="en-IN"/>
          </a:p>
        </p:txBody>
      </p:sp>
      <p:sp>
        <p:nvSpPr>
          <p:cNvPr id="8" name="מציין מיקום של תמונה 1">
            <a:extLst>
              <a:ext uri="{C183D7F6-B498-43B3-948B-1728B52AA6E4}">
                <adec:decorative xmlns:adec="http://schemas.microsoft.com/office/drawing/2017/decorative" val="1"/>
              </a:ext>
            </a:extLst>
          </p:cNvPr>
          <p:cNvSpPr txBox="1">
            <a:spLocks/>
          </p:cNvSpPr>
          <p:nvPr/>
        </p:nvSpPr>
        <p:spPr>
          <a:xfrm>
            <a:off x="221760" y="2161400"/>
            <a:ext cx="2880000" cy="3959482"/>
          </a:xfrm>
          <a:prstGeom prst="rect">
            <a:avLst/>
          </a:prstGeom>
        </p:spPr>
        <p:txBody>
          <a:bodyPr/>
          <a:lstStyle/>
          <a:p>
            <a:endParaRPr lang="en-IN"/>
          </a:p>
        </p:txBody>
      </p:sp>
      <p:sp>
        <p:nvSpPr>
          <p:cNvPr id="4" name="מציין מיקום טקסט 3"/>
          <p:cNvSpPr>
            <a:spLocks noGrp="1"/>
          </p:cNvSpPr>
          <p:nvPr>
            <p:ph type="body" sz="quarter" idx="19"/>
          </p:nvPr>
        </p:nvSpPr>
        <p:spPr>
          <a:xfrm>
            <a:off x="6439369" y="2023850"/>
            <a:ext cx="2513424" cy="3979019"/>
          </a:xfrm>
        </p:spPr>
        <p:txBody>
          <a:bodyPr>
            <a:noAutofit/>
          </a:bodyPr>
          <a:lstStyle/>
          <a:p>
            <a:r>
              <a:rPr lang="he-IL" b="1" dirty="0"/>
              <a:t>שקנאים בענף המדגה</a:t>
            </a:r>
          </a:p>
          <a:p>
            <a:r>
              <a:rPr lang="he-IL" b="1" dirty="0"/>
              <a:t>זאבים בענף הצאן.</a:t>
            </a:r>
          </a:p>
          <a:p>
            <a:endParaRPr lang="he-IL" dirty="0"/>
          </a:p>
          <a:p>
            <a:r>
              <a:rPr lang="he-IL" dirty="0"/>
              <a:t>מהם הנזקים  שנגרמים לכם-למה שאתם מייצגים?</a:t>
            </a:r>
          </a:p>
          <a:p>
            <a:endParaRPr lang="he-IL" dirty="0"/>
          </a:p>
          <a:p>
            <a:r>
              <a:rPr lang="he-IL" dirty="0"/>
              <a:t>מהן הציפיות שלכם מהשותפים לקונפליקט?</a:t>
            </a:r>
          </a:p>
          <a:p>
            <a:endParaRPr lang="he-IL" dirty="0"/>
          </a:p>
          <a:p>
            <a:r>
              <a:rPr lang="he-IL" dirty="0"/>
              <a:t>כיצד אתם מציעים לפעול לצמצום הבעיה?</a:t>
            </a:r>
          </a:p>
        </p:txBody>
      </p:sp>
      <p:pic>
        <p:nvPicPr>
          <p:cNvPr id="10" name="Picture 2" descr="כלב בר ערני עומד על שטח סלעי ועשבוני, מביט לאחור לעבר המצלמה."/>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169686" y="2129561"/>
            <a:ext cx="2739216" cy="388854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422658" y="5750671"/>
            <a:ext cx="1486244" cy="246221"/>
          </a:xfrm>
          <a:prstGeom prst="rect">
            <a:avLst/>
          </a:prstGeom>
          <a:noFill/>
        </p:spPr>
        <p:txBody>
          <a:bodyPr wrap="square" rtlCol="1">
            <a:spAutoFit/>
          </a:bodyPr>
          <a:lstStyle/>
          <a:p>
            <a:pPr algn="r"/>
            <a:r>
              <a:rPr lang="he-IL" sz="1000" dirty="0">
                <a:solidFill>
                  <a:schemeClr val="bg1"/>
                </a:solidFill>
              </a:rPr>
              <a:t>צילום: ניר הרשקוביץ</a:t>
            </a:r>
          </a:p>
        </p:txBody>
      </p:sp>
      <p:pic>
        <p:nvPicPr>
          <p:cNvPr id="10242" name="Picture 2" descr="קבוצה צפופה של שקנאים לבנים גדולים עם נוצות בהירות ומקורים צהובים ארוכים"/>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618"/>
          <a:stretch/>
        </p:blipFill>
        <p:spPr bwMode="auto">
          <a:xfrm>
            <a:off x="235650" y="2170984"/>
            <a:ext cx="2934036" cy="3848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8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0">
            <a:extLst>
              <a:ext uri="{FF2B5EF4-FFF2-40B4-BE49-F238E27FC236}">
                <a16:creationId xmlns:a16="http://schemas.microsoft.com/office/drawing/2014/main" id="{6E4DBBC6-69FB-5F4D-A82A-7BFED21F1C52}"/>
              </a:ext>
            </a:extLst>
          </p:cNvPr>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מטרות הפעילות</a:t>
            </a:r>
            <a:endParaRPr kumimoji="0" lang="en-US" sz="3200" b="1" i="0" u="none" strike="noStrike" kern="1200" cap="none" spc="0" normalizeH="0" baseline="0" noProof="0" dirty="0">
              <a:ln>
                <a:noFill/>
              </a:ln>
              <a:solidFill>
                <a:schemeClr val="accent4"/>
              </a:solidFill>
              <a:effectLst/>
              <a:uLnTx/>
              <a:uFillTx/>
              <a:latin typeface="+mn-lt"/>
              <a:ea typeface="+mn-ea"/>
              <a:cs typeface="+mn-cs"/>
            </a:endParaRPr>
          </a:p>
        </p:txBody>
      </p:sp>
      <p:sp>
        <p:nvSpPr>
          <p:cNvPr id="18" name="Text Placeholder 9">
            <a:extLst>
              <a:ext uri="{FF2B5EF4-FFF2-40B4-BE49-F238E27FC236}">
                <a16:creationId xmlns:a16="http://schemas.microsoft.com/office/drawing/2014/main" id="{DD657AA0-238E-DD4D-BB60-5D0351E8C755}"/>
              </a:ext>
            </a:extLst>
          </p:cNvPr>
          <p:cNvSpPr>
            <a:spLocks noGrp="1"/>
          </p:cNvSpPr>
          <p:nvPr>
            <p:ph type="body" sz="quarter" idx="19"/>
          </p:nvPr>
        </p:nvSpPr>
        <p:spPr>
          <a:xfrm>
            <a:off x="6426448" y="2069644"/>
            <a:ext cx="2526346" cy="3979019"/>
          </a:xfrm>
        </p:spPr>
        <p:txBody>
          <a:bodyPr>
            <a:normAutofit/>
          </a:bodyPr>
          <a:lstStyle/>
          <a:p>
            <a:pPr marL="285750" indent="-285750">
              <a:buFont typeface="Wingdings" panose="05000000000000000000" pitchFamily="2" charset="2"/>
              <a:buChar char="v"/>
            </a:pPr>
            <a:r>
              <a:rPr lang="he-IL" dirty="0"/>
              <a:t>זיהוי הצורך המשותף לגורמי שמירת הטבע ולחקלאים בצמצום הקונפליקט.</a:t>
            </a:r>
          </a:p>
          <a:p>
            <a:endParaRPr lang="he-IL" dirty="0"/>
          </a:p>
          <a:p>
            <a:pPr marL="285750" indent="-285750">
              <a:buFont typeface="Wingdings" panose="05000000000000000000" pitchFamily="2" charset="2"/>
              <a:buChar char="v"/>
            </a:pPr>
            <a:r>
              <a:rPr lang="he-IL" dirty="0"/>
              <a:t> הכרות עם הדרכים לצמצום הנזקים לחקלאות מחיות בר, ולצמצום הפגיעה במגוון המינים בטבע.</a:t>
            </a:r>
          </a:p>
          <a:p>
            <a:endParaRPr lang="he-IL" dirty="0"/>
          </a:p>
          <a:p>
            <a:pPr marL="285750" indent="-285750">
              <a:buFont typeface="Wingdings" panose="05000000000000000000" pitchFamily="2" charset="2"/>
              <a:buChar char="v"/>
            </a:pPr>
            <a:r>
              <a:rPr lang="he-IL" dirty="0"/>
              <a:t>פיתוח עמדה אחראית של חקלאים לעתיד ביחס לסביבה הטבעית.</a:t>
            </a:r>
            <a:endParaRPr lang="en-US" dirty="0"/>
          </a:p>
        </p:txBody>
      </p:sp>
      <p:pic>
        <p:nvPicPr>
          <p:cNvPr id="16386" name="Picture 2" descr="תקריב של חזיר בר עומד על עשב גבוה"/>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760" y="2069644"/>
            <a:ext cx="4997451" cy="4037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3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ציין מיקום טקסט 9"/>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שקנאים: פתרונות של קיימות- שילוב פעולות </a:t>
            </a:r>
          </a:p>
        </p:txBody>
      </p:sp>
      <p:sp>
        <p:nvSpPr>
          <p:cNvPr id="9" name="מציין מיקום טקסט 8"/>
          <p:cNvSpPr>
            <a:spLocks noGrp="1"/>
          </p:cNvSpPr>
          <p:nvPr>
            <p:ph type="body" sz="quarter" idx="19"/>
          </p:nvPr>
        </p:nvSpPr>
        <p:spPr>
          <a:xfrm>
            <a:off x="5676900" y="2050423"/>
            <a:ext cx="3291134" cy="3979019"/>
          </a:xfrm>
        </p:spPr>
        <p:txBody>
          <a:bodyPr>
            <a:noAutofit/>
          </a:bodyPr>
          <a:lstStyle/>
          <a:p>
            <a:r>
              <a:rPr lang="he-IL" b="1" dirty="0"/>
              <a:t>החקלאים - הרתעה:</a:t>
            </a:r>
          </a:p>
          <a:p>
            <a:pPr marL="285750" indent="-285750">
              <a:buFont typeface="Wingdings" panose="05000000000000000000" pitchFamily="2" charset="2"/>
              <a:buChar char="v"/>
            </a:pPr>
            <a:r>
              <a:rPr lang="he-IL" dirty="0"/>
              <a:t>מיגון הבריכות</a:t>
            </a:r>
          </a:p>
          <a:p>
            <a:pPr marL="285750" indent="-285750">
              <a:buFont typeface="Wingdings" panose="05000000000000000000" pitchFamily="2" charset="2"/>
              <a:buChar char="v"/>
            </a:pPr>
            <a:r>
              <a:rPr lang="he-IL" dirty="0"/>
              <a:t>אמצעי גירוש ללא תחמושת חיה-קול, נפץ, תנועה.</a:t>
            </a:r>
          </a:p>
          <a:p>
            <a:endParaRPr lang="he-IL" b="1" dirty="0"/>
          </a:p>
          <a:p>
            <a:r>
              <a:rPr lang="he-IL" b="1" dirty="0" err="1"/>
              <a:t>רט"ג</a:t>
            </a:r>
            <a:r>
              <a:rPr lang="he-IL" b="1" dirty="0"/>
              <a:t> בשיתוף החקלאים - האכלה יזומה </a:t>
            </a:r>
          </a:p>
          <a:p>
            <a:pPr marL="285750" indent="-285750">
              <a:buFont typeface="Wingdings" panose="05000000000000000000" pitchFamily="2" charset="2"/>
              <a:buChar char="v"/>
            </a:pPr>
            <a:r>
              <a:rPr lang="he-IL" dirty="0"/>
              <a:t>במוקדי האכלה-השקנאים 'מתדלקים' להמשך המסע</a:t>
            </a:r>
          </a:p>
          <a:p>
            <a:pPr marL="285750" indent="-285750">
              <a:buFont typeface="Wingdings" panose="05000000000000000000" pitchFamily="2" charset="2"/>
              <a:buChar char="v"/>
            </a:pPr>
            <a:r>
              <a:rPr lang="he-IL" dirty="0"/>
              <a:t>בהאכלה -הדגים מהטלות פרא- מגדלי הדגים מרוויחים</a:t>
            </a:r>
          </a:p>
          <a:p>
            <a:pPr marL="285750" indent="-285750">
              <a:buFont typeface="Wingdings" panose="05000000000000000000" pitchFamily="2" charset="2"/>
              <a:buChar char="v"/>
            </a:pPr>
            <a:r>
              <a:rPr lang="he-IL" dirty="0"/>
              <a:t>נמנעת זריקת עודפי תוצרת- סניטציה, צמצום מינים פולשים.</a:t>
            </a:r>
          </a:p>
          <a:p>
            <a:endParaRPr lang="he-IL" dirty="0"/>
          </a:p>
          <a:p>
            <a:endParaRPr lang="he-IL" dirty="0"/>
          </a:p>
        </p:txBody>
      </p:sp>
      <p:pic>
        <p:nvPicPr>
          <p:cNvPr id="18435" name="Picture 3" descr="קבוצה גדולה של שקנאים לבנים עם מקורים צהובים התאספו במים רדודים"/>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60250" y="2164722"/>
            <a:ext cx="4776960" cy="22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617641" y="3862198"/>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pic>
        <p:nvPicPr>
          <p:cNvPr id="15" name="Picture 2" descr="קבוצת שקנאים ניזונה בקצה מים רדודים"/>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60250" y="4099559"/>
            <a:ext cx="4776960" cy="220980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60250" y="6063139"/>
            <a:ext cx="1486244" cy="246221"/>
          </a:xfrm>
          <a:prstGeom prst="rect">
            <a:avLst/>
          </a:prstGeom>
          <a:noFill/>
        </p:spPr>
        <p:txBody>
          <a:bodyPr wrap="square" rtlCol="1">
            <a:spAutoFit/>
          </a:bodyPr>
          <a:lstStyle/>
          <a:p>
            <a:r>
              <a:rPr lang="he-IL" sz="1000" dirty="0">
                <a:solidFill>
                  <a:schemeClr val="bg1"/>
                </a:solidFill>
              </a:rPr>
              <a:t>צילום: עדי אשכנזי</a:t>
            </a:r>
          </a:p>
        </p:txBody>
      </p:sp>
    </p:spTree>
    <p:extLst>
      <p:ext uri="{BB962C8B-B14F-4D97-AF65-F5344CB8AC3E}">
        <p14:creationId xmlns:p14="http://schemas.microsoft.com/office/powerpoint/2010/main" val="151737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זאבים: סניטציה וניטור</a:t>
            </a:r>
          </a:p>
        </p:txBody>
      </p:sp>
      <p:sp>
        <p:nvSpPr>
          <p:cNvPr id="3" name="מציין מיקום טקסט 2"/>
          <p:cNvSpPr>
            <a:spLocks noGrp="1"/>
          </p:cNvSpPr>
          <p:nvPr>
            <p:ph type="body" sz="quarter" idx="19"/>
          </p:nvPr>
        </p:nvSpPr>
        <p:spPr>
          <a:xfrm>
            <a:off x="6773092" y="2008684"/>
            <a:ext cx="2179702" cy="3979019"/>
          </a:xfrm>
        </p:spPr>
        <p:txBody>
          <a:bodyPr>
            <a:normAutofit lnSpcReduction="10000"/>
          </a:bodyPr>
          <a:lstStyle/>
          <a:p>
            <a:r>
              <a:rPr lang="he-IL" b="1" dirty="0"/>
              <a:t>באחריות החקלאים:</a:t>
            </a:r>
          </a:p>
          <a:p>
            <a:pPr marL="285750" indent="-285750">
              <a:buFont typeface="Wingdings" panose="05000000000000000000" pitchFamily="2" charset="2"/>
              <a:buChar char="v"/>
            </a:pPr>
            <a:r>
              <a:rPr lang="he-IL" dirty="0"/>
              <a:t>מיגון נכון ומתאים לדיר, למכלאה</a:t>
            </a:r>
          </a:p>
          <a:p>
            <a:pPr marL="285750" indent="-285750">
              <a:buFont typeface="Wingdings" panose="05000000000000000000" pitchFamily="2" charset="2"/>
              <a:buChar char="v"/>
            </a:pPr>
            <a:r>
              <a:rPr lang="he-IL" dirty="0"/>
              <a:t>שמירה על סניטציה </a:t>
            </a:r>
          </a:p>
          <a:p>
            <a:pPr marL="285750" indent="-285750">
              <a:buFont typeface="Wingdings" panose="05000000000000000000" pitchFamily="2" charset="2"/>
              <a:buChar char="v"/>
            </a:pPr>
            <a:r>
              <a:rPr lang="he-IL" dirty="0"/>
              <a:t>קשר ישיר עם פקח רט"ג למניעת נזקים לחקלאות </a:t>
            </a:r>
          </a:p>
          <a:p>
            <a:endParaRPr lang="he-IL" b="1" dirty="0"/>
          </a:p>
          <a:p>
            <a:r>
              <a:rPr lang="he-IL" b="1" dirty="0"/>
              <a:t>באחריות רט"ג:</a:t>
            </a:r>
          </a:p>
          <a:p>
            <a:pPr marL="285750" indent="-285750">
              <a:buFont typeface="Wingdings" panose="05000000000000000000" pitchFamily="2" charset="2"/>
              <a:buChar char="v"/>
            </a:pPr>
            <a:r>
              <a:rPr lang="he-IL" dirty="0"/>
              <a:t>ניטור ומעקב אחר פעילות הטורפים</a:t>
            </a:r>
          </a:p>
          <a:p>
            <a:pPr marL="285750" indent="-285750">
              <a:buFont typeface="Wingdings" panose="05000000000000000000" pitchFamily="2" charset="2"/>
              <a:buChar char="v"/>
            </a:pPr>
            <a:r>
              <a:rPr lang="he-IL" dirty="0"/>
              <a:t>הרתעה </a:t>
            </a:r>
          </a:p>
          <a:p>
            <a:pPr marL="285750" indent="-285750">
              <a:buFont typeface="Wingdings" panose="05000000000000000000" pitchFamily="2" charset="2"/>
              <a:buChar char="v"/>
            </a:pPr>
            <a:r>
              <a:rPr lang="he-IL" dirty="0"/>
              <a:t>דילול במידת הצורך</a:t>
            </a:r>
          </a:p>
        </p:txBody>
      </p:sp>
      <p:pic>
        <p:nvPicPr>
          <p:cNvPr id="11266" name="Picture 2" descr="כלב בר, ככל הנראה זאב או זאב ערבות"/>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252240" y="2130604"/>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02090" y="5863402"/>
            <a:ext cx="1486244" cy="246221"/>
          </a:xfrm>
          <a:prstGeom prst="rect">
            <a:avLst/>
          </a:prstGeom>
          <a:noFill/>
        </p:spPr>
        <p:txBody>
          <a:bodyPr wrap="square" rtlCol="1">
            <a:spAutoFit/>
          </a:bodyPr>
          <a:lstStyle/>
          <a:p>
            <a:pPr algn="r"/>
            <a:r>
              <a:rPr lang="he-IL" sz="1000" dirty="0">
                <a:solidFill>
                  <a:schemeClr val="bg1"/>
                </a:solidFill>
              </a:rPr>
              <a:t>צילום: ניר הרשקוביץ</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spTree>
    <p:extLst>
      <p:ext uri="{BB962C8B-B14F-4D97-AF65-F5344CB8AC3E}">
        <p14:creationId xmlns:p14="http://schemas.microsoft.com/office/powerpoint/2010/main" val="414247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509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חקלאות ושמירת טבע בדו קיום-כיצד?</a:t>
            </a:r>
          </a:p>
        </p:txBody>
      </p:sp>
      <p:sp>
        <p:nvSpPr>
          <p:cNvPr id="3" name="מציין מיקום טקסט 2"/>
          <p:cNvSpPr>
            <a:spLocks noGrp="1"/>
          </p:cNvSpPr>
          <p:nvPr>
            <p:ph type="body" sz="quarter" idx="19"/>
          </p:nvPr>
        </p:nvSpPr>
        <p:spPr>
          <a:xfrm>
            <a:off x="6913490" y="2008684"/>
            <a:ext cx="2024063" cy="3979019"/>
          </a:xfrm>
        </p:spPr>
        <p:txBody>
          <a:bodyPr>
            <a:normAutofit fontScale="70000" lnSpcReduction="20000"/>
          </a:bodyPr>
          <a:lstStyle/>
          <a:p>
            <a:r>
              <a:rPr lang="he-IL" sz="2200" dirty="0"/>
              <a:t>שילוב פעולות  של חקלאים ושל </a:t>
            </a:r>
            <a:r>
              <a:rPr lang="he-IL" sz="2200" dirty="0" err="1"/>
              <a:t>רט"ג</a:t>
            </a:r>
            <a:endParaRPr lang="he-IL" sz="2200" dirty="0"/>
          </a:p>
          <a:p>
            <a:endParaRPr lang="he-IL" sz="2200" dirty="0"/>
          </a:p>
          <a:p>
            <a:r>
              <a:rPr lang="he-IL" sz="2200" dirty="0"/>
              <a:t>צמצום גורמי המשיכה בחקלאות עבור חיות הבר</a:t>
            </a:r>
          </a:p>
          <a:p>
            <a:endParaRPr lang="he-IL" sz="2200" dirty="0"/>
          </a:p>
          <a:p>
            <a:r>
              <a:rPr lang="he-IL" sz="2200" dirty="0"/>
              <a:t>צמצום תופעת המינים המתפרצים</a:t>
            </a:r>
          </a:p>
          <a:p>
            <a:endParaRPr lang="he-IL" sz="2200" dirty="0"/>
          </a:p>
          <a:p>
            <a:endParaRPr lang="he-IL" sz="2200" dirty="0"/>
          </a:p>
          <a:p>
            <a:r>
              <a:rPr lang="he-IL" sz="2200" dirty="0"/>
              <a:t>מניעת הפגיעה ביבולים מידי חיות הבר</a:t>
            </a:r>
          </a:p>
          <a:p>
            <a:endParaRPr lang="he-IL" sz="2200" dirty="0"/>
          </a:p>
          <a:p>
            <a:endParaRPr lang="he-IL" sz="2200" dirty="0"/>
          </a:p>
          <a:p>
            <a:r>
              <a:rPr lang="he-IL" sz="2200" dirty="0"/>
              <a:t>שמירה על המגוון הביולוגי</a:t>
            </a:r>
          </a:p>
          <a:p>
            <a:endParaRPr lang="he-IL" dirty="0"/>
          </a:p>
          <a:p>
            <a:endParaRPr lang="he-IL" dirty="0"/>
          </a:p>
          <a:p>
            <a:endParaRPr lang="he-IL" dirty="0"/>
          </a:p>
        </p:txBody>
      </p:sp>
      <p:pic>
        <p:nvPicPr>
          <p:cNvPr id="3074" name="Picture 2" descr="שני שקנאים עומדים זה לצד זה, פונים לכיוונים מנוגדים"/>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2568" y="2116580"/>
            <a:ext cx="6366391" cy="3540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296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ציין מיקום טקסט 9"/>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סיפור מקרה-השקנאים באים</a:t>
            </a:r>
          </a:p>
        </p:txBody>
      </p:sp>
      <p:sp>
        <p:nvSpPr>
          <p:cNvPr id="9" name="מציין מיקום טקסט 8"/>
          <p:cNvSpPr>
            <a:spLocks noGrp="1"/>
          </p:cNvSpPr>
          <p:nvPr>
            <p:ph type="body" sz="quarter" idx="19"/>
          </p:nvPr>
        </p:nvSpPr>
        <p:spPr>
          <a:xfrm>
            <a:off x="6278138" y="2071438"/>
            <a:ext cx="2659674" cy="3979019"/>
          </a:xfrm>
        </p:spPr>
        <p:txBody>
          <a:bodyPr>
            <a:normAutofit fontScale="92500" lnSpcReduction="20000"/>
          </a:bodyPr>
          <a:lstStyle/>
          <a:p>
            <a:r>
              <a:rPr lang="he-IL" sz="1900" dirty="0"/>
              <a:t>השקנאי- עוף נודד וניזון מדגים. </a:t>
            </a:r>
          </a:p>
          <a:p>
            <a:endParaRPr lang="he-IL" sz="1900" dirty="0"/>
          </a:p>
          <a:p>
            <a:r>
              <a:rPr lang="he-IL" sz="1900" dirty="0"/>
              <a:t>ארץ ישראל נמצאת בנתיב נדידה של השקנאים מאירופה לאפריקה. </a:t>
            </a:r>
          </a:p>
          <a:p>
            <a:endParaRPr lang="he-IL" sz="1900" dirty="0"/>
          </a:p>
          <a:p>
            <a:r>
              <a:rPr lang="he-IL" sz="1900" dirty="0"/>
              <a:t>בעבר, הביצות במישור החוף ובעמק החולה היו 'תחנות התדלוק' האחרונות  לשקנאים לפני חצייתם את המדבר</a:t>
            </a:r>
          </a:p>
          <a:p>
            <a:endParaRPr lang="he-IL" sz="1900" dirty="0"/>
          </a:p>
          <a:p>
            <a:r>
              <a:rPr lang="he-IL" sz="1900" dirty="0"/>
              <a:t>השקנאי-  מוגדר כיום  בסכנת הכחדה עולמית.</a:t>
            </a:r>
          </a:p>
          <a:p>
            <a:endParaRPr lang="he-IL" sz="1900" dirty="0"/>
          </a:p>
          <a:p>
            <a:endParaRPr lang="he-IL" dirty="0"/>
          </a:p>
          <a:p>
            <a:endParaRPr lang="he-IL" dirty="0"/>
          </a:p>
        </p:txBody>
      </p:sp>
      <p:grpSp>
        <p:nvGrpSpPr>
          <p:cNvPr id="2" name="Group 1" descr="תמונה מפוצלת המציגה שקנאים בסביבתם הטבעית.">
            <a:extLst>
              <a:ext uri="{FF2B5EF4-FFF2-40B4-BE49-F238E27FC236}">
                <a16:creationId xmlns:a16="http://schemas.microsoft.com/office/drawing/2014/main" id="{3B2F1C92-35C2-C644-7100-71B7898350F7}"/>
              </a:ext>
            </a:extLst>
          </p:cNvPr>
          <p:cNvGrpSpPr/>
          <p:nvPr/>
        </p:nvGrpSpPr>
        <p:grpSpPr>
          <a:xfrm>
            <a:off x="221760" y="2061874"/>
            <a:ext cx="5951233" cy="4025147"/>
            <a:chOff x="221760" y="2061874"/>
            <a:chExt cx="5951233" cy="4025147"/>
          </a:xfrm>
        </p:grpSpPr>
        <p:pic>
          <p:nvPicPr>
            <p:cNvPr id="17411" name="Picture 3" descr="להקת ציפורים עפה מעל המים"/>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21760" y="2061874"/>
              <a:ext cx="5951233"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קבוצה גדולה של ציפורים בנהר"/>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21760" y="3881702"/>
              <a:ext cx="5951233" cy="2205319"/>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a:extLst>
              <a:ext uri="{C183D7F6-B498-43B3-948B-1728B52AA6E4}">
                <adec:decorative xmlns:adec="http://schemas.microsoft.com/office/drawing/2017/decorative" val="0"/>
              </a:ext>
            </a:extLst>
          </p:cNvPr>
          <p:cNvSpPr txBox="1"/>
          <p:nvPr/>
        </p:nvSpPr>
        <p:spPr>
          <a:xfrm>
            <a:off x="221760" y="5789789"/>
            <a:ext cx="1486244" cy="246221"/>
          </a:xfrm>
          <a:prstGeom prst="rect">
            <a:avLst/>
          </a:prstGeom>
          <a:noFill/>
        </p:spPr>
        <p:txBody>
          <a:bodyPr wrap="square" rtlCol="1">
            <a:spAutoFit/>
          </a:bodyPr>
          <a:lstStyle/>
          <a:p>
            <a:r>
              <a:rPr lang="he-IL" sz="1000" dirty="0">
                <a:solidFill>
                  <a:schemeClr val="bg1"/>
                </a:solidFill>
              </a:rPr>
              <a:t>צילום: דיויד </a:t>
            </a:r>
            <a:r>
              <a:rPr lang="he-IL" sz="1000" dirty="0" err="1">
                <a:solidFill>
                  <a:schemeClr val="bg1"/>
                </a:solidFill>
              </a:rPr>
              <a:t>רזק</a:t>
            </a:r>
            <a:endParaRPr lang="he-IL" sz="1000" dirty="0">
              <a:solidFill>
                <a:schemeClr val="bg1"/>
              </a:solidFill>
            </a:endParaRPr>
          </a:p>
        </p:txBody>
      </p:sp>
    </p:spTree>
    <p:extLst>
      <p:ext uri="{BB962C8B-B14F-4D97-AF65-F5344CB8AC3E}">
        <p14:creationId xmlns:p14="http://schemas.microsoft.com/office/powerpoint/2010/main" val="531202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ציין מיקום טקסט 9"/>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השקנאים וענף המדגה</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3200" b="1" i="0" u="none" strike="noStrike" kern="1200" cap="none" spc="0" normalizeH="0" baseline="0" noProof="0" dirty="0">
              <a:ln>
                <a:noFill/>
              </a:ln>
              <a:solidFill>
                <a:schemeClr val="accent4"/>
              </a:solidFill>
              <a:effectLst/>
              <a:uLnTx/>
              <a:uFillTx/>
              <a:latin typeface="+mn-lt"/>
              <a:ea typeface="+mn-ea"/>
              <a:cs typeface="+mn-cs"/>
            </a:endParaRPr>
          </a:p>
        </p:txBody>
      </p:sp>
      <p:sp>
        <p:nvSpPr>
          <p:cNvPr id="9" name="מציין מיקום טקסט 8"/>
          <p:cNvSpPr>
            <a:spLocks noGrp="1"/>
          </p:cNvSpPr>
          <p:nvPr>
            <p:ph type="body" sz="quarter" idx="19"/>
          </p:nvPr>
        </p:nvSpPr>
        <p:spPr>
          <a:xfrm>
            <a:off x="6077174" y="2005406"/>
            <a:ext cx="2845139" cy="3906098"/>
          </a:xfrm>
        </p:spPr>
        <p:txBody>
          <a:bodyPr>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1800" b="0" i="0" u="none" strike="noStrike" kern="1200" cap="none" spc="0" normalizeH="0" baseline="0" noProof="0" dirty="0">
                <a:ln>
                  <a:noFill/>
                </a:ln>
                <a:solidFill>
                  <a:schemeClr val="bg1"/>
                </a:solidFill>
                <a:effectLst/>
                <a:uLnTx/>
                <a:uFillTx/>
                <a:latin typeface="+mn-lt"/>
                <a:ea typeface="+mn-ea"/>
                <a:cs typeface="+mn-cs"/>
              </a:rPr>
              <a:t>בעשורים האחרונים יובשו והצטמצמו מרבית מקווי המים הטבעיים בתחומי ישראל.</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1800" b="0" i="0" u="none" strike="noStrike" kern="1200" cap="none" spc="0" normalizeH="0" baseline="0" noProof="0" dirty="0">
                <a:ln>
                  <a:noFill/>
                </a:ln>
                <a:solidFill>
                  <a:schemeClr val="bg1"/>
                </a:solidFill>
                <a:effectLst/>
                <a:uLnTx/>
                <a:uFillTx/>
                <a:latin typeface="+mn-lt"/>
                <a:ea typeface="+mn-ea"/>
                <a:cs typeface="+mn-cs"/>
              </a:rPr>
              <a:t>בחלק מהאתרים שיובשו, הוקם ענף חקלאי- בריכות דגים למאכל.</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1800" b="0" i="0" u="none" strike="noStrike" kern="1200" cap="none" spc="0" normalizeH="0" baseline="0" noProof="0" dirty="0">
                <a:ln>
                  <a:noFill/>
                </a:ln>
                <a:solidFill>
                  <a:schemeClr val="bg1"/>
                </a:solidFill>
                <a:effectLst/>
                <a:uLnTx/>
                <a:uFillTx/>
                <a:latin typeface="+mn-lt"/>
                <a:ea typeface="+mn-ea"/>
                <a:cs typeface="+mn-cs"/>
              </a:rPr>
              <a:t>השקנאים נאלצים למצוא את המזון הדרוש להם להמשך הנדידה –בברכות החקלאיות.</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1800" b="0" i="0" u="none" strike="noStrike" kern="1200" cap="none" spc="0" normalizeH="0" baseline="0" noProof="0" dirty="0">
              <a:ln>
                <a:noFill/>
              </a:ln>
              <a:solidFill>
                <a:schemeClr val="bg1"/>
              </a:solidFill>
              <a:effectLst/>
              <a:uLnTx/>
              <a:uFillTx/>
              <a:latin typeface="+mn-lt"/>
              <a:ea typeface="+mn-ea"/>
              <a:cs typeface="+mn-cs"/>
            </a:endParaRPr>
          </a:p>
        </p:txBody>
      </p:sp>
      <p:pic>
        <p:nvPicPr>
          <p:cNvPr id="14338" name="Picture 2" descr="קבוצה גדולה של ציפורים לבנות, ככל הנראה שקנאים, מצטופפות בצפיפות על פני אגם או מאגר מים."/>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222250" y="2066924"/>
            <a:ext cx="5605188" cy="3981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Tree>
    <p:extLst>
      <p:ext uri="{BB962C8B-B14F-4D97-AF65-F5344CB8AC3E}">
        <p14:creationId xmlns:p14="http://schemas.microsoft.com/office/powerpoint/2010/main" val="3012894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ציין מיקום טקסט 9"/>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השקנאים וענף המדגה-קונפליקט</a:t>
            </a:r>
          </a:p>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he-IL" sz="3200" b="1" i="0" u="none" strike="noStrike" kern="1200" cap="none" spc="0" normalizeH="0" baseline="0" noProof="0" dirty="0">
              <a:ln>
                <a:noFill/>
              </a:ln>
              <a:solidFill>
                <a:schemeClr val="accent4"/>
              </a:solidFill>
              <a:effectLst/>
              <a:uLnTx/>
              <a:uFillTx/>
              <a:latin typeface="+mn-lt"/>
              <a:ea typeface="+mn-ea"/>
              <a:cs typeface="+mn-cs"/>
            </a:endParaRPr>
          </a:p>
        </p:txBody>
      </p:sp>
      <p:sp>
        <p:nvSpPr>
          <p:cNvPr id="9" name="מציין מיקום טקסט 8"/>
          <p:cNvSpPr>
            <a:spLocks noGrp="1"/>
          </p:cNvSpPr>
          <p:nvPr>
            <p:ph type="body" sz="quarter" idx="19"/>
          </p:nvPr>
        </p:nvSpPr>
        <p:spPr>
          <a:xfrm>
            <a:off x="5928360" y="2005405"/>
            <a:ext cx="3009193" cy="3906098"/>
          </a:xfrm>
        </p:spPr>
        <p:txBody>
          <a:bodyPr>
            <a:noAutofit/>
          </a:bodyPr>
          <a:lstStyle/>
          <a:p>
            <a:r>
              <a:rPr lang="he-IL" dirty="0"/>
              <a:t>בריכות הדגים- הפכו למקור המזון לשקנאים הנודדים.</a:t>
            </a:r>
          </a:p>
          <a:p>
            <a:endParaRPr lang="he-IL" dirty="0"/>
          </a:p>
          <a:p>
            <a:r>
              <a:rPr lang="he-IL" dirty="0"/>
              <a:t>איום ונזק כלכלי לענף המדגה.</a:t>
            </a:r>
          </a:p>
          <a:p>
            <a:endParaRPr lang="he-IL" dirty="0"/>
          </a:p>
          <a:p>
            <a:r>
              <a:rPr lang="he-IL" dirty="0"/>
              <a:t>השקנאי-עוף מוגן לפי החוק במדינה ולפי אמנה בינלאומית שישראל חתומה עליה.</a:t>
            </a:r>
          </a:p>
          <a:p>
            <a:r>
              <a:rPr lang="he-IL" dirty="0"/>
              <a:t>אין לפגוע בו!</a:t>
            </a:r>
          </a:p>
          <a:p>
            <a:endParaRPr lang="he-IL" dirty="0"/>
          </a:p>
          <a:p>
            <a:r>
              <a:rPr lang="he-IL" dirty="0"/>
              <a:t>מה ניתן לעשות כדי להגן הן על השקנאים והן על החקלאים? </a:t>
            </a:r>
            <a:endParaRPr lang="he-IL" strike="sngStrike" dirty="0"/>
          </a:p>
        </p:txBody>
      </p:sp>
      <p:sp>
        <p:nvSpPr>
          <p:cNvPr id="8" name="מציין מיקום של תמונה 7" descr="שקנאי במים, מקורו פעור לרווחה, לוכד דג.">
            <a:extLst>
              <a:ext uri="{C183D7F6-B498-43B3-948B-1728B52AA6E4}">
                <adec:decorative xmlns:adec="http://schemas.microsoft.com/office/drawing/2017/decorative" val="0"/>
              </a:ext>
            </a:extLst>
          </p:cNvPr>
          <p:cNvSpPr>
            <a:spLocks noGrp="1"/>
          </p:cNvSpPr>
          <p:nvPr>
            <p:ph type="pic" sz="quarter" idx="17"/>
          </p:nvPr>
        </p:nvSpPr>
        <p:spPr>
          <a:xfrm>
            <a:off x="221760" y="2142566"/>
            <a:ext cx="5497722" cy="3906098"/>
          </a:xfrm>
        </p:spPr>
        <p:txBody>
          <a:bodyPr/>
          <a:lstStyle/>
          <a:p>
            <a:endParaRPr lang="en-IN"/>
          </a:p>
        </p:txBody>
      </p:sp>
      <p:pic>
        <p:nvPicPr>
          <p:cNvPr id="13" name="Picture 2">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760" y="2078723"/>
            <a:ext cx="5497722" cy="4107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699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0" y="1320800"/>
            <a:ext cx="9055100" cy="7143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רשות הטבע והגנים-  כדי שחיות הבר יהיו כאן גם מחר</a:t>
            </a:r>
          </a:p>
        </p:txBody>
      </p:sp>
      <p:sp>
        <p:nvSpPr>
          <p:cNvPr id="3" name="מציין מיקום טקסט 2"/>
          <p:cNvSpPr>
            <a:spLocks noGrp="1"/>
          </p:cNvSpPr>
          <p:nvPr>
            <p:ph type="body" sz="quarter" idx="19"/>
          </p:nvPr>
        </p:nvSpPr>
        <p:spPr>
          <a:xfrm>
            <a:off x="6797936" y="2007016"/>
            <a:ext cx="2154857" cy="2176404"/>
          </a:xfrm>
        </p:spPr>
        <p:txBody>
          <a:bodyPr/>
          <a:lstStyle/>
          <a:p>
            <a:r>
              <a:rPr lang="he-IL" b="1" dirty="0"/>
              <a:t>המטרה -שמירה על המגוון הביולוגי</a:t>
            </a:r>
          </a:p>
          <a:p>
            <a:endParaRPr lang="he-IL" b="1" dirty="0"/>
          </a:p>
          <a:p>
            <a:r>
              <a:rPr lang="he-IL" b="1" dirty="0"/>
              <a:t>מינים בסכנת הכחדה</a:t>
            </a:r>
          </a:p>
          <a:p>
            <a:r>
              <a:rPr lang="he-IL" b="1" dirty="0"/>
              <a:t>מינים מתפרצים. </a:t>
            </a:r>
          </a:p>
          <a:p>
            <a:endParaRPr lang="he-IL" b="1" dirty="0"/>
          </a:p>
          <a:p>
            <a:endParaRPr lang="he-IL" b="1" dirty="0"/>
          </a:p>
        </p:txBody>
      </p:sp>
      <p:sp>
        <p:nvSpPr>
          <p:cNvPr id="7" name="מלבן 6">
            <a:hlinkClick r:id="rId3"/>
          </p:cNvPr>
          <p:cNvSpPr/>
          <p:nvPr/>
        </p:nvSpPr>
        <p:spPr>
          <a:xfrm>
            <a:off x="6542758" y="5821569"/>
            <a:ext cx="1702081" cy="1107996"/>
          </a:xfrm>
          <a:prstGeom prst="rect">
            <a:avLst/>
          </a:prstGeom>
        </p:spPr>
        <p:txBody>
          <a:bodyPr wrap="square">
            <a:spAutoFit/>
          </a:bodyPr>
          <a:lstStyle/>
          <a:p>
            <a:r>
              <a:rPr lang="he-IL" sz="2200" b="1" dirty="0">
                <a:solidFill>
                  <a:schemeClr val="bg1"/>
                </a:solidFill>
              </a:rPr>
              <a:t>לחץ לצפייה</a:t>
            </a:r>
          </a:p>
          <a:p>
            <a:endParaRPr lang="en-US" sz="2200" b="1" dirty="0">
              <a:solidFill>
                <a:schemeClr val="bg1"/>
              </a:solidFill>
            </a:endParaRPr>
          </a:p>
          <a:p>
            <a:endParaRPr lang="he-IL" sz="2200" b="1" dirty="0">
              <a:solidFill>
                <a:schemeClr val="bg1"/>
              </a:solidFill>
            </a:endParaRPr>
          </a:p>
        </p:txBody>
      </p:sp>
      <p:sp>
        <p:nvSpPr>
          <p:cNvPr id="2" name="מציין מיקום של תמונה 1" descr="גבר עומד בנוף דמוי מדבר, מביט מעלה אל שלט חוצות גבוה המותקן על עמוד לבן."/>
          <p:cNvSpPr>
            <a:spLocks noGrp="1"/>
          </p:cNvSpPr>
          <p:nvPr>
            <p:ph type="pic" sz="quarter" idx="17"/>
          </p:nvPr>
        </p:nvSpPr>
        <p:spPr/>
        <p:txBody>
          <a:bodyPr/>
          <a:lstStyle/>
          <a:p>
            <a:endParaRPr lang="en-IN"/>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53" r="1" b="1895"/>
          <a:stretch/>
        </p:blipFill>
        <p:spPr bwMode="auto">
          <a:xfrm>
            <a:off x="221759" y="2067976"/>
            <a:ext cx="6206489" cy="4108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946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שמירת טבע מטעם החוק</a:t>
            </a:r>
          </a:p>
        </p:txBody>
      </p:sp>
      <p:sp>
        <p:nvSpPr>
          <p:cNvPr id="3" name="מציין מיקום טקסט 2"/>
          <p:cNvSpPr>
            <a:spLocks noGrp="1"/>
          </p:cNvSpPr>
          <p:nvPr>
            <p:ph type="body" sz="quarter" idx="19"/>
          </p:nvPr>
        </p:nvSpPr>
        <p:spPr>
          <a:xfrm>
            <a:off x="6780128" y="2005406"/>
            <a:ext cx="2172786" cy="4058498"/>
          </a:xfrm>
        </p:spPr>
        <p:txBody>
          <a:bodyPr>
            <a:normAutofit/>
          </a:bodyPr>
          <a:lstStyle/>
          <a:p>
            <a:r>
              <a:rPr lang="he-IL" dirty="0"/>
              <a:t>רשות ממשלתית  כפופה למשרד להגנת הסביבה.</a:t>
            </a:r>
          </a:p>
          <a:p>
            <a:endParaRPr lang="he-IL" dirty="0"/>
          </a:p>
          <a:p>
            <a:r>
              <a:rPr lang="he-IL" dirty="0"/>
              <a:t>החוק להגנת חיות הבר תשט”ו 1955.</a:t>
            </a:r>
          </a:p>
          <a:p>
            <a:endParaRPr lang="he-IL" dirty="0"/>
          </a:p>
          <a:p>
            <a:r>
              <a:rPr lang="he-IL" dirty="0"/>
              <a:t>חוק גנים לאומיים, שמורות טבע, אתרים לאומיים ואתרי הנצחה תשנ”ח 1998.</a:t>
            </a:r>
          </a:p>
          <a:p>
            <a:endParaRPr lang="he-IL" dirty="0"/>
          </a:p>
          <a:p>
            <a:endParaRPr lang="he-IL" dirty="0"/>
          </a:p>
          <a:p>
            <a:endParaRPr lang="he-IL" dirty="0"/>
          </a:p>
          <a:p>
            <a:endParaRPr lang="he-IL" dirty="0"/>
          </a:p>
        </p:txBody>
      </p:sp>
      <p:pic>
        <p:nvPicPr>
          <p:cNvPr id="15362" name="Picture 2" descr="שני יעלים פראיים בשטח הררי וסלעי מקיימים אינטראקציה ראש בראש"/>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237000" y="2069644"/>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עזרא חדד</a:t>
            </a:r>
          </a:p>
        </p:txBody>
      </p:sp>
    </p:spTree>
    <p:extLst>
      <p:ext uri="{BB962C8B-B14F-4D97-AF65-F5344CB8AC3E}">
        <p14:creationId xmlns:p14="http://schemas.microsoft.com/office/powerpoint/2010/main" val="191237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title" idx="4294967295"/>
          </p:nvPr>
        </p:nvSpPr>
        <p:spPr>
          <a:xfrm>
            <a:off x="222250" y="1325563"/>
            <a:ext cx="8593138" cy="527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he-IL" sz="3200" b="1" i="0" u="none" strike="noStrike" kern="1200" cap="none" spc="0" normalizeH="0" baseline="0" noProof="0" dirty="0">
                <a:ln>
                  <a:noFill/>
                </a:ln>
                <a:solidFill>
                  <a:schemeClr val="accent4"/>
                </a:solidFill>
                <a:effectLst/>
                <a:uLnTx/>
                <a:uFillTx/>
                <a:latin typeface="+mn-lt"/>
                <a:ea typeface="+mn-ea"/>
                <a:cs typeface="+mn-cs"/>
              </a:rPr>
              <a:t>המטרה- שמירה על מגוון המינים</a:t>
            </a:r>
          </a:p>
        </p:txBody>
      </p:sp>
      <p:sp>
        <p:nvSpPr>
          <p:cNvPr id="3" name="מציין מיקום טקסט 2"/>
          <p:cNvSpPr>
            <a:spLocks noGrp="1"/>
          </p:cNvSpPr>
          <p:nvPr>
            <p:ph type="body" sz="quarter" idx="19"/>
          </p:nvPr>
        </p:nvSpPr>
        <p:spPr>
          <a:xfrm>
            <a:off x="6913490" y="2008684"/>
            <a:ext cx="2024063" cy="3979019"/>
          </a:xfrm>
        </p:spPr>
        <p:txBody>
          <a:bodyPr/>
          <a:lstStyle/>
          <a:p>
            <a:r>
              <a:rPr lang="he-IL" dirty="0"/>
              <a:t>מתוך מצלמת מעקב     של פקח </a:t>
            </a:r>
          </a:p>
          <a:p>
            <a:r>
              <a:rPr lang="he-IL" dirty="0"/>
              <a:t>לנזקי חקלאות </a:t>
            </a:r>
          </a:p>
          <a:p>
            <a:endParaRPr lang="he-IL" dirty="0"/>
          </a:p>
          <a:p>
            <a:endParaRPr lang="he-IL" dirty="0"/>
          </a:p>
          <a:p>
            <a:endParaRPr lang="he-IL" dirty="0"/>
          </a:p>
          <a:p>
            <a:endParaRPr lang="he-IL" dirty="0"/>
          </a:p>
          <a:p>
            <a:endParaRPr lang="he-IL" dirty="0"/>
          </a:p>
          <a:p>
            <a:endParaRPr lang="he-IL" dirty="0"/>
          </a:p>
          <a:p>
            <a:endParaRPr lang="he-IL" dirty="0"/>
          </a:p>
          <a:p>
            <a:r>
              <a:rPr lang="he-IL" dirty="0"/>
              <a:t>סרטון לצפייה</a:t>
            </a:r>
          </a:p>
        </p:txBody>
      </p:sp>
      <p:pic>
        <p:nvPicPr>
          <p:cNvPr id="3074" name="Picture 2" descr="שתי אנטילופות עם פרווה חומה בהירה וסימני פנים שחורים הולכות על פני שטח סלעי בנוף צחיח."/>
          <p:cNvPicPr>
            <a:picLocks noGrp="1" noChangeAspect="1" noChangeArrowheads="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bwMode="auto">
          <a:xfrm>
            <a:off x="336271" y="2075359"/>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36271" y="5741482"/>
            <a:ext cx="1486244" cy="246221"/>
          </a:xfrm>
          <a:prstGeom prst="rect">
            <a:avLst/>
          </a:prstGeom>
          <a:noFill/>
        </p:spPr>
        <p:txBody>
          <a:bodyPr wrap="square" rtlCol="1">
            <a:spAutoFit/>
          </a:bodyPr>
          <a:lstStyle/>
          <a:p>
            <a:r>
              <a:rPr lang="he-IL" sz="1000" dirty="0"/>
              <a:t>צילום: ערן </a:t>
            </a:r>
            <a:r>
              <a:rPr lang="he-IL" sz="1000" dirty="0" err="1"/>
              <a:t>היימס</a:t>
            </a:r>
            <a:endParaRPr lang="he-IL" sz="1000" dirty="0"/>
          </a:p>
        </p:txBody>
      </p:sp>
    </p:spTree>
    <p:extLst>
      <p:ext uri="{BB962C8B-B14F-4D97-AF65-F5344CB8AC3E}">
        <p14:creationId xmlns:p14="http://schemas.microsoft.com/office/powerpoint/2010/main" val="902296542"/>
      </p:ext>
    </p:extLst>
  </p:cSld>
  <p:clrMapOvr>
    <a:masterClrMapping/>
  </p:clrMapOvr>
</p:sld>
</file>

<file path=ppt/theme/theme1.xml><?xml version="1.0" encoding="utf-8"?>
<a:theme xmlns:a="http://schemas.openxmlformats.org/drawingml/2006/main" name="Office Theme">
  <a:themeElements>
    <a:clrScheme name="ratag">
      <a:dk1>
        <a:srgbClr val="004B3F"/>
      </a:dk1>
      <a:lt1>
        <a:srgbClr val="FFFFFF"/>
      </a:lt1>
      <a:dk2>
        <a:srgbClr val="004B3F"/>
      </a:dk2>
      <a:lt2>
        <a:srgbClr val="EEECE1"/>
      </a:lt2>
      <a:accent1>
        <a:srgbClr val="48BDEF"/>
      </a:accent1>
      <a:accent2>
        <a:srgbClr val="B7D92C"/>
      </a:accent2>
      <a:accent3>
        <a:srgbClr val="B6AAA7"/>
      </a:accent3>
      <a:accent4>
        <a:srgbClr val="EB7154"/>
      </a:accent4>
      <a:accent5>
        <a:srgbClr val="B59CC6"/>
      </a:accent5>
      <a:accent6>
        <a:srgbClr val="FAE54A"/>
      </a:accent6>
      <a:hlink>
        <a:srgbClr val="005445"/>
      </a:hlink>
      <a:folHlink>
        <a:srgbClr val="B59CC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54890</TotalTime>
  <Words>3616</Words>
  <Application>Microsoft Office PowerPoint</Application>
  <PresentationFormat>‫הצגה על המסך (4:3)</PresentationFormat>
  <Paragraphs>444</Paragraphs>
  <Slides>32</Slides>
  <Notes>32</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32</vt:i4>
      </vt:variant>
    </vt:vector>
  </HeadingPairs>
  <TitlesOfParts>
    <vt:vector size="37" baseType="lpstr">
      <vt:lpstr>Arial</vt:lpstr>
      <vt:lpstr>Calibri</vt:lpstr>
      <vt:lpstr>Calibri Light</vt:lpstr>
      <vt:lpstr>Wingdings</vt:lpstr>
      <vt:lpstr>Office Theme</vt:lpstr>
      <vt:lpstr>"שועל בכרם" </vt:lpstr>
      <vt:lpstr>     מה בקונפליקט ?</vt:lpstr>
      <vt:lpstr>מטרות הפעילות</vt:lpstr>
      <vt:lpstr>סיפור מקרה-השקנאים באים</vt:lpstr>
      <vt:lpstr>השקנאים וענף המדגה </vt:lpstr>
      <vt:lpstr>השקנאים וענף המדגה-קונפליקט </vt:lpstr>
      <vt:lpstr>רשות הטבע והגנים-  כדי שחיות הבר יהיו כאן גם מחר</vt:lpstr>
      <vt:lpstr>שמירת טבע מטעם החוק</vt:lpstr>
      <vt:lpstr>המטרה- שמירה על מגוון המינים</vt:lpstr>
      <vt:lpstr>מינים מתפרצים- איום על מגוון המינים</vt:lpstr>
      <vt:lpstr>חקלאות  ומינים מתפרצים</vt:lpstr>
      <vt:lpstr>פרסום לחקלאים- סניטציה</vt:lpstr>
      <vt:lpstr>ריבוי טורפים בטבע- סכנת הרעלות לחיות הבר</vt:lpstr>
      <vt:lpstr>פרסום לחקלאים- מניעת הרעלות</vt:lpstr>
      <vt:lpstr>גידולים חקלאיים  ומינים מתפרצים</vt:lpstr>
      <vt:lpstr>מי אכל מהדייסה שלי? חיות הבר ונזקי חקלאות</vt:lpstr>
      <vt:lpstr>  מי אכל מהדייסה שלי? חיות הבר ונזקי חקלאות</vt:lpstr>
      <vt:lpstr>מי אכל מהדייסה שלי? חיות הבר ונזקי חקלאות </vt:lpstr>
      <vt:lpstr>   מי אכל מהדייסה שלי? חיות הבר ונזקי חקלאות </vt:lpstr>
      <vt:lpstr>  מי אכל מהדייסה שלי? חיות הבר ונזקי חקלאות </vt:lpstr>
      <vt:lpstr>      מי אכל מהדייסה שלי? חיות הבר ונזקי חקלאות </vt:lpstr>
      <vt:lpstr>חזיר הבר- מין מתפרץ מוביל בנזקים לחקלאות</vt:lpstr>
      <vt:lpstr>אילו אמצעים חקלאים יכולים להפעיל לצמצום הנזק? </vt:lpstr>
      <vt:lpstr>דילול של  מין מתפרץ- ממשק בשמירת טבע</vt:lpstr>
      <vt:lpstr>מניעת הגישה של חזירי הבר לחלקות- אינטרס אחד</vt:lpstr>
      <vt:lpstr>מין מוביל בנזקי חקלאות בערבה- הזאב</vt:lpstr>
      <vt:lpstr>"זאב זאב"  - סיפור מקרה ממושב עופר בכרמל </vt:lpstr>
      <vt:lpstr>שני צדדים לבעיה</vt:lpstr>
      <vt:lpstr>סימולציה-דיון של נציגי חקלאים ונציגי רט"ג</vt:lpstr>
      <vt:lpstr>שקנאים: פתרונות של קיימות- שילוב פעולות </vt:lpstr>
      <vt:lpstr>זאבים: סניטציה וניטור</vt:lpstr>
      <vt:lpstr>חקלאות ושמירת טבע בדו קיום-כיצד?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SYSTEM-8</dc:creator>
  <cp:lastModifiedBy>סיגלית כהן Sigalit Cohen</cp:lastModifiedBy>
  <cp:revision>600</cp:revision>
  <cp:lastPrinted>2018-11-29T08:16:58Z</cp:lastPrinted>
  <dcterms:created xsi:type="dcterms:W3CDTF">2018-06-11T07:03:09Z</dcterms:created>
  <dcterms:modified xsi:type="dcterms:W3CDTF">2025-11-17T08:48:07Z</dcterms:modified>
</cp:coreProperties>
</file>