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17"/>
  </p:notesMasterIdLst>
  <p:handoutMasterIdLst>
    <p:handoutMasterId r:id="rId18"/>
  </p:handoutMasterIdLst>
  <p:sldIdLst>
    <p:sldId id="256" r:id="rId4"/>
    <p:sldId id="287" r:id="rId5"/>
    <p:sldId id="259" r:id="rId6"/>
    <p:sldId id="293" r:id="rId7"/>
    <p:sldId id="266" r:id="rId8"/>
    <p:sldId id="271" r:id="rId9"/>
    <p:sldId id="272" r:id="rId10"/>
    <p:sldId id="289" r:id="rId11"/>
    <p:sldId id="258" r:id="rId12"/>
    <p:sldId id="290" r:id="rId13"/>
    <p:sldId id="291" r:id="rId14"/>
    <p:sldId id="292" r:id="rId15"/>
    <p:sldId id="28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82B"/>
    <a:srgbClr val="424140"/>
    <a:srgbClr val="EB7255"/>
    <a:srgbClr val="F8E258"/>
    <a:srgbClr val="B59CC6"/>
    <a:srgbClr val="E87159"/>
    <a:srgbClr val="49BDF0"/>
    <a:srgbClr val="E76D1A"/>
    <a:srgbClr val="EB7154"/>
    <a:srgbClr val="004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1" autoAdjust="0"/>
    <p:restoredTop sz="93792" autoAdjust="0"/>
  </p:normalViewPr>
  <p:slideViewPr>
    <p:cSldViewPr snapToGrid="0" showGuides="1">
      <p:cViewPr>
        <p:scale>
          <a:sx n="50" d="100"/>
          <a:sy n="50" d="100"/>
        </p:scale>
        <p:origin x="1000" y="312"/>
      </p:cViewPr>
      <p:guideLst>
        <p:guide orient="horz" pos="2160"/>
        <p:guide pos="5556"/>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1" d="100"/>
          <a:sy n="81" d="100"/>
        </p:scale>
        <p:origin x="38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DA2AD2-E159-493C-B36B-56A56D87A572}" type="datetimeFigureOut">
              <a:rPr lang="en-GB" smtClean="0"/>
              <a:t>12/11/2023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ACF21D-9888-4C21-B75E-8DCB990ECD0F}" type="slidenum">
              <a:rPr lang="en-GB" smtClean="0"/>
              <a:t>‹#›</a:t>
            </a:fld>
            <a:endParaRPr lang="en-GB"/>
          </a:p>
        </p:txBody>
      </p:sp>
    </p:spTree>
    <p:extLst>
      <p:ext uri="{BB962C8B-B14F-4D97-AF65-F5344CB8AC3E}">
        <p14:creationId xmlns:p14="http://schemas.microsoft.com/office/powerpoint/2010/main" val="931979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C3AE5-A434-4F95-8D28-093488A647E5}" type="datetimeFigureOut">
              <a:rPr lang="en-GB" smtClean="0"/>
              <a:t>12/11/2023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CBC8D-DB39-46D7-9837-478B9C6F3BB9}" type="slidenum">
              <a:rPr lang="en-GB" smtClean="0"/>
              <a:t>‹#›</a:t>
            </a:fld>
            <a:endParaRPr lang="en-GB"/>
          </a:p>
        </p:txBody>
      </p:sp>
    </p:spTree>
    <p:extLst>
      <p:ext uri="{BB962C8B-B14F-4D97-AF65-F5344CB8AC3E}">
        <p14:creationId xmlns:p14="http://schemas.microsoft.com/office/powerpoint/2010/main" val="61087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2526861"/>
            <a:ext cx="9144000" cy="3228988"/>
          </a:xfrm>
        </p:spPr>
        <p:txBody>
          <a:bodyPr/>
          <a:lstStyle/>
          <a:p>
            <a:r>
              <a:rPr lang="he-IL" dirty="0"/>
              <a:t>תמונה</a:t>
            </a:r>
            <a:endParaRPr lang="en-GB" dirty="0"/>
          </a:p>
        </p:txBody>
      </p:sp>
      <p:sp>
        <p:nvSpPr>
          <p:cNvPr id="2" name="Title 1"/>
          <p:cNvSpPr>
            <a:spLocks noGrp="1"/>
          </p:cNvSpPr>
          <p:nvPr>
            <p:ph type="ctrTitle" hasCustomPrompt="1"/>
          </p:nvPr>
        </p:nvSpPr>
        <p:spPr>
          <a:xfrm>
            <a:off x="5064368" y="1266092"/>
            <a:ext cx="4026877" cy="713434"/>
          </a:xfrm>
        </p:spPr>
        <p:txBody>
          <a:bodyPr anchor="b">
            <a:normAutofit/>
          </a:bodyPr>
          <a:lstStyle>
            <a:lvl1pPr algn="ctr">
              <a:defRPr sz="4800">
                <a:solidFill>
                  <a:srgbClr val="49BDF0"/>
                </a:solidFill>
                <a:cs typeface="+mn-cs"/>
              </a:defRPr>
            </a:lvl1pPr>
          </a:lstStyle>
          <a:p>
            <a:r>
              <a:rPr lang="he-IL" dirty="0"/>
              <a:t>כותרת ראשית</a:t>
            </a:r>
            <a:endParaRPr lang="en-US" dirty="0"/>
          </a:p>
        </p:txBody>
      </p:sp>
    </p:spTree>
    <p:extLst>
      <p:ext uri="{BB962C8B-B14F-4D97-AF65-F5344CB8AC3E}">
        <p14:creationId xmlns:p14="http://schemas.microsoft.com/office/powerpoint/2010/main" val="3722497685"/>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026" name="Picture 2" descr="G:\שיווק\איורים\איורים ים\איורים ים\איורים-ים-23.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t="-7921"/>
          <a:stretch/>
        </p:blipFill>
        <p:spPr bwMode="auto">
          <a:xfrm>
            <a:off x="0" y="5322013"/>
            <a:ext cx="2825393" cy="153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8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49BDF0"/>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026" name="Picture 2" descr="G:\שיווק\איורים\איורים ים\איורים ים\איורים-ים-1.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t="-19174" r="-4390"/>
          <a:stretch/>
        </p:blipFill>
        <p:spPr bwMode="auto">
          <a:xfrm>
            <a:off x="0" y="4878388"/>
            <a:ext cx="2629431" cy="197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7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EB7255"/>
                </a:solidFill>
                <a:cs typeface="+mn-cs"/>
              </a:defRPr>
            </a:lvl1pPr>
          </a:lstStyle>
          <a:p>
            <a:r>
              <a:rPr lang="he-IL" dirty="0"/>
              <a:t>שער משנה (חוצץ)</a:t>
            </a:r>
            <a:endParaRPr lang="en-GB" dirty="0"/>
          </a:p>
        </p:txBody>
      </p:sp>
      <p:pic>
        <p:nvPicPr>
          <p:cNvPr id="7170" name="Picture 2" descr="G:\שיווק\איורים\איורים PNG\IURIM-49.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2866" y="4443361"/>
            <a:ext cx="2322165" cy="148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4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EB7255"/>
                </a:solidFill>
                <a:cs typeface="+mn-cs"/>
              </a:defRPr>
            </a:lvl1pPr>
          </a:lstStyle>
          <a:p>
            <a:r>
              <a:rPr lang="he-IL" dirty="0"/>
              <a:t>שער משנה (חוצץ)</a:t>
            </a:r>
            <a:endParaRPr lang="en-GB" dirty="0"/>
          </a:p>
        </p:txBody>
      </p:sp>
      <p:pic>
        <p:nvPicPr>
          <p:cNvPr id="6146" name="Picture 2" descr="G:\שיווק\איורים\איורים PNG\IURIM-45.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0275" y="3585680"/>
            <a:ext cx="1639052" cy="234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794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a:t>שער משנה (חוצץ)</a:t>
            </a:r>
            <a:endParaRPr lang="en-GB" dirty="0"/>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2288"/>
          <a:stretch/>
        </p:blipFill>
        <p:spPr>
          <a:xfrm>
            <a:off x="1100664" y="4594835"/>
            <a:ext cx="2160000" cy="1383515"/>
          </a:xfrm>
          <a:prstGeom prst="rect">
            <a:avLst/>
          </a:prstGeom>
        </p:spPr>
      </p:pic>
    </p:spTree>
    <p:extLst>
      <p:ext uri="{BB962C8B-B14F-4D97-AF65-F5344CB8AC3E}">
        <p14:creationId xmlns:p14="http://schemas.microsoft.com/office/powerpoint/2010/main" val="4039894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a:t>שער משנה (חוצץ)</a:t>
            </a:r>
            <a:endParaRPr lang="en-GB" dirty="0"/>
          </a:p>
        </p:txBody>
      </p:sp>
      <p:pic>
        <p:nvPicPr>
          <p:cNvPr id="3074" name="Picture 2" descr="G:\שיווק\איורים\איורים ים\איורים ים\איורים-ים-22.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flipH="1">
            <a:off x="-1" y="4865954"/>
            <a:ext cx="3063991" cy="108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7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49BDF0"/>
                </a:solidFill>
                <a:cs typeface="+mn-cs"/>
              </a:defRPr>
            </a:lvl1pPr>
          </a:lstStyle>
          <a:p>
            <a:r>
              <a:rPr lang="he-IL" dirty="0"/>
              <a:t>שער משנה (חוצץ)</a:t>
            </a:r>
            <a:endParaRPr lang="en-GB"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1644" y="3784223"/>
            <a:ext cx="2160000" cy="2153487"/>
          </a:xfrm>
          <a:prstGeom prst="rect">
            <a:avLst/>
          </a:prstGeom>
        </p:spPr>
      </p:pic>
    </p:spTree>
    <p:extLst>
      <p:ext uri="{BB962C8B-B14F-4D97-AF65-F5344CB8AC3E}">
        <p14:creationId xmlns:p14="http://schemas.microsoft.com/office/powerpoint/2010/main" val="330271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49BDF0"/>
                </a:solidFill>
                <a:cs typeface="+mn-cs"/>
              </a:defRPr>
            </a:lvl1pPr>
          </a:lstStyle>
          <a:p>
            <a:r>
              <a:rPr lang="he-IL" dirty="0"/>
              <a:t>שער משנה (חוצץ)</a:t>
            </a:r>
            <a:endParaRPr lang="en-GB" dirty="0"/>
          </a:p>
        </p:txBody>
      </p:sp>
      <p:pic>
        <p:nvPicPr>
          <p:cNvPr id="1026" name="Picture 2" descr="G:\שיווק\איורים\איורים PNG\איורים עיבוד.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11182" b="26336"/>
          <a:stretch/>
        </p:blipFill>
        <p:spPr bwMode="auto">
          <a:xfrm>
            <a:off x="0" y="4214276"/>
            <a:ext cx="4244874" cy="17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21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59CC6"/>
                </a:solidFill>
                <a:cs typeface="+mn-cs"/>
              </a:defRPr>
            </a:lvl1pPr>
          </a:lstStyle>
          <a:p>
            <a:r>
              <a:rPr lang="he-IL" dirty="0"/>
              <a:t>שער משנה (חוצץ)</a:t>
            </a:r>
            <a:endParaRPr lang="en-GB" dirty="0"/>
          </a:p>
        </p:txBody>
      </p:sp>
      <p:pic>
        <p:nvPicPr>
          <p:cNvPr id="5122" name="Picture 2" descr="G:\שיווק\איורים\איורים PNG\IURIM-36.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4213688"/>
            <a:ext cx="3130831" cy="172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61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59CC6"/>
                </a:solidFill>
                <a:cs typeface="+mn-cs"/>
              </a:defRPr>
            </a:lvl1pPr>
          </a:lstStyle>
          <a:p>
            <a:r>
              <a:rPr lang="he-IL" dirty="0"/>
              <a:t>שער משנה (חוצץ)</a:t>
            </a:r>
            <a:endParaRPr lang="en-GB" dirty="0"/>
          </a:p>
        </p:txBody>
      </p:sp>
      <p:pic>
        <p:nvPicPr>
          <p:cNvPr id="2051" name="Picture 3" descr="G:\שיווק\איורים\איורים PNG\IURIM-41.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4103456"/>
            <a:ext cx="2075193" cy="183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2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49BDF0"/>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8194" name="Picture 2" descr="G:\שיווק\איורים\איורים PNG\IURIM-67.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0275" y="4428161"/>
            <a:ext cx="1643864" cy="242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634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49BDF0"/>
                </a:solidFill>
                <a:cs typeface="+mn-cs"/>
              </a:defRPr>
            </a:lvl1pPr>
          </a:lstStyle>
          <a:p>
            <a:r>
              <a:rPr lang="he-IL" dirty="0"/>
              <a:t>שער משנה (חוצץ)</a:t>
            </a:r>
            <a:endParaRPr lang="en-GB" dirty="0"/>
          </a:p>
        </p:txBody>
      </p:sp>
      <p:pic>
        <p:nvPicPr>
          <p:cNvPr id="2050" name="Picture 2" descr="G:\שיווק\איורים\איורים ים\איורים ים\איורים-ים-3.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 y="4356374"/>
            <a:ext cx="3092521" cy="157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950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F8E258"/>
                </a:solidFill>
                <a:cs typeface="+mn-cs"/>
              </a:defRPr>
            </a:lvl1pPr>
          </a:lstStyle>
          <a:p>
            <a:r>
              <a:rPr lang="he-IL" dirty="0"/>
              <a:t>שער משנה (חוצץ)</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787603"/>
            <a:ext cx="2142789" cy="2160000"/>
          </a:xfrm>
          <a:prstGeom prst="rect">
            <a:avLst/>
          </a:prstGeom>
        </p:spPr>
      </p:pic>
    </p:spTree>
    <p:extLst>
      <p:ext uri="{BB962C8B-B14F-4D97-AF65-F5344CB8AC3E}">
        <p14:creationId xmlns:p14="http://schemas.microsoft.com/office/powerpoint/2010/main" val="2311685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F8E258"/>
                </a:solidFill>
                <a:cs typeface="+mn-cs"/>
              </a:defRPr>
            </a:lvl1pPr>
          </a:lstStyle>
          <a:p>
            <a:r>
              <a:rPr lang="he-IL" dirty="0"/>
              <a:t>שער משנה (חוצץ)</a:t>
            </a:r>
            <a:endParaRPr lang="en-GB" dirty="0"/>
          </a:p>
        </p:txBody>
      </p:sp>
      <p:pic>
        <p:nvPicPr>
          <p:cNvPr id="4098" name="Picture 2" descr="G:\שיווק\איורים\איורים PNG\IURIM-24.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4513495"/>
            <a:ext cx="2553377" cy="142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235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9924" y="1902525"/>
            <a:ext cx="5500886" cy="318161"/>
          </a:xfrm>
        </p:spPr>
        <p:txBody>
          <a:bodyPr>
            <a:noAutofit/>
          </a:bodyPr>
          <a:lstStyle>
            <a:lvl1pPr algn="r">
              <a:defRPr sz="3800" b="1">
                <a:solidFill>
                  <a:srgbClr val="49BDF0"/>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sp>
        <p:nvSpPr>
          <p:cNvPr id="5" name="Picture Placeholder 4"/>
          <p:cNvSpPr>
            <a:spLocks noGrp="1"/>
          </p:cNvSpPr>
          <p:nvPr>
            <p:ph type="pic" sz="quarter" idx="15" hasCustomPrompt="1"/>
          </p:nvPr>
        </p:nvSpPr>
        <p:spPr>
          <a:xfrm>
            <a:off x="0" y="1216025"/>
            <a:ext cx="3084513" cy="5641975"/>
          </a:xfrm>
        </p:spPr>
        <p:txBody>
          <a:bodyPr/>
          <a:lstStyle/>
          <a:p>
            <a:r>
              <a:rPr lang="he-IL" dirty="0"/>
              <a:t>תמונה</a:t>
            </a:r>
            <a:endParaRPr lang="en-GB" dirty="0"/>
          </a:p>
        </p:txBody>
      </p:sp>
    </p:spTree>
    <p:extLst>
      <p:ext uri="{BB962C8B-B14F-4D97-AF65-F5344CB8AC3E}">
        <p14:creationId xmlns:p14="http://schemas.microsoft.com/office/powerpoint/2010/main" val="2431926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1188" y="1902525"/>
            <a:ext cx="4449622"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spTree>
    <p:extLst>
      <p:ext uri="{BB962C8B-B14F-4D97-AF65-F5344CB8AC3E}">
        <p14:creationId xmlns:p14="http://schemas.microsoft.com/office/powerpoint/2010/main" val="3347970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169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כ"ח/חשון/תשפ"ד</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465889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כ"ח/חשון/תשפ"ד</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787056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כ"ח/חשון/תשפ"ד</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268187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כ"ח/חשון/תשפ"ד</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407829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8000"/>
            <a:ext cx="3425194" cy="2160000"/>
          </a:xfrm>
          <a:prstGeom prst="rect">
            <a:avLst/>
          </a:prstGeom>
        </p:spPr>
      </p:pic>
    </p:spTree>
    <p:extLst>
      <p:ext uri="{BB962C8B-B14F-4D97-AF65-F5344CB8AC3E}">
        <p14:creationId xmlns:p14="http://schemas.microsoft.com/office/powerpoint/2010/main" val="1891993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כ"ח/חשון/תשפ"ד</a:t>
            </a:fld>
            <a:endParaRPr lang="he-IL"/>
          </a:p>
        </p:txBody>
      </p:sp>
      <p:sp>
        <p:nvSpPr>
          <p:cNvPr id="8" name="מציין מיקום של כותרת תחתונה 7"/>
          <p:cNvSpPr>
            <a:spLocks noGrp="1"/>
          </p:cNvSpPr>
          <p:nvPr>
            <p:ph type="ftr" sz="quarter" idx="11"/>
          </p:nvPr>
        </p:nvSpPr>
        <p:spPr>
          <a:xfrm>
            <a:off x="3124200" y="6356350"/>
            <a:ext cx="2895600" cy="365125"/>
          </a:xfrm>
          <a:prstGeom prst="rect">
            <a:avLst/>
          </a:prstGeom>
        </p:spPr>
        <p:txBody>
          <a:bodyPr/>
          <a:lstStyle/>
          <a:p>
            <a:endParaRPr lang="he-IL"/>
          </a:p>
        </p:txBody>
      </p:sp>
      <p:sp>
        <p:nvSpPr>
          <p:cNvPr id="9" name="מציין מיקום של מספר שקופית 8"/>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1588105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כ"ח/חשון/תשפ"ד</a:t>
            </a:fld>
            <a:endParaRPr lang="he-IL"/>
          </a:p>
        </p:txBody>
      </p:sp>
      <p:sp>
        <p:nvSpPr>
          <p:cNvPr id="4" name="מציין מיקום של כותרת תחתונה 3"/>
          <p:cNvSpPr>
            <a:spLocks noGrp="1"/>
          </p:cNvSpPr>
          <p:nvPr>
            <p:ph type="ftr" sz="quarter" idx="11"/>
          </p:nvPr>
        </p:nvSpPr>
        <p:spPr>
          <a:xfrm>
            <a:off x="3124200" y="6356350"/>
            <a:ext cx="2895600" cy="365125"/>
          </a:xfrm>
          <a:prstGeom prst="rect">
            <a:avLst/>
          </a:prstGeom>
        </p:spPr>
        <p:txBody>
          <a:bodyPr/>
          <a:lstStyle/>
          <a:p>
            <a:endParaRPr lang="he-IL"/>
          </a:p>
        </p:txBody>
      </p:sp>
      <p:sp>
        <p:nvSpPr>
          <p:cNvPr id="5" name="מציין מיקום של מספר שקופית 4"/>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206132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כ"ח/חשון/תשפ"ד</a:t>
            </a:fld>
            <a:endParaRPr lang="he-IL"/>
          </a:p>
        </p:txBody>
      </p:sp>
      <p:sp>
        <p:nvSpPr>
          <p:cNvPr id="3" name="מציין מיקום של כותרת תחתונה 2"/>
          <p:cNvSpPr>
            <a:spLocks noGrp="1"/>
          </p:cNvSpPr>
          <p:nvPr>
            <p:ph type="ftr" sz="quarter" idx="11"/>
          </p:nvPr>
        </p:nvSpPr>
        <p:spPr>
          <a:xfrm>
            <a:off x="3124200" y="6356350"/>
            <a:ext cx="2895600" cy="365125"/>
          </a:xfrm>
          <a:prstGeom prst="rect">
            <a:avLst/>
          </a:prstGeom>
        </p:spPr>
        <p:txBody>
          <a:bodyPr/>
          <a:lstStyle/>
          <a:p>
            <a:endParaRPr lang="he-IL"/>
          </a:p>
        </p:txBody>
      </p:sp>
      <p:sp>
        <p:nvSpPr>
          <p:cNvPr id="4" name="מציין מיקום של מספר שקופית 3"/>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2628982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כ"ח/חשון/תשפ"ד</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194338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כ"ח/חשון/תשפ"ד</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882660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כ"ח/חשון/תשפ"ד</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224768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כ"ח/חשון/תשפ"ד</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404490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כ"ח/חשון/תשפ"ד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1913369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כ"ח/חשון/תשפ"ד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25039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כ"ח/חשון/תשפ"ד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74229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59CC6"/>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2050" name="Picture 2" descr="G:\שיווק\איורים\איורים PNG\IURIM-40.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28271" y="4634857"/>
            <a:ext cx="2327061" cy="222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289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625EAB19-EB0F-4CCD-9F6C-9001C22AE814}" type="datetimeFigureOut">
              <a:rPr lang="he-IL" smtClean="0"/>
              <a:t>כ"ח/חשון/תשפ"ד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4121115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625EAB19-EB0F-4CCD-9F6C-9001C22AE814}" type="datetimeFigureOut">
              <a:rPr lang="he-IL" smtClean="0"/>
              <a:t>כ"ח/חשון/תשפ"ד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2171654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625EAB19-EB0F-4CCD-9F6C-9001C22AE814}" type="datetimeFigureOut">
              <a:rPr lang="he-IL" smtClean="0"/>
              <a:t>כ"ח/חשון/תשפ"ד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943124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25EAB19-EB0F-4CCD-9F6C-9001C22AE814}" type="datetimeFigureOut">
              <a:rPr lang="he-IL" smtClean="0"/>
              <a:t>כ"ח/חשון/תשפ"ד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139589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25EAB19-EB0F-4CCD-9F6C-9001C22AE814}" type="datetimeFigureOut">
              <a:rPr lang="he-IL" smtClean="0"/>
              <a:t>כ"ח/חשון/תשפ"ד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1511764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25EAB19-EB0F-4CCD-9F6C-9001C22AE814}" type="datetimeFigureOut">
              <a:rPr lang="he-IL" smtClean="0"/>
              <a:t>כ"ח/חשון/תשפ"ד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943124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כ"ח/חשון/תשפ"ד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676384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כ"ח/חשון/תשפ"ד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10565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59CC6"/>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8000"/>
            <a:ext cx="2049882" cy="2160000"/>
          </a:xfrm>
          <a:prstGeom prst="rect">
            <a:avLst/>
          </a:prstGeom>
        </p:spPr>
      </p:pic>
    </p:spTree>
    <p:extLst>
      <p:ext uri="{BB962C8B-B14F-4D97-AF65-F5344CB8AC3E}">
        <p14:creationId xmlns:p14="http://schemas.microsoft.com/office/powerpoint/2010/main" val="223508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320" y="4698000"/>
            <a:ext cx="2142789" cy="2160000"/>
          </a:xfrm>
          <a:prstGeom prst="rect">
            <a:avLst/>
          </a:prstGeom>
        </p:spPr>
      </p:pic>
    </p:spTree>
    <p:extLst>
      <p:ext uri="{BB962C8B-B14F-4D97-AF65-F5344CB8AC3E}">
        <p14:creationId xmlns:p14="http://schemas.microsoft.com/office/powerpoint/2010/main" val="250679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3074" name="Picture 2" descr="G:\שיווק\איורים\איורים PNG\IURIM-46.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303839"/>
            <a:ext cx="2638097" cy="155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0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0274" y="5430160"/>
            <a:ext cx="2438948" cy="1438114"/>
          </a:xfrm>
          <a:prstGeom prst="rect">
            <a:avLst/>
          </a:prstGeom>
        </p:spPr>
      </p:pic>
    </p:spTree>
    <p:extLst>
      <p:ext uri="{BB962C8B-B14F-4D97-AF65-F5344CB8AC3E}">
        <p14:creationId xmlns:p14="http://schemas.microsoft.com/office/powerpoint/2010/main" val="47840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82" y="5505668"/>
            <a:ext cx="2160000" cy="1352332"/>
          </a:xfrm>
          <a:prstGeom prst="rect">
            <a:avLst/>
          </a:prstGeom>
        </p:spPr>
      </p:pic>
    </p:spTree>
    <p:extLst>
      <p:ext uri="{BB962C8B-B14F-4D97-AF65-F5344CB8AC3E}">
        <p14:creationId xmlns:p14="http://schemas.microsoft.com/office/powerpoint/2010/main" val="291997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053D9-701C-444A-8C64-AAC652109DAE}" type="datetimeFigureOut">
              <a:rPr lang="en-GB" smtClean="0"/>
              <a:t>12/11/2023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Rectangle 6"/>
          <p:cNvSpPr/>
          <p:nvPr userDrawn="1"/>
        </p:nvSpPr>
        <p:spPr>
          <a:xfrm>
            <a:off x="7385396" y="6033247"/>
            <a:ext cx="1758604" cy="82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711891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713" r:id="rId4"/>
    <p:sldLayoutId id="2147483674" r:id="rId5"/>
    <p:sldLayoutId id="2147483682" r:id="rId6"/>
    <p:sldLayoutId id="2147483714" r:id="rId7"/>
    <p:sldLayoutId id="2147483709" r:id="rId8"/>
    <p:sldLayoutId id="2147483683" r:id="rId9"/>
    <p:sldLayoutId id="2147483712" r:id="rId10"/>
    <p:sldLayoutId id="2147483708" r:id="rId11"/>
    <p:sldLayoutId id="2147483675" r:id="rId12"/>
    <p:sldLayoutId id="2147483717" r:id="rId13"/>
    <p:sldLayoutId id="2147483676" r:id="rId14"/>
    <p:sldLayoutId id="2147483711" r:id="rId15"/>
    <p:sldLayoutId id="2147483677" r:id="rId16"/>
    <p:sldLayoutId id="2147483718" r:id="rId17"/>
    <p:sldLayoutId id="2147483716" r:id="rId18"/>
    <p:sldLayoutId id="2147483719" r:id="rId19"/>
    <p:sldLayoutId id="2147483710" r:id="rId20"/>
    <p:sldLayoutId id="2147483681" r:id="rId21"/>
    <p:sldLayoutId id="2147483715" r:id="rId22"/>
    <p:sldLayoutId id="2147483678" r:id="rId23"/>
    <p:sldLayoutId id="2147483679" r:id="rId24"/>
    <p:sldLayoutId id="214748368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176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25EAB19-EB0F-4CCD-9F6C-9001C22AE814}" type="datetimeFigureOut">
              <a:rPr lang="he-IL" smtClean="0"/>
              <a:t>כ"ח/חשון/תשפ"ד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217A60-298F-4965-8A94-E6694E971BB8}" type="slidenum">
              <a:rPr lang="he-IL" smtClean="0"/>
              <a:t>‹#›</a:t>
            </a:fld>
            <a:endParaRPr lang="he-IL"/>
          </a:p>
        </p:txBody>
      </p:sp>
    </p:spTree>
    <p:extLst>
      <p:ext uri="{BB962C8B-B14F-4D97-AF65-F5344CB8AC3E}">
        <p14:creationId xmlns:p14="http://schemas.microsoft.com/office/powerpoint/2010/main" val="22433215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hyperlink" Target="https://youtu.be/hH3sxUknkt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youtube.com/watch?v=hfw2AFvR0YU" TargetMode="Externa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youtu.be/WabT1L-nN-E" TargetMode="External"/><Relationship Id="rId1" Type="http://schemas.openxmlformats.org/officeDocument/2006/relationships/slideLayout" Target="../slideLayouts/slideLayout11.xml"/><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he.wiktionary.org/wiki/%D7%9E%D7%92%D7%A4%D7%95%D7%9F" TargetMode="External"/><Relationship Id="rId7" Type="http://schemas.openxmlformats.org/officeDocument/2006/relationships/hyperlink" Target="https://he.wiktionary.org/wiki/%D7%90%D7%96%D7%9F" TargetMode="External"/><Relationship Id="rId2" Type="http://schemas.openxmlformats.org/officeDocument/2006/relationships/image" Target="../media/image32.jpg"/><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hyperlink" Target="https://www.zapsplat.com/sound-effect-category/city-and-urban/" TargetMode="Externa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aluzzi.it/" TargetMode="External"/><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hyperlink" Target="https://commons.wikimedia.org/wiki/User:Quinti9"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soundtracker.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4572000" y="464623"/>
            <a:ext cx="2783981" cy="713434"/>
          </a:xfrm>
        </p:spPr>
        <p:txBody>
          <a:bodyPr>
            <a:normAutofit fontScale="90000"/>
          </a:bodyPr>
          <a:lstStyle/>
          <a:p>
            <a:pPr algn="r"/>
            <a:r>
              <a:rPr lang="he-IL" dirty="0">
                <a:solidFill>
                  <a:schemeClr val="accent4">
                    <a:lumMod val="40000"/>
                    <a:lumOff val="60000"/>
                  </a:schemeClr>
                </a:solidFill>
              </a:rPr>
              <a:t>זיהום רעש</a:t>
            </a:r>
            <a:endParaRPr lang="en-GB" dirty="0">
              <a:solidFill>
                <a:schemeClr val="accent4">
                  <a:lumMod val="40000"/>
                  <a:lumOff val="60000"/>
                </a:schemeClr>
              </a:solidFill>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604376"/>
            <a:ext cx="2116613" cy="1800000"/>
          </a:xfrm>
          <a:prstGeom prst="rect">
            <a:avLst/>
          </a:prstGeom>
        </p:spPr>
      </p:pic>
      <p:sp>
        <p:nvSpPr>
          <p:cNvPr id="4" name="TextBox 3">
            <a:extLst>
              <a:ext uri="{FF2B5EF4-FFF2-40B4-BE49-F238E27FC236}">
                <a16:creationId xmlns:a16="http://schemas.microsoft.com/office/drawing/2014/main" id="{EBC9595C-D90A-4753-9C56-323427878184}"/>
              </a:ext>
            </a:extLst>
          </p:cNvPr>
          <p:cNvSpPr txBox="1"/>
          <p:nvPr/>
        </p:nvSpPr>
        <p:spPr>
          <a:xfrm>
            <a:off x="3661420" y="5788158"/>
            <a:ext cx="4236099" cy="276999"/>
          </a:xfrm>
          <a:prstGeom prst="rect">
            <a:avLst/>
          </a:prstGeom>
          <a:noFill/>
        </p:spPr>
        <p:txBody>
          <a:bodyPr wrap="square" rtlCol="0">
            <a:spAutoFit/>
          </a:bodyPr>
          <a:lstStyle/>
          <a:p>
            <a:pPr algn="ctr" rtl="1"/>
            <a:r>
              <a:rPr lang="he-IL" sz="1200" dirty="0"/>
              <a:t>תצלום: </a:t>
            </a:r>
            <a:r>
              <a:rPr lang="he-IL" sz="1200" dirty="0" err="1"/>
              <a:t>nck_gsl</a:t>
            </a:r>
            <a:r>
              <a:rPr lang="he-IL" sz="1200" dirty="0"/>
              <a:t>, מתוך </a:t>
            </a:r>
            <a:r>
              <a:rPr lang="en-US" sz="1200" dirty="0" err="1"/>
              <a:t>pixabay</a:t>
            </a:r>
            <a:endParaRPr lang="en-US" sz="1200" dirty="0"/>
          </a:p>
        </p:txBody>
      </p:sp>
      <p:pic>
        <p:nvPicPr>
          <p:cNvPr id="5" name="תמונה 4" descr="זיקוקין דינור">
            <a:extLst>
              <a:ext uri="{FF2B5EF4-FFF2-40B4-BE49-F238E27FC236}">
                <a16:creationId xmlns:a16="http://schemas.microsoft.com/office/drawing/2014/main" id="{2612B7B2-B866-42ED-9E56-62A347A09A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9417" y="1122609"/>
            <a:ext cx="6924583" cy="4612782"/>
          </a:xfrm>
          <a:prstGeom prst="rect">
            <a:avLst/>
          </a:prstGeom>
        </p:spPr>
      </p:pic>
      <p:sp>
        <p:nvSpPr>
          <p:cNvPr id="7" name="תיבת טקסט 6">
            <a:extLst>
              <a:ext uri="{FF2B5EF4-FFF2-40B4-BE49-F238E27FC236}">
                <a16:creationId xmlns:a16="http://schemas.microsoft.com/office/drawing/2014/main" id="{E7E2D06A-4697-56AC-A951-5868F55F5F47}"/>
              </a:ext>
            </a:extLst>
          </p:cNvPr>
          <p:cNvSpPr txBox="1"/>
          <p:nvPr/>
        </p:nvSpPr>
        <p:spPr>
          <a:xfrm>
            <a:off x="1709783" y="6235127"/>
            <a:ext cx="6187736" cy="463075"/>
          </a:xfrm>
          <a:prstGeom prst="rect">
            <a:avLst/>
          </a:prstGeom>
          <a:noFill/>
        </p:spPr>
        <p:txBody>
          <a:bodyPr wrap="square">
            <a:spAutoFit/>
          </a:bodyPr>
          <a:lstStyle/>
          <a:p>
            <a:pPr algn="just" rtl="1">
              <a:lnSpc>
                <a:spcPct val="150000"/>
              </a:lnSpc>
              <a:spcAft>
                <a:spcPts val="800"/>
              </a:spcAft>
            </a:pPr>
            <a:r>
              <a:rPr lang="he-IL"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לחץ על הקישור לקבלת תמונת רדאר - תגובת ציפורים לזיקוקים</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671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956771" y="464178"/>
            <a:ext cx="8062942" cy="713434"/>
          </a:xfrm>
        </p:spPr>
        <p:txBody>
          <a:bodyPr>
            <a:normAutofit fontScale="90000"/>
          </a:bodyPr>
          <a:lstStyle/>
          <a:p>
            <a:pPr algn="r"/>
            <a:r>
              <a:rPr lang="he-IL" dirty="0">
                <a:solidFill>
                  <a:schemeClr val="accent4">
                    <a:lumMod val="40000"/>
                    <a:lumOff val="60000"/>
                  </a:schemeClr>
                </a:solidFill>
              </a:rPr>
              <a:t>השפעות זיהום רעש על יונקים</a:t>
            </a:r>
            <a:endParaRPr lang="en-GB" dirty="0">
              <a:solidFill>
                <a:schemeClr val="accent4">
                  <a:lumMod val="40000"/>
                  <a:lumOff val="60000"/>
                </a:schemeClr>
              </a:solidFill>
            </a:endParaRPr>
          </a:p>
        </p:txBody>
      </p:sp>
      <p:sp>
        <p:nvSpPr>
          <p:cNvPr id="6" name="כותרת 1">
            <a:extLst>
              <a:ext uri="{FF2B5EF4-FFF2-40B4-BE49-F238E27FC236}">
                <a16:creationId xmlns:a16="http://schemas.microsoft.com/office/drawing/2014/main" id="{08805199-F07D-46F4-8466-7F0D1C04633F}"/>
              </a:ext>
              <a:ext uri="{C183D7F6-B498-43B3-948B-1728B52AA6E4}">
                <adec:decorative xmlns:adec="http://schemas.microsoft.com/office/drawing/2017/decorative" val="1"/>
              </a:ext>
            </a:extLst>
          </p:cNvPr>
          <p:cNvSpPr txBox="1">
            <a:spLocks/>
          </p:cNvSpPr>
          <p:nvPr/>
        </p:nvSpPr>
        <p:spPr>
          <a:xfrm>
            <a:off x="1446962" y="586909"/>
            <a:ext cx="7423848" cy="318161"/>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4800" kern="1200">
                <a:solidFill>
                  <a:srgbClr val="49BDF0"/>
                </a:solidFill>
                <a:latin typeface="+mj-lt"/>
                <a:ea typeface="+mj-ea"/>
                <a:cs typeface="+mn-cs"/>
              </a:defRPr>
            </a:lvl1pPr>
          </a:lstStyle>
          <a:p>
            <a:endParaRPr lang="he-IL" sz="3600" dirty="0"/>
          </a:p>
        </p:txBody>
      </p:sp>
      <p:sp>
        <p:nvSpPr>
          <p:cNvPr id="2" name="תיבת טקסט 1">
            <a:extLst>
              <a:ext uri="{FF2B5EF4-FFF2-40B4-BE49-F238E27FC236}">
                <a16:creationId xmlns:a16="http://schemas.microsoft.com/office/drawing/2014/main" id="{EB4381DC-F13F-096D-CDF7-CBDB92A03222}"/>
              </a:ext>
            </a:extLst>
          </p:cNvPr>
          <p:cNvSpPr txBox="1"/>
          <p:nvPr/>
        </p:nvSpPr>
        <p:spPr>
          <a:xfrm>
            <a:off x="-39445" y="1437244"/>
            <a:ext cx="9183445" cy="1292662"/>
          </a:xfrm>
          <a:prstGeom prst="rect">
            <a:avLst/>
          </a:prstGeom>
          <a:solidFill>
            <a:schemeClr val="bg1"/>
          </a:solidFill>
        </p:spPr>
        <p:txBody>
          <a:bodyPr wrap="square" rtlCol="1">
            <a:spAutoFit/>
          </a:bodyPr>
          <a:lstStyle/>
          <a:p>
            <a:pPr lvl="2" algn="ctr"/>
            <a:r>
              <a:rPr lang="he-IL" sz="2400" dirty="0">
                <a:effectLst/>
                <a:latin typeface="Calibri" panose="020F0502020204030204" pitchFamily="34" charset="0"/>
                <a:ea typeface="Calibri" panose="020F0502020204030204" pitchFamily="34" charset="0"/>
                <a:cs typeface="Arial" panose="020B0604020202020204" pitchFamily="34" charset="0"/>
              </a:rPr>
              <a:t>שפני הסלע, מתקשרים ביניהם באמצעות קולות </a:t>
            </a:r>
          </a:p>
          <a:p>
            <a:pPr lvl="2" algn="ctr"/>
            <a:r>
              <a:rPr lang="he-IL" dirty="0">
                <a:effectLst/>
                <a:latin typeface="Calibri" panose="020F0502020204030204" pitchFamily="34" charset="0"/>
                <a:ea typeface="Calibri" panose="020F0502020204030204" pitchFamily="34" charset="0"/>
                <a:cs typeface="Arial" panose="020B0604020202020204" pitchFamily="34" charset="0"/>
              </a:rPr>
              <a:t>צפו </a:t>
            </a:r>
            <a:r>
              <a:rPr lang="he-IL"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בסרטון הקצר בקישור הזה</a:t>
            </a:r>
            <a:endPar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lvl="2" algn="ctr"/>
            <a:endParaRPr lang="en-US" dirty="0">
              <a:effectLst/>
              <a:latin typeface="Calibri" panose="020F0502020204030204" pitchFamily="34" charset="0"/>
              <a:ea typeface="Calibri" panose="020F0502020204030204" pitchFamily="34" charset="0"/>
              <a:cs typeface="Arial" panose="020B0604020202020204" pitchFamily="34" charset="0"/>
            </a:endParaRPr>
          </a:p>
          <a:p>
            <a:pPr algn="r"/>
            <a:endParaRPr lang="he-IL" dirty="0"/>
          </a:p>
        </p:txBody>
      </p:sp>
      <p:pic>
        <p:nvPicPr>
          <p:cNvPr id="4" name="תמונה 3" descr="שפני סלע&#10;">
            <a:extLst>
              <a:ext uri="{FF2B5EF4-FFF2-40B4-BE49-F238E27FC236}">
                <a16:creationId xmlns:a16="http://schemas.microsoft.com/office/drawing/2014/main" id="{67EC481F-6642-1A6D-9E13-54A23F0CE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1021" y="3253126"/>
            <a:ext cx="4937423" cy="3291616"/>
          </a:xfrm>
          <a:prstGeom prst="rect">
            <a:avLst/>
          </a:prstGeom>
        </p:spPr>
      </p:pic>
      <p:sp>
        <p:nvSpPr>
          <p:cNvPr id="5" name="תיבת טקסט 4" descr="שפני סלע בשמורת הטבע נחל דוד &#10;צילום: יניב כהן, רשות הטבע והגנים&#10;">
            <a:extLst>
              <a:ext uri="{FF2B5EF4-FFF2-40B4-BE49-F238E27FC236}">
                <a16:creationId xmlns:a16="http://schemas.microsoft.com/office/drawing/2014/main" id="{65231466-B53B-018F-5B52-C34BDB1EAEAB}"/>
              </a:ext>
            </a:extLst>
          </p:cNvPr>
          <p:cNvSpPr txBox="1"/>
          <p:nvPr/>
        </p:nvSpPr>
        <p:spPr>
          <a:xfrm>
            <a:off x="4730790" y="2607648"/>
            <a:ext cx="3409026" cy="584775"/>
          </a:xfrm>
          <a:prstGeom prst="rect">
            <a:avLst/>
          </a:prstGeom>
          <a:noFill/>
        </p:spPr>
        <p:txBody>
          <a:bodyPr wrap="square" rtlCol="1">
            <a:spAutoFit/>
          </a:bodyPr>
          <a:lstStyle/>
          <a:p>
            <a:pPr algn="ctr" rtl="1"/>
            <a:r>
              <a:rPr lang="he-IL" dirty="0"/>
              <a:t>שפני סלע בשמורת הטבע נחל דוד </a:t>
            </a:r>
          </a:p>
          <a:p>
            <a:pPr algn="ctr" rtl="1"/>
            <a:r>
              <a:rPr lang="he-IL" sz="1400" dirty="0"/>
              <a:t>צילום: יניב כהן, רשות הטבע והגנים</a:t>
            </a:r>
          </a:p>
        </p:txBody>
      </p:sp>
      <p:pic>
        <p:nvPicPr>
          <p:cNvPr id="1026" name="Picture 2" descr="פיל יער אפריקני">
            <a:extLst>
              <a:ext uri="{FF2B5EF4-FFF2-40B4-BE49-F238E27FC236}">
                <a16:creationId xmlns:a16="http://schemas.microsoft.com/office/drawing/2014/main" id="{7FDECC00-2A39-59F4-9277-2F44E5111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786" y="4516715"/>
            <a:ext cx="3498713" cy="2331868"/>
          </a:xfrm>
          <a:prstGeom prst="rect">
            <a:avLst/>
          </a:prstGeom>
          <a:noFill/>
          <a:extLst>
            <a:ext uri="{909E8E84-426E-40DD-AFC4-6F175D3DCCD1}">
              <a14:hiddenFill xmlns:a14="http://schemas.microsoft.com/office/drawing/2010/main">
                <a:solidFill>
                  <a:srgbClr val="FFFFFF"/>
                </a:solidFill>
              </a14:hiddenFill>
            </a:ext>
          </a:extLst>
        </p:spPr>
      </p:pic>
      <p:sp>
        <p:nvSpPr>
          <p:cNvPr id="10" name="תיבת טקסט 9">
            <a:extLst>
              <a:ext uri="{FF2B5EF4-FFF2-40B4-BE49-F238E27FC236}">
                <a16:creationId xmlns:a16="http://schemas.microsoft.com/office/drawing/2014/main" id="{6455AEFF-22C5-B8D6-B386-D7C848716B8E}"/>
              </a:ext>
            </a:extLst>
          </p:cNvPr>
          <p:cNvSpPr txBox="1"/>
          <p:nvPr/>
        </p:nvSpPr>
        <p:spPr>
          <a:xfrm>
            <a:off x="315262" y="3654941"/>
            <a:ext cx="3755759" cy="861774"/>
          </a:xfrm>
          <a:prstGeom prst="rect">
            <a:avLst/>
          </a:prstGeom>
          <a:noFill/>
        </p:spPr>
        <p:txBody>
          <a:bodyPr wrap="square" rtlCol="1">
            <a:spAutoFit/>
          </a:bodyPr>
          <a:lstStyle/>
          <a:p>
            <a:pPr algn="ctr" rtl="1"/>
            <a:r>
              <a:rPr lang="he-IL" dirty="0"/>
              <a:t>פילי יער אפריקנים </a:t>
            </a:r>
          </a:p>
          <a:p>
            <a:pPr algn="ctr" rtl="1"/>
            <a:r>
              <a:rPr lang="he-IL" dirty="0"/>
              <a:t>בפארק לאומי </a:t>
            </a:r>
            <a:r>
              <a:rPr lang="en-US" b="0" i="0" dirty="0" err="1">
                <a:solidFill>
                  <a:srgbClr val="202122"/>
                </a:solidFill>
                <a:effectLst/>
                <a:latin typeface="Arial" panose="020B0604020202020204" pitchFamily="34" charset="0"/>
              </a:rPr>
              <a:t>Nouabalé-Ndoki</a:t>
            </a:r>
            <a:r>
              <a:rPr lang="he-IL" b="0" i="0" dirty="0">
                <a:solidFill>
                  <a:srgbClr val="202122"/>
                </a:solidFill>
                <a:effectLst/>
                <a:latin typeface="Arial" panose="020B0604020202020204" pitchFamily="34" charset="0"/>
              </a:rPr>
              <a:t> </a:t>
            </a:r>
            <a:r>
              <a:rPr lang="he-IL" dirty="0"/>
              <a:t>קונגו </a:t>
            </a:r>
          </a:p>
          <a:p>
            <a:pPr algn="ctr" rtl="1"/>
            <a:r>
              <a:rPr lang="he-IL" sz="1400" dirty="0"/>
              <a:t>צילום: ויקיפדיה</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283" y="1470615"/>
            <a:ext cx="2674196" cy="2274177"/>
          </a:xfrm>
          <a:prstGeom prst="rect">
            <a:avLst/>
          </a:prstGeom>
        </p:spPr>
      </p:pic>
    </p:spTree>
    <p:extLst>
      <p:ext uri="{BB962C8B-B14F-4D97-AF65-F5344CB8AC3E}">
        <p14:creationId xmlns:p14="http://schemas.microsoft.com/office/powerpoint/2010/main" val="413950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תיבת טקסט 14">
            <a:extLst>
              <a:ext uri="{FF2B5EF4-FFF2-40B4-BE49-F238E27FC236}">
                <a16:creationId xmlns:a16="http://schemas.microsoft.com/office/drawing/2014/main" id="{27D08059-C7F6-40FA-9843-0F43C2098CE1}"/>
              </a:ext>
            </a:extLst>
          </p:cNvPr>
          <p:cNvSpPr txBox="1"/>
          <p:nvPr/>
        </p:nvSpPr>
        <p:spPr>
          <a:xfrm>
            <a:off x="95637" y="1332405"/>
            <a:ext cx="5143148" cy="707886"/>
          </a:xfrm>
          <a:prstGeom prst="rect">
            <a:avLst/>
          </a:prstGeom>
          <a:noFill/>
        </p:spPr>
        <p:txBody>
          <a:bodyPr wrap="square" rtlCol="1">
            <a:spAutoFit/>
          </a:bodyPr>
          <a:lstStyle/>
          <a:p>
            <a:pPr algn="r" rtl="1"/>
            <a:r>
              <a:rPr lang="he-IL" sz="2000" dirty="0">
                <a:hlinkClick r:id="rId2"/>
              </a:rPr>
              <a:t>צפו בקישור הזה - סרטון עם שירת הלווייתן הגבנוני</a:t>
            </a:r>
            <a:endParaRPr lang="he-IL" sz="2000" dirty="0"/>
          </a:p>
          <a:p>
            <a:pPr algn="r" rtl="1"/>
            <a:endParaRPr lang="he-IL" sz="2000" dirty="0"/>
          </a:p>
        </p:txBody>
      </p:sp>
      <p:sp>
        <p:nvSpPr>
          <p:cNvPr id="6" name="כותרת 5">
            <a:extLst>
              <a:ext uri="{FF2B5EF4-FFF2-40B4-BE49-F238E27FC236}">
                <a16:creationId xmlns:a16="http://schemas.microsoft.com/office/drawing/2014/main" id="{D855EDC3-E70C-448A-A8C6-0C4D39F5DF88}"/>
              </a:ext>
            </a:extLst>
          </p:cNvPr>
          <p:cNvSpPr>
            <a:spLocks noGrp="1"/>
          </p:cNvSpPr>
          <p:nvPr>
            <p:ph type="title"/>
          </p:nvPr>
        </p:nvSpPr>
        <p:spPr>
          <a:xfrm>
            <a:off x="1526860" y="568172"/>
            <a:ext cx="7617139" cy="367588"/>
          </a:xfrm>
        </p:spPr>
        <p:txBody>
          <a:bodyPr/>
          <a:lstStyle/>
          <a:p>
            <a:r>
              <a:rPr lang="he-IL" sz="3600" dirty="0"/>
              <a:t>השפעות זיהום רעש על בית הגידול הימי</a:t>
            </a:r>
          </a:p>
        </p:txBody>
      </p:sp>
      <p:pic>
        <p:nvPicPr>
          <p:cNvPr id="3" name="תמונה 2" descr="דולפין">
            <a:extLst>
              <a:ext uri="{FF2B5EF4-FFF2-40B4-BE49-F238E27FC236}">
                <a16:creationId xmlns:a16="http://schemas.microsoft.com/office/drawing/2014/main" id="{382B9C53-D62A-F973-0E3B-156C24F9C1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21"/>
          <a:stretch/>
        </p:blipFill>
        <p:spPr>
          <a:xfrm>
            <a:off x="4719958" y="3318561"/>
            <a:ext cx="4328405" cy="2899236"/>
          </a:xfrm>
          <a:prstGeom prst="rect">
            <a:avLst/>
          </a:prstGeom>
        </p:spPr>
      </p:pic>
      <p:sp>
        <p:nvSpPr>
          <p:cNvPr id="4" name="תיבת טקסט 3">
            <a:extLst>
              <a:ext uri="{FF2B5EF4-FFF2-40B4-BE49-F238E27FC236}">
                <a16:creationId xmlns:a16="http://schemas.microsoft.com/office/drawing/2014/main" id="{0A446618-6B51-F135-6DE2-24CA31696F98}"/>
              </a:ext>
            </a:extLst>
          </p:cNvPr>
          <p:cNvSpPr txBox="1"/>
          <p:nvPr/>
        </p:nvSpPr>
        <p:spPr>
          <a:xfrm>
            <a:off x="5042517" y="6248680"/>
            <a:ext cx="3482064" cy="584775"/>
          </a:xfrm>
          <a:prstGeom prst="rect">
            <a:avLst/>
          </a:prstGeom>
          <a:noFill/>
        </p:spPr>
        <p:txBody>
          <a:bodyPr wrap="square" rtlCol="1">
            <a:spAutoFit/>
          </a:bodyPr>
          <a:lstStyle/>
          <a:p>
            <a:pPr algn="r" rtl="1"/>
            <a:r>
              <a:rPr lang="he-IL" dirty="0"/>
              <a:t>דולפין אנקולי במפרץ אילת, 2021 </a:t>
            </a:r>
          </a:p>
          <a:p>
            <a:pPr algn="r" rtl="1"/>
            <a:r>
              <a:rPr lang="he-IL" sz="1400" dirty="0"/>
              <a:t>צילום: עומרי יוסף עומסי רשות הטבע והגנים</a:t>
            </a:r>
            <a:endParaRPr lang="he-IL" dirty="0"/>
          </a:p>
        </p:txBody>
      </p:sp>
      <p:pic>
        <p:nvPicPr>
          <p:cNvPr id="2050" name="Picture 2" descr="לוויתן">
            <a:extLst>
              <a:ext uri="{FF2B5EF4-FFF2-40B4-BE49-F238E27FC236}">
                <a16:creationId xmlns:a16="http://schemas.microsoft.com/office/drawing/2014/main" id="{CC7EC76D-8CAC-43F4-7717-FF110EAC0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37" y="1864310"/>
            <a:ext cx="4456315" cy="2742645"/>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6848A4BC-A574-BF65-728E-EDD011942006}"/>
              </a:ext>
            </a:extLst>
          </p:cNvPr>
          <p:cNvSpPr txBox="1"/>
          <p:nvPr/>
        </p:nvSpPr>
        <p:spPr>
          <a:xfrm>
            <a:off x="263643" y="4554085"/>
            <a:ext cx="3482064" cy="584775"/>
          </a:xfrm>
          <a:prstGeom prst="rect">
            <a:avLst/>
          </a:prstGeom>
          <a:noFill/>
        </p:spPr>
        <p:txBody>
          <a:bodyPr wrap="square" rtlCol="1">
            <a:spAutoFit/>
          </a:bodyPr>
          <a:lstStyle/>
          <a:p>
            <a:pPr algn="r" rtl="1"/>
            <a:r>
              <a:rPr lang="he-IL" dirty="0"/>
              <a:t>לוויתן מצוי מול חופי קיסריה, 2016</a:t>
            </a:r>
          </a:p>
          <a:p>
            <a:pPr algn="r" rtl="1"/>
            <a:r>
              <a:rPr lang="he-IL" sz="1400" dirty="0"/>
              <a:t>צילום: משטרת ישראל / ויקיפדיה</a:t>
            </a:r>
            <a:endParaRPr lang="he-IL" dirty="0"/>
          </a:p>
        </p:txBody>
      </p:sp>
    </p:spTree>
    <p:extLst>
      <p:ext uri="{BB962C8B-B14F-4D97-AF65-F5344CB8AC3E}">
        <p14:creationId xmlns:p14="http://schemas.microsoft.com/office/powerpoint/2010/main" val="112738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תיבת טקסט 10">
            <a:extLst>
              <a:ext uri="{FF2B5EF4-FFF2-40B4-BE49-F238E27FC236}">
                <a16:creationId xmlns:a16="http://schemas.microsoft.com/office/drawing/2014/main" id="{D69ED370-8963-43C5-AA41-9E1D88E472CD}"/>
              </a:ext>
            </a:extLst>
          </p:cNvPr>
          <p:cNvSpPr txBox="1"/>
          <p:nvPr/>
        </p:nvSpPr>
        <p:spPr>
          <a:xfrm>
            <a:off x="3590598" y="6252430"/>
            <a:ext cx="4506875" cy="830997"/>
          </a:xfrm>
          <a:prstGeom prst="rect">
            <a:avLst/>
          </a:prstGeom>
          <a:noFill/>
        </p:spPr>
        <p:txBody>
          <a:bodyPr wrap="square" rtlCol="1">
            <a:spAutoFit/>
          </a:bodyPr>
          <a:lstStyle/>
          <a:p>
            <a:pPr algn="ctr" rtl="1"/>
            <a:r>
              <a:rPr lang="he-IL" dirty="0"/>
              <a:t>חיפושיות ממשפחת </a:t>
            </a:r>
            <a:r>
              <a:rPr lang="he-IL" dirty="0" err="1"/>
              <a:t>המושיתיים</a:t>
            </a:r>
            <a:endParaRPr lang="he-IL" dirty="0"/>
          </a:p>
          <a:p>
            <a:pPr algn="ctr" rtl="1"/>
            <a:r>
              <a:rPr lang="he-IL" sz="1400" dirty="0"/>
              <a:t>תצלום: </a:t>
            </a:r>
            <a:r>
              <a:rPr lang="en-US" sz="1400" b="0" i="0" dirty="0" err="1">
                <a:effectLst/>
                <a:latin typeface="Arial" panose="020B0604020202020204" pitchFamily="34" charset="0"/>
              </a:rPr>
              <a:t>Entomart</a:t>
            </a:r>
            <a:r>
              <a:rPr lang="he-IL" sz="1400" b="0" i="0" dirty="0">
                <a:effectLst/>
                <a:latin typeface="Arial" panose="020B0604020202020204" pitchFamily="34" charset="0"/>
              </a:rPr>
              <a:t>@</a:t>
            </a:r>
            <a:endParaRPr lang="en-US" sz="1400" b="0" i="0" dirty="0">
              <a:effectLst/>
              <a:latin typeface="Arial" panose="020B0604020202020204" pitchFamily="34" charset="0"/>
            </a:endParaRPr>
          </a:p>
          <a:p>
            <a:pPr algn="ctr" rtl="1"/>
            <a:endParaRPr lang="he-IL" sz="1600" dirty="0"/>
          </a:p>
        </p:txBody>
      </p:sp>
      <p:pic>
        <p:nvPicPr>
          <p:cNvPr id="4" name="תמונה 3" descr="חיפושיות">
            <a:extLst>
              <a:ext uri="{FF2B5EF4-FFF2-40B4-BE49-F238E27FC236}">
                <a16:creationId xmlns:a16="http://schemas.microsoft.com/office/drawing/2014/main" id="{6C84C397-DC33-EB67-300D-405EEBDA5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546" y="1259126"/>
            <a:ext cx="6418558" cy="5061492"/>
          </a:xfrm>
          <a:prstGeom prst="rect">
            <a:avLst/>
          </a:prstGeom>
        </p:spPr>
      </p:pic>
      <p:sp>
        <p:nvSpPr>
          <p:cNvPr id="10" name="Title 13">
            <a:extLst>
              <a:ext uri="{FF2B5EF4-FFF2-40B4-BE49-F238E27FC236}">
                <a16:creationId xmlns:a16="http://schemas.microsoft.com/office/drawing/2014/main" id="{ADDD5E5E-3B4D-2BAB-7AFA-2AE86DB3D2D4}"/>
              </a:ext>
            </a:extLst>
          </p:cNvPr>
          <p:cNvSpPr txBox="1">
            <a:spLocks noGrp="1"/>
          </p:cNvSpPr>
          <p:nvPr>
            <p:ph type="title" idx="4294967295"/>
          </p:nvPr>
        </p:nvSpPr>
        <p:spPr>
          <a:xfrm>
            <a:off x="1001162" y="408826"/>
            <a:ext cx="8062942" cy="7134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r" defTabSz="914400" rtl="0" eaLnBrk="1" latinLnBrk="0" hangingPunct="1">
              <a:lnSpc>
                <a:spcPct val="90000"/>
              </a:lnSpc>
              <a:spcBef>
                <a:spcPct val="0"/>
              </a:spcBef>
              <a:buNone/>
              <a:defRPr sz="3800" b="1" kern="1200">
                <a:solidFill>
                  <a:srgbClr val="B59CC6"/>
                </a:solidFill>
                <a:latin typeface="+mj-lt"/>
                <a:ea typeface="+mj-ea"/>
                <a:cs typeface="+mn-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he-IL" sz="4000" b="1" i="0" u="none" strike="noStrike" kern="1200" cap="none" spc="0" normalizeH="0" baseline="0" noProof="0" dirty="0">
                <a:ln>
                  <a:noFill/>
                </a:ln>
                <a:solidFill>
                  <a:srgbClr val="B59CC6"/>
                </a:solidFill>
                <a:effectLst/>
                <a:uLnTx/>
                <a:uFillTx/>
                <a:latin typeface="+mj-lt"/>
                <a:ea typeface="+mj-ea"/>
                <a:cs typeface="+mn-cs"/>
              </a:rPr>
              <a:t>השפעות זיהום רעש על חרקים</a:t>
            </a:r>
            <a:endParaRPr kumimoji="0" lang="en-GB" sz="4000" b="1" i="0" u="none" strike="noStrike" kern="1200" cap="none" spc="0" normalizeH="0" baseline="0" noProof="0" dirty="0">
              <a:ln>
                <a:noFill/>
              </a:ln>
              <a:solidFill>
                <a:srgbClr val="B59CC6"/>
              </a:solidFill>
              <a:effectLst/>
              <a:uLnTx/>
              <a:uFillTx/>
              <a:latin typeface="+mj-lt"/>
              <a:ea typeface="+mj-ea"/>
              <a:cs typeface="+mn-cs"/>
            </a:endParaRPr>
          </a:p>
        </p:txBody>
      </p:sp>
    </p:spTree>
    <p:extLst>
      <p:ext uri="{BB962C8B-B14F-4D97-AF65-F5344CB8AC3E}">
        <p14:creationId xmlns:p14="http://schemas.microsoft.com/office/powerpoint/2010/main" val="400956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6BBBAC-6D71-45B6-9820-243BAFA2A2A4}"/>
              </a:ext>
            </a:extLst>
          </p:cNvPr>
          <p:cNvSpPr>
            <a:spLocks noGrp="1"/>
          </p:cNvSpPr>
          <p:nvPr>
            <p:ph type="title"/>
          </p:nvPr>
        </p:nvSpPr>
        <p:spPr>
          <a:xfrm>
            <a:off x="1446962" y="624141"/>
            <a:ext cx="7423848" cy="318161"/>
          </a:xfrm>
        </p:spPr>
        <p:txBody>
          <a:bodyPr/>
          <a:lstStyle/>
          <a:p>
            <a:r>
              <a:rPr lang="he-IL" dirty="0"/>
              <a:t>פתרונות?</a:t>
            </a:r>
          </a:p>
        </p:txBody>
      </p:sp>
      <p:sp>
        <p:nvSpPr>
          <p:cNvPr id="3" name="מציין מיקום טקסט 2">
            <a:extLst>
              <a:ext uri="{FF2B5EF4-FFF2-40B4-BE49-F238E27FC236}">
                <a16:creationId xmlns:a16="http://schemas.microsoft.com/office/drawing/2014/main" id="{16596E6B-B69A-4E73-8D0E-340B35E11FBB}"/>
              </a:ext>
            </a:extLst>
          </p:cNvPr>
          <p:cNvSpPr>
            <a:spLocks noGrp="1"/>
          </p:cNvSpPr>
          <p:nvPr>
            <p:ph type="body" sz="quarter" idx="13"/>
          </p:nvPr>
        </p:nvSpPr>
        <p:spPr>
          <a:xfrm>
            <a:off x="88777" y="1410127"/>
            <a:ext cx="8782034" cy="5221492"/>
          </a:xfrm>
        </p:spPr>
        <p:txBody>
          <a:bodyPr>
            <a:normAutofit fontScale="92500" lnSpcReduction="10000"/>
          </a:bodyPr>
          <a:lstStyle/>
          <a:p>
            <a:pPr lvl="0" algn="r" rtl="1">
              <a:lnSpc>
                <a:spcPct val="150000"/>
              </a:lnSpc>
              <a:spcAft>
                <a:spcPts val="800"/>
              </a:spcAft>
            </a:pPr>
            <a:r>
              <a:rPr lang="he-IL" dirty="0">
                <a:solidFill>
                  <a:srgbClr val="000000"/>
                </a:solidFill>
                <a:effectLst/>
                <a:highlight>
                  <a:srgbClr val="B8D82B"/>
                </a:highlight>
                <a:latin typeface="Helvetica" panose="020B0604020202020204" pitchFamily="34" charset="0"/>
                <a:ea typeface="Calibri" panose="020F0502020204030204" pitchFamily="34" charset="0"/>
                <a:cs typeface="Arial" panose="020B0604020202020204" pitchFamily="34" charset="0"/>
              </a:rPr>
              <a:t>הציעו רעיונות להפחתת זיהום הרעש במקרים הבאים:</a:t>
            </a:r>
          </a:p>
          <a:p>
            <a:pPr marL="342900" lvl="0" indent="-342900" algn="r" rtl="1">
              <a:lnSpc>
                <a:spcPct val="150000"/>
              </a:lnSpc>
              <a:spcAft>
                <a:spcPts val="800"/>
              </a:spcAft>
              <a:buFont typeface="Arial" panose="020B0604020202020204" pitchFamily="34" charset="0"/>
              <a:buChar char="-"/>
            </a:pPr>
            <a:r>
              <a:rPr lang="he-IL" sz="1800" dirty="0">
                <a:solidFill>
                  <a:srgbClr val="000000"/>
                </a:solidFill>
                <a:effectLst/>
                <a:latin typeface="Helvetica" panose="020B0604020202020204" pitchFamily="34" charset="0"/>
                <a:ea typeface="Calibri" panose="020F0502020204030204" pitchFamily="34" charset="0"/>
                <a:cs typeface="Arial" panose="020B0604020202020204" pitchFamily="34" charset="0"/>
              </a:rPr>
              <a:t>פסטיבל מוסיקה בשטח פתוח</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Arial" panose="020B0604020202020204" pitchFamily="34" charset="0"/>
              <a:buChar char="-"/>
            </a:pPr>
            <a:r>
              <a:rPr lang="he-IL" sz="1800" dirty="0">
                <a:solidFill>
                  <a:srgbClr val="000000"/>
                </a:solidFill>
                <a:effectLst/>
                <a:latin typeface="Helvetica" panose="020B0604020202020204" pitchFamily="34" charset="0"/>
                <a:ea typeface="Calibri" panose="020F0502020204030204" pitchFamily="34" charset="0"/>
                <a:cs typeface="Arial" panose="020B0604020202020204" pitchFamily="34" charset="0"/>
              </a:rPr>
              <a:t>קבוצת תלמידי בי"ס המטיילים בשמורת טבע</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Arial" panose="020B0604020202020204" pitchFamily="34" charset="0"/>
              <a:buChar char="-"/>
            </a:pPr>
            <a:r>
              <a:rPr lang="he-IL" sz="1800" dirty="0">
                <a:solidFill>
                  <a:srgbClr val="000000"/>
                </a:solidFill>
                <a:effectLst/>
                <a:latin typeface="Helvetica" panose="020B0604020202020204" pitchFamily="34" charset="0"/>
                <a:ea typeface="Calibri" panose="020F0502020204030204" pitchFamily="34" charset="0"/>
                <a:cs typeface="Arial" panose="020B0604020202020204" pitchFamily="34" charset="0"/>
              </a:rPr>
              <a:t>רעש הנובע מקמפינג בחניון לילה בטבע</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Arial" panose="020B0604020202020204" pitchFamily="34" charset="0"/>
              <a:buChar char="-"/>
            </a:pPr>
            <a:r>
              <a:rPr lang="he-IL" sz="1800" dirty="0">
                <a:solidFill>
                  <a:srgbClr val="000000"/>
                </a:solidFill>
                <a:effectLst/>
                <a:latin typeface="Helvetica" panose="020B0604020202020204" pitchFamily="34" charset="0"/>
                <a:ea typeface="Calibri" panose="020F0502020204030204" pitchFamily="34" charset="0"/>
                <a:cs typeface="Arial" panose="020B0604020202020204" pitchFamily="34" charset="0"/>
              </a:rPr>
              <a:t>קבוצת רוכבים בטרקטורונים ואופנועי שטח</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Arial" panose="020B0604020202020204" pitchFamily="34" charset="0"/>
              <a:buChar char="-"/>
            </a:pPr>
            <a:r>
              <a:rPr lang="he-IL" sz="1800" dirty="0">
                <a:solidFill>
                  <a:srgbClr val="000000"/>
                </a:solidFill>
                <a:effectLst/>
                <a:latin typeface="Helvetica" panose="020B0604020202020204" pitchFamily="34" charset="0"/>
                <a:ea typeface="Calibri" panose="020F0502020204030204" pitchFamily="34" charset="0"/>
                <a:cs typeface="Arial" panose="020B0604020202020204" pitchFamily="34" charset="0"/>
              </a:rPr>
              <a:t> פעילות של כלי שיט צבאיים בים ומתחת לפני המים</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Arial" panose="020B0604020202020204" pitchFamily="34" charset="0"/>
              <a:buChar char="-"/>
            </a:pPr>
            <a:r>
              <a:rPr lang="he-IL" sz="1800" dirty="0">
                <a:solidFill>
                  <a:srgbClr val="000000"/>
                </a:solidFill>
                <a:effectLst/>
                <a:latin typeface="Helvetica" panose="020B0604020202020204" pitchFamily="34" charset="0"/>
                <a:ea typeface="Calibri" panose="020F0502020204030204" pitchFamily="34" charset="0"/>
                <a:cs typeface="Arial" panose="020B0604020202020204" pitchFamily="34" charset="0"/>
              </a:rPr>
              <a:t>כבישים מהירים שעוברים ליד שמורת טבע</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Arial" panose="020B0604020202020204" pitchFamily="34" charset="0"/>
              <a:buChar char="-"/>
            </a:pPr>
            <a:r>
              <a:rPr lang="he-IL" sz="1800" dirty="0">
                <a:solidFill>
                  <a:srgbClr val="000000"/>
                </a:solidFill>
                <a:effectLst/>
                <a:latin typeface="Helvetica" panose="020B0604020202020204" pitchFamily="34" charset="0"/>
                <a:ea typeface="Calibri" panose="020F0502020204030204" pitchFamily="34" charset="0"/>
                <a:cs typeface="Arial" panose="020B0604020202020204" pitchFamily="34" charset="0"/>
              </a:rPr>
              <a:t>בניית שכונה חדשה ליד שדות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Arial" panose="020B0604020202020204" pitchFamily="34" charset="0"/>
              <a:buChar char="-"/>
            </a:pPr>
            <a:r>
              <a:rPr lang="he-IL" sz="1800" dirty="0">
                <a:solidFill>
                  <a:srgbClr val="000000"/>
                </a:solidFill>
                <a:effectLst/>
                <a:latin typeface="Helvetica" panose="020B0604020202020204" pitchFamily="34" charset="0"/>
                <a:ea typeface="Calibri" panose="020F0502020204030204" pitchFamily="34" charset="0"/>
                <a:cs typeface="Arial" panose="020B0604020202020204" pitchFamily="34" charset="0"/>
              </a:rPr>
              <a:t>אזור תעשייה בשולי העיר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145646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DC3A538-725A-4484-83D6-A48D9897D48B}"/>
              </a:ext>
            </a:extLst>
          </p:cNvPr>
          <p:cNvSpPr>
            <a:spLocks noGrp="1"/>
          </p:cNvSpPr>
          <p:nvPr>
            <p:ph type="title"/>
          </p:nvPr>
        </p:nvSpPr>
        <p:spPr>
          <a:xfrm>
            <a:off x="1250302" y="659652"/>
            <a:ext cx="7893698" cy="318161"/>
          </a:xfrm>
        </p:spPr>
        <p:txBody>
          <a:bodyPr/>
          <a:lstStyle/>
          <a:p>
            <a:r>
              <a:rPr lang="he-IL" sz="3200" dirty="0"/>
              <a:t>על טעם ועל ריח אין להתווכח. ועל רעש?</a:t>
            </a:r>
          </a:p>
        </p:txBody>
      </p:sp>
      <p:sp>
        <p:nvSpPr>
          <p:cNvPr id="4" name="תיבת טקסט 3">
            <a:extLst>
              <a:ext uri="{FF2B5EF4-FFF2-40B4-BE49-F238E27FC236}">
                <a16:creationId xmlns:a16="http://schemas.microsoft.com/office/drawing/2014/main" id="{62E10840-3C67-4F18-8CF1-58987210C393}"/>
              </a:ext>
            </a:extLst>
          </p:cNvPr>
          <p:cNvSpPr txBox="1"/>
          <p:nvPr/>
        </p:nvSpPr>
        <p:spPr>
          <a:xfrm>
            <a:off x="452762" y="5643101"/>
            <a:ext cx="4119238" cy="738664"/>
          </a:xfrm>
          <a:prstGeom prst="rect">
            <a:avLst/>
          </a:prstGeom>
          <a:noFill/>
        </p:spPr>
        <p:txBody>
          <a:bodyPr wrap="square" rtlCol="1">
            <a:spAutoFit/>
          </a:bodyPr>
          <a:lstStyle/>
          <a:p>
            <a:pPr algn="ctr" rtl="1"/>
            <a:r>
              <a:rPr lang="he-IL" sz="2800" dirty="0"/>
              <a:t>מדד נזקי רעש</a:t>
            </a:r>
          </a:p>
          <a:p>
            <a:pPr algn="ctr" rtl="1"/>
            <a:r>
              <a:rPr lang="he-IL" sz="1400" dirty="0"/>
              <a:t>מתוך: אתר המשרד להגנת הסביבה</a:t>
            </a:r>
          </a:p>
        </p:txBody>
      </p:sp>
      <p:pic>
        <p:nvPicPr>
          <p:cNvPr id="5" name="תמונה 4" descr="לחיה 30 דציבלים לא גורם לנזק, שיחה 60 דציבל לא גורם לנזק, מאוורר 60 ורחוב סואן 80 נחשבים לחזקים ומפריעים, מסור חשמלי 100 מזיק אחרי חשיפה ממושכת, מועדון 120 מזיק אחרי כמה דקות, מנוע סילון 140 מזיק אחרי חשיפה של פחות מדקה, יריית אקדח 150 מזיקה מיידית">
            <a:extLst>
              <a:ext uri="{FF2B5EF4-FFF2-40B4-BE49-F238E27FC236}">
                <a16:creationId xmlns:a16="http://schemas.microsoft.com/office/drawing/2014/main" id="{6CCC6F4C-6BCA-4348-BFE4-DA86F75431CC}"/>
              </a:ext>
            </a:extLst>
          </p:cNvPr>
          <p:cNvPicPr>
            <a:picLocks noChangeAspect="1"/>
          </p:cNvPicPr>
          <p:nvPr/>
        </p:nvPicPr>
        <p:blipFill rotWithShape="1">
          <a:blip r:embed="rId2"/>
          <a:srcRect l="11324" t="3243"/>
          <a:stretch/>
        </p:blipFill>
        <p:spPr>
          <a:xfrm>
            <a:off x="0" y="1294241"/>
            <a:ext cx="5435814" cy="4859564"/>
          </a:xfrm>
          <a:prstGeom prst="rect">
            <a:avLst/>
          </a:prstGeom>
        </p:spPr>
      </p:pic>
      <p:pic>
        <p:nvPicPr>
          <p:cNvPr id="6" name="תמונה 5" descr="גלי  קול. מבחינה פיזיקלית קול הוא אנרגיה המתפשטת באוויר בנוזלים או במוצגים בצורה של גלים">
            <a:extLst>
              <a:ext uri="{FF2B5EF4-FFF2-40B4-BE49-F238E27FC236}">
                <a16:creationId xmlns:a16="http://schemas.microsoft.com/office/drawing/2014/main" id="{DA437077-33BF-5241-9C01-7EF8972DD7D4}"/>
              </a:ext>
            </a:extLst>
          </p:cNvPr>
          <p:cNvPicPr>
            <a:picLocks noChangeAspect="1"/>
          </p:cNvPicPr>
          <p:nvPr/>
        </p:nvPicPr>
        <p:blipFill rotWithShape="1">
          <a:blip r:embed="rId3"/>
          <a:srcRect l="14821" r="16000"/>
          <a:stretch/>
        </p:blipFill>
        <p:spPr>
          <a:xfrm>
            <a:off x="5347037" y="2238441"/>
            <a:ext cx="3648722" cy="2971165"/>
          </a:xfrm>
          <a:prstGeom prst="rect">
            <a:avLst/>
          </a:prstGeom>
          <a:ln>
            <a:solidFill>
              <a:schemeClr val="tx1"/>
            </a:solidFill>
          </a:ln>
        </p:spPr>
      </p:pic>
    </p:spTree>
    <p:extLst>
      <p:ext uri="{BB962C8B-B14F-4D97-AF65-F5344CB8AC3E}">
        <p14:creationId xmlns:p14="http://schemas.microsoft.com/office/powerpoint/2010/main" val="130498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30936" y="605570"/>
            <a:ext cx="7423848" cy="318161"/>
          </a:xfrm>
        </p:spPr>
        <p:txBody>
          <a:bodyPr/>
          <a:lstStyle/>
          <a:p>
            <a:r>
              <a:rPr lang="he-IL" sz="4400" dirty="0"/>
              <a:t>זהו את הרעש</a:t>
            </a:r>
            <a:endParaRPr lang="en-GB" sz="4400" dirty="0"/>
          </a:p>
        </p:txBody>
      </p:sp>
      <p:pic>
        <p:nvPicPr>
          <p:cNvPr id="10" name="תמונה 9">
            <a:extLst>
              <a:ext uri="{FF2B5EF4-FFF2-40B4-BE49-F238E27FC236}">
                <a16:creationId xmlns:a16="http://schemas.microsoft.com/office/drawing/2014/main" id="{4EF7D0BE-D13F-4CC4-B580-9D6640DA1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73327" y="2632755"/>
            <a:ext cx="3142167" cy="3746561"/>
          </a:xfrm>
          <a:prstGeom prst="rect">
            <a:avLst/>
          </a:prstGeom>
        </p:spPr>
      </p:pic>
      <p:sp>
        <p:nvSpPr>
          <p:cNvPr id="11" name="תיבת טקסט 10">
            <a:extLst>
              <a:ext uri="{FF2B5EF4-FFF2-40B4-BE49-F238E27FC236}">
                <a16:creationId xmlns:a16="http://schemas.microsoft.com/office/drawing/2014/main" id="{D69ED370-8963-43C5-AA41-9E1D88E472CD}"/>
              </a:ext>
            </a:extLst>
          </p:cNvPr>
          <p:cNvSpPr txBox="1"/>
          <p:nvPr/>
        </p:nvSpPr>
        <p:spPr>
          <a:xfrm>
            <a:off x="5770681" y="6379316"/>
            <a:ext cx="3104008" cy="338554"/>
          </a:xfrm>
          <a:prstGeom prst="rect">
            <a:avLst/>
          </a:prstGeom>
          <a:noFill/>
        </p:spPr>
        <p:txBody>
          <a:bodyPr wrap="square" rtlCol="1">
            <a:spAutoFit/>
          </a:bodyPr>
          <a:lstStyle/>
          <a:p>
            <a:pPr algn="r" rtl="1"/>
            <a:r>
              <a:rPr lang="he-IL" sz="1600" dirty="0"/>
              <a:t>תצלום מתוך: </a:t>
            </a:r>
            <a:r>
              <a:rPr lang="he-IL" sz="1600" dirty="0">
                <a:hlinkClick r:id="rId4" tooltip="https://creativecommons.org/licenses/by-sa/3.0/"/>
              </a:rPr>
              <a:t>CC BY-SA</a:t>
            </a:r>
            <a:endParaRPr lang="he-IL" sz="1600" dirty="0"/>
          </a:p>
        </p:txBody>
      </p:sp>
      <p:sp>
        <p:nvSpPr>
          <p:cNvPr id="12" name="תיבת טקסט 11">
            <a:extLst>
              <a:ext uri="{FF2B5EF4-FFF2-40B4-BE49-F238E27FC236}">
                <a16:creationId xmlns:a16="http://schemas.microsoft.com/office/drawing/2014/main" id="{F82A4CEF-86D3-4D5B-B556-DF0A62925463}"/>
              </a:ext>
            </a:extLst>
          </p:cNvPr>
          <p:cNvSpPr txBox="1"/>
          <p:nvPr/>
        </p:nvSpPr>
        <p:spPr>
          <a:xfrm>
            <a:off x="1820509" y="4947217"/>
            <a:ext cx="3880773" cy="1569660"/>
          </a:xfrm>
          <a:prstGeom prst="rect">
            <a:avLst/>
          </a:prstGeom>
          <a:noFill/>
        </p:spPr>
        <p:txBody>
          <a:bodyPr wrap="square" rtlCol="1">
            <a:spAutoFit/>
          </a:bodyPr>
          <a:lstStyle/>
          <a:p>
            <a:pPr algn="r" rtl="1"/>
            <a:r>
              <a:rPr lang="he-I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לחצו על הקישור הבא, ונסו לזהות את המקורות לכמה שיותר קולות הנשמעים בעיר:</a:t>
            </a:r>
          </a:p>
          <a:p>
            <a:pPr algn="r" rtl="1"/>
            <a:endParaRPr lang="he-IL" sz="2400" dirty="0"/>
          </a:p>
        </p:txBody>
      </p:sp>
      <p:sp>
        <p:nvSpPr>
          <p:cNvPr id="9" name="תיבת טקסט 8">
            <a:extLst>
              <a:ext uri="{FF2B5EF4-FFF2-40B4-BE49-F238E27FC236}">
                <a16:creationId xmlns:a16="http://schemas.microsoft.com/office/drawing/2014/main" id="{017D742B-C15E-45A9-941D-AF7A59A10FAF}"/>
              </a:ext>
            </a:extLst>
          </p:cNvPr>
          <p:cNvSpPr txBox="1"/>
          <p:nvPr/>
        </p:nvSpPr>
        <p:spPr>
          <a:xfrm>
            <a:off x="1820509" y="5993579"/>
            <a:ext cx="3950172" cy="1154290"/>
          </a:xfrm>
          <a:prstGeom prst="rect">
            <a:avLst/>
          </a:prstGeom>
          <a:noFill/>
        </p:spPr>
        <p:txBody>
          <a:bodyPr wrap="square">
            <a:spAutoFit/>
          </a:bodyPr>
          <a:lstStyle/>
          <a:p>
            <a:pPr algn="r" rtl="1">
              <a:lnSpc>
                <a:spcPct val="106000"/>
              </a:lnSpc>
              <a:spcAft>
                <a:spcPts val="800"/>
              </a:spcAft>
            </a:pPr>
            <a:r>
              <a:rPr lang="he-IL" sz="3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rPr>
              <a:t>קולות ורעשים אורבניים</a:t>
            </a:r>
            <a:endParaRPr lang="en-US" sz="3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6000"/>
              </a:lnSpc>
              <a:spcAft>
                <a:spcPts val="8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תמונה 17">
            <a:extLst>
              <a:ext uri="{FF2B5EF4-FFF2-40B4-BE49-F238E27FC236}">
                <a16:creationId xmlns:a16="http://schemas.microsoft.com/office/drawing/2014/main" id="{263FB279-9DDC-42F0-AF88-9D8D540F024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450469" y="1589952"/>
            <a:ext cx="2121531" cy="3043936"/>
          </a:xfrm>
          <a:prstGeom prst="rect">
            <a:avLst/>
          </a:prstGeom>
        </p:spPr>
      </p:pic>
      <p:sp>
        <p:nvSpPr>
          <p:cNvPr id="20" name="תיבת טקסט 19">
            <a:extLst>
              <a:ext uri="{FF2B5EF4-FFF2-40B4-BE49-F238E27FC236}">
                <a16:creationId xmlns:a16="http://schemas.microsoft.com/office/drawing/2014/main" id="{E2FA3E81-3A6B-4B19-981A-B0BFD60DD0CF}"/>
              </a:ext>
            </a:extLst>
          </p:cNvPr>
          <p:cNvSpPr txBox="1"/>
          <p:nvPr/>
        </p:nvSpPr>
        <p:spPr>
          <a:xfrm>
            <a:off x="2625388" y="4556866"/>
            <a:ext cx="1946611" cy="338554"/>
          </a:xfrm>
          <a:prstGeom prst="rect">
            <a:avLst/>
          </a:prstGeom>
          <a:noFill/>
        </p:spPr>
        <p:txBody>
          <a:bodyPr wrap="square" rtlCol="1">
            <a:spAutoFit/>
          </a:bodyPr>
          <a:lstStyle/>
          <a:p>
            <a:pPr algn="r" rtl="1"/>
            <a:r>
              <a:rPr lang="he-IL" sz="1600" dirty="0"/>
              <a:t>תצלום מתוך: </a:t>
            </a:r>
            <a:r>
              <a:rPr lang="he-IL" sz="1600" dirty="0" err="1"/>
              <a:t>ויקימילון</a:t>
            </a:r>
            <a:endParaRPr lang="he-IL" sz="1600" dirty="0"/>
          </a:p>
        </p:txBody>
      </p:sp>
    </p:spTree>
    <p:extLst>
      <p:ext uri="{BB962C8B-B14F-4D97-AF65-F5344CB8AC3E}">
        <p14:creationId xmlns:p14="http://schemas.microsoft.com/office/powerpoint/2010/main" val="253104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4">
            <a:extLst>
              <a:ext uri="{FF2B5EF4-FFF2-40B4-BE49-F238E27FC236}">
                <a16:creationId xmlns:a16="http://schemas.microsoft.com/office/drawing/2014/main" id="{897925B2-27F2-8DB9-96B7-47727B166980}"/>
              </a:ext>
            </a:extLst>
          </p:cNvPr>
          <p:cNvSpPr txBox="1">
            <a:spLocks noGrp="1"/>
          </p:cNvSpPr>
          <p:nvPr>
            <p:ph type="title" idx="4294967295"/>
          </p:nvPr>
        </p:nvSpPr>
        <p:spPr>
          <a:xfrm>
            <a:off x="1530936" y="605570"/>
            <a:ext cx="7423848" cy="318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914400" rtl="0" eaLnBrk="1" latinLnBrk="0" hangingPunct="1">
              <a:lnSpc>
                <a:spcPct val="90000"/>
              </a:lnSpc>
              <a:spcBef>
                <a:spcPct val="0"/>
              </a:spcBef>
              <a:buNone/>
              <a:defRPr sz="3800" b="1" kern="1200">
                <a:solidFill>
                  <a:srgbClr val="B59CC6"/>
                </a:solidFill>
                <a:latin typeface="+mj-lt"/>
                <a:ea typeface="+mj-ea"/>
                <a:cs typeface="+mn-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B59CC6"/>
                </a:solidFill>
                <a:effectLst/>
                <a:uLnTx/>
                <a:uFillTx/>
                <a:latin typeface="+mj-lt"/>
                <a:ea typeface="+mj-ea"/>
                <a:cs typeface="+mn-cs"/>
              </a:rPr>
              <a:t>הסביבות הקוליות</a:t>
            </a:r>
            <a:endParaRPr kumimoji="0" lang="en-GB" sz="4400" b="1" i="0" u="none" strike="noStrike" kern="1200" cap="none" spc="0" normalizeH="0" baseline="0" noProof="0" dirty="0">
              <a:ln>
                <a:noFill/>
              </a:ln>
              <a:solidFill>
                <a:srgbClr val="B59CC6"/>
              </a:solidFill>
              <a:effectLst/>
              <a:uLnTx/>
              <a:uFillTx/>
              <a:latin typeface="+mj-lt"/>
              <a:ea typeface="+mj-ea"/>
              <a:cs typeface="+mn-cs"/>
            </a:endParaRPr>
          </a:p>
        </p:txBody>
      </p:sp>
      <p:sp>
        <p:nvSpPr>
          <p:cNvPr id="3" name="מציין מיקום טקסט 2">
            <a:extLst>
              <a:ext uri="{FF2B5EF4-FFF2-40B4-BE49-F238E27FC236}">
                <a16:creationId xmlns:a16="http://schemas.microsoft.com/office/drawing/2014/main" id="{E3F95945-1DE2-46CA-83E5-CAF6C812C9D7}"/>
              </a:ext>
            </a:extLst>
          </p:cNvPr>
          <p:cNvSpPr>
            <a:spLocks noGrp="1"/>
          </p:cNvSpPr>
          <p:nvPr>
            <p:ph type="body" sz="quarter" idx="13"/>
          </p:nvPr>
        </p:nvSpPr>
        <p:spPr>
          <a:xfrm>
            <a:off x="4823928" y="1281580"/>
            <a:ext cx="3982902" cy="1567803"/>
          </a:xfrm>
        </p:spPr>
        <p:txBody>
          <a:bodyPr>
            <a:noAutofit/>
          </a:bodyPr>
          <a:lstStyle/>
          <a:p>
            <a:r>
              <a:rPr lang="he-IL" b="1" dirty="0"/>
              <a:t>גיאופוניה</a:t>
            </a:r>
          </a:p>
          <a:p>
            <a:r>
              <a:rPr lang="he-IL" dirty="0">
                <a:effectLst/>
                <a:ea typeface="Calibri" panose="020F0502020204030204" pitchFamily="34" charset="0"/>
              </a:rPr>
              <a:t>קולות שנוצרים באופן טבעי</a:t>
            </a:r>
            <a:endParaRPr lang="he-IL" dirty="0"/>
          </a:p>
        </p:txBody>
      </p:sp>
      <p:pic>
        <p:nvPicPr>
          <p:cNvPr id="1026" name="Picture 2" descr="קריסת קרחונים">
            <a:extLst>
              <a:ext uri="{FF2B5EF4-FFF2-40B4-BE49-F238E27FC236}">
                <a16:creationId xmlns:a16="http://schemas.microsoft.com/office/drawing/2014/main" id="{2B39D0F0-3E01-F32C-C5B8-6D696A97DD02}"/>
              </a:ext>
              <a:ext uri="{C183D7F6-B498-43B3-948B-1728B52AA6E4}">
                <adec:decorative xmlns:adec="http://schemas.microsoft.com/office/drawing/2017/decorative" val="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017" y="1206011"/>
            <a:ext cx="2353174" cy="1567803"/>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CE70446D-77EB-7501-1AA1-FF712A8B8367}"/>
              </a:ext>
              <a:ext uri="{C183D7F6-B498-43B3-948B-1728B52AA6E4}">
                <adec:decorative xmlns:adec="http://schemas.microsoft.com/office/drawing/2017/decorative" val="1"/>
              </a:ext>
            </a:extLst>
          </p:cNvPr>
          <p:cNvSpPr txBox="1"/>
          <p:nvPr/>
        </p:nvSpPr>
        <p:spPr>
          <a:xfrm>
            <a:off x="2270017" y="2749559"/>
            <a:ext cx="2245998" cy="276999"/>
          </a:xfrm>
          <a:prstGeom prst="rect">
            <a:avLst/>
          </a:prstGeom>
          <a:noFill/>
        </p:spPr>
        <p:txBody>
          <a:bodyPr wrap="square">
            <a:spAutoFit/>
          </a:bodyPr>
          <a:lstStyle/>
          <a:p>
            <a:r>
              <a:rPr lang="it-IT" sz="1200" i="1" dirty="0">
                <a:solidFill>
                  <a:srgbClr val="202122"/>
                </a:solidFill>
                <a:effectLst/>
                <a:latin typeface="Arial" panose="020B0604020202020204" pitchFamily="34" charset="0"/>
              </a:rPr>
              <a:t> </a:t>
            </a:r>
            <a:r>
              <a:rPr lang="it-IT" sz="1200" i="0" u="none" strike="noStrike" dirty="0">
                <a:solidFill>
                  <a:srgbClr val="3366BB"/>
                </a:solidFill>
                <a:effectLst/>
                <a:latin typeface="Arial" panose="020B0604020202020204" pitchFamily="34" charset="0"/>
                <a:hlinkClick r:id="rId3"/>
              </a:rPr>
              <a:t>Luca Galuzzi - www.galuzzi.it</a:t>
            </a:r>
            <a:endParaRPr lang="he-IL" sz="1200" dirty="0"/>
          </a:p>
        </p:txBody>
      </p:sp>
      <p:sp>
        <p:nvSpPr>
          <p:cNvPr id="14" name="מציין מיקום טקסט 2">
            <a:extLst>
              <a:ext uri="{FF2B5EF4-FFF2-40B4-BE49-F238E27FC236}">
                <a16:creationId xmlns:a16="http://schemas.microsoft.com/office/drawing/2014/main" id="{5EE19E8D-720F-C850-ADEF-0C373E1F9D49}"/>
              </a:ext>
            </a:extLst>
          </p:cNvPr>
          <p:cNvSpPr txBox="1">
            <a:spLocks/>
          </p:cNvSpPr>
          <p:nvPr/>
        </p:nvSpPr>
        <p:spPr>
          <a:xfrm>
            <a:off x="4623191" y="3211056"/>
            <a:ext cx="4183638" cy="1568375"/>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b="1" dirty="0"/>
              <a:t>ביופוניה</a:t>
            </a:r>
          </a:p>
          <a:p>
            <a:r>
              <a:rPr lang="he-IL" dirty="0">
                <a:effectLst/>
                <a:ea typeface="Calibri" panose="020F0502020204030204" pitchFamily="34" charset="0"/>
              </a:rPr>
              <a:t>קולות המופקים ע"י </a:t>
            </a:r>
          </a:p>
          <a:p>
            <a:r>
              <a:rPr lang="he-IL" dirty="0">
                <a:effectLst/>
                <a:ea typeface="Calibri" panose="020F0502020204030204" pitchFamily="34" charset="0"/>
              </a:rPr>
              <a:t>בעלי-חיים </a:t>
            </a:r>
            <a:endParaRPr lang="he-IL" dirty="0"/>
          </a:p>
        </p:txBody>
      </p:sp>
      <p:pic>
        <p:nvPicPr>
          <p:cNvPr id="6" name="Picture 2" descr="פיל יער אפריקני">
            <a:extLst>
              <a:ext uri="{FF2B5EF4-FFF2-40B4-BE49-F238E27FC236}">
                <a16:creationId xmlns:a16="http://schemas.microsoft.com/office/drawing/2014/main" id="{9776B6AF-9092-A5A5-EE0B-9ED02AE3E9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017" y="3187446"/>
            <a:ext cx="2353174" cy="1568375"/>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1506EF62-328E-02BB-E99D-E448D0590931}"/>
              </a:ext>
              <a:ext uri="{C183D7F6-B498-43B3-948B-1728B52AA6E4}">
                <adec:decorative xmlns:adec="http://schemas.microsoft.com/office/drawing/2017/decorative" val="1"/>
              </a:ext>
            </a:extLst>
          </p:cNvPr>
          <p:cNvSpPr txBox="1"/>
          <p:nvPr/>
        </p:nvSpPr>
        <p:spPr>
          <a:xfrm>
            <a:off x="2351312" y="4755822"/>
            <a:ext cx="2231877" cy="276999"/>
          </a:xfrm>
          <a:prstGeom prst="rect">
            <a:avLst/>
          </a:prstGeom>
          <a:noFill/>
        </p:spPr>
        <p:txBody>
          <a:bodyPr wrap="square" rtlCol="1">
            <a:spAutoFit/>
          </a:bodyPr>
          <a:lstStyle/>
          <a:p>
            <a:pPr algn="ctr" rtl="1"/>
            <a:r>
              <a:rPr lang="he-IL" sz="1200" dirty="0"/>
              <a:t>צילום: ויקיפדיה</a:t>
            </a:r>
          </a:p>
        </p:txBody>
      </p:sp>
      <p:pic>
        <p:nvPicPr>
          <p:cNvPr id="1028" name="Picture 4" descr="פיל">
            <a:extLst>
              <a:ext uri="{FF2B5EF4-FFF2-40B4-BE49-F238E27FC236}">
                <a16:creationId xmlns:a16="http://schemas.microsoft.com/office/drawing/2014/main" id="{DE197530-2AA9-2C6B-2C92-054491B7AF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0015" y="4991941"/>
            <a:ext cx="2353174" cy="1567802"/>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2">
            <a:extLst>
              <a:ext uri="{FF2B5EF4-FFF2-40B4-BE49-F238E27FC236}">
                <a16:creationId xmlns:a16="http://schemas.microsoft.com/office/drawing/2014/main" id="{65EB3BAA-53E5-F600-99F1-8BD2D7025A5F}"/>
              </a:ext>
              <a:ext uri="{C183D7F6-B498-43B3-948B-1728B52AA6E4}">
                <adec:decorative xmlns:adec="http://schemas.microsoft.com/office/drawing/2017/decorative" val="1"/>
              </a:ext>
            </a:extLst>
          </p:cNvPr>
          <p:cNvSpPr txBox="1"/>
          <p:nvPr/>
        </p:nvSpPr>
        <p:spPr>
          <a:xfrm>
            <a:off x="2816540" y="6562662"/>
            <a:ext cx="1540855" cy="276999"/>
          </a:xfrm>
          <a:prstGeom prst="rect">
            <a:avLst/>
          </a:prstGeom>
          <a:noFill/>
        </p:spPr>
        <p:txBody>
          <a:bodyPr wrap="square">
            <a:spAutoFit/>
          </a:bodyPr>
          <a:lstStyle/>
          <a:p>
            <a:r>
              <a:rPr lang="en-US" sz="1200" b="0" i="0" u="sng" dirty="0">
                <a:solidFill>
                  <a:srgbClr val="0645AD"/>
                </a:solidFill>
                <a:effectLst/>
                <a:latin typeface="Arial" panose="020B0604020202020204" pitchFamily="34" charset="0"/>
                <a:hlinkClick r:id="rId6" tooltip="User:Quinti9"/>
              </a:rPr>
              <a:t>Quintin Soloviev</a:t>
            </a:r>
            <a:endParaRPr lang="he-IL" sz="1200" dirty="0"/>
          </a:p>
        </p:txBody>
      </p:sp>
      <p:sp>
        <p:nvSpPr>
          <p:cNvPr id="15" name="מציין מיקום טקסט 2">
            <a:extLst>
              <a:ext uri="{FF2B5EF4-FFF2-40B4-BE49-F238E27FC236}">
                <a16:creationId xmlns:a16="http://schemas.microsoft.com/office/drawing/2014/main" id="{DB514857-8992-6D51-7F53-80DD3404805B}"/>
              </a:ext>
            </a:extLst>
          </p:cNvPr>
          <p:cNvSpPr txBox="1">
            <a:spLocks/>
          </p:cNvSpPr>
          <p:nvPr/>
        </p:nvSpPr>
        <p:spPr>
          <a:xfrm>
            <a:off x="4699258" y="5140531"/>
            <a:ext cx="4183638" cy="1344245"/>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b="1" dirty="0"/>
              <a:t>אנתרופופוניה</a:t>
            </a:r>
          </a:p>
          <a:p>
            <a:r>
              <a:rPr lang="he-IL" dirty="0">
                <a:effectLst/>
                <a:ea typeface="Calibri" panose="020F0502020204030204" pitchFamily="34" charset="0"/>
              </a:rPr>
              <a:t>קולות המופקים ע"י </a:t>
            </a:r>
          </a:p>
          <a:p>
            <a:r>
              <a:rPr lang="he-IL" dirty="0">
                <a:effectLst/>
                <a:ea typeface="Calibri" panose="020F0502020204030204" pitchFamily="34" charset="0"/>
              </a:rPr>
              <a:t>בני-אדם</a:t>
            </a:r>
            <a:endParaRPr lang="he-IL" dirty="0"/>
          </a:p>
        </p:txBody>
      </p:sp>
      <p:cxnSp>
        <p:nvCxnSpPr>
          <p:cNvPr id="12" name="מחבר ישר 11">
            <a:extLst>
              <a:ext uri="{FF2B5EF4-FFF2-40B4-BE49-F238E27FC236}">
                <a16:creationId xmlns:a16="http://schemas.microsoft.com/office/drawing/2014/main" id="{6A1BF08A-5A1C-2AA6-1303-627CFD73F953}"/>
              </a:ext>
              <a:ext uri="{C183D7F6-B498-43B3-948B-1728B52AA6E4}">
                <adec:decorative xmlns:adec="http://schemas.microsoft.com/office/drawing/2017/decorative" val="1"/>
              </a:ext>
            </a:extLst>
          </p:cNvPr>
          <p:cNvCxnSpPr>
            <a:cxnSpLocks/>
          </p:cNvCxnSpPr>
          <p:nvPr/>
        </p:nvCxnSpPr>
        <p:spPr>
          <a:xfrm>
            <a:off x="0" y="302655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מחבר ישר 18">
            <a:extLst>
              <a:ext uri="{FF2B5EF4-FFF2-40B4-BE49-F238E27FC236}">
                <a16:creationId xmlns:a16="http://schemas.microsoft.com/office/drawing/2014/main" id="{6960B987-9E9F-D3FF-349E-311BF74C74F8}"/>
              </a:ext>
              <a:ext uri="{C183D7F6-B498-43B3-948B-1728B52AA6E4}">
                <adec:decorative xmlns:adec="http://schemas.microsoft.com/office/drawing/2017/decorative" val="1"/>
              </a:ext>
            </a:extLst>
          </p:cNvPr>
          <p:cNvCxnSpPr>
            <a:cxnSpLocks/>
          </p:cNvCxnSpPr>
          <p:nvPr/>
        </p:nvCxnSpPr>
        <p:spPr>
          <a:xfrm>
            <a:off x="0" y="4991941"/>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75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a:extLst>
              <a:ext uri="{FF2B5EF4-FFF2-40B4-BE49-F238E27FC236}">
                <a16:creationId xmlns:a16="http://schemas.microsoft.com/office/drawing/2014/main" id="{9A42A059-02AC-4E87-959D-9A11C7158276}"/>
              </a:ext>
            </a:extLst>
          </p:cNvPr>
          <p:cNvSpPr>
            <a:spLocks noGrp="1"/>
          </p:cNvSpPr>
          <p:nvPr>
            <p:ph type="title"/>
          </p:nvPr>
        </p:nvSpPr>
        <p:spPr>
          <a:xfrm>
            <a:off x="1642905" y="558917"/>
            <a:ext cx="7423848" cy="318161"/>
          </a:xfrm>
        </p:spPr>
        <p:txBody>
          <a:bodyPr/>
          <a:lstStyle/>
          <a:p>
            <a:r>
              <a:rPr lang="he-IL" dirty="0"/>
              <a:t>מקורות הרעש העיקריים</a:t>
            </a:r>
          </a:p>
        </p:txBody>
      </p:sp>
      <p:sp>
        <p:nvSpPr>
          <p:cNvPr id="4" name="מציין מיקום טקסט 3">
            <a:extLst>
              <a:ext uri="{FF2B5EF4-FFF2-40B4-BE49-F238E27FC236}">
                <a16:creationId xmlns:a16="http://schemas.microsoft.com/office/drawing/2014/main" id="{05DF2252-0250-4F58-ACB9-6F13667866D6}"/>
              </a:ext>
            </a:extLst>
          </p:cNvPr>
          <p:cNvSpPr>
            <a:spLocks noGrp="1"/>
          </p:cNvSpPr>
          <p:nvPr>
            <p:ph type="body" sz="quarter" idx="13"/>
          </p:nvPr>
        </p:nvSpPr>
        <p:spPr>
          <a:xfrm>
            <a:off x="3585961" y="1781554"/>
            <a:ext cx="5329237" cy="4138417"/>
          </a:xfrm>
        </p:spPr>
        <p:txBody>
          <a:bodyPr>
            <a:noAutofit/>
          </a:bodyPr>
          <a:lstStyle/>
          <a:p>
            <a:pPr algn="r" rtl="1">
              <a:lnSpc>
                <a:spcPct val="150000"/>
              </a:lnSpc>
              <a:spcAft>
                <a:spcPts val="800"/>
              </a:spcAft>
            </a:pPr>
            <a:r>
              <a:rPr lang="he-I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תחבורה יבשתית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he-I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 תחבורה אווירית </a:t>
            </a:r>
          </a:p>
          <a:p>
            <a:pPr algn="r" rtl="1">
              <a:lnSpc>
                <a:spcPct val="150000"/>
              </a:lnSpc>
              <a:spcAft>
                <a:spcPts val="800"/>
              </a:spcAft>
            </a:pPr>
            <a:r>
              <a:rPr lang="he-IL" sz="2400" dirty="0">
                <a:solidFill>
                  <a:srgbClr val="000000"/>
                </a:solidFill>
                <a:latin typeface="Calibri" panose="020F0502020204030204" pitchFamily="34" charset="0"/>
                <a:ea typeface="Calibri" panose="020F0502020204030204" pitchFamily="34" charset="0"/>
                <a:cs typeface="Arial" panose="020B0604020202020204" pitchFamily="34" charset="0"/>
              </a:rPr>
              <a:t>3. </a:t>
            </a:r>
            <a:r>
              <a:rPr lang="he-I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תעשייה </a:t>
            </a:r>
          </a:p>
          <a:p>
            <a:pPr algn="r" rtl="1">
              <a:lnSpc>
                <a:spcPct val="150000"/>
              </a:lnSpc>
              <a:spcAft>
                <a:spcPts val="800"/>
              </a:spcAft>
            </a:pPr>
            <a:r>
              <a:rPr lang="he-I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 פעילות במבנים ציבוריים</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he-I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פעילות יומיומית בסביבת המגורים</a:t>
            </a:r>
            <a:endParaRPr lang="he-IL" sz="2400" dirty="0"/>
          </a:p>
        </p:txBody>
      </p:sp>
      <p:sp>
        <p:nvSpPr>
          <p:cNvPr id="6" name="סוגר מסולסל שמאלי 5">
            <a:extLst>
              <a:ext uri="{FF2B5EF4-FFF2-40B4-BE49-F238E27FC236}">
                <a16:creationId xmlns:a16="http://schemas.microsoft.com/office/drawing/2014/main" id="{A108FFB5-A5A6-4BF1-A609-83DC1684C436}"/>
              </a:ext>
              <a:ext uri="{C183D7F6-B498-43B3-948B-1728B52AA6E4}">
                <adec:decorative xmlns:adec="http://schemas.microsoft.com/office/drawing/2017/decorative" val="1"/>
              </a:ext>
            </a:extLst>
          </p:cNvPr>
          <p:cNvSpPr/>
          <p:nvPr/>
        </p:nvSpPr>
        <p:spPr>
          <a:xfrm>
            <a:off x="5203794" y="1862249"/>
            <a:ext cx="1233996" cy="1316753"/>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9" name="סוגר מסולסל שמאלי 8">
            <a:extLst>
              <a:ext uri="{FF2B5EF4-FFF2-40B4-BE49-F238E27FC236}">
                <a16:creationId xmlns:a16="http://schemas.microsoft.com/office/drawing/2014/main" id="{7490F64A-9BA2-41DA-9264-A9D92505A0FC}"/>
              </a:ext>
              <a:ext uri="{C183D7F6-B498-43B3-948B-1728B52AA6E4}">
                <adec:decorative xmlns:adec="http://schemas.microsoft.com/office/drawing/2017/decorative" val="1"/>
              </a:ext>
            </a:extLst>
          </p:cNvPr>
          <p:cNvSpPr/>
          <p:nvPr/>
        </p:nvSpPr>
        <p:spPr>
          <a:xfrm>
            <a:off x="3756734" y="3429000"/>
            <a:ext cx="1233996" cy="2243831"/>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 name="תיבת טקסט 6">
            <a:extLst>
              <a:ext uri="{FF2B5EF4-FFF2-40B4-BE49-F238E27FC236}">
                <a16:creationId xmlns:a16="http://schemas.microsoft.com/office/drawing/2014/main" id="{719A3CF0-9410-462C-B0B4-A5535DE4EB2C}"/>
              </a:ext>
            </a:extLst>
          </p:cNvPr>
          <p:cNvSpPr txBox="1"/>
          <p:nvPr/>
        </p:nvSpPr>
        <p:spPr>
          <a:xfrm>
            <a:off x="3181166" y="2307084"/>
            <a:ext cx="2050741" cy="369332"/>
          </a:xfrm>
          <a:prstGeom prst="rect">
            <a:avLst/>
          </a:prstGeom>
          <a:noFill/>
        </p:spPr>
        <p:txBody>
          <a:bodyPr wrap="square" rtlCol="1">
            <a:spAutoFit/>
          </a:bodyPr>
          <a:lstStyle/>
          <a:p>
            <a:r>
              <a:rPr lang="he-IL" dirty="0"/>
              <a:t>מטרדי רעש מרחביים</a:t>
            </a:r>
          </a:p>
        </p:txBody>
      </p:sp>
      <p:sp>
        <p:nvSpPr>
          <p:cNvPr id="11" name="תיבת טקסט 10">
            <a:extLst>
              <a:ext uri="{FF2B5EF4-FFF2-40B4-BE49-F238E27FC236}">
                <a16:creationId xmlns:a16="http://schemas.microsoft.com/office/drawing/2014/main" id="{1C9F286D-F277-4CA2-88D2-B9E92F159EAF}"/>
              </a:ext>
            </a:extLst>
          </p:cNvPr>
          <p:cNvSpPr txBox="1"/>
          <p:nvPr/>
        </p:nvSpPr>
        <p:spPr>
          <a:xfrm>
            <a:off x="1705993" y="4366249"/>
            <a:ext cx="2050741" cy="369332"/>
          </a:xfrm>
          <a:prstGeom prst="rect">
            <a:avLst/>
          </a:prstGeom>
          <a:noFill/>
        </p:spPr>
        <p:txBody>
          <a:bodyPr wrap="square" rtlCol="1">
            <a:spAutoFit/>
          </a:bodyPr>
          <a:lstStyle/>
          <a:p>
            <a:r>
              <a:rPr lang="he-IL" dirty="0"/>
              <a:t>מטרדי רעש מקומיים</a:t>
            </a:r>
          </a:p>
        </p:txBody>
      </p:sp>
    </p:spTree>
    <p:extLst>
      <p:ext uri="{BB962C8B-B14F-4D97-AF65-F5344CB8AC3E}">
        <p14:creationId xmlns:p14="http://schemas.microsoft.com/office/powerpoint/2010/main" val="412275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852795-3BC1-4213-A2EC-94595C593983}"/>
              </a:ext>
            </a:extLst>
          </p:cNvPr>
          <p:cNvSpPr>
            <a:spLocks noGrp="1"/>
          </p:cNvSpPr>
          <p:nvPr>
            <p:ph type="title"/>
          </p:nvPr>
        </p:nvSpPr>
        <p:spPr>
          <a:xfrm>
            <a:off x="1446962" y="586909"/>
            <a:ext cx="7423848" cy="318161"/>
          </a:xfrm>
        </p:spPr>
        <p:txBody>
          <a:bodyPr/>
          <a:lstStyle/>
          <a:p>
            <a:pPr rtl="1"/>
            <a:r>
              <a:rPr lang="he-IL" sz="3600" dirty="0"/>
              <a:t>השפעת מטרדי רעש על בני-האדם</a:t>
            </a:r>
          </a:p>
        </p:txBody>
      </p:sp>
      <p:sp>
        <p:nvSpPr>
          <p:cNvPr id="8" name="תיבת טקסט 7">
            <a:extLst>
              <a:ext uri="{FF2B5EF4-FFF2-40B4-BE49-F238E27FC236}">
                <a16:creationId xmlns:a16="http://schemas.microsoft.com/office/drawing/2014/main" id="{C49E8269-ED1E-4E3E-A176-C4CC3C6D757D}"/>
              </a:ext>
            </a:extLst>
          </p:cNvPr>
          <p:cNvSpPr txBox="1"/>
          <p:nvPr/>
        </p:nvSpPr>
        <p:spPr>
          <a:xfrm>
            <a:off x="5505773" y="6260704"/>
            <a:ext cx="3615092" cy="584775"/>
          </a:xfrm>
          <a:prstGeom prst="rect">
            <a:avLst/>
          </a:prstGeom>
          <a:noFill/>
        </p:spPr>
        <p:txBody>
          <a:bodyPr wrap="square" rtlCol="1">
            <a:spAutoFit/>
          </a:bodyPr>
          <a:lstStyle/>
          <a:p>
            <a:pPr algn="ctr" rtl="1"/>
            <a:r>
              <a:rPr lang="he-IL" dirty="0"/>
              <a:t>טופס דיווח על מפגע רעש</a:t>
            </a:r>
          </a:p>
          <a:p>
            <a:pPr algn="ctr" rtl="1"/>
            <a:r>
              <a:rPr lang="he-IL" sz="1400" dirty="0"/>
              <a:t>מקור: אתר המשרד להגנת הסביבה</a:t>
            </a:r>
          </a:p>
        </p:txBody>
      </p:sp>
      <p:pic>
        <p:nvPicPr>
          <p:cNvPr id="5" name="תמונה 4" descr="טופס דיווח על מפגע רעש">
            <a:extLst>
              <a:ext uri="{FF2B5EF4-FFF2-40B4-BE49-F238E27FC236}">
                <a16:creationId xmlns:a16="http://schemas.microsoft.com/office/drawing/2014/main" id="{AC1DDFA7-D1A0-407B-9F45-09FA518DE0E8}"/>
              </a:ext>
            </a:extLst>
          </p:cNvPr>
          <p:cNvPicPr>
            <a:picLocks noChangeAspect="1"/>
          </p:cNvPicPr>
          <p:nvPr/>
        </p:nvPicPr>
        <p:blipFill rotWithShape="1">
          <a:blip r:embed="rId2"/>
          <a:srcRect l="12309" r="11987"/>
          <a:stretch/>
        </p:blipFill>
        <p:spPr>
          <a:xfrm>
            <a:off x="5457887" y="1305017"/>
            <a:ext cx="3615091" cy="4955687"/>
          </a:xfrm>
          <a:prstGeom prst="rect">
            <a:avLst/>
          </a:prstGeom>
          <a:ln>
            <a:solidFill>
              <a:schemeClr val="tx1"/>
            </a:solidFill>
          </a:ln>
        </p:spPr>
      </p:pic>
      <p:pic>
        <p:nvPicPr>
          <p:cNvPr id="11" name="תמונה 10">
            <a:extLst>
              <a:ext uri="{FF2B5EF4-FFF2-40B4-BE49-F238E27FC236}">
                <a16:creationId xmlns:a16="http://schemas.microsoft.com/office/drawing/2014/main" id="{D571A9CD-B0B6-431F-BC77-EAD96A0406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698" y="1305017"/>
            <a:ext cx="5081973" cy="2858610"/>
          </a:xfrm>
          <a:prstGeom prst="rect">
            <a:avLst/>
          </a:prstGeom>
          <a:ln>
            <a:solidFill>
              <a:schemeClr val="tx1"/>
            </a:solidFill>
          </a:ln>
        </p:spPr>
      </p:pic>
      <p:sp>
        <p:nvSpPr>
          <p:cNvPr id="12" name="תיבת טקסט 11">
            <a:extLst>
              <a:ext uri="{FF2B5EF4-FFF2-40B4-BE49-F238E27FC236}">
                <a16:creationId xmlns:a16="http://schemas.microsoft.com/office/drawing/2014/main" id="{FC10B30B-9D18-492B-B3D7-A829C9242959}"/>
              </a:ext>
            </a:extLst>
          </p:cNvPr>
          <p:cNvSpPr txBox="1"/>
          <p:nvPr/>
        </p:nvSpPr>
        <p:spPr>
          <a:xfrm>
            <a:off x="1086173" y="4271186"/>
            <a:ext cx="3615092" cy="584775"/>
          </a:xfrm>
          <a:prstGeom prst="rect">
            <a:avLst/>
          </a:prstGeom>
          <a:noFill/>
        </p:spPr>
        <p:txBody>
          <a:bodyPr wrap="square" rtlCol="1">
            <a:spAutoFit/>
          </a:bodyPr>
          <a:lstStyle/>
          <a:p>
            <a:pPr algn="ctr" rtl="1"/>
            <a:r>
              <a:rPr lang="he-IL" dirty="0"/>
              <a:t>אביב ברעם סובלת מרעשי הסביבה</a:t>
            </a:r>
          </a:p>
          <a:p>
            <a:pPr algn="ctr" rtl="1"/>
            <a:r>
              <a:rPr lang="he-IL" sz="1400" dirty="0"/>
              <a:t>צילום: אורית אנגלברג-ברעם</a:t>
            </a:r>
          </a:p>
        </p:txBody>
      </p:sp>
    </p:spTree>
    <p:extLst>
      <p:ext uri="{BB962C8B-B14F-4D97-AF65-F5344CB8AC3E}">
        <p14:creationId xmlns:p14="http://schemas.microsoft.com/office/powerpoint/2010/main" val="247620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46962" y="586909"/>
            <a:ext cx="7423848" cy="318161"/>
          </a:xfrm>
        </p:spPr>
        <p:txBody>
          <a:bodyPr/>
          <a:lstStyle/>
          <a:p>
            <a:r>
              <a:rPr lang="he-IL" sz="3600" dirty="0"/>
              <a:t>פתרונות אפשריים</a:t>
            </a:r>
          </a:p>
        </p:txBody>
      </p:sp>
      <p:grpSp>
        <p:nvGrpSpPr>
          <p:cNvPr id="3" name="קבוצה 2">
            <a:extLst>
              <a:ext uri="{FF2B5EF4-FFF2-40B4-BE49-F238E27FC236}">
                <a16:creationId xmlns:a16="http://schemas.microsoft.com/office/drawing/2014/main" id="{135FC1A4-DA52-424F-AE2A-F4FFF10AB23A}"/>
              </a:ext>
              <a:ext uri="{C183D7F6-B498-43B3-948B-1728B52AA6E4}">
                <adec:decorative xmlns:adec="http://schemas.microsoft.com/office/drawing/2017/decorative" val="1"/>
              </a:ext>
            </a:extLst>
          </p:cNvPr>
          <p:cNvGrpSpPr/>
          <p:nvPr/>
        </p:nvGrpSpPr>
        <p:grpSpPr>
          <a:xfrm>
            <a:off x="1980276" y="1219823"/>
            <a:ext cx="7163724" cy="2209177"/>
            <a:chOff x="89886" y="1326354"/>
            <a:chExt cx="9054114" cy="3068093"/>
          </a:xfrm>
        </p:grpSpPr>
        <p:pic>
          <p:nvPicPr>
            <p:cNvPr id="1028" name="Picture 4" descr="59 Please Keep Quiet Signs Illustrations &amp; Clip Art - iStock">
              <a:extLst>
                <a:ext uri="{FF2B5EF4-FFF2-40B4-BE49-F238E27FC236}">
                  <a16:creationId xmlns:a16="http://schemas.microsoft.com/office/drawing/2014/main" id="{FC569219-C9DA-493B-A822-156CF87932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86" y="1388498"/>
              <a:ext cx="2912985" cy="29129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cell phone sign Royalty Free Vector Image - VectorStock">
              <a:extLst>
                <a:ext uri="{FF2B5EF4-FFF2-40B4-BE49-F238E27FC236}">
                  <a16:creationId xmlns:a16="http://schemas.microsoft.com/office/drawing/2014/main" id="{80C894F4-E4FE-455C-A71C-7F8267EF8E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299"/>
            <a:stretch/>
          </p:blipFill>
          <p:spPr bwMode="auto">
            <a:xfrm>
              <a:off x="6162212" y="1326354"/>
              <a:ext cx="2981788" cy="28530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rohibition of biplane. strict ban on construction of aircraft canvas  prints for the wall • canvas prints vehicle, engine, icon | myloview.com">
              <a:extLst>
                <a:ext uri="{FF2B5EF4-FFF2-40B4-BE49-F238E27FC236}">
                  <a16:creationId xmlns:a16="http://schemas.microsoft.com/office/drawing/2014/main" id="{298F74AA-0A4F-4120-8DBC-3264950EC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341" y="1388498"/>
              <a:ext cx="3180898" cy="300594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תיבת טקסט 14">
            <a:extLst>
              <a:ext uri="{FF2B5EF4-FFF2-40B4-BE49-F238E27FC236}">
                <a16:creationId xmlns:a16="http://schemas.microsoft.com/office/drawing/2014/main" id="{27D08059-C7F6-40FA-9843-0F43C2098CE1}"/>
              </a:ext>
            </a:extLst>
          </p:cNvPr>
          <p:cNvSpPr txBox="1"/>
          <p:nvPr/>
        </p:nvSpPr>
        <p:spPr>
          <a:xfrm>
            <a:off x="1483341" y="6292302"/>
            <a:ext cx="7670092" cy="584775"/>
          </a:xfrm>
          <a:prstGeom prst="rect">
            <a:avLst/>
          </a:prstGeom>
          <a:noFill/>
        </p:spPr>
        <p:txBody>
          <a:bodyPr wrap="square" rtlCol="1">
            <a:spAutoFit/>
          </a:bodyPr>
          <a:lstStyle/>
          <a:p>
            <a:pPr algn="r" rtl="1"/>
            <a:r>
              <a:rPr lang="he-IL" sz="1600" dirty="0"/>
              <a:t>דרכים לבידוד ומיגון אקוסטיים – פעמים רבות מדובר בפתרונות שעלותם הכלכלית גבוהה </a:t>
            </a:r>
          </a:p>
          <a:p>
            <a:pPr algn="r" rtl="1"/>
            <a:r>
              <a:rPr lang="he-IL" sz="1600" dirty="0"/>
              <a:t>וגם הם אינם אוטמים הרמטית מפני הרעש </a:t>
            </a:r>
            <a:r>
              <a:rPr lang="he-IL" sz="1200" dirty="0"/>
              <a:t>תצלומים מתוך: </a:t>
            </a:r>
            <a:r>
              <a:rPr lang="he-IL" sz="1200" dirty="0" err="1"/>
              <a:t>ויקישיתוף</a:t>
            </a:r>
            <a:endParaRPr lang="he-IL" sz="1200" dirty="0"/>
          </a:p>
        </p:txBody>
      </p:sp>
      <p:grpSp>
        <p:nvGrpSpPr>
          <p:cNvPr id="9" name="קבוצה 8" descr="קירות למיגון אקוסטי">
            <a:extLst>
              <a:ext uri="{FF2B5EF4-FFF2-40B4-BE49-F238E27FC236}">
                <a16:creationId xmlns:a16="http://schemas.microsoft.com/office/drawing/2014/main" id="{2F4B0751-8727-4EC8-85B5-E7648B85AF83}"/>
              </a:ext>
            </a:extLst>
          </p:cNvPr>
          <p:cNvGrpSpPr/>
          <p:nvPr/>
        </p:nvGrpSpPr>
        <p:grpSpPr>
          <a:xfrm>
            <a:off x="2519683" y="3885276"/>
            <a:ext cx="6595435" cy="2403571"/>
            <a:chOff x="2395394" y="3880130"/>
            <a:chExt cx="6595435" cy="2403571"/>
          </a:xfrm>
        </p:grpSpPr>
        <p:pic>
          <p:nvPicPr>
            <p:cNvPr id="5" name="תמונה 4">
              <a:extLst>
                <a:ext uri="{FF2B5EF4-FFF2-40B4-BE49-F238E27FC236}">
                  <a16:creationId xmlns:a16="http://schemas.microsoft.com/office/drawing/2014/main" id="{13240090-A5C4-421A-88B8-BA462ED0AD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3947" y="3880130"/>
              <a:ext cx="3346882" cy="2403571"/>
            </a:xfrm>
            <a:prstGeom prst="rect">
              <a:avLst/>
            </a:prstGeom>
          </p:spPr>
        </p:pic>
        <p:pic>
          <p:nvPicPr>
            <p:cNvPr id="8" name="תמונה 7">
              <a:extLst>
                <a:ext uri="{FF2B5EF4-FFF2-40B4-BE49-F238E27FC236}">
                  <a16:creationId xmlns:a16="http://schemas.microsoft.com/office/drawing/2014/main" id="{6743DA6E-F29D-43D6-AB94-6E7C1BB739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5394" y="3888418"/>
              <a:ext cx="3193711" cy="2395283"/>
            </a:xfrm>
            <a:prstGeom prst="rect">
              <a:avLst/>
            </a:prstGeom>
          </p:spPr>
        </p:pic>
      </p:grpSp>
      <p:sp>
        <p:nvSpPr>
          <p:cNvPr id="19" name="תיבת טקסט 18">
            <a:extLst>
              <a:ext uri="{FF2B5EF4-FFF2-40B4-BE49-F238E27FC236}">
                <a16:creationId xmlns:a16="http://schemas.microsoft.com/office/drawing/2014/main" id="{FD4D980B-9FF0-4E1A-A6D5-DC84BB6F68FD}"/>
              </a:ext>
            </a:extLst>
          </p:cNvPr>
          <p:cNvSpPr txBox="1"/>
          <p:nvPr/>
        </p:nvSpPr>
        <p:spPr>
          <a:xfrm>
            <a:off x="4285065" y="3342968"/>
            <a:ext cx="3465425" cy="338554"/>
          </a:xfrm>
          <a:prstGeom prst="rect">
            <a:avLst/>
          </a:prstGeom>
          <a:noFill/>
        </p:spPr>
        <p:txBody>
          <a:bodyPr wrap="square" rtlCol="1">
            <a:spAutoFit/>
          </a:bodyPr>
          <a:lstStyle/>
          <a:p>
            <a:pPr algn="r" rtl="1"/>
            <a:r>
              <a:rPr lang="he-IL" sz="1600" dirty="0"/>
              <a:t>איסור על יצירת רעש – עד כמה זה ריאלי?</a:t>
            </a:r>
          </a:p>
        </p:txBody>
      </p:sp>
    </p:spTree>
    <p:extLst>
      <p:ext uri="{BB962C8B-B14F-4D97-AF65-F5344CB8AC3E}">
        <p14:creationId xmlns:p14="http://schemas.microsoft.com/office/powerpoint/2010/main" val="212254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30936" y="605570"/>
            <a:ext cx="7423848" cy="318161"/>
          </a:xfrm>
        </p:spPr>
        <p:txBody>
          <a:bodyPr/>
          <a:lstStyle/>
          <a:p>
            <a:r>
              <a:rPr lang="he-IL" sz="4400" dirty="0"/>
              <a:t>שקט – משאב בסכנת הכחדה</a:t>
            </a:r>
            <a:endParaRPr lang="en-GB" sz="4400" dirty="0"/>
          </a:p>
        </p:txBody>
      </p:sp>
      <p:sp>
        <p:nvSpPr>
          <p:cNvPr id="9" name="תיבת טקסט 8">
            <a:extLst>
              <a:ext uri="{FF2B5EF4-FFF2-40B4-BE49-F238E27FC236}">
                <a16:creationId xmlns:a16="http://schemas.microsoft.com/office/drawing/2014/main" id="{017D742B-C15E-45A9-941D-AF7A59A10FAF}"/>
              </a:ext>
            </a:extLst>
          </p:cNvPr>
          <p:cNvSpPr txBox="1"/>
          <p:nvPr/>
        </p:nvSpPr>
        <p:spPr>
          <a:xfrm>
            <a:off x="947126" y="1941975"/>
            <a:ext cx="8007658" cy="1154290"/>
          </a:xfrm>
          <a:prstGeom prst="rect">
            <a:avLst/>
          </a:prstGeom>
          <a:noFill/>
        </p:spPr>
        <p:txBody>
          <a:bodyPr wrap="square">
            <a:spAutoFit/>
          </a:bodyPr>
          <a:lstStyle/>
          <a:p>
            <a:pPr algn="r" rtl="1">
              <a:lnSpc>
                <a:spcPct val="106000"/>
              </a:lnSpc>
              <a:spcAft>
                <a:spcPts val="800"/>
              </a:spcAft>
            </a:pPr>
            <a:r>
              <a:rPr lang="he-IL" sz="3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rPr>
              <a:t>הקלטות צלילי הטבע של גורדון </a:t>
            </a:r>
            <a:r>
              <a:rPr lang="he-IL"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rPr>
              <a:t>המפטון</a:t>
            </a:r>
            <a:endParaRPr lang="en-US" sz="3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6000"/>
              </a:lnSpc>
              <a:spcAft>
                <a:spcPts val="8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תיבת טקסט 10">
            <a:extLst>
              <a:ext uri="{FF2B5EF4-FFF2-40B4-BE49-F238E27FC236}">
                <a16:creationId xmlns:a16="http://schemas.microsoft.com/office/drawing/2014/main" id="{D69ED370-8963-43C5-AA41-9E1D88E472CD}"/>
              </a:ext>
            </a:extLst>
          </p:cNvPr>
          <p:cNvSpPr txBox="1"/>
          <p:nvPr/>
        </p:nvSpPr>
        <p:spPr>
          <a:xfrm>
            <a:off x="2507522" y="6444117"/>
            <a:ext cx="4506875" cy="338554"/>
          </a:xfrm>
          <a:prstGeom prst="rect">
            <a:avLst/>
          </a:prstGeom>
          <a:noFill/>
        </p:spPr>
        <p:txBody>
          <a:bodyPr wrap="square" rtlCol="1">
            <a:spAutoFit/>
          </a:bodyPr>
          <a:lstStyle/>
          <a:p>
            <a:pPr algn="r" rtl="1"/>
            <a:r>
              <a:rPr lang="he-IL" sz="1600" dirty="0"/>
              <a:t>תצלום מתוך </a:t>
            </a:r>
            <a:r>
              <a:rPr lang="he-IL" sz="1600" dirty="0">
                <a:hlinkClick r:id="rId2"/>
              </a:rPr>
              <a:t>אתר האינטרנט של גורדון </a:t>
            </a:r>
            <a:r>
              <a:rPr lang="he-IL" sz="1600" dirty="0" err="1">
                <a:hlinkClick r:id="rId2"/>
              </a:rPr>
              <a:t>המפטון</a:t>
            </a:r>
            <a:endParaRPr lang="he-IL" sz="1600" dirty="0"/>
          </a:p>
        </p:txBody>
      </p:sp>
      <p:sp>
        <p:nvSpPr>
          <p:cNvPr id="12" name="תיבת טקסט 11">
            <a:extLst>
              <a:ext uri="{FF2B5EF4-FFF2-40B4-BE49-F238E27FC236}">
                <a16:creationId xmlns:a16="http://schemas.microsoft.com/office/drawing/2014/main" id="{F82A4CEF-86D3-4D5B-B556-DF0A62925463}"/>
              </a:ext>
            </a:extLst>
          </p:cNvPr>
          <p:cNvSpPr txBox="1"/>
          <p:nvPr/>
        </p:nvSpPr>
        <p:spPr>
          <a:xfrm>
            <a:off x="5074011" y="1461238"/>
            <a:ext cx="3880773" cy="830997"/>
          </a:xfrm>
          <a:prstGeom prst="rect">
            <a:avLst/>
          </a:prstGeom>
          <a:noFill/>
        </p:spPr>
        <p:txBody>
          <a:bodyPr wrap="square" rtlCol="1">
            <a:spAutoFit/>
          </a:bodyPr>
          <a:lstStyle/>
          <a:p>
            <a:pPr algn="r" rtl="1"/>
            <a:r>
              <a:rPr lang="he-I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לחצו על הקישור הבא, והאזינו ל</a:t>
            </a:r>
          </a:p>
          <a:p>
            <a:pPr algn="r" rtl="1"/>
            <a:endParaRPr lang="he-IL" sz="2400" dirty="0"/>
          </a:p>
        </p:txBody>
      </p:sp>
      <p:pic>
        <p:nvPicPr>
          <p:cNvPr id="3" name="תמונה 2" descr="תצלום מתוך אתר האינטרנט של גורדון המפטון&#10;">
            <a:extLst>
              <a:ext uri="{FF2B5EF4-FFF2-40B4-BE49-F238E27FC236}">
                <a16:creationId xmlns:a16="http://schemas.microsoft.com/office/drawing/2014/main" id="{7C20C6CD-EF2B-4FAE-BC42-B70446174828}"/>
              </a:ext>
            </a:extLst>
          </p:cNvPr>
          <p:cNvPicPr>
            <a:picLocks noChangeAspect="1"/>
          </p:cNvPicPr>
          <p:nvPr/>
        </p:nvPicPr>
        <p:blipFill>
          <a:blip r:embed="rId3"/>
          <a:stretch>
            <a:fillRect/>
          </a:stretch>
        </p:blipFill>
        <p:spPr>
          <a:xfrm>
            <a:off x="3147343" y="2687414"/>
            <a:ext cx="3775740" cy="3756703"/>
          </a:xfrm>
          <a:prstGeom prst="rect">
            <a:avLst/>
          </a:prstGeom>
        </p:spPr>
      </p:pic>
    </p:spTree>
    <p:extLst>
      <p:ext uri="{BB962C8B-B14F-4D97-AF65-F5344CB8AC3E}">
        <p14:creationId xmlns:p14="http://schemas.microsoft.com/office/powerpoint/2010/main" val="68743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226197" y="587211"/>
            <a:ext cx="8077601" cy="318161"/>
          </a:xfrm>
        </p:spPr>
        <p:txBody>
          <a:bodyPr/>
          <a:lstStyle/>
          <a:p>
            <a:pPr algn="ctr"/>
            <a:r>
              <a:rPr lang="he-IL" sz="3200" dirty="0"/>
              <a:t>השפעות זיהום רעש על ציפורים</a:t>
            </a:r>
            <a:endParaRPr lang="en-GB" sz="3200" dirty="0"/>
          </a:p>
        </p:txBody>
      </p:sp>
      <p:sp>
        <p:nvSpPr>
          <p:cNvPr id="3" name="תיבת טקסט 2" descr="ירגזי מצוי&#10;צילום: Luc Viatour, בריסל / ויקיפדיה&#10;">
            <a:extLst>
              <a:ext uri="{FF2B5EF4-FFF2-40B4-BE49-F238E27FC236}">
                <a16:creationId xmlns:a16="http://schemas.microsoft.com/office/drawing/2014/main" id="{4E823ED4-8595-4999-B8E9-3AA47F7D9BC4}"/>
              </a:ext>
            </a:extLst>
          </p:cNvPr>
          <p:cNvSpPr txBox="1"/>
          <p:nvPr/>
        </p:nvSpPr>
        <p:spPr>
          <a:xfrm>
            <a:off x="3675355" y="6270789"/>
            <a:ext cx="3128381" cy="584775"/>
          </a:xfrm>
          <a:prstGeom prst="rect">
            <a:avLst/>
          </a:prstGeom>
          <a:noFill/>
        </p:spPr>
        <p:txBody>
          <a:bodyPr wrap="square" rtlCol="1">
            <a:spAutoFit/>
          </a:bodyPr>
          <a:lstStyle/>
          <a:p>
            <a:pPr algn="ctr" rtl="1"/>
            <a:r>
              <a:rPr lang="he-IL" dirty="0"/>
              <a:t>ירגזי מצוי</a:t>
            </a:r>
          </a:p>
          <a:p>
            <a:pPr algn="ctr" rtl="1"/>
            <a:r>
              <a:rPr lang="he-IL" sz="1400" dirty="0"/>
              <a:t>צילום: </a:t>
            </a:r>
            <a:r>
              <a:rPr lang="en-US" sz="1400" b="0" i="0" strike="noStrike" dirty="0">
                <a:effectLst/>
                <a:latin typeface="Arial" panose="020B0604020202020204" pitchFamily="34" charset="0"/>
              </a:rPr>
              <a:t>Luc Viatour</a:t>
            </a:r>
            <a:r>
              <a:rPr lang="he-IL" sz="1400" b="0" i="0" strike="noStrike" dirty="0">
                <a:effectLst/>
                <a:latin typeface="Arial" panose="020B0604020202020204" pitchFamily="34" charset="0"/>
              </a:rPr>
              <a:t>, בריסל / ויקיפדיה</a:t>
            </a:r>
            <a:endParaRPr lang="he-IL" sz="1400" dirty="0"/>
          </a:p>
        </p:txBody>
      </p:sp>
      <p:pic>
        <p:nvPicPr>
          <p:cNvPr id="4" name="תמונה 3" descr="ירגזי מצוי&#10;צילום: Luc Viatour, בריסל / ויקיפדיה&#10;">
            <a:extLst>
              <a:ext uri="{FF2B5EF4-FFF2-40B4-BE49-F238E27FC236}">
                <a16:creationId xmlns:a16="http://schemas.microsoft.com/office/drawing/2014/main" id="{899FB6D1-68F7-046E-D2BA-A1ED34801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139" y="1249173"/>
            <a:ext cx="7297445" cy="4861962"/>
          </a:xfrm>
          <a:prstGeom prst="rect">
            <a:avLst/>
          </a:prstGeom>
        </p:spPr>
      </p:pic>
    </p:spTree>
    <p:extLst>
      <p:ext uri="{BB962C8B-B14F-4D97-AF65-F5344CB8AC3E}">
        <p14:creationId xmlns:p14="http://schemas.microsoft.com/office/powerpoint/2010/main" val="5614414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9306</TotalTime>
  <Words>383</Words>
  <Application>Microsoft Office PowerPoint</Application>
  <PresentationFormat>‫הצגה על המסך (4:3)</PresentationFormat>
  <Paragraphs>74</Paragraphs>
  <Slides>13</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3</vt:i4>
      </vt:variant>
      <vt:variant>
        <vt:lpstr>כותרות שקופיות</vt:lpstr>
      </vt:variant>
      <vt:variant>
        <vt:i4>13</vt:i4>
      </vt:variant>
    </vt:vector>
  </HeadingPairs>
  <TitlesOfParts>
    <vt:vector size="20" baseType="lpstr">
      <vt:lpstr>Arial</vt:lpstr>
      <vt:lpstr>Calibri</vt:lpstr>
      <vt:lpstr>Calibri Light</vt:lpstr>
      <vt:lpstr>Helvetica</vt:lpstr>
      <vt:lpstr>Office Theme</vt:lpstr>
      <vt:lpstr>עיצוב מותאם אישית</vt:lpstr>
      <vt:lpstr>1_עיצוב מותאם אישית</vt:lpstr>
      <vt:lpstr>זיהום רעש</vt:lpstr>
      <vt:lpstr>על טעם ועל ריח אין להתווכח. ועל רעש?</vt:lpstr>
      <vt:lpstr>זהו את הרעש</vt:lpstr>
      <vt:lpstr>הסביבות הקוליות</vt:lpstr>
      <vt:lpstr>מקורות הרעש העיקריים</vt:lpstr>
      <vt:lpstr>השפעת מטרדי רעש על בני-האדם</vt:lpstr>
      <vt:lpstr>פתרונות אפשריים</vt:lpstr>
      <vt:lpstr>שקט – משאב בסכנת הכחדה</vt:lpstr>
      <vt:lpstr>השפעות זיהום רעש על ציפורים</vt:lpstr>
      <vt:lpstr>השפעות זיהום רעש על יונקים</vt:lpstr>
      <vt:lpstr>השפעות זיהום רעש על בית הגידול הימי</vt:lpstr>
      <vt:lpstr>השפעות זיהום רעש על חרקים</vt:lpstr>
      <vt:lpstr>פתרונות?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זיהום אור</dc:title>
  <dc:creator>Yoav Sharaby</dc:creator>
  <cp:lastModifiedBy>גילה גרטל</cp:lastModifiedBy>
  <cp:revision>140</cp:revision>
  <dcterms:created xsi:type="dcterms:W3CDTF">2019-06-25T14:14:35Z</dcterms:created>
  <dcterms:modified xsi:type="dcterms:W3CDTF">2023-11-12T16:13:45Z</dcterms:modified>
</cp:coreProperties>
</file>