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 bookmarkIdSeed="4">
  <p:sldMasterIdLst>
    <p:sldMasterId id="2147483648" r:id="rId1"/>
  </p:sldMasterIdLst>
  <p:notesMasterIdLst>
    <p:notesMasterId r:id="rId29"/>
  </p:notesMasterIdLst>
  <p:sldIdLst>
    <p:sldId id="270" r:id="rId2"/>
    <p:sldId id="268" r:id="rId3"/>
    <p:sldId id="269" r:id="rId4"/>
    <p:sldId id="271" r:id="rId5"/>
    <p:sldId id="272" r:id="rId6"/>
    <p:sldId id="273" r:id="rId7"/>
    <p:sldId id="274" r:id="rId8"/>
    <p:sldId id="275" r:id="rId9"/>
    <p:sldId id="276" r:id="rId10"/>
    <p:sldId id="277" r:id="rId11"/>
    <p:sldId id="278" r:id="rId12"/>
    <p:sldId id="279" r:id="rId13"/>
    <p:sldId id="280" r:id="rId14"/>
    <p:sldId id="281" r:id="rId15"/>
    <p:sldId id="282" r:id="rId16"/>
    <p:sldId id="283" r:id="rId17"/>
    <p:sldId id="284" r:id="rId18"/>
    <p:sldId id="285" r:id="rId19"/>
    <p:sldId id="287" r:id="rId20"/>
    <p:sldId id="288" r:id="rId21"/>
    <p:sldId id="289" r:id="rId22"/>
    <p:sldId id="290" r:id="rId23"/>
    <p:sldId id="299" r:id="rId24"/>
    <p:sldId id="298" r:id="rId25"/>
    <p:sldId id="300" r:id="rId26"/>
    <p:sldId id="301" r:id="rId27"/>
    <p:sldId id="297" r:id="rId28"/>
  </p:sldIdLst>
  <p:sldSz cx="12188825" cy="6858000"/>
  <p:notesSz cx="7010400" cy="92964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F4F"/>
    <a:srgbClr val="F3715A"/>
    <a:srgbClr val="005445"/>
    <a:srgbClr val="BED747"/>
    <a:srgbClr val="00AEEF"/>
    <a:srgbClr val="205641"/>
    <a:srgbClr val="2561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65445" autoAdjust="0"/>
    <p:restoredTop sz="86388" autoAdjust="0"/>
  </p:normalViewPr>
  <p:slideViewPr>
    <p:cSldViewPr snapToGrid="0">
      <p:cViewPr varScale="1">
        <p:scale>
          <a:sx n="48" d="100"/>
          <a:sy n="48" d="100"/>
        </p:scale>
        <p:origin x="36" y="424"/>
      </p:cViewPr>
      <p:guideLst>
        <p:guide orient="horz" pos="2160"/>
        <p:guide pos="3839"/>
      </p:guideLst>
    </p:cSldViewPr>
  </p:slideViewPr>
  <p:outlineViewPr>
    <p:cViewPr>
      <p:scale>
        <a:sx n="33" d="100"/>
        <a:sy n="33" d="100"/>
      </p:scale>
      <p:origin x="0" y="-152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0" d="100"/>
          <a:sy n="80" d="100"/>
        </p:scale>
        <p:origin x="399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972023" y="0"/>
            <a:ext cx="3038378" cy="465335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616" y="0"/>
            <a:ext cx="3038378" cy="465335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4533A404-B374-42EF-A3D8-26329DFAD32A}" type="datetimeFigureOut">
              <a:rPr lang="he-IL" smtClean="0"/>
              <a:pPr/>
              <a:t>כ"ט/חשון/תשפ"ד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8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701040" y="4473699"/>
            <a:ext cx="5608320" cy="3660835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972023" y="8831065"/>
            <a:ext cx="3038378" cy="465335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616" y="8831065"/>
            <a:ext cx="3038378" cy="465335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92A2B59C-3326-4D17-8909-F82E1E5350AA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82106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2B59C-3326-4D17-8909-F82E1E5350AA}" type="slidenum">
              <a:rPr lang="he-IL" smtClean="0"/>
              <a:pPr/>
              <a:t>9</a:t>
            </a:fld>
            <a:endParaRPr lang="he-I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2B59C-3326-4D17-8909-F82E1E5350AA}" type="slidenum">
              <a:rPr lang="he-IL" smtClean="0"/>
              <a:pPr/>
              <a:t>17</a:t>
            </a:fld>
            <a:endParaRPr lang="he-I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A2B59C-3326-4D17-8909-F82E1E5350AA}" type="slidenum">
              <a:rPr lang="he-IL" smtClean="0"/>
              <a:pPr/>
              <a:t>18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952862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A2B59C-3326-4D17-8909-F82E1E5350AA}" type="slidenum">
              <a:rPr lang="he-IL" smtClean="0"/>
              <a:pPr/>
              <a:t>19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980692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2B59C-3326-4D17-8909-F82E1E5350AA}" type="slidenum">
              <a:rPr lang="he-IL" smtClean="0"/>
              <a:pPr/>
              <a:t>20</a:t>
            </a:fld>
            <a:endParaRPr lang="he-I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2B59C-3326-4D17-8909-F82E1E5350AA}" type="slidenum">
              <a:rPr lang="he-IL" smtClean="0"/>
              <a:pPr/>
              <a:t>27</a:t>
            </a:fld>
            <a:endParaRPr lang="he-I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13E637A-0CB0-4531-A5B1-9F9839612A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B30C13AD-9B4D-452A-A411-D3EE21641E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400"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 dirty="0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A605493C-8DCB-4A7D-91CC-79C852167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847B0-BF7A-4A08-9E39-4ADC852B2C62}" type="datetimeFigureOut">
              <a:rPr lang="he-IL" smtClean="0"/>
              <a:pPr/>
              <a:t>כ"ט/חשון/תשפ"ד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DD6D681B-291F-4ED6-BB99-592C9E837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09F07605-1782-43AF-BF4F-7101D6728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8D77F-D55C-4A0F-89E0-310AF0E13C93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32276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1259A55-08CA-4480-AD79-37A402C54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960B9675-CBEE-44B2-9391-F5BC77C665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7DD3B38F-8722-4F02-9BF2-848D28328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847B0-BF7A-4A08-9E39-4ADC852B2C62}" type="datetimeFigureOut">
              <a:rPr lang="he-IL" smtClean="0"/>
              <a:pPr/>
              <a:t>כ"ט/חשון/תשפ"ד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3EB07F7A-59D3-4479-AE27-71508258A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249ACCB0-EE30-475F-A2FB-E77BE2E18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8D77F-D55C-4A0F-89E0-310AF0E13C93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68980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7ECD65D1-3503-4478-81CA-69E026967B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2629" y="365125"/>
            <a:ext cx="2628215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785437C5-846B-4BB8-9D78-FCAA5A0A03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B7EB9EC1-7636-43B2-93F2-EF0DE39BB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847B0-BF7A-4A08-9E39-4ADC852B2C62}" type="datetimeFigureOut">
              <a:rPr lang="he-IL" smtClean="0"/>
              <a:pPr/>
              <a:t>כ"ט/חשון/תשפ"ד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C5B1910F-484D-4E16-A070-3C08BE49A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05B6761C-0240-4044-AAC4-7DC27C9E6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8D77F-D55C-4A0F-89E0-310AF0E13C93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94253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612F481-4632-4CD8-AA06-F69A7B81E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34387652-E6C1-4DEC-A78E-847D47BFF5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ssistant" panose="00000500000000000000" pitchFamily="2" charset="-79"/>
                <a:cs typeface="Assistant" panose="00000500000000000000" pitchFamily="2" charset="-79"/>
              </a:defRPr>
            </a:lvl1pPr>
            <a:lvl2pPr>
              <a:defRPr>
                <a:latin typeface="Assistant" panose="00000500000000000000" pitchFamily="2" charset="-79"/>
                <a:cs typeface="Assistant" panose="00000500000000000000" pitchFamily="2" charset="-79"/>
              </a:defRPr>
            </a:lvl2pPr>
            <a:lvl3pPr>
              <a:defRPr>
                <a:latin typeface="Assistant" panose="00000500000000000000" pitchFamily="2" charset="-79"/>
                <a:cs typeface="Assistant" panose="00000500000000000000" pitchFamily="2" charset="-79"/>
              </a:defRPr>
            </a:lvl3pPr>
            <a:lvl4pPr>
              <a:defRPr>
                <a:latin typeface="Assistant" panose="00000500000000000000" pitchFamily="2" charset="-79"/>
                <a:cs typeface="Assistant" panose="00000500000000000000" pitchFamily="2" charset="-79"/>
              </a:defRPr>
            </a:lvl4pPr>
            <a:lvl5pPr>
              <a:defRPr>
                <a:latin typeface="Assistant" panose="00000500000000000000" pitchFamily="2" charset="-79"/>
                <a:cs typeface="Assistant" panose="00000500000000000000" pitchFamily="2" charset="-79"/>
              </a:defRPr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  <a:p>
            <a:pPr lvl="2"/>
            <a:r>
              <a:rPr lang="he-IL" dirty="0"/>
              <a:t>רמה שלישית</a:t>
            </a:r>
          </a:p>
          <a:p>
            <a:pPr lvl="3"/>
            <a:r>
              <a:rPr lang="he-IL" dirty="0"/>
              <a:t>רמה רביעית</a:t>
            </a:r>
          </a:p>
          <a:p>
            <a:pPr lvl="4"/>
            <a:r>
              <a:rPr lang="he-IL" dirty="0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87D89E1A-00ED-48A3-8C08-DB06729C4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847B0-BF7A-4A08-9E39-4ADC852B2C62}" type="datetimeFigureOut">
              <a:rPr lang="he-IL" smtClean="0"/>
              <a:pPr/>
              <a:t>כ"ט/חשון/תשפ"ד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54FED6DE-AE38-43C8-A6F7-2E6066632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325C4FC3-D28F-486F-980B-7CF67C063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8D77F-D55C-4A0F-89E0-310AF0E13C93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93803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46B8850-BB25-41F2-8734-FC9DE76C4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634" y="1709740"/>
            <a:ext cx="1051286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13106F91-F365-492C-94A5-E127E000C0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634" y="4589465"/>
            <a:ext cx="1051286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cs typeface="+mj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380D4F66-7610-4A8F-B21A-460AB7E16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847B0-BF7A-4A08-9E39-4ADC852B2C62}" type="datetimeFigureOut">
              <a:rPr lang="he-IL" smtClean="0"/>
              <a:pPr/>
              <a:t>כ"ט/חשון/תשפ"ד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2E203FDA-B70F-4221-8FD8-C827B52B0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58D6C761-7694-4F91-964F-144D586D3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8D77F-D55C-4A0F-89E0-310AF0E13C93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53797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ED9FABA-5FB7-43E2-96FF-27802D529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r>
              <a:rPr lang="he-IL" dirty="0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D945B785-F504-438E-B821-BFD4321AB7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>
            <a:lvl1pPr>
              <a:defRPr>
                <a:cs typeface="+mn-cs"/>
              </a:defRPr>
            </a:lvl1pPr>
            <a:lvl2pPr>
              <a:defRPr>
                <a:cs typeface="+mn-cs"/>
              </a:defRPr>
            </a:lvl2pPr>
            <a:lvl3pPr>
              <a:defRPr>
                <a:cs typeface="+mn-cs"/>
              </a:defRPr>
            </a:lvl3pPr>
            <a:lvl4pPr>
              <a:defRPr>
                <a:cs typeface="+mn-cs"/>
              </a:defRPr>
            </a:lvl4pPr>
            <a:lvl5pPr>
              <a:defRPr>
                <a:cs typeface="+mn-cs"/>
              </a:defRPr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  <a:p>
            <a:pPr lvl="2"/>
            <a:r>
              <a:rPr lang="he-IL" dirty="0"/>
              <a:t>רמה שלישית</a:t>
            </a:r>
          </a:p>
          <a:p>
            <a:pPr lvl="3"/>
            <a:r>
              <a:rPr lang="he-IL" dirty="0"/>
              <a:t>רמה רביעית</a:t>
            </a:r>
          </a:p>
          <a:p>
            <a:pPr lvl="4"/>
            <a:r>
              <a:rPr lang="he-IL" dirty="0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CDCA39A7-DF76-4FA8-ABBE-B4A35A324B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>
            <a:lvl1pPr>
              <a:defRPr>
                <a:latin typeface="Assistant" panose="00000500000000000000" pitchFamily="2" charset="-79"/>
                <a:cs typeface="+mn-cs"/>
              </a:defRPr>
            </a:lvl1pPr>
            <a:lvl2pPr>
              <a:defRPr>
                <a:latin typeface="Assistant" panose="00000500000000000000" pitchFamily="2" charset="-79"/>
                <a:cs typeface="+mn-cs"/>
              </a:defRPr>
            </a:lvl2pPr>
            <a:lvl3pPr>
              <a:defRPr>
                <a:latin typeface="Assistant" panose="00000500000000000000" pitchFamily="2" charset="-79"/>
                <a:cs typeface="+mn-cs"/>
              </a:defRPr>
            </a:lvl3pPr>
            <a:lvl4pPr>
              <a:defRPr>
                <a:latin typeface="Assistant" panose="00000500000000000000" pitchFamily="2" charset="-79"/>
                <a:cs typeface="+mn-cs"/>
              </a:defRPr>
            </a:lvl4pPr>
            <a:lvl5pPr>
              <a:defRPr>
                <a:latin typeface="Assistant" panose="00000500000000000000" pitchFamily="2" charset="-79"/>
                <a:cs typeface="+mn-cs"/>
              </a:defRPr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  <a:p>
            <a:pPr lvl="2"/>
            <a:r>
              <a:rPr lang="he-IL" dirty="0"/>
              <a:t>רמה שלישית</a:t>
            </a:r>
          </a:p>
          <a:p>
            <a:pPr lvl="3"/>
            <a:r>
              <a:rPr lang="he-IL" dirty="0"/>
              <a:t>רמה רביעית</a:t>
            </a:r>
          </a:p>
          <a:p>
            <a:pPr lvl="4"/>
            <a:r>
              <a:rPr lang="he-IL" dirty="0"/>
              <a:t>רמה חמישית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B58C0D44-5D20-4C2B-A87E-34C3FF8FB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847B0-BF7A-4A08-9E39-4ADC852B2C62}" type="datetimeFigureOut">
              <a:rPr lang="he-IL" smtClean="0"/>
              <a:pPr/>
              <a:t>כ"ט/חשון/תשפ"ד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CAFB28F8-8EAA-491A-89B2-3C91AC48F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B540202D-30FC-42C8-A2E5-57EC12F7D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8D77F-D55C-4A0F-89E0-310AF0E13C93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64597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1B6D5CB-CAF7-4FFF-8CFA-7DD14E0E1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69" y="365127"/>
            <a:ext cx="10512862" cy="1325563"/>
          </a:xfr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r>
              <a:rPr lang="he-IL" dirty="0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9D31DC19-0BB7-4C77-9D50-1EC10B8F79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571" y="1681163"/>
            <a:ext cx="5156443" cy="823912"/>
          </a:xfrm>
        </p:spPr>
        <p:txBody>
          <a:bodyPr anchor="b"/>
          <a:lstStyle>
            <a:lvl1pPr marL="0" indent="0">
              <a:buNone/>
              <a:defRPr sz="2400" b="1">
                <a:latin typeface="Assistant" panose="00000500000000000000" pitchFamily="2" charset="-79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D0BCB16A-AC23-4CC2-A81B-5BCDF956E7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571" y="2505075"/>
            <a:ext cx="5156443" cy="3684588"/>
          </a:xfrm>
        </p:spPr>
        <p:txBody>
          <a:bodyPr/>
          <a:lstStyle>
            <a:lvl1pPr>
              <a:defRPr>
                <a:latin typeface="Assistant" panose="00000500000000000000" pitchFamily="2" charset="-79"/>
                <a:cs typeface="+mn-cs"/>
              </a:defRPr>
            </a:lvl1pPr>
            <a:lvl2pPr>
              <a:defRPr>
                <a:latin typeface="Assistant" panose="00000500000000000000" pitchFamily="2" charset="-79"/>
                <a:cs typeface="+mn-cs"/>
              </a:defRPr>
            </a:lvl2pPr>
            <a:lvl3pPr>
              <a:defRPr>
                <a:latin typeface="Assistant" panose="00000500000000000000" pitchFamily="2" charset="-79"/>
                <a:cs typeface="+mn-cs"/>
              </a:defRPr>
            </a:lvl3pPr>
            <a:lvl4pPr>
              <a:defRPr>
                <a:latin typeface="Assistant" panose="00000500000000000000" pitchFamily="2" charset="-79"/>
                <a:cs typeface="+mn-cs"/>
              </a:defRPr>
            </a:lvl4pPr>
            <a:lvl5pPr>
              <a:defRPr>
                <a:latin typeface="Assistant" panose="00000500000000000000" pitchFamily="2" charset="-79"/>
                <a:cs typeface="+mn-cs"/>
              </a:defRPr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  <a:p>
            <a:pPr lvl="2"/>
            <a:r>
              <a:rPr lang="he-IL" dirty="0"/>
              <a:t>רמה שלישית</a:t>
            </a:r>
          </a:p>
          <a:p>
            <a:pPr lvl="3"/>
            <a:r>
              <a:rPr lang="he-IL" dirty="0"/>
              <a:t>רמה רביעית</a:t>
            </a:r>
          </a:p>
          <a:p>
            <a:pPr lvl="4"/>
            <a:r>
              <a:rPr lang="he-IL" dirty="0"/>
              <a:t>רמה חמישית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F221F7CC-28D4-4BB9-AC4E-2EB3B6427D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400" b="1">
                <a:latin typeface="Assistant" panose="00000500000000000000" pitchFamily="2" charset="-79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20A212EB-DCF4-4A0F-8FF5-602E6F5EF5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>
            <a:lvl1pPr>
              <a:defRPr>
                <a:cs typeface="+mn-cs"/>
              </a:defRPr>
            </a:lvl1pPr>
            <a:lvl2pPr>
              <a:defRPr>
                <a:cs typeface="+mn-cs"/>
              </a:defRPr>
            </a:lvl2pPr>
            <a:lvl3pPr>
              <a:defRPr>
                <a:cs typeface="+mn-cs"/>
              </a:defRPr>
            </a:lvl3pPr>
            <a:lvl4pPr>
              <a:defRPr>
                <a:cs typeface="+mn-cs"/>
              </a:defRPr>
            </a:lvl4pPr>
            <a:lvl5pPr>
              <a:defRPr>
                <a:cs typeface="+mn-cs"/>
              </a:defRPr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  <a:p>
            <a:pPr lvl="2"/>
            <a:r>
              <a:rPr lang="he-IL" dirty="0"/>
              <a:t>רמה שלישית</a:t>
            </a:r>
          </a:p>
          <a:p>
            <a:pPr lvl="3"/>
            <a:r>
              <a:rPr lang="he-IL" dirty="0"/>
              <a:t>רמה רביעית</a:t>
            </a:r>
          </a:p>
          <a:p>
            <a:pPr lvl="4"/>
            <a:r>
              <a:rPr lang="he-IL" dirty="0"/>
              <a:t>רמה חמישית</a:t>
            </a:r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76B99658-74A2-43D6-B0DF-9997C5924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847B0-BF7A-4A08-9E39-4ADC852B2C62}" type="datetimeFigureOut">
              <a:rPr lang="he-IL" smtClean="0"/>
              <a:pPr/>
              <a:t>כ"ט/חשון/תשפ"ד</a:t>
            </a:fld>
            <a:endParaRPr lang="he-IL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C7E6A80E-BE1A-49A3-90CA-A04E170A3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C858B1F8-01BC-490F-A90D-9B9525846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8D77F-D55C-4A0F-89E0-310AF0E13C93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8313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C13728B-1E9D-4691-B8D6-45CA0C428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65F17AA9-AC43-49E0-A197-8E4F0A47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847B0-BF7A-4A08-9E39-4ADC852B2C62}" type="datetimeFigureOut">
              <a:rPr lang="he-IL" smtClean="0"/>
              <a:pPr/>
              <a:t>כ"ט/חשון/תשפ"ד</a:t>
            </a:fld>
            <a:endParaRPr lang="he-IL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5F2C111D-0534-4AF2-97A2-16C33D69C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A409E35D-2B31-41C9-8F86-99C0D2246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8D77F-D55C-4A0F-89E0-310AF0E13C93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64742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43AD2686-32E5-4423-820D-B1BB0C7D2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847B0-BF7A-4A08-9E39-4ADC852B2C62}" type="datetimeFigureOut">
              <a:rPr lang="he-IL" smtClean="0"/>
              <a:pPr/>
              <a:t>כ"ט/חשון/תשפ"ד</a:t>
            </a:fld>
            <a:endParaRPr lang="he-IL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6CFB71F0-A870-4D79-9DDD-0CDF1C204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1C317E97-3955-4139-A78E-0364C21C8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8D77F-D55C-4A0F-89E0-310AF0E13C93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94492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B77BBA4-9F3A-45B8-BB06-2A0B15E20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69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40F1540F-D1C2-4234-862F-79F1D357B6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838" y="987427"/>
            <a:ext cx="617059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67E5DF0E-8D90-41F8-BF66-DE05385A61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69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86C1ADCC-ACFD-45DE-A87A-252F2E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847B0-BF7A-4A08-9E39-4ADC852B2C62}" type="datetimeFigureOut">
              <a:rPr lang="he-IL" smtClean="0"/>
              <a:pPr/>
              <a:t>כ"ט/חשון/תשפ"ד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BD182CA3-72E7-4B53-A79B-F58D6D39C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D11F0FEB-1FDA-49F6-AF8B-11E795369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8D77F-D55C-4A0F-89E0-310AF0E13C93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77652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9E09E41-412B-4A88-892C-06E3D3832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69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8831C8A3-7C86-445A-8ADF-5146371996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1838" y="987427"/>
            <a:ext cx="6170593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D9395F2E-68A8-4D31-85D0-CEE5750A48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69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DF79C202-7AF1-4FCB-AADC-782FB4B9A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847B0-BF7A-4A08-9E39-4ADC852B2C62}" type="datetimeFigureOut">
              <a:rPr lang="he-IL" smtClean="0"/>
              <a:pPr/>
              <a:t>כ"ט/חשון/תשפ"ד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56330F08-9D59-49D7-BC3B-C24025CFD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6F850B70-BA9E-44B6-86B3-F1886DF68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8D77F-D55C-4A0F-89E0-310AF0E13C93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1472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81C8EEDB-E2DE-4CF1-9990-0E6F807CC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2" y="365127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6E923CFD-7D0F-40A0-AD44-9C2CD4FCFA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  <a:p>
            <a:pPr lvl="2"/>
            <a:r>
              <a:rPr lang="he-IL" dirty="0"/>
              <a:t>רמה שלישית</a:t>
            </a:r>
          </a:p>
          <a:p>
            <a:pPr lvl="3"/>
            <a:r>
              <a:rPr lang="he-IL" dirty="0"/>
              <a:t>רמה רביעית</a:t>
            </a:r>
          </a:p>
          <a:p>
            <a:pPr lvl="4"/>
            <a:r>
              <a:rPr lang="he-IL" dirty="0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5005C146-197B-4D6E-8EDC-D9A7731E8F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08357" y="6356352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0847B0-BF7A-4A08-9E39-4ADC852B2C62}" type="datetimeFigureOut">
              <a:rPr lang="he-IL" smtClean="0"/>
              <a:pPr/>
              <a:t>כ"ט/חשון/תשפ"ד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6069FB1C-B498-4244-9ED1-C4D233CE29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7549" y="6356352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D30C1A10-3713-461C-8B55-4C4AE3E6CB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7982" y="6356352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C8D77F-D55C-4A0F-89E0-310AF0E13C93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79303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j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j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j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j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j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6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55.jp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7" Type="http://schemas.openxmlformats.org/officeDocument/2006/relationships/image" Target="../media/image6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g"/><Relationship Id="rId5" Type="http://schemas.openxmlformats.org/officeDocument/2006/relationships/image" Target="../media/image60.jpg"/><Relationship Id="rId4" Type="http://schemas.openxmlformats.org/officeDocument/2006/relationships/image" Target="../media/image5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10" Type="http://schemas.openxmlformats.org/officeDocument/2006/relationships/image" Target="../media/image8.png"/><Relationship Id="rId4" Type="http://schemas.openxmlformats.org/officeDocument/2006/relationships/image" Target="../media/image2.jpg"/><Relationship Id="rId9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jp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8.png"/><Relationship Id="rId5" Type="http://schemas.openxmlformats.org/officeDocument/2006/relationships/image" Target="../media/image87.jpe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9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8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40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12" Type="http://schemas.openxmlformats.org/officeDocument/2006/relationships/image" Target="../media/image39.jpeg"/><Relationship Id="rId17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g"/><Relationship Id="rId11" Type="http://schemas.openxmlformats.org/officeDocument/2006/relationships/image" Target="../media/image38.jpeg"/><Relationship Id="rId5" Type="http://schemas.openxmlformats.org/officeDocument/2006/relationships/image" Target="../media/image32.jpg"/><Relationship Id="rId15" Type="http://schemas.openxmlformats.org/officeDocument/2006/relationships/image" Target="../media/image42.jp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g"/><Relationship Id="rId14" Type="http://schemas.openxmlformats.org/officeDocument/2006/relationships/image" Target="../media/image4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F83B2A5-06F9-818D-6437-1FD7D0F0547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7982" y="-1325563"/>
            <a:ext cx="10512862" cy="1325563"/>
          </a:xfrm>
        </p:spPr>
        <p:txBody>
          <a:bodyPr vert="horz" lIns="91440" tIns="45720" rIns="91440" bIns="45720" rtlCol="1" anchor="b">
            <a:normAutofit/>
          </a:bodyPr>
          <a:lstStyle/>
          <a:p>
            <a:r>
              <a:rPr lang="he-IL" dirty="0"/>
              <a:t>רשות הטבע והגנים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A0099C6-7205-62D4-47F5-64DCF8CCDD6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7982" y="-1325563"/>
            <a:ext cx="10512862" cy="1325563"/>
          </a:xfrm>
        </p:spPr>
        <p:txBody>
          <a:bodyPr vert="horz" lIns="91440" tIns="45720" rIns="91440" bIns="45720" rtlCol="1" anchor="b">
            <a:normAutofit/>
          </a:bodyPr>
          <a:lstStyle/>
          <a:p>
            <a:r>
              <a:rPr lang="he-IL" dirty="0"/>
              <a:t>אבל רגע, מה לגבי בני האדם?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מי יודע">
            <a:extLst>
              <a:ext uri="{FF2B5EF4-FFF2-40B4-BE49-F238E27FC236}">
                <a16:creationId xmlns:a16="http://schemas.microsoft.com/office/drawing/2014/main" id="{50752583-7636-6BA0-3B6E-DCE27B8E39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299"/>
            <a:ext cx="3471661" cy="2235677"/>
          </a:xfrm>
          <a:prstGeom prst="rect">
            <a:avLst/>
          </a:prstGeom>
        </p:spPr>
      </p:pic>
      <p:sp>
        <p:nvSpPr>
          <p:cNvPr id="8" name="מלבן 7" descr="במסגרת תהליך טבעי שקשור בהמסך הסלע">
            <a:extLst>
              <a:ext uri="{FF2B5EF4-FFF2-40B4-BE49-F238E27FC236}">
                <a16:creationId xmlns:a16="http://schemas.microsoft.com/office/drawing/2014/main" id="{D12FBA5E-1591-45A7-355A-8111206E3C47}"/>
              </a:ext>
            </a:extLst>
          </p:cNvPr>
          <p:cNvSpPr/>
          <p:nvPr/>
        </p:nvSpPr>
        <p:spPr>
          <a:xfrm>
            <a:off x="1006764" y="1856509"/>
            <a:ext cx="6927272" cy="1126836"/>
          </a:xfrm>
          <a:prstGeom prst="rect">
            <a:avLst/>
          </a:prstGeom>
          <a:solidFill>
            <a:srgbClr val="FFD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תמונה 4" descr="תמונה שמכילה טקסט&#10;&#10;התיאור נוצר באופן אוטומטי">
            <a:extLst>
              <a:ext uri="{FF2B5EF4-FFF2-40B4-BE49-F238E27FC236}">
                <a16:creationId xmlns:a16="http://schemas.microsoft.com/office/drawing/2014/main" id="{0DC8B3FD-EFC8-C770-C1C3-264F6A9C56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013" y="1287008"/>
            <a:ext cx="6434387" cy="2880933"/>
          </a:xfrm>
          <a:prstGeom prst="rect">
            <a:avLst/>
          </a:prstGeom>
        </p:spPr>
      </p:pic>
      <p:pic>
        <p:nvPicPr>
          <p:cNvPr id="7" name="תמונה 6" descr="תמונה שמכילה טקסט&#10;&#10;התיאור נוצר באופן אוטומטי">
            <a:extLst>
              <a:ext uri="{FF2B5EF4-FFF2-40B4-BE49-F238E27FC236}">
                <a16:creationId xmlns:a16="http://schemas.microsoft.com/office/drawing/2014/main" id="{DD9E89C8-18DB-B754-75DB-CDDF59913E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6525" y="4375300"/>
            <a:ext cx="3380780" cy="1990298"/>
          </a:xfrm>
          <a:prstGeom prst="rect">
            <a:avLst/>
          </a:prstGeom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8626EC03-EDB7-0DF4-73BB-0399BBA6BFD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7982" y="-1325563"/>
            <a:ext cx="10512862" cy="1325563"/>
          </a:xfrm>
        </p:spPr>
        <p:txBody>
          <a:bodyPr vert="horz" lIns="91440" tIns="45720" rIns="91440" bIns="45720" rtlCol="1" anchor="b">
            <a:normAutofit/>
          </a:bodyPr>
          <a:lstStyle/>
          <a:p>
            <a:r>
              <a:rPr lang="he-IL" dirty="0"/>
              <a:t>נסו לנחש איך נוצרה מערת הנטיפים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0940060-CDCE-E8E1-98F0-AD99601D7DA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7982" y="-1325563"/>
            <a:ext cx="10512862" cy="1325563"/>
          </a:xfrm>
        </p:spPr>
        <p:txBody>
          <a:bodyPr vert="horz" lIns="91440" tIns="45720" rIns="91440" bIns="45720" rtlCol="1" anchor="b">
            <a:normAutofit/>
          </a:bodyPr>
          <a:lstStyle/>
          <a:p>
            <a:r>
              <a:rPr lang="he-IL" dirty="0"/>
              <a:t>איך ומתי </a:t>
            </a:r>
            <a:r>
              <a:rPr lang="he-IL" dirty="0" err="1"/>
              <a:t>נוצאו</a:t>
            </a:r>
            <a:r>
              <a:rPr lang="he-IL" dirty="0"/>
              <a:t> ההרים שמסביב למערת הנטיפים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FEC1704-2DC6-33E0-67DA-71C096B7C28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7982" y="-1325563"/>
            <a:ext cx="10512862" cy="1325563"/>
          </a:xfrm>
        </p:spPr>
        <p:txBody>
          <a:bodyPr vert="horz" lIns="91440" tIns="45720" rIns="91440" bIns="45720" rtlCol="1" anchor="b">
            <a:normAutofit/>
          </a:bodyPr>
          <a:lstStyle/>
          <a:p>
            <a:r>
              <a:rPr lang="he-IL" dirty="0"/>
              <a:t>איך נוצרה המערה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D9F7BCB-3207-B428-E8E1-A6E015F20E6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7982" y="-1325563"/>
            <a:ext cx="10512862" cy="1325563"/>
          </a:xfrm>
        </p:spPr>
        <p:txBody>
          <a:bodyPr vert="horz" lIns="91440" tIns="45720" rIns="91440" bIns="45720" rtlCol="1" anchor="b">
            <a:normAutofit/>
          </a:bodyPr>
          <a:lstStyle/>
          <a:p>
            <a:r>
              <a:rPr lang="he-IL" dirty="0"/>
              <a:t>כיצד </a:t>
            </a:r>
            <a:r>
              <a:rPr lang="he-IL" dirty="0" err="1"/>
              <a:t>נוצאה</a:t>
            </a:r>
            <a:r>
              <a:rPr lang="he-IL" dirty="0"/>
              <a:t> המערה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1DC0AB3-DDC4-C1A6-1E76-36102FEDBB5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7982" y="-1325563"/>
            <a:ext cx="10512862" cy="1325563"/>
          </a:xfrm>
        </p:spPr>
        <p:txBody>
          <a:bodyPr vert="horz" lIns="91440" tIns="45720" rIns="91440" bIns="45720" rtlCol="1" anchor="b">
            <a:normAutofit/>
          </a:bodyPr>
          <a:lstStyle/>
          <a:p>
            <a:r>
              <a:rPr lang="he-IL" dirty="0"/>
              <a:t>איך נוצרה המערה 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A51018C-9B11-F4DE-8CC2-051A075EA4E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7982" y="-1325563"/>
            <a:ext cx="10512862" cy="1325563"/>
          </a:xfrm>
        </p:spPr>
        <p:txBody>
          <a:bodyPr vert="horz" lIns="91440" tIns="45720" rIns="91440" bIns="45720" rtlCol="1" anchor="b">
            <a:normAutofit/>
          </a:bodyPr>
          <a:lstStyle/>
          <a:p>
            <a:r>
              <a:rPr lang="he-IL" dirty="0"/>
              <a:t>איך נוצרים במערה נטיפים וזקיפים?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water_dripping_sound_effect_1_-1597377323276316078">
            <a:hlinkClick r:id="" action="ppaction://media"/>
            <a:extLst>
              <a:ext uri="{FF2B5EF4-FFF2-40B4-BE49-F238E27FC236}">
                <a16:creationId xmlns:a16="http://schemas.microsoft.com/office/drawing/2014/main" id="{C532EA9F-D26C-48B5-BB07-B5BA14ABA9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8600" y="5920298"/>
            <a:ext cx="609600" cy="609600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A014FA34-A0EC-FA80-F9EA-51BEF508DB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412" y="6552389"/>
            <a:ext cx="2149312" cy="182735"/>
          </a:xfrm>
          <a:prstGeom prst="rect">
            <a:avLst/>
          </a:prstGeom>
        </p:spPr>
      </p:pic>
      <p:pic>
        <p:nvPicPr>
          <p:cNvPr id="5" name="תמונה 4" descr="נטיפים">
            <a:extLst>
              <a:ext uri="{FF2B5EF4-FFF2-40B4-BE49-F238E27FC236}">
                <a16:creationId xmlns:a16="http://schemas.microsoft.com/office/drawing/2014/main" id="{35A1EA36-6918-3367-D68F-76AD8D1422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527" y="1258333"/>
            <a:ext cx="3155103" cy="4698909"/>
          </a:xfrm>
          <a:prstGeom prst="rect">
            <a:avLst/>
          </a:prstGeom>
        </p:spPr>
      </p:pic>
      <p:pic>
        <p:nvPicPr>
          <p:cNvPr id="7" name="תמונה 6" descr="זקיפים">
            <a:extLst>
              <a:ext uri="{FF2B5EF4-FFF2-40B4-BE49-F238E27FC236}">
                <a16:creationId xmlns:a16="http://schemas.microsoft.com/office/drawing/2014/main" id="{5689CB85-DDC5-C2E2-E15E-CC4CCA81D9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672" y="1258332"/>
            <a:ext cx="3155103" cy="4698909"/>
          </a:xfrm>
          <a:prstGeom prst="rect">
            <a:avLst/>
          </a:prstGeom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FF906530-2CB7-923B-F92B-F5A79295C41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7982" y="-1325563"/>
            <a:ext cx="10512862" cy="1325563"/>
          </a:xfrm>
        </p:spPr>
        <p:txBody>
          <a:bodyPr vert="horz" lIns="91440" tIns="45720" rIns="91440" bIns="45720" rtlCol="1" anchor="b">
            <a:normAutofit/>
          </a:bodyPr>
          <a:lstStyle/>
          <a:p>
            <a:r>
              <a:rPr lang="he-IL" dirty="0"/>
              <a:t>נטיפים וזקיפים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46F7E1E4-3C74-3B1C-1C3D-4CA42C9F6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412" y="6552389"/>
            <a:ext cx="2149312" cy="182735"/>
          </a:xfrm>
          <a:prstGeom prst="rect">
            <a:avLst/>
          </a:prstGeom>
        </p:spPr>
      </p:pic>
      <p:pic>
        <p:nvPicPr>
          <p:cNvPr id="4" name="תמונה 3" descr="נטיפים בצורה של אוזן פיל">
            <a:extLst>
              <a:ext uri="{FF2B5EF4-FFF2-40B4-BE49-F238E27FC236}">
                <a16:creationId xmlns:a16="http://schemas.microsoft.com/office/drawing/2014/main" id="{775FE0F3-7EAC-9B28-20A0-566B52DE19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592" y="379198"/>
            <a:ext cx="3146999" cy="2817073"/>
          </a:xfrm>
          <a:prstGeom prst="rect">
            <a:avLst/>
          </a:prstGeom>
        </p:spPr>
      </p:pic>
      <p:pic>
        <p:nvPicPr>
          <p:cNvPr id="6" name="תמונה 5" descr="נטיפים בצורה של מקרוני">
            <a:extLst>
              <a:ext uri="{FF2B5EF4-FFF2-40B4-BE49-F238E27FC236}">
                <a16:creationId xmlns:a16="http://schemas.microsoft.com/office/drawing/2014/main" id="{32D20A6D-CA33-CE4A-8377-F040B57E6F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110" y="3396753"/>
            <a:ext cx="3147000" cy="2893209"/>
          </a:xfrm>
          <a:prstGeom prst="rect">
            <a:avLst/>
          </a:prstGeom>
        </p:spPr>
      </p:pic>
      <p:pic>
        <p:nvPicPr>
          <p:cNvPr id="8" name="תמונה 7" descr="נטיפים בצורה של אלמוגי מערה">
            <a:extLst>
              <a:ext uri="{FF2B5EF4-FFF2-40B4-BE49-F238E27FC236}">
                <a16:creationId xmlns:a16="http://schemas.microsoft.com/office/drawing/2014/main" id="{4776EB0C-F52E-C1E0-D64E-7D2FD70D48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51" y="3396753"/>
            <a:ext cx="3147000" cy="2893209"/>
          </a:xfrm>
          <a:prstGeom prst="rect">
            <a:avLst/>
          </a:prstGeom>
        </p:spPr>
      </p:pic>
      <p:sp>
        <p:nvSpPr>
          <p:cNvPr id="3" name="כותרת 2">
            <a:extLst>
              <a:ext uri="{FF2B5EF4-FFF2-40B4-BE49-F238E27FC236}">
                <a16:creationId xmlns:a16="http://schemas.microsoft.com/office/drawing/2014/main" id="{3874E00C-4CF1-5E79-F318-F16DBC4B282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7982" y="-1325563"/>
            <a:ext cx="10512862" cy="1325563"/>
          </a:xfrm>
        </p:spPr>
        <p:txBody>
          <a:bodyPr vert="horz" lIns="91440" tIns="45720" rIns="91440" bIns="45720" rtlCol="1" anchor="b">
            <a:normAutofit/>
          </a:bodyPr>
          <a:lstStyle/>
          <a:p>
            <a:r>
              <a:rPr lang="he-IL" dirty="0"/>
              <a:t>מה נראה?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תקרה נפולה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86992" y="3236635"/>
            <a:ext cx="4048310" cy="3034065"/>
          </a:xfrm>
          <a:prstGeom prst="rect">
            <a:avLst/>
          </a:prstGeom>
          <a:noFill/>
        </p:spPr>
      </p:pic>
      <p:pic>
        <p:nvPicPr>
          <p:cNvPr id="2050" name="Picture 2" descr="חוקרים מערה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901244" y="259180"/>
            <a:ext cx="3508101" cy="2725454"/>
          </a:xfrm>
          <a:prstGeom prst="rect">
            <a:avLst/>
          </a:prstGeom>
          <a:noFill/>
        </p:spPr>
      </p:pic>
      <p:pic>
        <p:nvPicPr>
          <p:cNvPr id="2051" name="Picture 3" descr="רומיאו ויוליה - נטיף וזקיף נוגעים זה בזה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4990" y="4626485"/>
            <a:ext cx="1941802" cy="1924465"/>
          </a:xfrm>
          <a:prstGeom prst="rect">
            <a:avLst/>
          </a:prstGeom>
          <a:noFill/>
        </p:spPr>
      </p:pic>
      <p:pic>
        <p:nvPicPr>
          <p:cNvPr id="2052" name="Picture 4" descr="שלד של נחש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46902" y="1561533"/>
            <a:ext cx="1993814" cy="2800008"/>
          </a:xfrm>
          <a:prstGeom prst="rect">
            <a:avLst/>
          </a:prstGeom>
          <a:noFill/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86AB3E7C-1B02-528D-69E3-B707377C97D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7982" y="-1325563"/>
            <a:ext cx="10512862" cy="1325563"/>
          </a:xfrm>
        </p:spPr>
        <p:txBody>
          <a:bodyPr vert="horz" lIns="91440" tIns="45720" rIns="91440" bIns="45720" rtlCol="1" anchor="b">
            <a:normAutofit/>
          </a:bodyPr>
          <a:lstStyle/>
          <a:p>
            <a:r>
              <a:rPr lang="he-IL" dirty="0"/>
              <a:t>מה נראה? 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מדוזות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76348" y="706288"/>
            <a:ext cx="2020369" cy="2144260"/>
          </a:xfrm>
          <a:prstGeom prst="rect">
            <a:avLst/>
          </a:prstGeom>
        </p:spPr>
      </p:pic>
      <p:pic>
        <p:nvPicPr>
          <p:cNvPr id="5" name="תמונה 4" descr="גמדים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58293" y="768466"/>
            <a:ext cx="1972719" cy="1848828"/>
          </a:xfrm>
          <a:prstGeom prst="rect">
            <a:avLst/>
          </a:prstGeom>
        </p:spPr>
      </p:pic>
      <p:pic>
        <p:nvPicPr>
          <p:cNvPr id="6" name="תמונה 5" descr="ענקים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63057" y="1838258"/>
            <a:ext cx="2449221" cy="3135384"/>
          </a:xfrm>
          <a:prstGeom prst="rect">
            <a:avLst/>
          </a:prstGeom>
        </p:spPr>
      </p:pic>
      <p:pic>
        <p:nvPicPr>
          <p:cNvPr id="7" name="תמונה 6" descr="פילים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688119" y="4202371"/>
            <a:ext cx="2048959" cy="2220500"/>
          </a:xfrm>
          <a:prstGeom prst="rect">
            <a:avLst/>
          </a:prstGeom>
        </p:spPr>
      </p:pic>
      <p:pic>
        <p:nvPicPr>
          <p:cNvPr id="8" name="תמונה 7" descr="ביצי עין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44187" y="4638960"/>
            <a:ext cx="2001309" cy="1686818"/>
          </a:xfrm>
          <a:prstGeom prst="rect">
            <a:avLst/>
          </a:prstGeom>
        </p:spPr>
      </p:pic>
      <p:pic>
        <p:nvPicPr>
          <p:cNvPr id="2" name="Success-sound-effect">
            <a:hlinkClick r:id="" action="ppaction://media"/>
            <a:extLst>
              <a:ext uri="{FF2B5EF4-FFF2-40B4-BE49-F238E27FC236}">
                <a16:creationId xmlns:a16="http://schemas.microsoft.com/office/drawing/2014/main" id="{626629FB-8D1D-4920-43FD-31B35364C7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17026" y="6118071"/>
            <a:ext cx="609600" cy="609600"/>
          </a:xfrm>
          <a:prstGeom prst="rect">
            <a:avLst/>
          </a:prstGeom>
        </p:spPr>
      </p:pic>
      <p:sp>
        <p:nvSpPr>
          <p:cNvPr id="9" name="כותרת 8">
            <a:extLst>
              <a:ext uri="{FF2B5EF4-FFF2-40B4-BE49-F238E27FC236}">
                <a16:creationId xmlns:a16="http://schemas.microsoft.com/office/drawing/2014/main" id="{7BEC5193-5D76-68DE-65D2-2B0BA46D035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7982" y="-1325563"/>
            <a:ext cx="10512862" cy="1325563"/>
          </a:xfrm>
        </p:spPr>
        <p:txBody>
          <a:bodyPr vert="horz" lIns="91440" tIns="45720" rIns="91440" bIns="45720" rtlCol="1" anchor="b">
            <a:normAutofit/>
          </a:bodyPr>
          <a:lstStyle/>
          <a:p>
            <a:r>
              <a:rPr lang="he-IL" dirty="0"/>
              <a:t>איפה אפשר למלוא באותו מקום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5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תמונה 7" descr="תמונה שמכילה טקסט&#10;&#10;התיאור נוצר באופן אוטומטי">
            <a:extLst>
              <a:ext uri="{FF2B5EF4-FFF2-40B4-BE49-F238E27FC236}">
                <a16:creationId xmlns:a16="http://schemas.microsoft.com/office/drawing/2014/main" id="{B7277B5A-0D66-FEAE-541C-24BD653766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2169" y="2667834"/>
            <a:ext cx="1126552" cy="3654426"/>
          </a:xfrm>
          <a:prstGeom prst="rect">
            <a:avLst/>
          </a:prstGeom>
        </p:spPr>
      </p:pic>
      <p:pic>
        <p:nvPicPr>
          <p:cNvPr id="3" name="תמונה 2" descr="תמונה שמכילה צעצוע, גרפיקה וקטורית&#10;&#10;התיאור נוצר באופן אוטומטי">
            <a:extLst>
              <a:ext uri="{FF2B5EF4-FFF2-40B4-BE49-F238E27FC236}">
                <a16:creationId xmlns:a16="http://schemas.microsoft.com/office/drawing/2014/main" id="{614E4D27-F793-293E-E896-93E3A29A21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0532" y="2763358"/>
            <a:ext cx="1868428" cy="3901718"/>
          </a:xfrm>
          <a:prstGeom prst="rect">
            <a:avLst/>
          </a:prstGeom>
        </p:spPr>
      </p:pic>
      <p:pic>
        <p:nvPicPr>
          <p:cNvPr id="22" name="תמונה 21" descr="תמונה שמכילה טקסט, חוץ, שלט&#10;&#10;התיאור נוצר באופן אוטומטי">
            <a:extLst>
              <a:ext uri="{FF2B5EF4-FFF2-40B4-BE49-F238E27FC236}">
                <a16:creationId xmlns:a16="http://schemas.microsoft.com/office/drawing/2014/main" id="{21C532DD-9E68-E2C4-F35D-B302706B20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953" y="3961957"/>
            <a:ext cx="2041675" cy="2041675"/>
          </a:xfrm>
          <a:prstGeom prst="rect">
            <a:avLst/>
          </a:prstGeom>
        </p:spPr>
      </p:pic>
      <p:pic>
        <p:nvPicPr>
          <p:cNvPr id="24" name="תמונה 23" descr="תמונה שמכילה טקסט, חוץ, שלט&#10;&#10;התיאור נוצר באופן אוטומטי">
            <a:extLst>
              <a:ext uri="{FF2B5EF4-FFF2-40B4-BE49-F238E27FC236}">
                <a16:creationId xmlns:a16="http://schemas.microsoft.com/office/drawing/2014/main" id="{D65150E9-91FB-71FA-1F82-BCA6B9D960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344" y="2417733"/>
            <a:ext cx="1626609" cy="1626609"/>
          </a:xfrm>
          <a:prstGeom prst="rect">
            <a:avLst/>
          </a:prstGeom>
        </p:spPr>
      </p:pic>
      <p:pic>
        <p:nvPicPr>
          <p:cNvPr id="26" name="תמונה 25" descr="כמה חם במערה">
            <a:extLst>
              <a:ext uri="{FF2B5EF4-FFF2-40B4-BE49-F238E27FC236}">
                <a16:creationId xmlns:a16="http://schemas.microsoft.com/office/drawing/2014/main" id="{25D5189F-3202-7627-D475-BAC9AD466B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076" y="1382557"/>
            <a:ext cx="1626609" cy="1626609"/>
          </a:xfrm>
          <a:prstGeom prst="rect">
            <a:avLst/>
          </a:prstGeom>
        </p:spPr>
      </p:pic>
      <p:pic>
        <p:nvPicPr>
          <p:cNvPr id="28" name="תמונה 27" descr="כמה לח במערה?">
            <a:extLst>
              <a:ext uri="{FF2B5EF4-FFF2-40B4-BE49-F238E27FC236}">
                <a16:creationId xmlns:a16="http://schemas.microsoft.com/office/drawing/2014/main" id="{1561485B-9B19-78CA-03C5-B55659B696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173" y="1041225"/>
            <a:ext cx="1626609" cy="1626609"/>
          </a:xfrm>
          <a:prstGeom prst="rect">
            <a:avLst/>
          </a:prstGeom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A285CD0A-EDBE-0405-6874-6FD8FBF5A87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7982" y="-1325563"/>
            <a:ext cx="10512862" cy="1325563"/>
          </a:xfrm>
        </p:spPr>
        <p:txBody>
          <a:bodyPr vert="horz" lIns="91440" tIns="45720" rIns="91440" bIns="45720" rtlCol="1" anchor="b">
            <a:normAutofit/>
          </a:bodyPr>
          <a:lstStyle/>
          <a:p>
            <a:r>
              <a:rPr lang="he-IL" dirty="0"/>
              <a:t>מה נרגיש?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43866E-6 1.48148E-6 L 0.0155 0.00347 C 0.01889 0.00417 0.02215 0.00509 0.02527 0.00602 C 0.02853 0.00671 0.03699 0.00741 0.03973 0.00787 C 0.062 0.0125 0.03413 0.00602 0.05666 0.01319 C 0.06473 0.01551 0.06578 0.01435 0.07424 0.01574 C 0.08049 0.01667 0.08701 0.01875 0.09339 0.01921 L 0.10342 0.02014 L 0.11931 0.02199 L 0.12608 0.02361 C 0.12829 0.02407 0.13025 0.025 0.13207 0.02546 C 0.1352 0.02592 0.13806 0.02592 0.14106 0.02639 C 0.15239 0.02754 0.14301 0.02662 0.15226 0.02801 C 0.15447 0.02847 0.15695 0.02847 0.15916 0.02893 C 0.16072 0.02917 0.16229 0.02963 0.16398 0.02986 C 0.16632 0.03032 0.16867 0.03032 0.17075 0.03079 C 0.17245 0.03102 0.17414 0.03148 0.1757 0.03171 C 0.17752 0.03171 0.17922 0.03171 0.18104 0.03171 " pathEditMode="relative" rAng="0" ptsTypes="AAAAAAAAAAAAAAA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52" y="157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0" presetClass="path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26 0.00185 C 0.00091 0.00208 0.00221 0.00254 0.00352 0.003 C 0.00729 0.00486 0.01042 0.00717 0.01407 0.00856 C 0.02032 0.01088 0.0267 0.0118 0.03295 0.01388 C 0.03881 0.01597 0.04467 0.01851 0.0504 0.0206 C 0.0547 0.02222 0.06629 0.02523 0.07033 0.02615 C 0.09273 0.03101 0.06603 0.02453 0.08296 0.0287 C 0.1025 0.04328 0.08414 0.03032 0.09742 0.03819 C 0.09872 0.03912 0.0999 0.04027 0.10133 0.04097 C 0.1025 0.04166 0.1038 0.04189 0.10498 0.04236 C 0.10602 0.04259 0.10719 0.04305 0.10797 0.04375 C 0.10966 0.04444 0.11422 0.04699 0.11631 0.04768 C 0.11787 0.04814 0.11943 0.04884 0.12099 0.04907 C 0.12347 0.0493 0.12607 0.04907 0.12855 0.04907 " pathEditMode="relative" rAng="0" ptsTypes="AAAAAAAAAAAAAA">
                                      <p:cBhvr>
                                        <p:cTn id="11" dur="2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34" y="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EBFA3B3-26B4-5844-8256-638883640E3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7982" y="-1325563"/>
            <a:ext cx="10512862" cy="1325563"/>
          </a:xfrm>
        </p:spPr>
        <p:txBody>
          <a:bodyPr vert="horz" lIns="91440" tIns="45720" rIns="91440" bIns="45720" rtlCol="1" anchor="b">
            <a:normAutofit/>
          </a:bodyPr>
          <a:lstStyle/>
          <a:p>
            <a:r>
              <a:rPr lang="he-IL" dirty="0"/>
              <a:t>איך שומרים על המערה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9306B010-E955-BCC7-427B-48A2A789CA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4453" y="1756332"/>
            <a:ext cx="2441506" cy="2441506"/>
          </a:xfrm>
          <a:prstGeom prst="rect">
            <a:avLst/>
          </a:prstGeom>
        </p:spPr>
      </p:pic>
      <p:pic>
        <p:nvPicPr>
          <p:cNvPr id="5" name="תמונה 4" descr="הולכים בזהירות - ריצה עלולה לגרום להחלקה">
            <a:extLst>
              <a:ext uri="{FF2B5EF4-FFF2-40B4-BE49-F238E27FC236}">
                <a16:creationId xmlns:a16="http://schemas.microsoft.com/office/drawing/2014/main" id="{88D12B67-CA3A-BF6E-AE6E-C1DFB70F53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2146" y="4372460"/>
            <a:ext cx="5906120" cy="1046360"/>
          </a:xfrm>
          <a:prstGeom prst="rect">
            <a:avLst/>
          </a:prstGeom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48562567-C9F6-B0E5-F0E2-3AB922E05CA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7982" y="-1325563"/>
            <a:ext cx="10512862" cy="1325563"/>
          </a:xfrm>
        </p:spPr>
        <p:txBody>
          <a:bodyPr vert="horz" lIns="91440" tIns="45720" rIns="91440" bIns="45720" rtlCol="1" anchor="b">
            <a:normAutofit/>
          </a:bodyPr>
          <a:lstStyle/>
          <a:p>
            <a:r>
              <a:rPr lang="he-IL" dirty="0"/>
              <a:t>איך נשמור על המערה בסיור?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9306B010-E955-BCC7-427B-48A2A789CA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453" y="1756332"/>
            <a:ext cx="2441506" cy="2441506"/>
          </a:xfrm>
          <a:prstGeom prst="rect">
            <a:avLst/>
          </a:prstGeom>
        </p:spPr>
      </p:pic>
      <p:pic>
        <p:nvPicPr>
          <p:cNvPr id="5" name="תמונה 4" descr="תמונה שמכילה טקסט&#10;&#10;התיאור נוצר באופן אוטומטי">
            <a:extLst>
              <a:ext uri="{FF2B5EF4-FFF2-40B4-BE49-F238E27FC236}">
                <a16:creationId xmlns:a16="http://schemas.microsoft.com/office/drawing/2014/main" id="{88D12B67-CA3A-BF6E-AE6E-C1DFB70F53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12" y="4372460"/>
            <a:ext cx="6557188" cy="1046360"/>
          </a:xfrm>
          <a:prstGeom prst="rect">
            <a:avLst/>
          </a:prstGeom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307C2E9B-7F3A-A6A8-D846-245CA4DD485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7982" y="-1325563"/>
            <a:ext cx="10512862" cy="1325563"/>
          </a:xfrm>
        </p:spPr>
        <p:txBody>
          <a:bodyPr vert="horz" lIns="91440" tIns="45720" rIns="91440" bIns="45720" rtlCol="1" anchor="b">
            <a:normAutofit/>
          </a:bodyPr>
          <a:lstStyle/>
          <a:p>
            <a:r>
              <a:rPr lang="he-IL" dirty="0"/>
              <a:t>איך נשמור על המערה בסיור? 2</a:t>
            </a:r>
          </a:p>
        </p:txBody>
      </p:sp>
    </p:spTree>
    <p:extLst>
      <p:ext uri="{BB962C8B-B14F-4D97-AF65-F5344CB8AC3E}">
        <p14:creationId xmlns:p14="http://schemas.microsoft.com/office/powerpoint/2010/main" val="369503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9306B010-E955-BCC7-427B-48A2A789CA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4453" y="1756332"/>
            <a:ext cx="2441506" cy="2441506"/>
          </a:xfrm>
          <a:prstGeom prst="rect">
            <a:avLst/>
          </a:prstGeom>
        </p:spPr>
      </p:pic>
      <p:pic>
        <p:nvPicPr>
          <p:cNvPr id="5" name="תמונה 4" descr="שומרים על השקט">
            <a:extLst>
              <a:ext uri="{FF2B5EF4-FFF2-40B4-BE49-F238E27FC236}">
                <a16:creationId xmlns:a16="http://schemas.microsoft.com/office/drawing/2014/main" id="{88D12B67-CA3A-BF6E-AE6E-C1DFB70F53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8587" y="4445284"/>
            <a:ext cx="5433238" cy="746323"/>
          </a:xfrm>
          <a:prstGeom prst="rect">
            <a:avLst/>
          </a:prstGeom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4B59A347-F298-FBF3-72CC-834DC0907F2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7982" y="-1325563"/>
            <a:ext cx="10512862" cy="1325563"/>
          </a:xfrm>
        </p:spPr>
        <p:txBody>
          <a:bodyPr vert="horz" lIns="91440" tIns="45720" rIns="91440" bIns="45720" rtlCol="1" anchor="b">
            <a:normAutofit/>
          </a:bodyPr>
          <a:lstStyle/>
          <a:p>
            <a:r>
              <a:rPr lang="he-IL" dirty="0"/>
              <a:t>איך נשמור על המערה בסיור? 3</a:t>
            </a:r>
          </a:p>
        </p:txBody>
      </p:sp>
    </p:spTree>
    <p:extLst>
      <p:ext uri="{BB962C8B-B14F-4D97-AF65-F5344CB8AC3E}">
        <p14:creationId xmlns:p14="http://schemas.microsoft.com/office/powerpoint/2010/main" val="348863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9306B010-E955-BCC7-427B-48A2A789CA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4453" y="1756332"/>
            <a:ext cx="2441506" cy="2441506"/>
          </a:xfrm>
          <a:prstGeom prst="rect">
            <a:avLst/>
          </a:prstGeom>
        </p:spPr>
      </p:pic>
      <p:pic>
        <p:nvPicPr>
          <p:cNvPr id="5" name="תמונה 4" descr="מתבוננים בסלעים ולא נוגעים בהם">
            <a:extLst>
              <a:ext uri="{FF2B5EF4-FFF2-40B4-BE49-F238E27FC236}">
                <a16:creationId xmlns:a16="http://schemas.microsoft.com/office/drawing/2014/main" id="{88D12B67-CA3A-BF6E-AE6E-C1DFB70F53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49234" y="4372460"/>
            <a:ext cx="4231944" cy="1046360"/>
          </a:xfrm>
          <a:prstGeom prst="rect">
            <a:avLst/>
          </a:prstGeom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FDA3671F-04C9-C0B0-3D1E-E0C06751E1D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7982" y="-1325563"/>
            <a:ext cx="10512862" cy="1325563"/>
          </a:xfrm>
        </p:spPr>
        <p:txBody>
          <a:bodyPr vert="horz" lIns="91440" tIns="45720" rIns="91440" bIns="45720" rtlCol="1" anchor="b">
            <a:normAutofit/>
          </a:bodyPr>
          <a:lstStyle/>
          <a:p>
            <a:r>
              <a:rPr lang="he-IL" dirty="0"/>
              <a:t>איך נשמור על המערה בסיור? 4</a:t>
            </a:r>
          </a:p>
        </p:txBody>
      </p:sp>
    </p:spTree>
    <p:extLst>
      <p:ext uri="{BB962C8B-B14F-4D97-AF65-F5344CB8AC3E}">
        <p14:creationId xmlns:p14="http://schemas.microsoft.com/office/powerpoint/2010/main" val="3100770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9306B010-E955-BCC7-427B-48A2A789CA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81899" y="1756332"/>
            <a:ext cx="2366613" cy="2441506"/>
          </a:xfrm>
          <a:prstGeom prst="rect">
            <a:avLst/>
          </a:prstGeom>
        </p:spPr>
      </p:pic>
      <p:pic>
        <p:nvPicPr>
          <p:cNvPr id="5" name="תמונה 4" descr="השביל מואר אסור להשתמש בפנסים פנסי טלפון ובהבזקי מצלמה">
            <a:extLst>
              <a:ext uri="{FF2B5EF4-FFF2-40B4-BE49-F238E27FC236}">
                <a16:creationId xmlns:a16="http://schemas.microsoft.com/office/drawing/2014/main" id="{88D12B67-CA3A-BF6E-AE6E-C1DFB70F53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182" y="4369815"/>
            <a:ext cx="6497220" cy="1497586"/>
          </a:xfrm>
          <a:prstGeom prst="rect">
            <a:avLst/>
          </a:prstGeom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EFF84AED-3517-2194-F057-D81AE511D9E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7982" y="-1325563"/>
            <a:ext cx="10512862" cy="1325563"/>
          </a:xfrm>
        </p:spPr>
        <p:txBody>
          <a:bodyPr vert="horz" lIns="91440" tIns="45720" rIns="91440" bIns="45720" rtlCol="1" anchor="b">
            <a:normAutofit/>
          </a:bodyPr>
          <a:lstStyle/>
          <a:p>
            <a:r>
              <a:rPr lang="he-IL" dirty="0"/>
              <a:t>איך נשמור על המערה בסיור? 5</a:t>
            </a:r>
          </a:p>
        </p:txBody>
      </p:sp>
    </p:spTree>
    <p:extLst>
      <p:ext uri="{BB962C8B-B14F-4D97-AF65-F5344CB8AC3E}">
        <p14:creationId xmlns:p14="http://schemas.microsoft.com/office/powerpoint/2010/main" val="3516273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0819" y="1512772"/>
            <a:ext cx="2328421" cy="2226743"/>
          </a:xfrm>
          <a:prstGeom prst="rect">
            <a:avLst/>
          </a:prstGeom>
          <a:noFill/>
        </p:spPr>
      </p:pic>
      <p:pic>
        <p:nvPicPr>
          <p:cNvPr id="5123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23785" y="2222872"/>
            <a:ext cx="1586173" cy="1494663"/>
          </a:xfrm>
          <a:prstGeom prst="rect">
            <a:avLst/>
          </a:prstGeom>
          <a:noFill/>
        </p:spPr>
      </p:pic>
      <p:pic>
        <p:nvPicPr>
          <p:cNvPr id="5124" name="Pictur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88655" y="992880"/>
            <a:ext cx="1962381" cy="2888920"/>
          </a:xfrm>
          <a:prstGeom prst="rect">
            <a:avLst/>
          </a:prstGeom>
          <a:noFill/>
        </p:spPr>
      </p:pic>
      <p:pic>
        <p:nvPicPr>
          <p:cNvPr id="3" name="תמונה 2" descr="תמונה שמכילה טקסט&#10;&#10;התיאור נוצר באופן אוטומטי">
            <a:extLst>
              <a:ext uri="{FF2B5EF4-FFF2-40B4-BE49-F238E27FC236}">
                <a16:creationId xmlns:a16="http://schemas.microsoft.com/office/drawing/2014/main" id="{312F6B02-D723-BD12-8DA9-668695E82B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240" y="4339514"/>
            <a:ext cx="6879788" cy="1315381"/>
          </a:xfrm>
          <a:prstGeom prst="rect">
            <a:avLst/>
          </a:prstGeom>
        </p:spPr>
      </p:pic>
      <p:pic>
        <p:nvPicPr>
          <p:cNvPr id="2" name="Game-ending-sound-effect">
            <a:hlinkClick r:id="" action="ppaction://media"/>
            <a:extLst>
              <a:ext uri="{FF2B5EF4-FFF2-40B4-BE49-F238E27FC236}">
                <a16:creationId xmlns:a16="http://schemas.microsoft.com/office/drawing/2014/main" id="{D2432699-4CDF-4C04-1394-2CD94DF744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30819" y="6160222"/>
            <a:ext cx="609600" cy="609600"/>
          </a:xfrm>
          <a:prstGeom prst="rect">
            <a:avLst/>
          </a:prstGeom>
        </p:spPr>
      </p:pic>
      <p:sp>
        <p:nvSpPr>
          <p:cNvPr id="4" name="כותרת 3">
            <a:extLst>
              <a:ext uri="{FF2B5EF4-FFF2-40B4-BE49-F238E27FC236}">
                <a16:creationId xmlns:a16="http://schemas.microsoft.com/office/drawing/2014/main" id="{51317434-02A5-1989-ADB2-F17332FF31D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7982" y="-1325563"/>
            <a:ext cx="10512862" cy="1325563"/>
          </a:xfrm>
        </p:spPr>
        <p:txBody>
          <a:bodyPr vert="horz" lIns="91440" tIns="45720" rIns="91440" bIns="45720" rtlCol="1" anchor="b">
            <a:normAutofit/>
          </a:bodyPr>
          <a:lstStyle/>
          <a:p>
            <a:r>
              <a:rPr lang="he-IL" dirty="0"/>
              <a:t>יהיה קסום ומיוחד. מחכים לכם!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-3.7037E-7 L 0.23118 -3.7037E-7 " pathEditMode="fixed" rAng="0" ptsTypes="AA">
                                      <p:cBhvr>
                                        <p:cTn id="6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3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1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תמונה שמכילה חוץ, טבע, הר, כמה&#10;&#10;התיאור נוצר באופן אוטומטי">
            <a:extLst>
              <a:ext uri="{FF2B5EF4-FFF2-40B4-BE49-F238E27FC236}">
                <a16:creationId xmlns:a16="http://schemas.microsoft.com/office/drawing/2014/main" id="{E7A14C87-9481-20FE-55D3-60521EA3E5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427582" cy="6858000"/>
          </a:xfrm>
          <a:prstGeom prst="rect">
            <a:avLst/>
          </a:prstGeom>
        </p:spPr>
      </p:pic>
      <p:pic>
        <p:nvPicPr>
          <p:cNvPr id="5" name="תמונה 4" descr="מערת הנטיפים">
            <a:extLst>
              <a:ext uri="{FF2B5EF4-FFF2-40B4-BE49-F238E27FC236}">
                <a16:creationId xmlns:a16="http://schemas.microsoft.com/office/drawing/2014/main" id="{45F78374-9B27-D250-CD0E-63D3AC66DB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825" cy="6852868"/>
          </a:xfrm>
          <a:prstGeom prst="rect">
            <a:avLst/>
          </a:prstGeom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6A551E99-EFB3-5C3B-1C08-62E394BC356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7982" y="-1325563"/>
            <a:ext cx="10512862" cy="1325563"/>
          </a:xfrm>
        </p:spPr>
        <p:txBody>
          <a:bodyPr vert="horz" lIns="91440" tIns="45720" rIns="91440" bIns="45720" rtlCol="1" anchor="b">
            <a:normAutofit/>
          </a:bodyPr>
          <a:lstStyle/>
          <a:p>
            <a:r>
              <a:rPr lang="he-IL" dirty="0"/>
              <a:t>שמורת טבע מערת הנטיפים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בום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24287" y="0"/>
            <a:ext cx="8772320" cy="6858000"/>
          </a:xfrm>
          <a:prstGeom prst="rect">
            <a:avLst/>
          </a:prstGeom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C5E0B76D-47E7-566C-9D9C-C98CA3348BC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7982" y="-1325563"/>
            <a:ext cx="10512862" cy="1325563"/>
          </a:xfrm>
        </p:spPr>
        <p:txBody>
          <a:bodyPr vert="horz" lIns="91440" tIns="45720" rIns="91440" bIns="45720" rtlCol="1" anchor="b">
            <a:normAutofit/>
          </a:bodyPr>
          <a:lstStyle/>
          <a:p>
            <a:r>
              <a:rPr lang="he-IL" dirty="0"/>
              <a:t>הכל התחיל בבום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2" name="explode.wav"/>
          </p:stSnd>
        </p:sndAc>
      </p:transition>
    </mc:Choice>
    <mc:Fallback xmlns="">
      <p:transition spd="med">
        <p:fade/>
        <p:sndAc>
          <p:stSnd>
            <p:snd r:embed="rId5" name="explod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מלבן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265619" y="4865949"/>
            <a:ext cx="5477522" cy="452761"/>
          </a:xfrm>
          <a:prstGeom prst="rect">
            <a:avLst/>
          </a:prstGeom>
          <a:solidFill>
            <a:srgbClr val="BED7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תמונה 3" descr="בנגב ליד אילת">
            <a:extLst>
              <a:ext uri="{FF2B5EF4-FFF2-40B4-BE49-F238E27FC236}">
                <a16:creationId xmlns:a16="http://schemas.microsoft.com/office/drawing/2014/main" id="{80C9F57A-2883-C019-D9F0-E4838E08A8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744" y="2153191"/>
            <a:ext cx="2843293" cy="486463"/>
          </a:xfrm>
          <a:prstGeom prst="rect">
            <a:avLst/>
          </a:prstGeom>
        </p:spPr>
      </p:pic>
      <p:pic>
        <p:nvPicPr>
          <p:cNvPr id="6" name="תמונה 5" descr="ברמת הגולן סמוך לקצרין">
            <a:extLst>
              <a:ext uri="{FF2B5EF4-FFF2-40B4-BE49-F238E27FC236}">
                <a16:creationId xmlns:a16="http://schemas.microsoft.com/office/drawing/2014/main" id="{46E128A9-DB45-E0D6-D420-D5F015F2191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800" y="2829072"/>
            <a:ext cx="4596237" cy="486463"/>
          </a:xfrm>
          <a:prstGeom prst="rect">
            <a:avLst/>
          </a:prstGeom>
        </p:spPr>
      </p:pic>
      <p:pic>
        <p:nvPicPr>
          <p:cNvPr id="9" name="תמונה 8" descr="במישור החוף באזור אשדוד">
            <a:extLst>
              <a:ext uri="{FF2B5EF4-FFF2-40B4-BE49-F238E27FC236}">
                <a16:creationId xmlns:a16="http://schemas.microsoft.com/office/drawing/2014/main" id="{4A6CCE40-E260-7310-12FE-524E9619C1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759" y="3504953"/>
            <a:ext cx="4965278" cy="486463"/>
          </a:xfrm>
          <a:prstGeom prst="rect">
            <a:avLst/>
          </a:prstGeom>
        </p:spPr>
      </p:pic>
      <p:pic>
        <p:nvPicPr>
          <p:cNvPr id="11" name="תמונה 10" descr="בגליל ליד כרמיאל">
            <a:extLst>
              <a:ext uri="{FF2B5EF4-FFF2-40B4-BE49-F238E27FC236}">
                <a16:creationId xmlns:a16="http://schemas.microsoft.com/office/drawing/2014/main" id="{9848CBFC-1329-0B9D-683F-84A8331E04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472" y="4180834"/>
            <a:ext cx="3455565" cy="486463"/>
          </a:xfrm>
          <a:prstGeom prst="rect">
            <a:avLst/>
          </a:prstGeom>
        </p:spPr>
      </p:pic>
      <p:pic>
        <p:nvPicPr>
          <p:cNvPr id="13" name="תמונה 12" descr="בהרי יהודה קרוב לבית שמש">
            <a:extLst>
              <a:ext uri="{FF2B5EF4-FFF2-40B4-BE49-F238E27FC236}">
                <a16:creationId xmlns:a16="http://schemas.microsoft.com/office/drawing/2014/main" id="{BC7698BE-FB19-9D41-6861-44792EA6FE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2628" y="4856713"/>
            <a:ext cx="5141409" cy="486463"/>
          </a:xfrm>
          <a:prstGeom prst="rect">
            <a:avLst/>
          </a:prstGeom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CE9775E8-3DC9-AE27-2508-69242F6E191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7982" y="-1325563"/>
            <a:ext cx="10512862" cy="1325563"/>
          </a:xfrm>
        </p:spPr>
        <p:txBody>
          <a:bodyPr vert="horz" lIns="91440" tIns="45720" rIns="91440" bIns="45720" rtlCol="1" anchor="b">
            <a:normAutofit/>
          </a:bodyPr>
          <a:lstStyle/>
          <a:p>
            <a:r>
              <a:rPr lang="he-IL" dirty="0"/>
              <a:t>מי יודע באיזה אזור בארץ נמצא שמורת טבע מערת הנטיפים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 descr="מפת אזור הרי יהודה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06989" y="224287"/>
            <a:ext cx="3371296" cy="6236898"/>
          </a:xfrm>
          <a:prstGeom prst="rect">
            <a:avLst/>
          </a:prstGeom>
        </p:spPr>
      </p:pic>
      <p:pic>
        <p:nvPicPr>
          <p:cNvPr id="5" name="תמונה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38422" y="2583798"/>
            <a:ext cx="495556" cy="392315"/>
          </a:xfrm>
          <a:prstGeom prst="rect">
            <a:avLst/>
          </a:prstGeom>
        </p:spPr>
      </p:pic>
      <p:pic>
        <p:nvPicPr>
          <p:cNvPr id="7" name="תמונה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1409" y="1631369"/>
            <a:ext cx="2831606" cy="2831606"/>
          </a:xfrm>
          <a:prstGeom prst="rect">
            <a:avLst/>
          </a:prstGeom>
        </p:spPr>
      </p:pic>
      <p:pic>
        <p:nvPicPr>
          <p:cNvPr id="9" name="תמונה 8" descr="אני יודע">
            <a:extLst>
              <a:ext uri="{FF2B5EF4-FFF2-40B4-BE49-F238E27FC236}">
                <a16:creationId xmlns:a16="http://schemas.microsoft.com/office/drawing/2014/main" id="{CE7CFD2A-360B-4A3F-D05C-64989EDAA4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639" y="0"/>
            <a:ext cx="3371296" cy="3126746"/>
          </a:xfrm>
          <a:prstGeom prst="rect">
            <a:avLst/>
          </a:prstGeom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508EFFED-D0EA-F939-B0C5-FAE2C52A6D9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7982" y="-1325563"/>
            <a:ext cx="10512862" cy="1325563"/>
          </a:xfrm>
        </p:spPr>
        <p:txBody>
          <a:bodyPr vert="horz" lIns="91440" tIns="45720" rIns="91440" bIns="45720" rtlCol="1" anchor="b">
            <a:normAutofit/>
          </a:bodyPr>
          <a:lstStyle/>
          <a:p>
            <a:r>
              <a:rPr lang="he-IL" dirty="0"/>
              <a:t>אני יודע – אזור הרי יהודה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15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מלבן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05160" y="2138578"/>
            <a:ext cx="7359588" cy="34622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מלבן 6" descr="לא נכון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605160" y="2589068"/>
            <a:ext cx="7359588" cy="797511"/>
          </a:xfrm>
          <a:prstGeom prst="rect">
            <a:avLst/>
          </a:prstGeom>
          <a:solidFill>
            <a:srgbClr val="F371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מלבן 7" descr="נכון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605160" y="3490840"/>
            <a:ext cx="7359588" cy="34622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מלבן 9" descr="נכון"/>
          <p:cNvSpPr/>
          <p:nvPr/>
        </p:nvSpPr>
        <p:spPr>
          <a:xfrm>
            <a:off x="605160" y="3941331"/>
            <a:ext cx="7359588" cy="843106"/>
          </a:xfrm>
          <a:prstGeom prst="rect">
            <a:avLst/>
          </a:prstGeom>
          <a:solidFill>
            <a:srgbClr val="F371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תמונה 19" descr="הרי יהודה גשומים יחסית - אמת">
            <a:extLst>
              <a:ext uri="{FF2B5EF4-FFF2-40B4-BE49-F238E27FC236}">
                <a16:creationId xmlns:a16="http://schemas.microsoft.com/office/drawing/2014/main" id="{A54CD805-9A74-17CC-57FF-9893841077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208" y="2244092"/>
            <a:ext cx="4148061" cy="177199"/>
          </a:xfrm>
          <a:prstGeom prst="rect">
            <a:avLst/>
          </a:prstGeom>
        </p:spPr>
      </p:pic>
      <p:pic>
        <p:nvPicPr>
          <p:cNvPr id="22" name="תמונה 21" descr="מי הגשמים אינם מחלחלים לתוך סלע הגיר החזק שממנו מורכבים ההרים - שקר">
            <a:extLst>
              <a:ext uri="{FF2B5EF4-FFF2-40B4-BE49-F238E27FC236}">
                <a16:creationId xmlns:a16="http://schemas.microsoft.com/office/drawing/2014/main" id="{C6354DF3-2514-AE4A-2BB1-EB65E71BBE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45" y="2688625"/>
            <a:ext cx="6773824" cy="579923"/>
          </a:xfrm>
          <a:prstGeom prst="rect">
            <a:avLst/>
          </a:prstGeom>
        </p:spPr>
      </p:pic>
      <p:pic>
        <p:nvPicPr>
          <p:cNvPr id="24" name="תמונה 23" descr="עצי אלון אורן ואלה צומחים בשפע באזור - אמת">
            <a:extLst>
              <a:ext uri="{FF2B5EF4-FFF2-40B4-BE49-F238E27FC236}">
                <a16:creationId xmlns:a16="http://schemas.microsoft.com/office/drawing/2014/main" id="{0A0A4DD5-E134-6BE3-9357-D6DEB79E1C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221" y="3535036"/>
            <a:ext cx="5920048" cy="273852"/>
          </a:xfrm>
          <a:prstGeom prst="rect">
            <a:avLst/>
          </a:prstGeom>
        </p:spPr>
      </p:pic>
      <p:pic>
        <p:nvPicPr>
          <p:cNvPr id="26" name="תמונה 25" descr="בהרי יהודה יש רק שתי מערות גדולות, אח מהן המפורסמת ביותר היא מערת בנטיפים  -שקר">
            <a:extLst>
              <a:ext uri="{FF2B5EF4-FFF2-40B4-BE49-F238E27FC236}">
                <a16:creationId xmlns:a16="http://schemas.microsoft.com/office/drawing/2014/main" id="{79B81182-4F8D-F97F-C1BF-DF8B767015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26" y="4039953"/>
            <a:ext cx="6717443" cy="604087"/>
          </a:xfrm>
          <a:prstGeom prst="rect">
            <a:avLst/>
          </a:prstGeom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6FCC6BDC-F72E-E495-200D-FDDA2AFAC0F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7982" y="-1325563"/>
            <a:ext cx="10512862" cy="1325563"/>
          </a:xfrm>
        </p:spPr>
        <p:txBody>
          <a:bodyPr vert="horz" lIns="91440" tIns="45720" rIns="91440" bIns="45720" rtlCol="1" anchor="b">
            <a:normAutofit/>
          </a:bodyPr>
          <a:lstStyle/>
          <a:p>
            <a:r>
              <a:rPr lang="he-IL" dirty="0"/>
              <a:t>אמת או שקר?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A259408-7AE6-31BB-AAB4-E6A9780CA57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7982" y="-1325563"/>
            <a:ext cx="10512862" cy="1325563"/>
          </a:xfrm>
        </p:spPr>
        <p:txBody>
          <a:bodyPr vert="horz" lIns="91440" tIns="45720" rIns="91440" bIns="45720" rtlCol="1" anchor="b">
            <a:normAutofit/>
          </a:bodyPr>
          <a:lstStyle/>
          <a:p>
            <a:r>
              <a:rPr lang="he-IL" dirty="0"/>
              <a:t>הרי יהודה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 descr="בן סחלב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56803" y="25878"/>
            <a:ext cx="2746745" cy="4572001"/>
          </a:xfrm>
          <a:prstGeom prst="rect">
            <a:avLst/>
          </a:prstGeom>
        </p:spPr>
      </p:pic>
      <p:pic>
        <p:nvPicPr>
          <p:cNvPr id="1028" name="Picture 4" descr="שועל מצוי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29900" y="-1219"/>
            <a:ext cx="2746745" cy="2259419"/>
          </a:xfrm>
          <a:prstGeom prst="rect">
            <a:avLst/>
          </a:prstGeom>
          <a:noFill/>
        </p:spPr>
      </p:pic>
      <p:pic>
        <p:nvPicPr>
          <p:cNvPr id="1029" name="Picture 5" descr="דורבן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5267"/>
            <a:ext cx="2760454" cy="2257722"/>
          </a:xfrm>
          <a:prstGeom prst="rect">
            <a:avLst/>
          </a:prstGeom>
          <a:noFill/>
        </p:spPr>
      </p:pic>
      <p:pic>
        <p:nvPicPr>
          <p:cNvPr id="1030" name="Picture 6" descr="כלנית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12896" y="2356868"/>
            <a:ext cx="2762280" cy="2233696"/>
          </a:xfrm>
          <a:prstGeom prst="rect">
            <a:avLst/>
          </a:prstGeom>
          <a:noFill/>
        </p:spPr>
      </p:pic>
      <p:pic>
        <p:nvPicPr>
          <p:cNvPr id="1031" name="Picture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2327183"/>
            <a:ext cx="2760453" cy="2270696"/>
          </a:xfrm>
          <a:prstGeom prst="rect">
            <a:avLst/>
          </a:prstGeom>
          <a:noFill/>
        </p:spPr>
      </p:pic>
      <p:pic>
        <p:nvPicPr>
          <p:cNvPr id="1032" name="Picture 8" descr="צבי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58929" y="4662509"/>
            <a:ext cx="2744936" cy="2203453"/>
          </a:xfrm>
          <a:prstGeom prst="rect">
            <a:avLst/>
          </a:prstGeom>
          <a:noFill/>
        </p:spPr>
      </p:pic>
      <p:pic>
        <p:nvPicPr>
          <p:cNvPr id="1033" name="Picture 9" descr="אורנים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4677528"/>
            <a:ext cx="5576644" cy="2188434"/>
          </a:xfrm>
          <a:prstGeom prst="rect">
            <a:avLst/>
          </a:prstGeom>
          <a:noFill/>
        </p:spPr>
      </p:pic>
      <p:pic>
        <p:nvPicPr>
          <p:cNvPr id="10" name="תמונה 9" descr="בן סחלב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656803" y="0"/>
            <a:ext cx="2746744" cy="4597879"/>
          </a:xfrm>
          <a:prstGeom prst="rect">
            <a:avLst/>
          </a:prstGeom>
        </p:spPr>
      </p:pic>
      <p:pic>
        <p:nvPicPr>
          <p:cNvPr id="11" name="Picture 4" descr="שועל מצוי"/>
          <p:cNvPicPr>
            <a:picLocks noChangeAspect="1" noChangeArrowheads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2829900" y="-9235"/>
            <a:ext cx="2746744" cy="2276672"/>
          </a:xfrm>
          <a:prstGeom prst="rect">
            <a:avLst/>
          </a:prstGeom>
          <a:noFill/>
        </p:spPr>
      </p:pic>
      <p:pic>
        <p:nvPicPr>
          <p:cNvPr id="12" name="Picture 5" descr="דורבן"/>
          <p:cNvPicPr>
            <a:picLocks noChangeAspect="1" noChangeArrowheads="1"/>
          </p:cNvPicPr>
          <p:nvPr/>
        </p:nvPicPr>
        <p:blipFill>
          <a:blip r:embed="rId12" cstate="print"/>
          <a:stretch>
            <a:fillRect/>
          </a:stretch>
        </p:blipFill>
        <p:spPr bwMode="auto">
          <a:xfrm>
            <a:off x="4452" y="-10458"/>
            <a:ext cx="2751549" cy="2270696"/>
          </a:xfrm>
          <a:prstGeom prst="rect">
            <a:avLst/>
          </a:prstGeom>
          <a:noFill/>
        </p:spPr>
      </p:pic>
      <p:pic>
        <p:nvPicPr>
          <p:cNvPr id="13" name="Picture 6" descr="כלנית"/>
          <p:cNvPicPr>
            <a:picLocks noChangeAspect="1" noChangeArrowheads="1"/>
          </p:cNvPicPr>
          <p:nvPr/>
        </p:nvPicPr>
        <p:blipFill>
          <a:blip r:embed="rId13" cstate="print"/>
          <a:stretch>
            <a:fillRect/>
          </a:stretch>
        </p:blipFill>
        <p:spPr bwMode="auto">
          <a:xfrm>
            <a:off x="-9227" y="2344670"/>
            <a:ext cx="5584412" cy="2253209"/>
          </a:xfrm>
          <a:prstGeom prst="rect">
            <a:avLst/>
          </a:prstGeom>
          <a:noFill/>
        </p:spPr>
      </p:pic>
      <p:pic>
        <p:nvPicPr>
          <p:cNvPr id="14" name="Picture 8" descr="צבי"/>
          <p:cNvPicPr>
            <a:picLocks noChangeAspect="1" noChangeArrowheads="1"/>
          </p:cNvPicPr>
          <p:nvPr/>
        </p:nvPicPr>
        <p:blipFill>
          <a:blip r:embed="rId14" cstate="print"/>
          <a:stretch>
            <a:fillRect/>
          </a:stretch>
        </p:blipFill>
        <p:spPr bwMode="auto">
          <a:xfrm>
            <a:off x="5657024" y="4662509"/>
            <a:ext cx="2744935" cy="2203453"/>
          </a:xfrm>
          <a:prstGeom prst="rect">
            <a:avLst/>
          </a:prstGeom>
          <a:noFill/>
        </p:spPr>
      </p:pic>
      <p:pic>
        <p:nvPicPr>
          <p:cNvPr id="15" name="Picture 9" descr="אורנים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4" y="4673284"/>
            <a:ext cx="5573807" cy="2188434"/>
          </a:xfrm>
          <a:prstGeom prst="rect">
            <a:avLst/>
          </a:prstGeom>
          <a:noFill/>
        </p:spPr>
      </p:pic>
      <p:pic>
        <p:nvPicPr>
          <p:cNvPr id="9" name="תמונה 8" descr="שמורת טבע שורק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7947223" y="1"/>
            <a:ext cx="4241601" cy="6857998"/>
          </a:xfrm>
          <a:prstGeom prst="rect">
            <a:avLst/>
          </a:prstGeom>
        </p:spPr>
      </p:pic>
      <p:pic>
        <p:nvPicPr>
          <p:cNvPr id="22" name="תמונה 21" descr="תמונה שמכילה טקסט&#10;&#10;התיאור נוצר באופן אוטומטי">
            <a:extLst>
              <a:ext uri="{FF2B5EF4-FFF2-40B4-BE49-F238E27FC236}">
                <a16:creationId xmlns:a16="http://schemas.microsoft.com/office/drawing/2014/main" id="{7E5AC1B7-3949-F793-DD43-3038919CB28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1153" y="1394430"/>
            <a:ext cx="2861300" cy="1444020"/>
          </a:xfrm>
          <a:prstGeom prst="rect">
            <a:avLst/>
          </a:prstGeom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57024D60-E58A-17F5-2F66-B6B86BFC846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7982" y="-1325563"/>
            <a:ext cx="10512862" cy="1325563"/>
          </a:xfrm>
        </p:spPr>
        <p:txBody>
          <a:bodyPr vert="horz" lIns="91440" tIns="45720" rIns="91440" bIns="45720" rtlCol="1" anchor="b">
            <a:normAutofit/>
          </a:bodyPr>
          <a:lstStyle/>
          <a:p>
            <a:r>
              <a:rPr lang="he-IL" dirty="0"/>
              <a:t>שמורת טבע שורק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2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7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32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675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8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25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התאמה אישית 1">
      <a:majorFont>
        <a:latin typeface="Assistant"/>
        <a:ea typeface=""/>
        <a:cs typeface="Assistant"/>
      </a:majorFont>
      <a:minorFont>
        <a:latin typeface="Calibri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19297</TotalTime>
  <Words>141</Words>
  <Application>Microsoft Office PowerPoint</Application>
  <PresentationFormat>מותאם אישית</PresentationFormat>
  <Paragraphs>33</Paragraphs>
  <Slides>27</Slides>
  <Notes>6</Notes>
  <HiddenSlides>0</HiddenSlides>
  <MMClips>3</MMClips>
  <ScaleCrop>false</ScaleCrop>
  <HeadingPairs>
    <vt:vector size="6" baseType="variant">
      <vt:variant>
        <vt:lpstr>גופנים בשימוש</vt:lpstr>
      </vt:variant>
      <vt:variant>
        <vt:i4>3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27</vt:i4>
      </vt:variant>
    </vt:vector>
  </HeadingPairs>
  <TitlesOfParts>
    <vt:vector size="31" baseType="lpstr">
      <vt:lpstr>Arial</vt:lpstr>
      <vt:lpstr>Assistant</vt:lpstr>
      <vt:lpstr>Calibri</vt:lpstr>
      <vt:lpstr>ערכת נושא Office</vt:lpstr>
      <vt:lpstr>רשות הטבע והגנים</vt:lpstr>
      <vt:lpstr>איפה אפשר למלוא באותו מקום</vt:lpstr>
      <vt:lpstr>שמורת טבע מערת הנטיפים</vt:lpstr>
      <vt:lpstr>הכל התחיל בבום</vt:lpstr>
      <vt:lpstr>מי יודע באיזה אזור בארץ נמצא שמורת טבע מערת הנטיפים</vt:lpstr>
      <vt:lpstr>אני יודע – אזור הרי יהודה</vt:lpstr>
      <vt:lpstr>אמת או שקר?</vt:lpstr>
      <vt:lpstr>הרי יהודה</vt:lpstr>
      <vt:lpstr>שמורת טבע שורק</vt:lpstr>
      <vt:lpstr>אבל רגע, מה לגבי בני האדם?</vt:lpstr>
      <vt:lpstr>נסו לנחש איך נוצרה מערת הנטיפים</vt:lpstr>
      <vt:lpstr>איך ומתי נוצאו ההרים שמסביב למערת הנטיפים</vt:lpstr>
      <vt:lpstr>איך נוצרה המערה</vt:lpstr>
      <vt:lpstr>כיצד נוצאה המערה</vt:lpstr>
      <vt:lpstr>איך נוצרה המערה 3</vt:lpstr>
      <vt:lpstr>איך נוצרים במערה נטיפים וזקיפים?</vt:lpstr>
      <vt:lpstr>נטיפים וזקיפים</vt:lpstr>
      <vt:lpstr>מה נראה?</vt:lpstr>
      <vt:lpstr>מה נראה? 2</vt:lpstr>
      <vt:lpstr>מה נרגיש?</vt:lpstr>
      <vt:lpstr>איך שומרים על המערה</vt:lpstr>
      <vt:lpstr>איך נשמור על המערה בסיור? 1</vt:lpstr>
      <vt:lpstr>איך נשמור על המערה בסיור? 2</vt:lpstr>
      <vt:lpstr>איך נשמור על המערה בסיור? 3</vt:lpstr>
      <vt:lpstr>איך נשמור על המערה בסיור? 4</vt:lpstr>
      <vt:lpstr>איך נשמור על המערה בסיור? 5</vt:lpstr>
      <vt:lpstr>יהיה קסום ומיוחד. מחכים לכם!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מערת הנטיפים</dc:title>
  <dc:creator>Almog Tsachar</dc:creator>
  <cp:lastModifiedBy>גילה גרטל</cp:lastModifiedBy>
  <cp:revision>200</cp:revision>
  <cp:lastPrinted>2021-11-15T10:00:08Z</cp:lastPrinted>
  <dcterms:created xsi:type="dcterms:W3CDTF">2021-10-24T15:50:52Z</dcterms:created>
  <dcterms:modified xsi:type="dcterms:W3CDTF">2023-11-13T11:28:30Z</dcterms:modified>
</cp:coreProperties>
</file>