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43"/>
  </p:notesMasterIdLst>
  <p:handoutMasterIdLst>
    <p:handoutMasterId r:id="rId44"/>
  </p:handoutMasterIdLst>
  <p:sldIdLst>
    <p:sldId id="256" r:id="rId4"/>
    <p:sldId id="317" r:id="rId5"/>
    <p:sldId id="318" r:id="rId6"/>
    <p:sldId id="319" r:id="rId7"/>
    <p:sldId id="320" r:id="rId8"/>
    <p:sldId id="321" r:id="rId9"/>
    <p:sldId id="322" r:id="rId10"/>
    <p:sldId id="290" r:id="rId11"/>
    <p:sldId id="271" r:id="rId12"/>
    <p:sldId id="323" r:id="rId13"/>
    <p:sldId id="257" r:id="rId14"/>
    <p:sldId id="311" r:id="rId15"/>
    <p:sldId id="312" r:id="rId16"/>
    <p:sldId id="286" r:id="rId17"/>
    <p:sldId id="313" r:id="rId18"/>
    <p:sldId id="315" r:id="rId19"/>
    <p:sldId id="316" r:id="rId20"/>
    <p:sldId id="314" r:id="rId21"/>
    <p:sldId id="291" r:id="rId22"/>
    <p:sldId id="328" r:id="rId23"/>
    <p:sldId id="324" r:id="rId24"/>
    <p:sldId id="325" r:id="rId25"/>
    <p:sldId id="326" r:id="rId26"/>
    <p:sldId id="276" r:id="rId27"/>
    <p:sldId id="310" r:id="rId28"/>
    <p:sldId id="287" r:id="rId29"/>
    <p:sldId id="272" r:id="rId30"/>
    <p:sldId id="278" r:id="rId31"/>
    <p:sldId id="266" r:id="rId32"/>
    <p:sldId id="327" r:id="rId33"/>
    <p:sldId id="268" r:id="rId34"/>
    <p:sldId id="288" r:id="rId35"/>
    <p:sldId id="330" r:id="rId36"/>
    <p:sldId id="332" r:id="rId37"/>
    <p:sldId id="333" r:id="rId38"/>
    <p:sldId id="263" r:id="rId39"/>
    <p:sldId id="329" r:id="rId40"/>
    <p:sldId id="292" r:id="rId41"/>
    <p:sldId id="265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B59CC6"/>
    <a:srgbClr val="E87159"/>
    <a:srgbClr val="49BDF0"/>
    <a:srgbClr val="E76D1A"/>
    <a:srgbClr val="EB7255"/>
    <a:srgbClr val="EB7154"/>
    <a:srgbClr val="B8D82B"/>
    <a:srgbClr val="004437"/>
    <a:srgbClr val="F8E2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5" autoAdjust="0"/>
    <p:restoredTop sz="86388" autoAdjust="0"/>
  </p:normalViewPr>
  <p:slideViewPr>
    <p:cSldViewPr snapToGrid="0" showGuides="1">
      <p:cViewPr varScale="1">
        <p:scale>
          <a:sx n="57" d="100"/>
          <a:sy n="57" d="100"/>
        </p:scale>
        <p:origin x="236" y="772"/>
      </p:cViewPr>
      <p:guideLst>
        <p:guide orient="horz" pos="2160"/>
        <p:guide pos="5556"/>
      </p:guideLst>
    </p:cSldViewPr>
  </p:slideViewPr>
  <p:outlineViewPr>
    <p:cViewPr>
      <p:scale>
        <a:sx n="33" d="100"/>
        <a:sy n="33" d="100"/>
      </p:scale>
      <p:origin x="0" y="-193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876"/>
    </p:cViewPr>
  </p:sorterViewPr>
  <p:notesViewPr>
    <p:cSldViewPr snapToGrid="0" showGuides="1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2AD2-E159-493C-B36B-56A56D87A572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F21D-9888-4C21-B75E-8DCB990EC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7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3AE5-A434-4F95-8D28-093488A647E5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BC8D-DB39-46D7-9837-478B9C6F3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68612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804FEAAC-832C-4CE2-B186-F06AEE136745}" type="slidenum">
              <a:rPr lang="he-IL" altLang="en-US" sz="1200"/>
              <a:pPr eaLnBrk="1" hangingPunct="1"/>
              <a:t>15</a:t>
            </a:fld>
            <a:endParaRPr lang="he-IL" altLang="en-US" sz="1200"/>
          </a:p>
        </p:txBody>
      </p:sp>
    </p:spTree>
    <p:extLst>
      <p:ext uri="{BB962C8B-B14F-4D97-AF65-F5344CB8AC3E}">
        <p14:creationId xmlns:p14="http://schemas.microsoft.com/office/powerpoint/2010/main" val="2480636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69636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2EA86A55-6ED8-4F6D-9A7A-44D8E1A08BEC}" type="slidenum">
              <a:rPr lang="he-IL" altLang="en-US" sz="1200"/>
              <a:pPr eaLnBrk="1" hangingPunct="1"/>
              <a:t>16</a:t>
            </a:fld>
            <a:endParaRPr lang="he-IL" altLang="en-US" sz="1200"/>
          </a:p>
        </p:txBody>
      </p:sp>
    </p:spTree>
    <p:extLst>
      <p:ext uri="{BB962C8B-B14F-4D97-AF65-F5344CB8AC3E}">
        <p14:creationId xmlns:p14="http://schemas.microsoft.com/office/powerpoint/2010/main" val="353610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7066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fld id="{A10BD0B8-0C4D-4BD0-A0E0-168E21953F68}" type="slidenum">
              <a:rPr lang="he-IL" altLang="en-US" sz="1200"/>
              <a:pPr eaLnBrk="1" hangingPunct="1"/>
              <a:t>17</a:t>
            </a:fld>
            <a:endParaRPr lang="he-IL" altLang="en-US" sz="1200"/>
          </a:p>
        </p:txBody>
      </p:sp>
    </p:spTree>
    <p:extLst>
      <p:ext uri="{BB962C8B-B14F-4D97-AF65-F5344CB8AC3E}">
        <p14:creationId xmlns:p14="http://schemas.microsoft.com/office/powerpoint/2010/main" val="2024336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26861"/>
            <a:ext cx="9144000" cy="32289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ראשית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2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1"/>
          <a:stretch/>
        </p:blipFill>
        <p:spPr bwMode="auto">
          <a:xfrm>
            <a:off x="0" y="5322013"/>
            <a:ext cx="2825393" cy="1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74" r="-4390"/>
          <a:stretch/>
        </p:blipFill>
        <p:spPr bwMode="auto">
          <a:xfrm>
            <a:off x="0" y="4878388"/>
            <a:ext cx="2629431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7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7170" name="Picture 2" descr="G:\שיווק\איורים\איורים PNG\IURIM-49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6" y="4443361"/>
            <a:ext cx="2322165" cy="14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4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146" name="Picture 2" descr="G:\שיווק\איורים\איורים PNG\IURIM-45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3585680"/>
            <a:ext cx="1639052" cy="23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3074" name="Picture 2" descr="G:\שיווק\איורים\איורים ים\איורים ים\איורים-ים-22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4865954"/>
            <a:ext cx="3063991" cy="1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1026" name="Picture 2" descr="G:\שיווק\איורים\איורים PNG\איורים עיבוד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2" b="26336"/>
          <a:stretch/>
        </p:blipFill>
        <p:spPr bwMode="auto">
          <a:xfrm>
            <a:off x="0" y="4214276"/>
            <a:ext cx="4244874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2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5122" name="Picture 2" descr="G:\שיווק\איורים\איורים PNG\IURIM-3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3688"/>
            <a:ext cx="3130831" cy="1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6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2051" name="Picture 3" descr="G:\שיווק\איורים\איורים PNG\IURIM-41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3456"/>
            <a:ext cx="2075193" cy="18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2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34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2050" name="Picture 2" descr="G:\שיווק\איורים\איורים ים\איורים ים\איורים-ים-3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56374"/>
            <a:ext cx="3092521" cy="15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5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4098" name="Picture 2" descr="G:\שיווק\איורים\איורים PNG\IURIM-24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3495"/>
            <a:ext cx="2553377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35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924" y="1902525"/>
            <a:ext cx="5500886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26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70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69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3541573" y="2884435"/>
            <a:ext cx="5329237" cy="2802932"/>
          </a:xfrm>
        </p:spPr>
        <p:txBody>
          <a:bodyPr>
            <a:noAutofit/>
          </a:bodyPr>
          <a:lstStyle>
            <a:lvl1pPr marL="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 algn="r" rtl="1">
              <a:buFontTx/>
              <a:buNone/>
              <a:defRPr sz="1200">
                <a:solidFill>
                  <a:srgbClr val="00443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6903569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7617001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8330433" y="6210581"/>
            <a:ext cx="502557" cy="493712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3082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4925D-47E8-42C5-8638-A87334443930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1543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CFB70-3496-42DB-88AB-755D42D0BFD5}" type="slidenum">
              <a:rPr lang="he-IL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262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588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70560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187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299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105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132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89827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338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2660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4768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4490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2050" name="Picture 2" descr="G:\שיווק\איורים\איורים PNG\IURIM-40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71" y="4634857"/>
            <a:ext cx="2327061" cy="22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28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369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39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2293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1115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16541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3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589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7647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8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638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49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65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3074" name="Picture 2" descr="G:\שיווק\איורים\איורים PNG\IURIM-46.png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839"/>
            <a:ext cx="2638097" cy="15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0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274" y="5430160"/>
            <a:ext cx="2438948" cy="1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0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713" r:id="rId4"/>
    <p:sldLayoutId id="2147483674" r:id="rId5"/>
    <p:sldLayoutId id="2147483682" r:id="rId6"/>
    <p:sldLayoutId id="2147483714" r:id="rId7"/>
    <p:sldLayoutId id="2147483709" r:id="rId8"/>
    <p:sldLayoutId id="2147483683" r:id="rId9"/>
    <p:sldLayoutId id="2147483712" r:id="rId10"/>
    <p:sldLayoutId id="2147483708" r:id="rId11"/>
    <p:sldLayoutId id="2147483675" r:id="rId12"/>
    <p:sldLayoutId id="2147483717" r:id="rId13"/>
    <p:sldLayoutId id="2147483676" r:id="rId14"/>
    <p:sldLayoutId id="2147483711" r:id="rId15"/>
    <p:sldLayoutId id="2147483677" r:id="rId16"/>
    <p:sldLayoutId id="2147483718" r:id="rId17"/>
    <p:sldLayoutId id="2147483716" r:id="rId18"/>
    <p:sldLayoutId id="2147483719" r:id="rId19"/>
    <p:sldLayoutId id="2147483710" r:id="rId20"/>
    <p:sldLayoutId id="2147483681" r:id="rId21"/>
    <p:sldLayoutId id="2147483715" r:id="rId22"/>
    <p:sldLayoutId id="2147483678" r:id="rId23"/>
    <p:sldLayoutId id="2147483679" r:id="rId24"/>
    <p:sldLayoutId id="2147483680" r:id="rId25"/>
    <p:sldLayoutId id="2147483720" r:id="rId26"/>
    <p:sldLayoutId id="2147483721" r:id="rId27"/>
    <p:sldLayoutId id="2147483722" r:id="rId28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7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EAB19-EB0F-4CCD-9F6C-9001C22AE814}" type="datetimeFigureOut">
              <a:rPr lang="he-IL" smtClean="0"/>
              <a:t>כ"ג/כסלו/תשפ"ד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332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135127" y="1283676"/>
            <a:ext cx="7235149" cy="713434"/>
          </a:xfrm>
        </p:spPr>
        <p:txBody>
          <a:bodyPr>
            <a:normAutofit fontScale="90000"/>
          </a:bodyPr>
          <a:lstStyle/>
          <a:p>
            <a:pPr algn="r"/>
            <a:r>
              <a:rPr lang="he-I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השינויים הנדרשים בעשור הבא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8589" y="3142211"/>
            <a:ext cx="298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יהושע שקדי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תמונ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876"/>
            <a:ext cx="4331974" cy="3248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2756" y="6229003"/>
            <a:ext cx="2984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atin typeface="Calibri" panose="020F0502020204030204" pitchFamily="34" charset="0"/>
                <a:cs typeface="Calibri" panose="020F0502020204030204" pitchFamily="34" charset="0"/>
              </a:rPr>
              <a:t>צילם: עודד סהר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1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6018" y="440576"/>
            <a:ext cx="7423848" cy="5518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היוצאים מהכלל כדוגמה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340823" y="1455968"/>
            <a:ext cx="8489044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עבדנו עם המל"ל ובמאמצים משותפים (עם הרבה גורמים) הבאנו למימון של הקמת אזורי חיץ (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זה לקח 10 שנים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!).</a:t>
            </a:r>
          </a:p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אבל יש כל כך הרבה נושאים בהם אנחנו לא מתקדמים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תמונה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05" t="22503" r="17537" b="12754"/>
          <a:stretch/>
        </p:blipFill>
        <p:spPr>
          <a:xfrm>
            <a:off x="-1" y="3507475"/>
            <a:ext cx="4449056" cy="3350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4012" y="5964470"/>
            <a:ext cx="161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/>
              <a:t>צילם: חנוך צורף</a:t>
            </a:r>
            <a:endParaRPr lang="en-US" dirty="0"/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5199975" y="3912307"/>
            <a:ext cx="3666739" cy="112144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שכיחות השרפות תגדל עם שינוי האקלים</a:t>
            </a:r>
          </a:p>
        </p:txBody>
      </p:sp>
    </p:spTree>
    <p:extLst>
      <p:ext uri="{BB962C8B-B14F-4D97-AF65-F5344CB8AC3E}">
        <p14:creationId xmlns:p14="http://schemas.microsoft.com/office/powerpoint/2010/main" val="2310016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78722" y="440575"/>
            <a:ext cx="7423848" cy="62345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זה הכנס הראשון בו אני נשמע זועם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443345" y="1746913"/>
            <a:ext cx="8359225" cy="4921742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רט"ג הוא ארגון עם יכולת ביצועית גבוהה.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הגענו לתקרת זכוכית, שאיננו יכולים לפרוץ לבד.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יצרנו שולחנות עגולים שנשארו במעגלים ולא התקדמנו לאף מקום.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יש דברים שאנחנו מדברים עליהם כבר יותר מעשור, ואיננו מתקדמים. למה?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מה הפתרון?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ואיך נטפל בשינוי האקלים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    בסיטואציה הזו?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16778" y="1296785"/>
            <a:ext cx="369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זה הכנס העשירי – למה נזכרתי רק היום?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2" name="Picture 2" descr="The round-table: Making ship-board meetings matter - SAFETY4SE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r="10170"/>
          <a:stretch/>
        </p:blipFill>
        <p:spPr bwMode="auto">
          <a:xfrm>
            <a:off x="11" y="4397433"/>
            <a:ext cx="3398982" cy="246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85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title" idx="4294967295"/>
          </p:nvPr>
        </p:nvSpPr>
        <p:spPr>
          <a:xfrm>
            <a:off x="731838" y="1746250"/>
            <a:ext cx="7813675" cy="43545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e-I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בהולנד מצאו את הפתרון</a:t>
            </a:r>
          </a:p>
        </p:txBody>
      </p:sp>
    </p:spTree>
    <p:extLst>
      <p:ext uri="{BB962C8B-B14F-4D97-AF65-F5344CB8AC3E}">
        <p14:creationId xmlns:p14="http://schemas.microsoft.com/office/powerpoint/2010/main" val="289473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681412"/>
            <a:ext cx="3059113" cy="3176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26" y="600198"/>
            <a:ext cx="7423848" cy="318161"/>
          </a:xfrm>
        </p:spPr>
        <p:txBody>
          <a:bodyPr/>
          <a:lstStyle/>
          <a:p>
            <a:pPr rtl="1"/>
            <a:r>
              <a:rPr lang="he-IL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התקדמות</a:t>
            </a:r>
            <a:endParaRPr lang="en-GB" sz="4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Lin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49525" y="5930900"/>
            <a:ext cx="5335588" cy="17463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8" name="Lin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49525" y="2060575"/>
            <a:ext cx="6350" cy="3870325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381500" y="6062560"/>
            <a:ext cx="26085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he-IL" altLang="he-IL" sz="2800" b="1" dirty="0">
                <a:latin typeface="Arial" pitchFamily="34" charset="0"/>
                <a:cs typeface="David" pitchFamily="34" charset="-79"/>
              </a:rPr>
              <a:t>משאבים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 rot="-5400000">
            <a:off x="-721519" y="3536157"/>
            <a:ext cx="43211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he-IL" altLang="he-IL" sz="2800" b="1" dirty="0">
                <a:latin typeface="Arial" pitchFamily="34" charset="0"/>
                <a:cs typeface="David" pitchFamily="34" charset="-79"/>
              </a:rPr>
              <a:t>תועלת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6079264" y="1790562"/>
            <a:ext cx="30410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he-IL" altLang="he-IL" sz="2200" b="1" dirty="0">
                <a:latin typeface="Times New Roman" pitchFamily="18" charset="0"/>
                <a:cs typeface="David" pitchFamily="34" charset="-79"/>
              </a:rPr>
              <a:t>אנחנו צריכים להגיע לכאן</a:t>
            </a:r>
            <a:endParaRPr lang="en-US" altLang="he-IL" sz="2200" b="1" dirty="0">
              <a:latin typeface="Times New Roman" pitchFamily="18" charset="0"/>
              <a:cs typeface="David" pitchFamily="34" charset="-79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1676400" y="2514600"/>
            <a:ext cx="7905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he-IL" altLang="he-IL" sz="2000" b="1">
                <a:latin typeface="Times New Roman" pitchFamily="18" charset="0"/>
                <a:cs typeface="David" pitchFamily="34" charset="-79"/>
              </a:rPr>
              <a:t>100%</a:t>
            </a:r>
            <a:endParaRPr lang="en-US" altLang="he-IL" sz="2000" b="1">
              <a:latin typeface="Times New Roman" pitchFamily="18" charset="0"/>
              <a:cs typeface="David" pitchFamily="34" charset="-79"/>
            </a:endParaRPr>
          </a:p>
        </p:txBody>
      </p:sp>
      <p:sp>
        <p:nvSpPr>
          <p:cNvPr id="33" name="Lin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7313" y="2662238"/>
            <a:ext cx="3544887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4" name="Lin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90800" y="5105400"/>
            <a:ext cx="1143000" cy="7620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5" name="Lin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10000" y="4495800"/>
            <a:ext cx="1143000" cy="7620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6" name="Lin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3429000"/>
            <a:ext cx="1143000" cy="7620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7" name="Lin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2667000"/>
            <a:ext cx="1143000" cy="0"/>
          </a:xfrm>
          <a:prstGeom prst="line">
            <a:avLst/>
          </a:prstGeom>
          <a:noFill/>
          <a:ln w="317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cxnSp>
        <p:nvCxnSpPr>
          <p:cNvPr id="38" name="מחבר ישר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4" idx="0"/>
            <a:endCxn id="35" idx="1"/>
          </p:cNvCxnSpPr>
          <p:nvPr/>
        </p:nvCxnSpPr>
        <p:spPr>
          <a:xfrm rot="5400000" flipH="1" flipV="1">
            <a:off x="3505200" y="4800600"/>
            <a:ext cx="5334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 ישר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5" idx="0"/>
            <a:endCxn id="36" idx="1"/>
          </p:cNvCxnSpPr>
          <p:nvPr/>
        </p:nvCxnSpPr>
        <p:spPr>
          <a:xfrm rot="5400000" flipH="1" flipV="1">
            <a:off x="4533900" y="3924300"/>
            <a:ext cx="990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מחבר ישר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36" idx="0"/>
            <a:endCxn id="37" idx="1"/>
          </p:cNvCxnSpPr>
          <p:nvPr/>
        </p:nvCxnSpPr>
        <p:spPr>
          <a:xfrm rot="5400000" flipH="1" flipV="1">
            <a:off x="5943600" y="2971800"/>
            <a:ext cx="762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utoShap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572000"/>
            <a:ext cx="152400" cy="533400"/>
          </a:xfrm>
          <a:prstGeom prst="upDownArrow">
            <a:avLst>
              <a:gd name="adj1" fmla="val 50000"/>
              <a:gd name="adj2" fmla="val 125303"/>
            </a:avLst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 altLang="he-IL"/>
          </a:p>
        </p:txBody>
      </p:sp>
      <p:sp>
        <p:nvSpPr>
          <p:cNvPr id="42" name="AutoShap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667000"/>
            <a:ext cx="152400" cy="762000"/>
          </a:xfrm>
          <a:prstGeom prst="upDownArrow">
            <a:avLst>
              <a:gd name="adj1" fmla="val 50000"/>
              <a:gd name="adj2" fmla="val 125301"/>
            </a:avLst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 altLang="he-IL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3200400" y="1341438"/>
            <a:ext cx="33877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he-IL" altLang="he-IL" sz="2400" b="1">
                <a:latin typeface="Arial" pitchFamily="34" charset="0"/>
                <a:cs typeface="David" pitchFamily="34" charset="-79"/>
              </a:rPr>
              <a:t>מקרא:</a:t>
            </a:r>
          </a:p>
          <a:p>
            <a:pPr algn="ctr"/>
            <a:r>
              <a:rPr lang="he-IL" altLang="he-IL" sz="2400" b="1">
                <a:latin typeface="Arial" pitchFamily="34" charset="0"/>
                <a:cs typeface="David" pitchFamily="34" charset="-79"/>
              </a:rPr>
              <a:t>= קפיצת מדרגה</a:t>
            </a:r>
            <a:endParaRPr lang="en-US" altLang="he-IL" sz="2400" b="1">
              <a:latin typeface="Arial" pitchFamily="34" charset="0"/>
              <a:cs typeface="David" pitchFamily="34" charset="-79"/>
            </a:endParaRPr>
          </a:p>
        </p:txBody>
      </p:sp>
      <p:sp>
        <p:nvSpPr>
          <p:cNvPr id="44" name="AutoShap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3738" y="1481139"/>
            <a:ext cx="152400" cy="762000"/>
          </a:xfrm>
          <a:prstGeom prst="upDownArrow">
            <a:avLst>
              <a:gd name="adj1" fmla="val 50000"/>
              <a:gd name="adj2" fmla="val 125301"/>
            </a:avLst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 altLang="he-IL"/>
          </a:p>
        </p:txBody>
      </p:sp>
      <p:sp>
        <p:nvSpPr>
          <p:cNvPr id="45" name="AutoShap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3581400"/>
            <a:ext cx="152400" cy="914400"/>
          </a:xfrm>
          <a:prstGeom prst="upDownArrow">
            <a:avLst>
              <a:gd name="adj1" fmla="val 50000"/>
              <a:gd name="adj2" fmla="val 125306"/>
            </a:avLst>
          </a:prstGeom>
          <a:solidFill>
            <a:srgbClr val="FFFF00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 altLang="he-IL"/>
          </a:p>
        </p:txBody>
      </p:sp>
      <p:sp>
        <p:nvSpPr>
          <p:cNvPr id="46" name="Text Box 22"/>
          <p:cNvSpPr txBox="1">
            <a:spLocks noChangeArrowheads="1"/>
          </p:cNvSpPr>
          <p:nvPr/>
        </p:nvSpPr>
        <p:spPr bwMode="auto">
          <a:xfrm>
            <a:off x="3927475" y="4860925"/>
            <a:ext cx="14065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e-IL" altLang="he-IL" sz="2000" b="1" dirty="0">
                <a:solidFill>
                  <a:srgbClr val="CC3300"/>
                </a:solidFill>
                <a:latin typeface="Times New Roman" pitchFamily="18" charset="0"/>
                <a:cs typeface="David" pitchFamily="34" charset="-79"/>
              </a:rPr>
              <a:t>טיפול בשמורה</a:t>
            </a:r>
            <a:endParaRPr lang="en-US" altLang="he-IL" sz="2000" dirty="0">
              <a:solidFill>
                <a:srgbClr val="CC3300"/>
              </a:solidFill>
              <a:latin typeface="Arial" pitchFamily="34" charset="0"/>
              <a:cs typeface="David" pitchFamily="34" charset="-79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/>
        </p:nvSpPr>
        <p:spPr bwMode="auto">
          <a:xfrm>
            <a:off x="5257800" y="4267200"/>
            <a:ext cx="14065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e-IL" altLang="he-IL" sz="2000" b="1" dirty="0">
                <a:solidFill>
                  <a:srgbClr val="CC3300"/>
                </a:solidFill>
                <a:latin typeface="Times New Roman" pitchFamily="18" charset="0"/>
                <a:cs typeface="David" pitchFamily="34" charset="-79"/>
              </a:rPr>
              <a:t>טיפול במספר שמורות </a:t>
            </a:r>
            <a:endParaRPr lang="en-US" altLang="he-IL" sz="2000" dirty="0">
              <a:solidFill>
                <a:srgbClr val="CC3300"/>
              </a:solidFill>
              <a:latin typeface="Arial" pitchFamily="34" charset="0"/>
              <a:cs typeface="David" pitchFamily="34" charset="-79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6477000" y="3276600"/>
            <a:ext cx="1406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e-IL" altLang="he-IL" sz="2000" b="1" dirty="0">
                <a:solidFill>
                  <a:srgbClr val="CC3300"/>
                </a:solidFill>
                <a:latin typeface="Times New Roman" pitchFamily="18" charset="0"/>
                <a:cs typeface="David" pitchFamily="34" charset="-79"/>
              </a:rPr>
              <a:t>...</a:t>
            </a:r>
            <a:endParaRPr lang="en-US" altLang="he-IL" sz="2000" dirty="0">
              <a:solidFill>
                <a:srgbClr val="CC3300"/>
              </a:solidFill>
              <a:latin typeface="Arial" pitchFamily="34" charset="0"/>
              <a:cs typeface="David" pitchFamily="34" charset="-79"/>
            </a:endParaRP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>
            <a:off x="7045325" y="3155434"/>
            <a:ext cx="1752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r>
              <a:rPr lang="he-IL" altLang="he-IL" b="1" dirty="0">
                <a:solidFill>
                  <a:srgbClr val="CC3300"/>
                </a:solidFill>
                <a:latin typeface="Times New Roman" pitchFamily="18" charset="0"/>
                <a:cs typeface="David" pitchFamily="34" charset="-79"/>
              </a:rPr>
              <a:t>בגלל אדישות של משרדי הממשלה</a:t>
            </a:r>
            <a:endParaRPr lang="en-US" altLang="he-IL" dirty="0">
              <a:solidFill>
                <a:srgbClr val="CC3300"/>
              </a:solidFill>
              <a:latin typeface="Arial" pitchFamily="34" charset="0"/>
              <a:cs typeface="David" pitchFamily="34" charset="-79"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4399756" y="6004858"/>
            <a:ext cx="2608551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he-IL" altLang="he-IL" sz="2800" b="1" dirty="0">
                <a:latin typeface="Arial" pitchFamily="34" charset="0"/>
                <a:cs typeface="David" pitchFamily="34" charset="-79"/>
              </a:rPr>
              <a:t>שותפויות</a:t>
            </a: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6440978" y="2076510"/>
            <a:ext cx="25533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he-IL" altLang="he-IL" sz="2200" b="1" dirty="0">
                <a:solidFill>
                  <a:srgbClr val="FF0000"/>
                </a:solidFill>
                <a:latin typeface="Times New Roman" pitchFamily="18" charset="0"/>
                <a:cs typeface="David" pitchFamily="34" charset="-79"/>
              </a:rPr>
              <a:t>אנחנו לא מגיעים לכאן</a:t>
            </a:r>
            <a:endParaRPr lang="en-US" altLang="he-IL" sz="2200" b="1" dirty="0">
              <a:solidFill>
                <a:srgbClr val="FF0000"/>
              </a:solidFill>
              <a:latin typeface="Times New Roman" pitchFamily="18" charset="0"/>
              <a:cs typeface="David" pitchFamily="34" charset="-79"/>
            </a:endParaRPr>
          </a:p>
        </p:txBody>
      </p:sp>
      <p:sp>
        <p:nvSpPr>
          <p:cNvPr id="52" name="Text Box 10"/>
          <p:cNvSpPr txBox="1">
            <a:spLocks noChangeArrowheads="1"/>
          </p:cNvSpPr>
          <p:nvPr/>
        </p:nvSpPr>
        <p:spPr bwMode="auto">
          <a:xfrm rot="-5400000">
            <a:off x="-527843" y="3687752"/>
            <a:ext cx="4321175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he-IL" altLang="he-IL" sz="2800" b="1" dirty="0">
                <a:latin typeface="Arial" pitchFamily="34" charset="0"/>
                <a:cs typeface="David" pitchFamily="34" charset="-79"/>
              </a:rPr>
              <a:t>שמירת טבע</a:t>
            </a:r>
          </a:p>
        </p:txBody>
      </p:sp>
    </p:spTree>
    <p:extLst>
      <p:ext uri="{BB962C8B-B14F-4D97-AF65-F5344CB8AC3E}">
        <p14:creationId xmlns:p14="http://schemas.microsoft.com/office/powerpoint/2010/main" val="26131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4" grpId="0" animBg="1"/>
      <p:bldP spid="35" grpId="0" animBg="1"/>
      <p:bldP spid="36" grpId="0" animBg="1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388225" y="592340"/>
            <a:ext cx="7523529" cy="4298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סניטציה - הרעלות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446415"/>
            <a:ext cx="8038297" cy="4654134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har char="•"/>
            </a:pP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ראיתם את השקף הבא בכל הרצאה שלי.</a:t>
            </a:r>
          </a:p>
        </p:txBody>
      </p:sp>
      <p:sp>
        <p:nvSpPr>
          <p:cNvPr id="4" name="מציין מיקום תוכן 2"/>
          <p:cNvSpPr txBox="1">
            <a:spLocks/>
          </p:cNvSpPr>
          <p:nvPr/>
        </p:nvSpPr>
        <p:spPr>
          <a:xfrm>
            <a:off x="4165600" y="4540449"/>
            <a:ext cx="3929255" cy="110296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לא קשור להתמודדות עם שינוי אקלים</a:t>
            </a:r>
          </a:p>
        </p:txBody>
      </p:sp>
    </p:spTree>
    <p:extLst>
      <p:ext uri="{BB962C8B-B14F-4D97-AF65-F5344CB8AC3E}">
        <p14:creationId xmlns:p14="http://schemas.microsoft.com/office/powerpoint/2010/main" val="407246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ln w="19050"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r" eaLnBrk="1" hangingPunct="1"/>
            <a:r>
              <a:rPr lang="he-IL" altLang="en-US" b="1" dirty="0">
                <a:solidFill>
                  <a:srgbClr val="0000FF"/>
                </a:solidFill>
                <a:cs typeface="David" pitchFamily="2" charset="-79"/>
              </a:rPr>
              <a:t>"סניטציה" ומינים מתפרצים</a:t>
            </a:r>
            <a:endParaRPr lang="en-US" altLang="en-US" b="1" dirty="0">
              <a:solidFill>
                <a:srgbClr val="0000FF"/>
              </a:solidFill>
              <a:cs typeface="David" pitchFamily="2" charset="-79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784351"/>
            <a:ext cx="7886700" cy="1108075"/>
          </a:xfrm>
          <a:ln w="12700" cap="flat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he-IL" altLang="en-US" dirty="0">
                <a:latin typeface="Times New Roman" panose="02020603050405020304" pitchFamily="18" charset="0"/>
                <a:cs typeface="David" pitchFamily="2" charset="-79"/>
              </a:rPr>
              <a:t>במזבלות, מטמנות, ערמות </a:t>
            </a:r>
            <a:r>
              <a:rPr lang="he-IL" altLang="en-US" dirty="0" err="1">
                <a:latin typeface="Times New Roman" panose="02020603050405020304" pitchFamily="18" charset="0"/>
                <a:cs typeface="David" pitchFamily="2" charset="-79"/>
              </a:rPr>
              <a:t>קומפוסט</a:t>
            </a:r>
            <a:r>
              <a:rPr lang="he-IL" altLang="en-US" dirty="0">
                <a:latin typeface="Times New Roman" panose="02020603050405020304" pitchFamily="18" charset="0"/>
                <a:cs typeface="David" pitchFamily="2" charset="-79"/>
              </a:rPr>
              <a:t>, פסולת אורגנית: פגרים – בקר, צאן, עופות, דגים </a:t>
            </a:r>
            <a:endParaRPr lang="en-US" altLang="en-US" dirty="0">
              <a:latin typeface="Times New Roman" panose="02020603050405020304" pitchFamily="18" charset="0"/>
              <a:cs typeface="David" pitchFamily="2" charset="-79"/>
            </a:endParaRPr>
          </a:p>
        </p:txBody>
      </p:sp>
      <p:sp>
        <p:nvSpPr>
          <p:cNvPr id="67588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116013" y="4652963"/>
            <a:ext cx="2665412" cy="2160587"/>
          </a:xfrm>
          <a:custGeom>
            <a:avLst/>
            <a:gdLst>
              <a:gd name="T0" fmla="*/ 0 w 1724"/>
              <a:gd name="T1" fmla="*/ 0 h 1534"/>
              <a:gd name="T2" fmla="*/ 2147483647 w 1724"/>
              <a:gd name="T3" fmla="*/ 2147483647 h 1534"/>
              <a:gd name="T4" fmla="*/ 2147483647 w 1724"/>
              <a:gd name="T5" fmla="*/ 2147483647 h 1534"/>
              <a:gd name="T6" fmla="*/ 0 60000 65536"/>
              <a:gd name="T7" fmla="*/ 0 60000 65536"/>
              <a:gd name="T8" fmla="*/ 0 60000 65536"/>
              <a:gd name="T9" fmla="*/ 0 w 1724"/>
              <a:gd name="T10" fmla="*/ 0 h 1534"/>
              <a:gd name="T11" fmla="*/ 1724 w 1724"/>
              <a:gd name="T12" fmla="*/ 1534 h 153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24" h="1534">
                <a:moveTo>
                  <a:pt x="0" y="0"/>
                </a:moveTo>
                <a:cubicBezTo>
                  <a:pt x="310" y="684"/>
                  <a:pt x="620" y="1368"/>
                  <a:pt x="907" y="1451"/>
                </a:cubicBezTo>
                <a:cubicBezTo>
                  <a:pt x="1194" y="1534"/>
                  <a:pt x="1588" y="658"/>
                  <a:pt x="1724" y="499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1044574" y="5673725"/>
            <a:ext cx="1748501" cy="461665"/>
          </a:xfrm>
          <a:prstGeom prst="rect">
            <a:avLst/>
          </a:prstGeom>
          <a:solidFill>
            <a:schemeClr val="bg1">
              <a:alpha val="8901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he-IL" altLang="en-US" b="1" dirty="0">
                <a:solidFill>
                  <a:srgbClr val="0000FF"/>
                </a:solidFill>
              </a:rPr>
              <a:t>אין השפעה</a:t>
            </a:r>
            <a:endParaRPr lang="en-US" altLang="en-US" b="1" dirty="0">
              <a:solidFill>
                <a:srgbClr val="0000FF"/>
              </a:solidFill>
            </a:endParaRPr>
          </a:p>
        </p:txBody>
      </p:sp>
      <p:sp>
        <p:nvSpPr>
          <p:cNvPr id="67592" name="Text Box 8"/>
          <p:cNvSpPr txBox="1">
            <a:spLocks noChangeArrowheads="1"/>
          </p:cNvSpPr>
          <p:nvPr/>
        </p:nvSpPr>
        <p:spPr bwMode="auto">
          <a:xfrm>
            <a:off x="6370638" y="4033838"/>
            <a:ext cx="2449512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he-IL" altLang="en-US" sz="2800">
                <a:cs typeface="David" pitchFamily="2" charset="-79"/>
              </a:rPr>
              <a:t>העדר סניטציה</a:t>
            </a:r>
            <a:endParaRPr lang="en-US" altLang="en-US" sz="2800">
              <a:cs typeface="David" pitchFamily="2" charset="-79"/>
            </a:endParaRPr>
          </a:p>
        </p:txBody>
      </p:sp>
      <p:sp>
        <p:nvSpPr>
          <p:cNvPr id="67594" name="Text Box 10"/>
          <p:cNvSpPr txBox="1">
            <a:spLocks noChangeArrowheads="1"/>
          </p:cNvSpPr>
          <p:nvPr/>
        </p:nvSpPr>
        <p:spPr bwMode="auto">
          <a:xfrm>
            <a:off x="3706813" y="3451226"/>
            <a:ext cx="252095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he-IL" altLang="en-US" sz="2800" dirty="0">
                <a:cs typeface="David" pitchFamily="2" charset="-79"/>
              </a:rPr>
              <a:t>גידול באוכלוסיות תנים, שועלים, חזירי בר, זאבים, עורבים</a:t>
            </a:r>
            <a:endParaRPr lang="en-US" altLang="en-US" sz="2800" dirty="0">
              <a:cs typeface="David" pitchFamily="2" charset="-79"/>
            </a:endParaRPr>
          </a:p>
        </p:txBody>
      </p:sp>
      <p:sp>
        <p:nvSpPr>
          <p:cNvPr id="67595" name="Lin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187450" y="37163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6" name="Text Box 12"/>
          <p:cNvSpPr txBox="1">
            <a:spLocks noChangeArrowheads="1"/>
          </p:cNvSpPr>
          <p:nvPr/>
        </p:nvSpPr>
        <p:spPr bwMode="auto">
          <a:xfrm>
            <a:off x="274506" y="4076700"/>
            <a:ext cx="1295400" cy="5476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e-IL" altLang="en-US" sz="2800">
                <a:cs typeface="David" pitchFamily="2" charset="-79"/>
              </a:rPr>
              <a:t>הרעלות</a:t>
            </a:r>
            <a:endParaRPr lang="en-US" altLang="en-US" sz="2800">
              <a:cs typeface="David" pitchFamily="2" charset="-79"/>
            </a:endParaRPr>
          </a:p>
        </p:txBody>
      </p:sp>
      <p:sp>
        <p:nvSpPr>
          <p:cNvPr id="67597" name="Text Box 13"/>
          <p:cNvSpPr txBox="1">
            <a:spLocks noChangeArrowheads="1"/>
          </p:cNvSpPr>
          <p:nvPr/>
        </p:nvSpPr>
        <p:spPr bwMode="auto">
          <a:xfrm>
            <a:off x="1906588" y="3823099"/>
            <a:ext cx="1534981" cy="954107"/>
          </a:xfrm>
          <a:prstGeom prst="rect">
            <a:avLst/>
          </a:prstGeom>
          <a:solidFill>
            <a:schemeClr val="bg1">
              <a:alpha val="8901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rtl="1" eaLnBrk="1" hangingPunct="1">
              <a:spcBef>
                <a:spcPct val="50000"/>
              </a:spcBef>
            </a:pPr>
            <a:r>
              <a:rPr lang="he-IL" altLang="en-US" sz="2800" b="1" dirty="0">
                <a:cs typeface="David" pitchFamily="2" charset="-79"/>
              </a:rPr>
              <a:t>נזקים לחקלאות</a:t>
            </a:r>
            <a:endParaRPr lang="en-US" altLang="en-US" sz="2800" b="1" dirty="0">
              <a:cs typeface="David" pitchFamily="2" charset="-79"/>
            </a:endParaRPr>
          </a:p>
        </p:txBody>
      </p:sp>
      <p:sp>
        <p:nvSpPr>
          <p:cNvPr id="67598" name="Lin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3621" y="429260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9" name="Lin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43574" y="429260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0" name="Lin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90688" y="4280059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01" name="Text Box 17"/>
          <p:cNvSpPr txBox="1">
            <a:spLocks noChangeArrowheads="1"/>
          </p:cNvSpPr>
          <p:nvPr/>
        </p:nvSpPr>
        <p:spPr bwMode="auto">
          <a:xfrm>
            <a:off x="179388" y="3097213"/>
            <a:ext cx="1871662" cy="547687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e-IL" altLang="en-US" sz="2800">
                <a:cs typeface="David" pitchFamily="2" charset="-79"/>
              </a:rPr>
              <a:t>פגיעה אנושה</a:t>
            </a:r>
            <a:endParaRPr lang="en-US" altLang="en-US" sz="2800">
              <a:cs typeface="David" pitchFamily="2" charset="-79"/>
            </a:endParaRPr>
          </a:p>
        </p:txBody>
      </p:sp>
      <p:pic>
        <p:nvPicPr>
          <p:cNvPr id="15" name="Picture 2" descr="The round-table: Making ship-board meetings matter - SAFETY4SE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5236313"/>
            <a:ext cx="2788221" cy="15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43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vale%20gi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67995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 descr="ON8Y1631cX01P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89138"/>
            <a:ext cx="460851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712036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429000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F2DC082E-81D3-5ABD-5B16-011F0D934E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836" y="-1084263"/>
            <a:ext cx="7886700" cy="1325563"/>
          </a:xfrm>
        </p:spPr>
        <p:txBody>
          <a:bodyPr/>
          <a:lstStyle/>
          <a:p>
            <a:r>
              <a:rPr lang="he-IL" dirty="0"/>
              <a:t>עופות</a:t>
            </a:r>
          </a:p>
        </p:txBody>
      </p:sp>
    </p:spTree>
    <p:extLst>
      <p:ext uri="{BB962C8B-B14F-4D97-AF65-F5344CB8AC3E}">
        <p14:creationId xmlns:p14="http://schemas.microsoft.com/office/powerpoint/2010/main" val="66903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נשרים‮ ‬מורעלים‭"/>
          <p:cNvPicPr>
            <a:picLocks noChangeAspect="1" noChangeArrowheads="1"/>
          </p:cNvPicPr>
          <p:nvPr/>
        </p:nvPicPr>
        <p:blipFill>
          <a:blip r:embed="rId3">
            <a:lum bright="3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313"/>
            <a:ext cx="4173537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4" descr="Image_‭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54" y="0"/>
            <a:ext cx="5038346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44D0076C-81C5-D1F3-4171-920DA2220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 dirty="0"/>
              <a:t>עופות שנפגעו</a:t>
            </a:r>
          </a:p>
        </p:txBody>
      </p:sp>
    </p:spTree>
    <p:extLst>
      <p:ext uri="{BB962C8B-B14F-4D97-AF65-F5344CB8AC3E}">
        <p14:creationId xmlns:p14="http://schemas.microsoft.com/office/powerpoint/2010/main" val="25045084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388225" y="592340"/>
            <a:ext cx="7523529" cy="4298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סניטציה – הרעלות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481532" y="1432127"/>
            <a:ext cx="8038297" cy="4654134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ראיתם את השקף הזה בכל הרצאה שלי.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יש התקדמות. אבל היא כל כך איטית, עד שבפועל אפשר להגיד שנשארנו במקום.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ההרעלות הן ההוכחה לכך.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דו"ח מבקר המדינה עסק בהרעלות בשנת 2011 –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באופן מהותי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, אבל לא השתנה דבר.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עד שהסניטציה לא תטופל נשרים ודורסים אחרים ימשיכו להיות מורעלים. 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32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0610" y="540327"/>
            <a:ext cx="7423848" cy="5486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מינים פולשים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מינים פולשים זו אחת הבעיות הצפויה להחמיר בצורה ברורה עקב שינוי אקלים.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הג"ס לא רצה לקדם חקיקה.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משרד החקלאות דרש לקדם חקיקה אבל לא מקדם!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זה לא מקודם משום שלמשרדי הממשלה לא באמת אכפת. אחרת, הדברים היו מתקדמים!</a:t>
            </a:r>
          </a:p>
        </p:txBody>
      </p:sp>
    </p:spTree>
    <p:extLst>
      <p:ext uri="{BB962C8B-B14F-4D97-AF65-F5344CB8AC3E}">
        <p14:creationId xmlns:p14="http://schemas.microsoft.com/office/powerpoint/2010/main" val="16566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 noGrp="1"/>
          </p:cNvSpPr>
          <p:nvPr>
            <p:ph type="title" idx="4294967295"/>
          </p:nvPr>
        </p:nvSpPr>
        <p:spPr>
          <a:xfrm>
            <a:off x="949256" y="332656"/>
            <a:ext cx="7886700" cy="7953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3800" b="1" kern="1200">
                <a:solidFill>
                  <a:srgbClr val="49BDF0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פרדיגמת השטח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5652120" y="2492896"/>
            <a:ext cx="2992379" cy="32635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הפרדיגמה המרכזית במהלך קיומה של רט"ג היתה "שטח". ככל שנגן על יותר שטח, כך מצב הטבע יהיה טוב יותר.</a:t>
            </a:r>
          </a:p>
          <a:p>
            <a:pPr marL="0" indent="0">
              <a:buFont typeface="Arial" pitchFamily="34" charset="0"/>
              <a:buNone/>
            </a:pP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03908" y="2085444"/>
            <a:ext cx="107989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e-IL">
                <a:latin typeface="Calibri" panose="020F0502020204030204" pitchFamily="34" charset="0"/>
                <a:cs typeface="Calibri" panose="020F0502020204030204" pitchFamily="34" charset="0"/>
              </a:rPr>
              <a:t>שטח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109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0610" y="540327"/>
            <a:ext cx="7423848" cy="5486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אנרגיה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מיטיגציה לשינוי אקלים = אנרגיה ירוקה.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מנסים להוסיף עוד ועוד טורבינות רוח. להחליף בעיה סביבתית אחת (פחמן דו חמצני) בבעיה אחרת (קטל עופות ועטלפים).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יש פתרונות – סולרי על גגות. גם אם הדבר לא יפתור את כל צרכי ישראל, זה יפתור חלק ניכר. האם המדינה עשתה צעד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של ממש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בכיוון זה?</a:t>
            </a:r>
          </a:p>
        </p:txBody>
      </p:sp>
    </p:spTree>
    <p:extLst>
      <p:ext uri="{BB962C8B-B14F-4D97-AF65-F5344CB8AC3E}">
        <p14:creationId xmlns:p14="http://schemas.microsoft.com/office/powerpoint/2010/main" val="2190563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1159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תשתיות – אנרגיה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862937" y="1546790"/>
            <a:ext cx="8062546" cy="9427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התרענו בעבר שטורבינות רוח מהוות סיכון לעופות ולעטלפים, והאתר בסירין מוכיח שצדקנו.</a:t>
            </a:r>
          </a:p>
        </p:txBody>
      </p:sp>
      <p:pic>
        <p:nvPicPr>
          <p:cNvPr id="6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489557"/>
            <a:ext cx="5820951" cy="436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27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תשתיות – אנרגיה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607905" y="1888081"/>
            <a:ext cx="4907445" cy="3032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התרענו בעבר שטורבינות רוח מהוות סיכון לעופות ולעטלפים, והאתר בסירין מוכיח שצדקנו.</a:t>
            </a:r>
          </a:p>
          <a:p>
            <a:pPr marL="0" indent="0"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אנחנו מקווים שנצליח להגן על הדורסים הגדולים בתל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פארס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בעזרת מכשירי המכ"ם והצפרים שיוצבו באתר, אבל מאוד מודאגים בגלל עטלפים, ויותר מכך, מאתרים שלא יוכלו לממן את האמצעים הנדרשים.</a:t>
            </a:r>
          </a:p>
        </p:txBody>
      </p:sp>
      <p:pic>
        <p:nvPicPr>
          <p:cNvPr id="7" name="Pictur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3" y="1063205"/>
            <a:ext cx="3261684" cy="244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דיה נפגעת מטורבינה בסירין" descr="דאיה נפגעת מטורבינה ברמת הגולן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4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תשתיות – אנרגיה 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חוק הגגות הסולריים: רגע לפני האישור, ח&amp;quot;כ יעקב אשר בולם אותו - גלובס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3785"/>
            <a:ext cx="8273906" cy="405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1029247" y="1478222"/>
            <a:ext cx="7486103" cy="1002323"/>
          </a:xfrm>
          <a:prstGeom prst="rect">
            <a:avLst/>
          </a:prstGeom>
        </p:spPr>
        <p:txBody>
          <a:bodyPr vert="horz" lIns="68580" tIns="34290" rIns="68580" bIns="3429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שמש, ניצול גגות, שימושי שטח כפולים. </a:t>
            </a:r>
          </a:p>
          <a:p>
            <a:pPr marL="0" indent="0"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הפתרונות האלה לצערי נדירים (עדיין).</a:t>
            </a:r>
          </a:p>
        </p:txBody>
      </p:sp>
    </p:spTree>
    <p:extLst>
      <p:ext uri="{BB962C8B-B14F-4D97-AF65-F5344CB8AC3E}">
        <p14:creationId xmlns:p14="http://schemas.microsoft.com/office/powerpoint/2010/main" val="2092904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24132" y="482138"/>
            <a:ext cx="7423848" cy="55695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מחלות זואונוטיות</a:t>
            </a:r>
          </a:p>
        </p:txBody>
      </p:sp>
      <p:sp>
        <p:nvSpPr>
          <p:cNvPr id="5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286604" y="1541263"/>
            <a:ext cx="5500048" cy="3390956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שפעת העופות הבהירה שמחלות בחיות בר הן ענין רציני (למי שעדיין לא הבין זאת מהקורונה).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נקבעה תכנית ניטור, רק אין מספיק משאבים.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ללא משרדי הממשלה לא יתקדם דבר, ונמשיך לחזות במראות קשים.</a:t>
            </a:r>
          </a:p>
        </p:txBody>
      </p:sp>
      <p:pic>
        <p:nvPicPr>
          <p:cNvPr id="13314" name="Picture 2" descr="רובים, חיידקים ופלדה – ויקיפדיה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56" y="1394293"/>
            <a:ext cx="2477415" cy="36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ציין מיקום טקסט 2"/>
          <p:cNvSpPr txBox="1">
            <a:spLocks/>
          </p:cNvSpPr>
          <p:nvPr/>
        </p:nvSpPr>
        <p:spPr>
          <a:xfrm>
            <a:off x="3247932" y="5434390"/>
            <a:ext cx="5500048" cy="9294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למיטב הבנתי, מחלות יתפשטו בעולם עקב שינוי אקלים.</a:t>
            </a:r>
          </a:p>
        </p:txBody>
      </p:sp>
    </p:spTree>
    <p:extLst>
      <p:ext uri="{BB962C8B-B14F-4D97-AF65-F5344CB8AC3E}">
        <p14:creationId xmlns:p14="http://schemas.microsoft.com/office/powerpoint/2010/main" val="1909318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324132" y="674226"/>
            <a:ext cx="7423848" cy="318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49BDF0"/>
                </a:solidFill>
                <a:latin typeface="+mj-lt"/>
                <a:ea typeface="+mj-ea"/>
                <a:cs typeface="+mn-cs"/>
              </a:defRPr>
            </a:lvl1pPr>
          </a:lstStyle>
          <a:p>
            <a:endParaRPr lang="he-IL" dirty="0">
              <a:solidFill>
                <a:schemeClr val="bg1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har char="•"/>
            </a:pPr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4"/>
          <p:cNvSpPr>
            <a:spLocks noGrp="1"/>
          </p:cNvSpPr>
          <p:nvPr>
            <p:ph type="title"/>
          </p:nvPr>
        </p:nvSpPr>
        <p:spPr>
          <a:xfrm>
            <a:off x="1377950" y="579438"/>
            <a:ext cx="7424738" cy="317500"/>
          </a:xfrm>
        </p:spPr>
        <p:txBody>
          <a:bodyPr vert="horz" lIns="91440" tIns="45720" rIns="91440" bIns="45720" rtlCol="0" anchor="b">
            <a:noAutofit/>
          </a:bodyPr>
          <a:lstStyle/>
          <a:p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57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/>
          <p:cNvSpPr>
            <a:spLocks noGrp="1"/>
          </p:cNvSpPr>
          <p:nvPr>
            <p:ph type="title"/>
          </p:nvPr>
        </p:nvSpPr>
        <p:spPr>
          <a:xfrm>
            <a:off x="1377950" y="579437"/>
            <a:ext cx="7424738" cy="49873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וגם עתיד המארג לוט בערפל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ובשלב זה לא אכביר במילים.</a:t>
            </a:r>
          </a:p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יש הבטחה משולחנה של השרה זנדברג שימצא פתרון.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הניטור של המארג בוחן גם השפעות שינוי אקלים. יש לנו קושי בפירוש הנתונים (ואגיע לכך בהמשך).</a:t>
            </a:r>
          </a:p>
        </p:txBody>
      </p:sp>
    </p:spTree>
    <p:extLst>
      <p:ext uri="{BB962C8B-B14F-4D97-AF65-F5344CB8AC3E}">
        <p14:creationId xmlns:p14="http://schemas.microsoft.com/office/powerpoint/2010/main" val="3125322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0610" y="450377"/>
            <a:ext cx="7423848" cy="6277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אז מה הפתרונות?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799394" y="1328901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השיטה ההולנדית 1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– מנכ"ל רשות הטבע והגנים בהולנד יכול לזמן עצמו לכל דיון בממשלה שנוגע בשמירת טבע.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זה לא רק מהפך תדמיתי – זה הופך את דעת רט"ג ואת </a:t>
            </a:r>
            <a:r>
              <a:rPr lang="he-IL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שמירת הטבע בישראל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לנושא שבחדשות.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לאט ובהתמדה הנושא יחלחל.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0" name="Picture 4" descr="ישיבת הממשלה הראשונה / צילום: דני זקן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" y="4323475"/>
            <a:ext cx="5172501" cy="25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מציין מיקום טקסט 2"/>
          <p:cNvSpPr txBox="1">
            <a:spLocks/>
          </p:cNvSpPr>
          <p:nvPr/>
        </p:nvSpPr>
        <p:spPr>
          <a:xfrm>
            <a:off x="5568287" y="4578822"/>
            <a:ext cx="3302523" cy="204034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כמו בליל הסדר – יהיה כסא של כבוד שמור למנכ"ל.ית 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43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השיטה ההולנדית 2 – גיוס הציבור.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יש אלפים ויותר שתומכים בנו.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כל אוהבי הטבע לא תמיד מבינים את ההבדל בין אוהב לשומר טבע.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אם היו לנו שומרי טבע – הלחץ על הפוליטיקאים היה אחר לגמרי.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אנחנו נעלה את הנושא הזה כנושא מרכזי במושב "ציבור" אחרי ההפסקה באולם זה.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1474788" y="457200"/>
            <a:ext cx="7423150" cy="54927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אז מה הפתרונות?</a:t>
            </a:r>
          </a:p>
        </p:txBody>
      </p:sp>
    </p:spTree>
    <p:extLst>
      <p:ext uri="{BB962C8B-B14F-4D97-AF65-F5344CB8AC3E}">
        <p14:creationId xmlns:p14="http://schemas.microsoft.com/office/powerpoint/2010/main" val="4106597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/>
          <p:cNvSpPr>
            <a:spLocks noGrp="1"/>
          </p:cNvSpPr>
          <p:nvPr>
            <p:ph type="title"/>
          </p:nvPr>
        </p:nvSpPr>
        <p:spPr>
          <a:xfrm>
            <a:off x="1446072" y="559558"/>
            <a:ext cx="7424738" cy="5420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עושים בעולם?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464025" y="1746913"/>
            <a:ext cx="8406786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אמנת המגוון הביולוגי קבעה 20 יעדים –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Aichi targets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9" t="11625" r="23210" b="8640"/>
          <a:stretch/>
        </p:blipFill>
        <p:spPr>
          <a:xfrm>
            <a:off x="0" y="2245055"/>
            <a:ext cx="6854174" cy="46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2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 txBox="1">
            <a:spLocks noGrp="1"/>
          </p:cNvSpPr>
          <p:nvPr>
            <p:ph type="title" idx="4294967295"/>
          </p:nvPr>
        </p:nvSpPr>
        <p:spPr>
          <a:xfrm>
            <a:off x="1014591" y="321893"/>
            <a:ext cx="7886700" cy="79532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1" eaLnBrk="1" latinLnBrk="0" hangingPunct="1">
              <a:spcBef>
                <a:spcPct val="0"/>
              </a:spcBef>
              <a:buNone/>
              <a:defRPr sz="3800" b="1" kern="1200">
                <a:solidFill>
                  <a:srgbClr val="B59CC6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פרדיגמת השטח +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5821144" y="1779208"/>
            <a:ext cx="2992379" cy="3263504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>
                <a:latin typeface="Calibri" panose="020F0502020204030204" pitchFamily="34" charset="0"/>
                <a:cs typeface="Calibri" panose="020F0502020204030204" pitchFamily="34" charset="0"/>
              </a:rPr>
              <a:t>הפרדיגמה המרכזית במהלך קיומה של רט"ג היתה "שטח". ככל שנגן על יותר שטח, כך מצב הטבע יהיה טוב יותר.</a:t>
            </a:r>
          </a:p>
          <a:p>
            <a:pPr marL="0" indent="0">
              <a:buFont typeface="Arial" pitchFamily="34" charset="0"/>
              <a:buNone/>
            </a:pP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he-IL">
                <a:latin typeface="Calibri" panose="020F0502020204030204" pitchFamily="34" charset="0"/>
                <a:cs typeface="Calibri" panose="020F0502020204030204" pitchFamily="34" charset="0"/>
              </a:rPr>
              <a:t>כיוון שאי אפשר להגן על </a:t>
            </a:r>
            <a:r>
              <a:rPr lang="he-IL" b="1">
                <a:latin typeface="Calibri" panose="020F0502020204030204" pitchFamily="34" charset="0"/>
                <a:cs typeface="Calibri" panose="020F0502020204030204" pitchFamily="34" charset="0"/>
              </a:rPr>
              <a:t>כל</a:t>
            </a:r>
            <a:r>
              <a:rPr lang="he-IL">
                <a:latin typeface="Calibri" panose="020F0502020204030204" pitchFamily="34" charset="0"/>
                <a:cs typeface="Calibri" panose="020F0502020204030204" pitchFamily="34" charset="0"/>
              </a:rPr>
              <a:t> השטח, הוספנו שטח "גדול", "מייצג", "מחובר". </a:t>
            </a: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מלבן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4286845"/>
            <a:ext cx="3121997" cy="2571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24736E97-8684-BA40-D011-E4B5ABFA8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1709" y="1693484"/>
            <a:ext cx="3922890" cy="3349228"/>
            <a:chOff x="821709" y="1693484"/>
            <a:chExt cx="3922890" cy="334922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982694" y="1693484"/>
              <a:ext cx="1079897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>
                  <a:latin typeface="Calibri" panose="020F0502020204030204" pitchFamily="34" charset="0"/>
                  <a:cs typeface="Calibri" panose="020F0502020204030204" pitchFamily="34" charset="0"/>
                </a:rPr>
                <a:t>שטח</a:t>
              </a: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3847087" y="2449530"/>
              <a:ext cx="594122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>
                  <a:latin typeface="Calibri" panose="020F0502020204030204" pitchFamily="34" charset="0"/>
                  <a:cs typeface="Calibri" panose="020F0502020204030204" pitchFamily="34" charset="0"/>
                </a:rPr>
                <a:t>ייצוג</a:t>
              </a: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874347" y="2449530"/>
              <a:ext cx="64889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>
                  <a:latin typeface="Calibri" panose="020F0502020204030204" pitchFamily="34" charset="0"/>
                  <a:cs typeface="Calibri" panose="020F0502020204030204" pitchFamily="34" charset="0"/>
                </a:rPr>
                <a:t>גודל</a:t>
              </a: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740872" y="2449530"/>
              <a:ext cx="86320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>
                  <a:latin typeface="Calibri" panose="020F0502020204030204" pitchFamily="34" charset="0"/>
                  <a:cs typeface="Calibri" panose="020F0502020204030204" pitchFamily="34" charset="0"/>
                </a:rPr>
                <a:t>רציפות</a:t>
              </a:r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3792319" y="2072103"/>
              <a:ext cx="161925" cy="3774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226647" y="2072103"/>
              <a:ext cx="809625" cy="3774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3144619" y="2072103"/>
              <a:ext cx="108347" cy="3774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35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1"/>
            <p:cNvSpPr txBox="1">
              <a:spLocks noChangeArrowheads="1"/>
            </p:cNvSpPr>
            <p:nvPr/>
          </p:nvSpPr>
          <p:spPr>
            <a:xfrm>
              <a:off x="2630049" y="2996149"/>
              <a:ext cx="2114550" cy="10798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lIns="68580" tIns="34290" rIns="68580" bIns="3429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e-IL" sz="1800">
                  <a:latin typeface="Calibri" panose="020F0502020204030204" pitchFamily="34" charset="0"/>
                  <a:cs typeface="Calibri" panose="020F0502020204030204" pitchFamily="34" charset="0"/>
                </a:rPr>
                <a:t>עקרון ה"מטריה": שימור מספיק שטח מייצג ישמור על מרבית המינים</a:t>
              </a:r>
              <a:endParaRPr 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32"/>
            <p:cNvSpPr>
              <a:spLocks noChangeArrowheads="1"/>
            </p:cNvSpPr>
            <p:nvPr/>
          </p:nvSpPr>
          <p:spPr bwMode="auto">
            <a:xfrm>
              <a:off x="821709" y="4610515"/>
              <a:ext cx="2114550" cy="43219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>
                <a:lnSpc>
                  <a:spcPct val="90000"/>
                </a:lnSpc>
                <a:spcBef>
                  <a:spcPct val="20000"/>
                </a:spcBef>
              </a:pPr>
              <a:r>
                <a:rPr lang="he-IL" dirty="0">
                  <a:latin typeface="Calibri" panose="020F0502020204030204" pitchFamily="34" charset="0"/>
                  <a:cs typeface="Calibri" panose="020F0502020204030204" pitchFamily="34" charset="0"/>
                </a:rPr>
                <a:t>נכון לים וליבשה</a:t>
              </a:r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01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4"/>
          <p:cNvSpPr>
            <a:spLocks noGrp="1"/>
          </p:cNvSpPr>
          <p:nvPr>
            <p:ph type="title"/>
          </p:nvPr>
        </p:nvSpPr>
        <p:spPr>
          <a:xfrm>
            <a:off x="1446072" y="559558"/>
            <a:ext cx="7424738" cy="5420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עושים בעולם?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464025" y="1746913"/>
            <a:ext cx="8406786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אמנת המגוון הביולוגי קבעה 20 יעדים –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Aichi targets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היעדים מחולקים לחמש קטיגוריות. הראשונה: </a:t>
            </a:r>
          </a:p>
          <a:p>
            <a:pPr algn="l" rtl="0"/>
            <a:r>
              <a:rPr lang="en-US" b="1" i="1" dirty="0"/>
              <a:t>Strategic Goal A: </a:t>
            </a:r>
            <a:r>
              <a:rPr lang="en-US" i="1" dirty="0"/>
              <a:t>Address the underlying causes of biodiversity loss by </a:t>
            </a:r>
            <a:r>
              <a:rPr lang="en-US" i="1" dirty="0">
                <a:solidFill>
                  <a:srgbClr val="FF0000"/>
                </a:solidFill>
              </a:rPr>
              <a:t>mainstreaming</a:t>
            </a:r>
            <a:r>
              <a:rPr lang="en-US" i="1" dirty="0"/>
              <a:t> biodiversity across government and society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הטמעת </a:t>
            </a:r>
            <a:r>
              <a:rPr lang="en-US" sz="3200" i="1" dirty="0">
                <a:solidFill>
                  <a:srgbClr val="FF0000"/>
                </a:solidFill>
              </a:rPr>
              <a:t>mainstreaming</a:t>
            </a:r>
            <a:r>
              <a:rPr lang="he-IL" sz="3200" i="1" dirty="0">
                <a:solidFill>
                  <a:srgbClr val="FF0000"/>
                </a:solidFill>
              </a:rPr>
              <a:t>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נושא איבוד המינים בממשלה ובחברה. 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9" t="11625" r="23210" b="8640"/>
          <a:stretch/>
        </p:blipFill>
        <p:spPr>
          <a:xfrm>
            <a:off x="0" y="4694830"/>
            <a:ext cx="3214160" cy="216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6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392371" y="619635"/>
            <a:ext cx="7423848" cy="31816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מה עושים בארץ?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777922" y="1394488"/>
            <a:ext cx="8038297" cy="4577687"/>
          </a:xfrm>
          <a:ln>
            <a:noFill/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ב-2003 פרופ' תמר דין ועבדכם דחפו את הג"ס לכתוב תכנית לאומית למגוון ביולוגי.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ב-2010 התפרסמה תכנית שקיבלה צביון שונה מההחלטות של צוות ההיגוי, בלי הגדרת משימות, בלי לוחות זמנים ובלי תקציב.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Mainstreaming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התבצע חלקית וולונטרית על ידי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החברה להגנת הטבע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(שאפו).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דו"ח מבקרת הפנים בהג"ס נגנז!</a:t>
            </a:r>
          </a:p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לשמחתי, שלשום, לראשונה, מסמכים </a:t>
            </a:r>
            <a:r>
              <a:rPr lang="he-IL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שנכתבו ונשלחו למשרד לבקשת המשרד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 זוכים לתגובה. אולי יהיה שינוי!</a:t>
            </a:r>
          </a:p>
        </p:txBody>
      </p:sp>
    </p:spTree>
    <p:extLst>
      <p:ext uri="{BB962C8B-B14F-4D97-AF65-F5344CB8AC3E}">
        <p14:creationId xmlns:p14="http://schemas.microsoft.com/office/powerpoint/2010/main" val="37783879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60610" y="457201"/>
            <a:ext cx="7423848" cy="59055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תכנית לאומית למגוון ביולוגי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680113" y="1330413"/>
            <a:ext cx="8038297" cy="499649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די – מספיק!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אנא העבירו את הנושא למי שאכפת לו ויכול לקדם, יחד עם אמצעים לביצוע.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אולי בהצעת מחליטים?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אולי אחרת?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</a:p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המשרד להגנת הסביבה מבטיח פתרונות או לפחות התייחסות רצינית!</a:t>
            </a:r>
          </a:p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אז יש סיכוי!!</a:t>
            </a:r>
          </a:p>
        </p:txBody>
      </p:sp>
    </p:spTree>
    <p:extLst>
      <p:ext uri="{BB962C8B-B14F-4D97-AF65-F5344CB8AC3E}">
        <p14:creationId xmlns:p14="http://schemas.microsoft.com/office/powerpoint/2010/main" val="487257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24132" y="674226"/>
            <a:ext cx="7423848" cy="318161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David" pitchFamily="34" charset="-79"/>
                <a:cs typeface="David" pitchFamily="34" charset="-79"/>
              </a:rPr>
              <a:t>שינויי אקלים (עוד סטייה מהמסלול)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2497015" y="1270709"/>
            <a:ext cx="6515112" cy="5147676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כולם, אבל ממש כולם, שואלים אותנו מה אנחנו עושים בנושא שינויי אקלים.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דו"ח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המארג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 המצביע על הצטופפות הצומח למרות ההתחממות. מה אומר?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בלי הבנה של תפקוד המערכות האקולוגיות לא נתקדם הרבה.</a:t>
            </a:r>
          </a:p>
        </p:txBody>
      </p:sp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10602" r="79711" b="25253"/>
          <a:stretch/>
        </p:blipFill>
        <p:spPr>
          <a:xfrm>
            <a:off x="-1" y="1873936"/>
            <a:ext cx="2402379" cy="498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87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501553" y="674227"/>
            <a:ext cx="7423848" cy="318161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אז מה אני מציע?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406401" y="1220315"/>
            <a:ext cx="8183418" cy="5515533"/>
          </a:xfr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להקים אתרי מחקר ארוכי טווח, מדע בסיסי, </a:t>
            </a: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הממוקד במבנה ובתפקוד של מערכות אקולוגיות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. לכן, המפה הזו 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 אינה מחייבת!</a:t>
            </a: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היזמה צריכה להתבסס על האוניברסיטאות ולכלול גם את הגופים מנהלי השטח.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בכל אתר לבנות תכנית מחקר ייעודית. קבוצת חוקרים שתיצור יחד הבנה של תפקוד המערכת.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לשלב בהקמה גם את ות"ת, מל"ג וה-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ISF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. המחקר זקוק לתקצוב!</a:t>
            </a:r>
          </a:p>
        </p:txBody>
      </p:sp>
    </p:spTree>
    <p:extLst>
      <p:ext uri="{BB962C8B-B14F-4D97-AF65-F5344CB8AC3E}">
        <p14:creationId xmlns:p14="http://schemas.microsoft.com/office/powerpoint/2010/main" val="19046965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78722" y="605987"/>
            <a:ext cx="7423848" cy="318161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אבל אחרי שכעסתי על כולם ...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47348" y="1461359"/>
            <a:ext cx="7956410" cy="4189863"/>
          </a:xfrm>
          <a:ln>
            <a:noFill/>
          </a:ln>
        </p:spPr>
        <p:txBody>
          <a:bodyPr>
            <a:normAutofit/>
          </a:bodyPr>
          <a:lstStyle/>
          <a:p>
            <a:r>
              <a:rPr lang="he-IL" sz="3200" b="1" u="sng" dirty="0">
                <a:latin typeface="Calibri" panose="020F0502020204030204" pitchFamily="34" charset="0"/>
                <a:cs typeface="Calibri" panose="020F0502020204030204" pitchFamily="34" charset="0"/>
              </a:rPr>
              <a:t>ביקורת עצמית</a:t>
            </a:r>
            <a:endParaRPr lang="he-IL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חסר ניטור בשמורות הטבע היבשתיות. בשמורות שלנו! אין לנו תמונת מצב מספיק טובה על השינויים בשמורות.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מדינת ישראל הפקידה בידינו נכסים ואנחנו לא מדווחים בצורה מספקת על מצב הנכסים שאנחנו מנהלים. </a:t>
            </a:r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26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06583" y="435429"/>
            <a:ext cx="7214101" cy="5296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אז מה בעצם רציתי להגיד לכם?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כארגון אנחנו עושים טוב!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אנחנו כבר מטפלים בנושאים המרכזיים ששינוי אקלים דורש, אלא שצריך יותר.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יותר תקציב, יותר תשומת לב ארגונית והמון שיתוף פעולה ורצון טוב של משרדי הממשלה.</a:t>
            </a:r>
          </a:p>
        </p:txBody>
      </p:sp>
    </p:spTree>
    <p:extLst>
      <p:ext uri="{BB962C8B-B14F-4D97-AF65-F5344CB8AC3E}">
        <p14:creationId xmlns:p14="http://schemas.microsoft.com/office/powerpoint/2010/main" val="3914022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06583" y="435429"/>
            <a:ext cx="7214101" cy="5296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אז מה בעצם רציתי להגיד לכם?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832513" y="1746913"/>
            <a:ext cx="8038297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אנחנו חייבים להבקיע את תקרת הזכוכית – בעזרת הציבור אל הממשלה.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יש נושאים קריטיים שצריך לטפל בהם היום: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סניטציה-הרעלות, מינים פולשים, אנרגיה, ניטור. 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לטווח הארוך – נדרשת מחויבות ממשלתית הרבה יותר גדולה!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נדרש מחקר בסיסי אקולוגי באתרי רט"ג!</a:t>
            </a:r>
          </a:p>
          <a:p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614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טקסט 2"/>
          <p:cNvSpPr>
            <a:spLocks noGrp="1"/>
          </p:cNvSpPr>
          <p:nvPr>
            <p:ph type="title" idx="4294967295"/>
          </p:nvPr>
        </p:nvSpPr>
        <p:spPr>
          <a:xfrm>
            <a:off x="831850" y="1746250"/>
            <a:ext cx="8039100" cy="43545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6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בהצלחה!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ותודה לכל המרצים שידברו היום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ליהודית ויעל שהרימו את המבצע</a:t>
            </a: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לכל חברי המערך המקצועי שהופכים את חיי למעניינים הרבה יותר!</a:t>
            </a:r>
          </a:p>
        </p:txBody>
      </p:sp>
    </p:spTree>
    <p:extLst>
      <p:ext uri="{BB962C8B-B14F-4D97-AF65-F5344CB8AC3E}">
        <p14:creationId xmlns:p14="http://schemas.microsoft.com/office/powerpoint/2010/main" val="2719307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23BD20-A49A-0B14-8953-51896F5500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תודה רבה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22243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1004334" y="375614"/>
            <a:ext cx="7886700" cy="795323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פרדיגמת השטח + +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6156176" y="1772816"/>
            <a:ext cx="2655683" cy="326350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וכיוון שגם זה לא מספק, אנחנו נדרשים לטפל במינים – מינים בסכנה, מינים פולשים, מינים מתפרצים. </a:t>
            </a: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F5E4ED3-C48E-7259-8E19-8C97AF90AA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422" y="1828329"/>
            <a:ext cx="5620642" cy="3286908"/>
            <a:chOff x="264422" y="1828329"/>
            <a:chExt cx="5620642" cy="3286908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4463891" y="1828329"/>
              <a:ext cx="988892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שטח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341009" y="2602649"/>
              <a:ext cx="544055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ייצוג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521416" y="2604175"/>
              <a:ext cx="594209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גודל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603698" y="2607788"/>
              <a:ext cx="692335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רציפות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5439389" y="2229240"/>
              <a:ext cx="148279" cy="305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H="1">
              <a:off x="4076558" y="2229240"/>
              <a:ext cx="414270" cy="35048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H="1">
              <a:off x="4791688" y="2229240"/>
              <a:ext cx="99217" cy="305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1"/>
            <p:cNvSpPr txBox="1">
              <a:spLocks noChangeArrowheads="1"/>
            </p:cNvSpPr>
            <p:nvPr/>
          </p:nvSpPr>
          <p:spPr>
            <a:xfrm>
              <a:off x="3918960" y="3280907"/>
              <a:ext cx="1936355" cy="8743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horz" lIns="68580" tIns="34290" rIns="68580" bIns="3429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עקרון ה"מטריה": שימור מספיק שטח מייצג ישמור על מרבית המינים</a:t>
              </a:r>
              <a:endParaRPr lang="en-US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1722937" y="1848129"/>
              <a:ext cx="988894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מינים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220644" y="2579729"/>
              <a:ext cx="790460" cy="5539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סכנת הכחדה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1325605" y="2602649"/>
              <a:ext cx="742487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פולשים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64422" y="2604175"/>
              <a:ext cx="890767" cy="32316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>
                  <a:latin typeface="Calibri" panose="020F0502020204030204" pitchFamily="34" charset="0"/>
                  <a:cs typeface="Calibri" panose="020F0502020204030204" pitchFamily="34" charset="0"/>
                </a:rPr>
                <a:t>מתפרצים</a:t>
              </a:r>
              <a:endParaRPr lang="en-US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532562" y="2229240"/>
              <a:ext cx="148279" cy="305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966890" y="2229240"/>
              <a:ext cx="741397" cy="305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Line 18"/>
            <p:cNvSpPr>
              <a:spLocks noChangeShapeType="1"/>
            </p:cNvSpPr>
            <p:nvPr/>
          </p:nvSpPr>
          <p:spPr bwMode="auto">
            <a:xfrm flipH="1">
              <a:off x="1884861" y="2229240"/>
              <a:ext cx="99217" cy="3055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642650" y="3734056"/>
              <a:ext cx="2274923" cy="5539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תכניות שימור או ריסון או ביעור</a:t>
              </a:r>
              <a:endParaRPr lang="en-US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 flipH="1">
              <a:off x="2342554" y="3138917"/>
              <a:ext cx="148279" cy="2593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auto">
            <a:xfrm>
              <a:off x="2654213" y="4765297"/>
              <a:ext cx="1936355" cy="3499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>
                <a:lnSpc>
                  <a:spcPct val="90000"/>
                </a:lnSpc>
                <a:spcBef>
                  <a:spcPct val="20000"/>
                </a:spcBef>
              </a:pP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נכון לים וליבשה</a:t>
              </a:r>
              <a:endParaRPr lang="en-US" sz="1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1703678" y="3038108"/>
              <a:ext cx="0" cy="4855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879340" y="3058012"/>
              <a:ext cx="249988" cy="48559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 sz="15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870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עובדות חיוביות</a:t>
            </a:r>
            <a:r>
              <a:rPr lang="he-IL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ששמענו או נשמע היום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4499992" y="1700808"/>
            <a:ext cx="4204734" cy="266429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שמורות טבע, גנים לאומיים ושטחי יער סטטוטוריים מכסים כ-25% משטח ישראל. זה גבוה בקנה מידה עולמי, פרט לים התיכון, שם המצב משתפר אך עדיין קשה!</a:t>
            </a:r>
          </a:p>
        </p:txBody>
      </p:sp>
      <p:pic>
        <p:nvPicPr>
          <p:cNvPr id="7" name="תמונה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681" y="5168489"/>
            <a:ext cx="1996346" cy="1497260"/>
          </a:xfrm>
          <a:prstGeom prst="rect">
            <a:avLst/>
          </a:prstGeom>
        </p:spPr>
      </p:pic>
      <p:pic>
        <p:nvPicPr>
          <p:cNvPr id="8" name="תמונה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66373"/>
            <a:ext cx="3807069" cy="5384522"/>
          </a:xfrm>
          <a:prstGeom prst="rect">
            <a:avLst/>
          </a:prstGeom>
        </p:spPr>
      </p:pic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4114530" y="4158634"/>
            <a:ext cx="2548689" cy="21218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שטחים מוגנים זה הבסיס להתמודדות עם שינוי אקלים</a:t>
            </a:r>
          </a:p>
        </p:txBody>
      </p:sp>
    </p:spTree>
    <p:extLst>
      <p:ext uri="{BB962C8B-B14F-4D97-AF65-F5344CB8AC3E}">
        <p14:creationId xmlns:p14="http://schemas.microsoft.com/office/powerpoint/2010/main" val="275575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1"/>
          <p:cNvSpPr txBox="1">
            <a:spLocks noGrp="1"/>
          </p:cNvSpPr>
          <p:nvPr>
            <p:ph type="title" idx="4294967295"/>
          </p:nvPr>
        </p:nvSpPr>
        <p:spPr>
          <a:xfrm>
            <a:off x="857847" y="360164"/>
            <a:ext cx="7886700" cy="9941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rgbClr val="EB7255"/>
                </a:solidFill>
                <a:latin typeface="+mj-lt"/>
                <a:ea typeface="+mj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עובדות חיוביות שלא נשמע היום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4" name="מציין מיקום תוכן 2"/>
          <p:cNvSpPr txBox="1">
            <a:spLocks/>
          </p:cNvSpPr>
          <p:nvPr/>
        </p:nvSpPr>
        <p:spPr>
          <a:xfrm>
            <a:off x="2822359" y="1941074"/>
            <a:ext cx="5965607" cy="3307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רשימת המינים המוגנים בישראל ארוכה, והיא מכוונת גם לעולם התכנון והתשתיות, ומאפשרת לנו לשפוט תכניות פיתוח גם על פי השפעתם על מינים המוכרים רק ליודעי ח"ן.</a:t>
            </a:r>
          </a:p>
        </p:txBody>
      </p:sp>
      <p:pic>
        <p:nvPicPr>
          <p:cNvPr id="5" name="תמונה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3920"/>
            <a:ext cx="2400300" cy="3200400"/>
          </a:xfrm>
          <a:prstGeom prst="rect">
            <a:avLst/>
          </a:prstGeom>
        </p:spPr>
      </p:pic>
      <p:pic>
        <p:nvPicPr>
          <p:cNvPr id="6" name="תמונ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884" y="4544320"/>
            <a:ext cx="3084906" cy="2313680"/>
          </a:xfrm>
          <a:prstGeom prst="rect">
            <a:avLst/>
          </a:prstGeom>
        </p:spPr>
      </p:pic>
      <p:sp>
        <p:nvSpPr>
          <p:cNvPr id="7" name="מציין מיקום תוכן 2"/>
          <p:cNvSpPr txBox="1">
            <a:spLocks/>
          </p:cNvSpPr>
          <p:nvPr/>
        </p:nvSpPr>
        <p:spPr>
          <a:xfrm>
            <a:off x="5726629" y="4149080"/>
            <a:ext cx="3061337" cy="2313680"/>
          </a:xfrm>
          <a:prstGeom prst="rect">
            <a:avLst/>
          </a:prstGeom>
        </p:spPr>
        <p:txBody>
          <a:bodyPr vert="horz" lIns="68580" tIns="34290" rIns="68580" bIns="3429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e-IL" sz="21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e-IL" u="sng" dirty="0">
                <a:latin typeface="Calibri" panose="020F0502020204030204" pitchFamily="34" charset="0"/>
                <a:cs typeface="Calibri" panose="020F0502020204030204" pitchFamily="34" charset="0"/>
              </a:rPr>
              <a:t>באזורים מסוימים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, הצלחנו לאושש אוכלוסיות מקומיות.</a:t>
            </a:r>
          </a:p>
        </p:txBody>
      </p:sp>
    </p:spTree>
    <p:extLst>
      <p:ext uri="{BB962C8B-B14F-4D97-AF65-F5344CB8AC3E}">
        <p14:creationId xmlns:p14="http://schemas.microsoft.com/office/powerpoint/2010/main" val="185931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5797"/>
          </a:xfrm>
        </p:spPr>
        <p:txBody>
          <a:bodyPr/>
          <a:lstStyle/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עובדות חיוביות </a:t>
            </a:r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שנשמע היום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מציין מיקום תוכן 2"/>
          <p:cNvSpPr txBox="1">
            <a:spLocks/>
          </p:cNvSpPr>
          <p:nvPr/>
        </p:nvSpPr>
        <p:spPr>
          <a:xfrm>
            <a:off x="2971800" y="1563003"/>
            <a:ext cx="5815620" cy="223527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כשכתבנו את מסמך המסדרונות האקולוגיים בסוף שנות ה-90 לא האמנו שבשנת 2022 מנהל התכנון ינכס לעצמו את הנושא.</a:t>
            </a:r>
          </a:p>
        </p:txBody>
      </p:sp>
      <p:pic>
        <p:nvPicPr>
          <p:cNvPr id="8" name="Picture 3" descr="WOR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98701"/>
            <a:ext cx="2875085" cy="48592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4408" y="6093069"/>
            <a:ext cx="2154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b="1" dirty="0"/>
              <a:t>שקדי ושדות, 2000</a:t>
            </a:r>
            <a:endParaRPr lang="en-US" b="1" dirty="0"/>
          </a:p>
        </p:txBody>
      </p:sp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5407621" y="3367431"/>
            <a:ext cx="2548689" cy="21218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המסדרונות הם קריטיים להתמודדות עם שינוי אקלים</a:t>
            </a:r>
          </a:p>
        </p:txBody>
      </p:sp>
    </p:spTree>
    <p:extLst>
      <p:ext uri="{BB962C8B-B14F-4D97-AF65-F5344CB8AC3E}">
        <p14:creationId xmlns:p14="http://schemas.microsoft.com/office/powerpoint/2010/main" val="420345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078174" y="536331"/>
            <a:ext cx="7620072" cy="5315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עובדות חיוביות ששמענו ונשמע היום</a:t>
            </a:r>
            <a:endParaRPr lang="en-GB" sz="4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4023360" y="1746913"/>
            <a:ext cx="4847450" cy="4353636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har char="•"/>
            </a:pP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בעור של שיטה כחלחלה מאתרינו.</a:t>
            </a:r>
          </a:p>
          <a:p>
            <a:pPr marL="457200" indent="-457200">
              <a:buChar char="•"/>
            </a:pP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התמודדות עם חיות בר בערים.</a:t>
            </a:r>
          </a:p>
        </p:txBody>
      </p:sp>
      <p:pic>
        <p:nvPicPr>
          <p:cNvPr id="1026" name="Picture 2" descr="חזירי הבר מציפים את חיפה: &amp;amp;quot;רק מגיבים להתנהגות האנשים&amp;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" y="2411985"/>
            <a:ext cx="4008473" cy="444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90" t="16003" r="16791" b="17264"/>
          <a:stretch/>
        </p:blipFill>
        <p:spPr>
          <a:xfrm>
            <a:off x="4165173" y="4039738"/>
            <a:ext cx="4978828" cy="2826580"/>
          </a:xfrm>
          <a:prstGeom prst="rect">
            <a:avLst/>
          </a:prstGeom>
        </p:spPr>
      </p:pic>
      <p:sp>
        <p:nvSpPr>
          <p:cNvPr id="6" name="מציין מיקום תוכן 2"/>
          <p:cNvSpPr txBox="1">
            <a:spLocks/>
          </p:cNvSpPr>
          <p:nvPr/>
        </p:nvSpPr>
        <p:spPr>
          <a:xfrm>
            <a:off x="604712" y="1172471"/>
            <a:ext cx="3680961" cy="11488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בעיית המינים הפולשים תגדל עם שינוי אקלים</a:t>
            </a:r>
          </a:p>
        </p:txBody>
      </p:sp>
    </p:spTree>
    <p:extLst>
      <p:ext uri="{BB962C8B-B14F-4D97-AF65-F5344CB8AC3E}">
        <p14:creationId xmlns:p14="http://schemas.microsoft.com/office/powerpoint/2010/main" val="3028987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06018" y="440576"/>
            <a:ext cx="7423848" cy="5518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e-IL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היוצאים מהכלל כדוגמה</a:t>
            </a:r>
          </a:p>
        </p:txBody>
      </p:sp>
      <p:sp>
        <p:nvSpPr>
          <p:cNvPr id="4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952501" y="1350909"/>
            <a:ext cx="8039290" cy="5395208"/>
          </a:xfr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marL="457200" indent="-457200">
              <a:buChar char="•"/>
            </a:pP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שיתוף הפעולה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עם מנהל התכנון הביא להתקדמות של ממש בתכנון שטחים מוגנים בישראל, שהם הבסיס לשמירת טבע. תשמעו על כך במושב הבא.</a:t>
            </a:r>
          </a:p>
        </p:txBody>
      </p:sp>
      <p:pic>
        <p:nvPicPr>
          <p:cNvPr id="6" name="תמונה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373" t="41343" r="35970" b="33184"/>
          <a:stretch/>
        </p:blipFill>
        <p:spPr>
          <a:xfrm>
            <a:off x="0" y="3248025"/>
            <a:ext cx="4700490" cy="3609975"/>
          </a:xfrm>
          <a:prstGeom prst="rect">
            <a:avLst/>
          </a:prstGeom>
        </p:spPr>
      </p:pic>
      <p:sp>
        <p:nvSpPr>
          <p:cNvPr id="7" name="מציין מיקום טקסט 2"/>
          <p:cNvSpPr txBox="1">
            <a:spLocks/>
          </p:cNvSpPr>
          <p:nvPr/>
        </p:nvSpPr>
        <p:spPr>
          <a:xfrm>
            <a:off x="4692982" y="3048000"/>
            <a:ext cx="4298809" cy="328313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שכנענו את רשות החשמל לתקצב מיגון של 6000 עמודי חשמל בחומש הקרוב כדי להציל דורסים בכלל ואת העיט הניצי בפרט. היו שהגדירו זאת נס.</a:t>
            </a:r>
          </a:p>
        </p:txBody>
      </p:sp>
    </p:spTree>
    <p:extLst>
      <p:ext uri="{BB962C8B-B14F-4D97-AF65-F5344CB8AC3E}">
        <p14:creationId xmlns:p14="http://schemas.microsoft.com/office/powerpoint/2010/main" val="2476200124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1" id="{05C69A1C-27F6-4B4C-A645-061A5167FC90}" vid="{238E7CD0-3E5A-47D3-8029-76268753996C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1" id="{05C69A1C-27F6-4B4C-A645-061A5167FC90}" vid="{2464C338-DCAE-439D-92CD-E2D9B705B4A8}"/>
    </a:ext>
  </a:extLst>
</a:theme>
</file>

<file path=ppt/theme/theme3.xml><?xml version="1.0" encoding="utf-8"?>
<a:theme xmlns:a="http://schemas.openxmlformats.org/drawingml/2006/main" name="1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ת1" id="{05C69A1C-27F6-4B4C-A645-061A5167FC90}" vid="{EBDB6C3B-C003-44E0-AF3B-CE4004735B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שקדי2</Template>
  <TotalTime>4671</TotalTime>
  <Words>1488</Words>
  <Application>Microsoft Office PowerPoint</Application>
  <PresentationFormat>‫הצגה על המסך (4:3)</PresentationFormat>
  <Paragraphs>188</Paragraphs>
  <Slides>39</Slides>
  <Notes>3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39</vt:i4>
      </vt:variant>
    </vt:vector>
  </HeadingPairs>
  <TitlesOfParts>
    <vt:vector size="48" baseType="lpstr">
      <vt:lpstr>Arial</vt:lpstr>
      <vt:lpstr>Calibri</vt:lpstr>
      <vt:lpstr>Calibri Light</vt:lpstr>
      <vt:lpstr>David</vt:lpstr>
      <vt:lpstr>Tahoma</vt:lpstr>
      <vt:lpstr>Times New Roman</vt:lpstr>
      <vt:lpstr>blank</vt:lpstr>
      <vt:lpstr>עיצוב מותאם אישית</vt:lpstr>
      <vt:lpstr>1_עיצוב מותאם אישית</vt:lpstr>
      <vt:lpstr>השינויים הנדרשים בעשור הבא</vt:lpstr>
      <vt:lpstr>פרדיגמת השטח</vt:lpstr>
      <vt:lpstr>פרדיגמת השטח +</vt:lpstr>
      <vt:lpstr>פרדיגמת השטח + +</vt:lpstr>
      <vt:lpstr>עובדות חיוביות ששמענו או נשמע היום</vt:lpstr>
      <vt:lpstr>עובדות חיוביות שלא נשמע היום</vt:lpstr>
      <vt:lpstr>עובדות חיוביות שנשמע היום</vt:lpstr>
      <vt:lpstr>עובדות חיוביות ששמענו ונשמע היום</vt:lpstr>
      <vt:lpstr>היוצאים מהכלל כדוגמה</vt:lpstr>
      <vt:lpstr>היוצאים מהכלל כדוגמה</vt:lpstr>
      <vt:lpstr>זה הכנס הראשון בו אני נשמע זועם</vt:lpstr>
      <vt:lpstr>  בהולנד מצאו את הפתרון</vt:lpstr>
      <vt:lpstr>התקדמות</vt:lpstr>
      <vt:lpstr>סניטציה - הרעלות</vt:lpstr>
      <vt:lpstr>"סניטציה" ומינים מתפרצים</vt:lpstr>
      <vt:lpstr>עופות</vt:lpstr>
      <vt:lpstr>עופות שנפגעו</vt:lpstr>
      <vt:lpstr>סניטציה – הרעלות</vt:lpstr>
      <vt:lpstr>מינים פולשים</vt:lpstr>
      <vt:lpstr>אנרגיה</vt:lpstr>
      <vt:lpstr>תשתיות – אנרגיה </vt:lpstr>
      <vt:lpstr>תשתיות – אנרגיה </vt:lpstr>
      <vt:lpstr>תשתיות – אנרגיה </vt:lpstr>
      <vt:lpstr>מחלות זואונוטיות</vt:lpstr>
      <vt:lpstr>מצגת של PowerPoint‏</vt:lpstr>
      <vt:lpstr>וגם עתיד המארג לוט בערפל</vt:lpstr>
      <vt:lpstr>אז מה הפתרונות?</vt:lpstr>
      <vt:lpstr>אז מה הפתרונות?</vt:lpstr>
      <vt:lpstr>מה עושים בעולם?</vt:lpstr>
      <vt:lpstr>מה עושים בעולם?</vt:lpstr>
      <vt:lpstr>מה עושים בארץ?</vt:lpstr>
      <vt:lpstr>תכנית לאומית למגוון ביולוגי</vt:lpstr>
      <vt:lpstr>שינויי אקלים (עוד סטייה מהמסלול)</vt:lpstr>
      <vt:lpstr>אז מה אני מציע?</vt:lpstr>
      <vt:lpstr>אבל אחרי שכעסתי על כולם ...</vt:lpstr>
      <vt:lpstr>אז מה בעצם רציתי להגיד לכם?</vt:lpstr>
      <vt:lpstr>אז מה בעצם רציתי להגיד לכם?</vt:lpstr>
      <vt:lpstr> בהצלחה! ותודה לכל המרצים שידברו היום ליהודית ויעל שהרימו את המבצע לכל חברי המערך המקצועי שהופכים את חיי למעניינים הרבה יותר!</vt:lpstr>
      <vt:lpstr>תודה רבה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השינויים הנדרשים בעשור הבא</dc:title>
  <dc:creator>יהושע שקדי Yehoshua Shkedy</dc:creator>
  <cp:lastModifiedBy>גילה גרטל</cp:lastModifiedBy>
  <cp:revision>36</cp:revision>
  <dcterms:created xsi:type="dcterms:W3CDTF">2022-03-06T06:27:49Z</dcterms:created>
  <dcterms:modified xsi:type="dcterms:W3CDTF">2023-12-06T07:35:51Z</dcterms:modified>
</cp:coreProperties>
</file>