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1" r:id="rId2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80B6"/>
    <a:srgbClr val="FBFAF4"/>
    <a:srgbClr val="F9F9F1"/>
    <a:srgbClr val="004B40"/>
    <a:srgbClr val="22D8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76" y="13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ותרת ו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ציטוט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e-IL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 עם ציטו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e-IL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או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e-IL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1072053" y="51702"/>
            <a:ext cx="1016923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אתגרי העשור הבא בזיקה לשינויי האקלים </a:t>
            </a:r>
          </a:p>
        </p:txBody>
      </p:sp>
      <p:pic>
        <p:nvPicPr>
          <p:cNvPr id="5" name="תמונה 4" descr="רשות הטבע והגנים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298" y="82701"/>
            <a:ext cx="1612843" cy="1272802"/>
          </a:xfrm>
          <a:prstGeom prst="rect">
            <a:avLst/>
          </a:prstGeom>
        </p:spPr>
      </p:pic>
      <p:sp>
        <p:nvSpPr>
          <p:cNvPr id="4" name="אליפסה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36496" y="632748"/>
            <a:ext cx="4923024" cy="4508212"/>
          </a:xfrm>
          <a:prstGeom prst="ellipse">
            <a:avLst/>
          </a:prstGeom>
          <a:solidFill>
            <a:srgbClr val="FBFAF4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grpSp>
        <p:nvGrpSpPr>
          <p:cNvPr id="6" name="קבוצה 5" descr="שיתופי פעולה בין הציבור הממשלה והמגזר שלישי"/>
          <p:cNvGrpSpPr/>
          <p:nvPr/>
        </p:nvGrpSpPr>
        <p:grpSpPr>
          <a:xfrm>
            <a:off x="4902581" y="1292475"/>
            <a:ext cx="3031689" cy="2963215"/>
            <a:chOff x="2472283" y="1196111"/>
            <a:chExt cx="3085356" cy="3015670"/>
          </a:xfrm>
        </p:grpSpPr>
        <p:sp>
          <p:nvSpPr>
            <p:cNvPr id="7" name="עוגה 6"/>
            <p:cNvSpPr/>
            <p:nvPr/>
          </p:nvSpPr>
          <p:spPr>
            <a:xfrm>
              <a:off x="2472283" y="1196111"/>
              <a:ext cx="3085356" cy="3015670"/>
            </a:xfrm>
            <a:prstGeom prst="pie">
              <a:avLst>
                <a:gd name="adj1" fmla="val 16200000"/>
                <a:gd name="adj2" fmla="val 180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shade val="8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he-IL"/>
            </a:p>
          </p:txBody>
        </p:sp>
        <p:sp>
          <p:nvSpPr>
            <p:cNvPr id="8" name="עוגה 4"/>
            <p:cNvSpPr txBox="1"/>
            <p:nvPr/>
          </p:nvSpPr>
          <p:spPr>
            <a:xfrm>
              <a:off x="4149762" y="1752574"/>
              <a:ext cx="1046817" cy="100522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3020" tIns="33020" rIns="33020" bIns="33020" numCol="1" spcCol="1270" anchor="ctr" anchorCtr="0">
              <a:noAutofit/>
            </a:bodyPr>
            <a:lstStyle/>
            <a:p>
              <a:pPr lvl="0" algn="ctr" defTabSz="11557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e-IL" sz="2600" kern="1200" dirty="0"/>
                <a:t>ציבור</a:t>
              </a:r>
            </a:p>
          </p:txBody>
        </p:sp>
      </p:grpSp>
      <p:grpSp>
        <p:nvGrpSpPr>
          <p:cNvPr id="9" name="קבוצה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870355" y="1170427"/>
            <a:ext cx="3095020" cy="3190105"/>
            <a:chOff x="2385630" y="1096051"/>
            <a:chExt cx="3214260" cy="3246576"/>
          </a:xfrm>
        </p:grpSpPr>
        <p:sp>
          <p:nvSpPr>
            <p:cNvPr id="10" name="עוגה 9"/>
            <p:cNvSpPr/>
            <p:nvPr/>
          </p:nvSpPr>
          <p:spPr>
            <a:xfrm>
              <a:off x="2385630" y="1096051"/>
              <a:ext cx="3214260" cy="3246576"/>
            </a:xfrm>
            <a:prstGeom prst="pie">
              <a:avLst>
                <a:gd name="adj1" fmla="val 1800000"/>
                <a:gd name="adj2" fmla="val 900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shade val="80000"/>
                <a:hueOff val="275211"/>
                <a:satOff val="-19995"/>
                <a:lumOff val="16955"/>
                <a:alphaOff val="0"/>
              </a:schemeClr>
            </a:fillRef>
            <a:effectRef idx="0">
              <a:schemeClr val="accent2">
                <a:shade val="80000"/>
                <a:hueOff val="275211"/>
                <a:satOff val="-19995"/>
                <a:lumOff val="16955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he-IL"/>
            </a:p>
          </p:txBody>
        </p:sp>
        <p:sp>
          <p:nvSpPr>
            <p:cNvPr id="11" name="עוגה 4"/>
            <p:cNvSpPr txBox="1"/>
            <p:nvPr/>
          </p:nvSpPr>
          <p:spPr>
            <a:xfrm>
              <a:off x="3274896" y="3128258"/>
              <a:ext cx="1454070" cy="10048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3020" tIns="33020" rIns="33020" bIns="33020" numCol="1" spcCol="1270" anchor="ctr" anchorCtr="0">
              <a:noAutofit/>
            </a:bodyPr>
            <a:lstStyle/>
            <a:p>
              <a:pPr lvl="0" algn="ctr" defTabSz="11557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e-IL" sz="2600" dirty="0"/>
                <a:t>המגזר השלישי</a:t>
              </a:r>
              <a:endParaRPr lang="he-IL" sz="2600" kern="1200" dirty="0"/>
            </a:p>
          </p:txBody>
        </p:sp>
      </p:grpSp>
      <p:grpSp>
        <p:nvGrpSpPr>
          <p:cNvPr id="12" name="קבוצה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826947" y="1303934"/>
            <a:ext cx="3212781" cy="2993449"/>
            <a:chOff x="2297001" y="823238"/>
            <a:chExt cx="3269654" cy="3046439"/>
          </a:xfrm>
        </p:grpSpPr>
        <p:sp>
          <p:nvSpPr>
            <p:cNvPr id="13" name="עוגה 12"/>
            <p:cNvSpPr/>
            <p:nvPr/>
          </p:nvSpPr>
          <p:spPr>
            <a:xfrm>
              <a:off x="2297001" y="823238"/>
              <a:ext cx="3269654" cy="3046439"/>
            </a:xfrm>
            <a:prstGeom prst="pie">
              <a:avLst>
                <a:gd name="adj1" fmla="val 9000000"/>
                <a:gd name="adj2" fmla="val 1620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shade val="80000"/>
                <a:hueOff val="550423"/>
                <a:satOff val="-39989"/>
                <a:lumOff val="33909"/>
                <a:alphaOff val="0"/>
              </a:schemeClr>
            </a:fillRef>
            <a:effectRef idx="0">
              <a:schemeClr val="accent2">
                <a:shade val="80000"/>
                <a:hueOff val="550423"/>
                <a:satOff val="-39989"/>
                <a:lumOff val="33909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he-IL"/>
            </a:p>
          </p:txBody>
        </p:sp>
        <p:sp>
          <p:nvSpPr>
            <p:cNvPr id="14" name="עוגה 4"/>
            <p:cNvSpPr txBox="1"/>
            <p:nvPr/>
          </p:nvSpPr>
          <p:spPr>
            <a:xfrm>
              <a:off x="2661128" y="1369009"/>
              <a:ext cx="1109346" cy="101547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3020" tIns="33020" rIns="33020" bIns="33020" numCol="1" spcCol="1270" anchor="ctr" anchorCtr="0">
              <a:noAutofit/>
            </a:bodyPr>
            <a:lstStyle/>
            <a:p>
              <a:pPr lvl="0" algn="ctr" defTabSz="11557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e-IL" sz="2600" kern="1200" dirty="0"/>
                <a:t>ממשלה</a:t>
              </a:r>
            </a:p>
          </p:txBody>
        </p:sp>
      </p:grpSp>
      <p:sp>
        <p:nvSpPr>
          <p:cNvPr id="15" name="תרשים זרימה: מחבר 14"/>
          <p:cNvSpPr/>
          <p:nvPr/>
        </p:nvSpPr>
        <p:spPr>
          <a:xfrm>
            <a:off x="1569952" y="1933293"/>
            <a:ext cx="1930400" cy="1625600"/>
          </a:xfrm>
          <a:prstGeom prst="flowChartConnector">
            <a:avLst/>
          </a:prstGeom>
          <a:solidFill>
            <a:srgbClr val="92D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אנרגיות מתחדשות ירוקות</a:t>
            </a:r>
          </a:p>
        </p:txBody>
      </p:sp>
      <p:sp>
        <p:nvSpPr>
          <p:cNvPr id="16" name="תרשים זרימה: מחבר 15"/>
          <p:cNvSpPr/>
          <p:nvPr/>
        </p:nvSpPr>
        <p:spPr>
          <a:xfrm>
            <a:off x="9310889" y="1987510"/>
            <a:ext cx="1930400" cy="1625600"/>
          </a:xfrm>
          <a:prstGeom prst="flowChartConnector">
            <a:avLst/>
          </a:prstGeom>
          <a:solidFill>
            <a:srgbClr val="00B0F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מקורות מים טבעיים</a:t>
            </a:r>
          </a:p>
        </p:txBody>
      </p:sp>
      <p:sp>
        <p:nvSpPr>
          <p:cNvPr id="18" name="תרשים זרימה: מחבר 17"/>
          <p:cNvSpPr/>
          <p:nvPr/>
        </p:nvSpPr>
        <p:spPr>
          <a:xfrm>
            <a:off x="2275640" y="4508112"/>
            <a:ext cx="1930400" cy="1625600"/>
          </a:xfrm>
          <a:prstGeom prst="flowChartConnector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מניעת שריפות</a:t>
            </a:r>
          </a:p>
          <a:p>
            <a:pPr algn="ctr"/>
            <a:r>
              <a:rPr lang="he-I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אזורי חייץ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תרשים זרימה: מחבר 18"/>
          <p:cNvSpPr/>
          <p:nvPr/>
        </p:nvSpPr>
        <p:spPr>
          <a:xfrm>
            <a:off x="5539288" y="5189330"/>
            <a:ext cx="1930400" cy="1625600"/>
          </a:xfrm>
          <a:prstGeom prst="flowChartConnector">
            <a:avLst/>
          </a:prstGeom>
          <a:solidFill>
            <a:srgbClr val="004B4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מגוון ביולוגי</a:t>
            </a:r>
          </a:p>
          <a:p>
            <a:pPr algn="ctr"/>
            <a:r>
              <a:rPr lang="he-I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ניטור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TextBox 2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99113" y="3888929"/>
            <a:ext cx="3449207" cy="888016"/>
          </a:xfrm>
          <a:prstGeom prst="rect">
            <a:avLst/>
          </a:prstGeom>
          <a:noFill/>
        </p:spPr>
        <p:txBody>
          <a:bodyPr wrap="square" rtlCol="1">
            <a:prstTxWarp prst="textArchDown">
              <a:avLst/>
            </a:prstTxWarp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he-IL" b="1" dirty="0">
                <a:ln/>
                <a:solidFill>
                  <a:schemeClr val="accent3"/>
                </a:solidFill>
              </a:rPr>
              <a:t>ש י ת ו פ י   פ ע ו ל ה</a:t>
            </a:r>
          </a:p>
        </p:txBody>
      </p:sp>
      <p:cxnSp>
        <p:nvCxnSpPr>
          <p:cNvPr id="22" name="מחבר ישר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762906" y="6041471"/>
            <a:ext cx="1293091" cy="2770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מחבר ישר 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2600982" y="5459475"/>
            <a:ext cx="1154546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מחבר ישר 2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907898" y="2880259"/>
            <a:ext cx="1154546" cy="1318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6" name="תמונה 2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2888" y="691153"/>
            <a:ext cx="1714500" cy="533400"/>
          </a:xfrm>
          <a:prstGeom prst="rect">
            <a:avLst/>
          </a:prstGeom>
        </p:spPr>
      </p:pic>
      <p:sp>
        <p:nvSpPr>
          <p:cNvPr id="25" name="TextBox 2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54320" y="995907"/>
            <a:ext cx="3449207" cy="1283496"/>
          </a:xfrm>
          <a:prstGeom prst="rect">
            <a:avLst/>
          </a:prstGeom>
          <a:noFill/>
        </p:spPr>
        <p:txBody>
          <a:bodyPr wrap="square" rtlCol="1">
            <a:prstTxWarp prst="textArchUp">
              <a:avLst>
                <a:gd name="adj" fmla="val 9954685"/>
              </a:avLst>
            </a:prstTxWarp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he-IL" b="1" dirty="0">
                <a:ln/>
                <a:solidFill>
                  <a:schemeClr val="accent3"/>
                </a:solidFill>
              </a:rPr>
              <a:t>ש י ת ו פ י   פ ע ו ל ה</a:t>
            </a:r>
          </a:p>
        </p:txBody>
      </p:sp>
      <p:sp>
        <p:nvSpPr>
          <p:cNvPr id="27" name="TextBox 2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 rot="5400000">
            <a:off x="6012867" y="2334377"/>
            <a:ext cx="3449206" cy="1127702"/>
          </a:xfrm>
          <a:prstGeom prst="rect">
            <a:avLst/>
          </a:prstGeom>
          <a:noFill/>
        </p:spPr>
        <p:txBody>
          <a:bodyPr wrap="square" rtlCol="1">
            <a:prstTxWarp prst="textArchUp">
              <a:avLst>
                <a:gd name="adj" fmla="val 9603926"/>
              </a:avLst>
            </a:prstTxWarp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he-IL" b="1" dirty="0">
                <a:ln/>
                <a:solidFill>
                  <a:schemeClr val="accent3"/>
                </a:solidFill>
              </a:rPr>
              <a:t>ש י ת ו פ י   פ ע ו ל ה</a:t>
            </a:r>
          </a:p>
        </p:txBody>
      </p:sp>
      <p:sp>
        <p:nvSpPr>
          <p:cNvPr id="28" name="TextBox 2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 rot="16200000">
            <a:off x="3429250" y="2292019"/>
            <a:ext cx="3449206" cy="1191033"/>
          </a:xfrm>
          <a:prstGeom prst="rect">
            <a:avLst/>
          </a:prstGeom>
          <a:noFill/>
        </p:spPr>
        <p:txBody>
          <a:bodyPr wrap="square" rtlCol="1">
            <a:prstTxWarp prst="textArchUp">
              <a:avLst>
                <a:gd name="adj" fmla="val 8060903"/>
              </a:avLst>
            </a:prstTxWarp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he-IL" b="1" dirty="0">
                <a:ln/>
                <a:solidFill>
                  <a:schemeClr val="accent3"/>
                </a:solidFill>
              </a:rPr>
              <a:t>ש י ת ו פ י   פ ע ו ל ה</a:t>
            </a:r>
          </a:p>
        </p:txBody>
      </p:sp>
      <p:sp>
        <p:nvSpPr>
          <p:cNvPr id="29" name="תרשים זרימה: מחבר 2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697067" y="4551058"/>
            <a:ext cx="2021840" cy="1595120"/>
          </a:xfrm>
          <a:prstGeom prst="flowChartConnector">
            <a:avLst/>
          </a:prstGeom>
          <a:solidFill>
            <a:srgbClr val="4480B6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/>
          </a:p>
          <a:p>
            <a:pPr algn="ctr"/>
            <a:r>
              <a:rPr lang="he-IL" dirty="0"/>
              <a:t>בית גידול ימי</a:t>
            </a:r>
          </a:p>
          <a:p>
            <a:pPr algn="ctr"/>
            <a:r>
              <a:rPr lang="he-IL" dirty="0"/>
              <a:t>קידום שמורות ימיות </a:t>
            </a:r>
            <a:endParaRPr lang="en-US" dirty="0"/>
          </a:p>
        </p:txBody>
      </p:sp>
      <p:cxnSp>
        <p:nvCxnSpPr>
          <p:cNvPr id="30" name="מחבר ישר 2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9061441" y="5178693"/>
            <a:ext cx="1293091" cy="2770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9572047"/>
      </p:ext>
    </p:extLst>
  </p:cSld>
  <p:clrMapOvr>
    <a:masterClrMapping/>
  </p:clrMapOvr>
</p:sld>
</file>

<file path=ppt/theme/theme1.xml><?xml version="1.0" encoding="utf-8"?>
<a:theme xmlns:a="http://schemas.openxmlformats.org/drawingml/2006/main" name="עשן מתפתל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153</TotalTime>
  <Words>73</Words>
  <Application>Microsoft Office PowerPoint</Application>
  <PresentationFormat>מסך רחב</PresentationFormat>
  <Paragraphs>17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עשן מתפתל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לי שפירא Li Shapira</dc:creator>
  <cp:lastModifiedBy>גילה גרטל</cp:lastModifiedBy>
  <cp:revision>24</cp:revision>
  <cp:lastPrinted>2022-03-08T22:08:16Z</cp:lastPrinted>
  <dcterms:created xsi:type="dcterms:W3CDTF">2022-03-07T10:05:26Z</dcterms:created>
  <dcterms:modified xsi:type="dcterms:W3CDTF">2023-12-06T14:24:19Z</dcterms:modified>
</cp:coreProperties>
</file>