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31"/>
  </p:notesMasterIdLst>
  <p:sldIdLst>
    <p:sldId id="788" r:id="rId2"/>
    <p:sldId id="538" r:id="rId3"/>
    <p:sldId id="744" r:id="rId4"/>
    <p:sldId id="736" r:id="rId5"/>
    <p:sldId id="659" r:id="rId6"/>
    <p:sldId id="739" r:id="rId7"/>
    <p:sldId id="751" r:id="rId8"/>
    <p:sldId id="776" r:id="rId9"/>
    <p:sldId id="758" r:id="rId10"/>
    <p:sldId id="771" r:id="rId11"/>
    <p:sldId id="766" r:id="rId12"/>
    <p:sldId id="770" r:id="rId13"/>
    <p:sldId id="760" r:id="rId14"/>
    <p:sldId id="803" r:id="rId15"/>
    <p:sldId id="794" r:id="rId16"/>
    <p:sldId id="808" r:id="rId17"/>
    <p:sldId id="795" r:id="rId18"/>
    <p:sldId id="796" r:id="rId19"/>
    <p:sldId id="807" r:id="rId20"/>
    <p:sldId id="798" r:id="rId21"/>
    <p:sldId id="799" r:id="rId22"/>
    <p:sldId id="800" r:id="rId23"/>
    <p:sldId id="804" r:id="rId24"/>
    <p:sldId id="772" r:id="rId25"/>
    <p:sldId id="773" r:id="rId26"/>
    <p:sldId id="774" r:id="rId27"/>
    <p:sldId id="777" r:id="rId28"/>
    <p:sldId id="789" r:id="rId29"/>
    <p:sldId id="590" r:id="rId30"/>
  </p:sldIdLst>
  <p:sldSz cx="10080625" cy="7559675"/>
  <p:notesSz cx="7104063" cy="10234613"/>
  <p:defaultTextStyle>
    <a:defPPr>
      <a:defRPr lang="en-GB"/>
    </a:defPPr>
    <a:lvl1pPr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Tahoma" panose="020B0604030504040204" pitchFamily="34" charset="0"/>
      </a:defRPr>
    </a:lvl1pPr>
    <a:lvl2pPr marL="742950" indent="-28575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Tahoma" panose="020B0604030504040204" pitchFamily="34" charset="0"/>
      </a:defRPr>
    </a:lvl2pPr>
    <a:lvl3pPr marL="11430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Tahoma" panose="020B0604030504040204" pitchFamily="34" charset="0"/>
      </a:defRPr>
    </a:lvl3pPr>
    <a:lvl4pPr marL="16002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Tahoma" panose="020B0604030504040204" pitchFamily="34" charset="0"/>
      </a:defRPr>
    </a:lvl4pPr>
    <a:lvl5pPr marL="20574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Tahoma" panose="020B0604030504040204" pitchFamily="34" charset="0"/>
      </a:defRPr>
    </a:lvl5pPr>
    <a:lvl6pPr marL="2286000" algn="r" defTabSz="914400" rtl="1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Tahoma" panose="020B0604030504040204" pitchFamily="34" charset="0"/>
      </a:defRPr>
    </a:lvl6pPr>
    <a:lvl7pPr marL="2743200" algn="r" defTabSz="914400" rtl="1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Tahoma" panose="020B0604030504040204" pitchFamily="34" charset="0"/>
      </a:defRPr>
    </a:lvl7pPr>
    <a:lvl8pPr marL="3200400" algn="r" defTabSz="914400" rtl="1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Tahoma" panose="020B0604030504040204" pitchFamily="34" charset="0"/>
      </a:defRPr>
    </a:lvl8pPr>
    <a:lvl9pPr marL="3657600" algn="r" defTabSz="914400" rtl="1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Tahoma" panose="020B060403050404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54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757">
          <p15:clr>
            <a:srgbClr val="A4A3A4"/>
          </p15:clr>
        </p15:guide>
        <p15:guide id="2" pos="203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9900"/>
    <a:srgbClr val="F5110B"/>
    <a:srgbClr val="83619F"/>
    <a:srgbClr val="777777"/>
    <a:srgbClr val="CF3153"/>
    <a:srgbClr val="336600"/>
    <a:srgbClr val="006600"/>
    <a:srgbClr val="EE12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34555" autoAdjust="0"/>
    <p:restoredTop sz="86388" autoAdjust="0"/>
  </p:normalViewPr>
  <p:slideViewPr>
    <p:cSldViewPr>
      <p:cViewPr varScale="1">
        <p:scale>
          <a:sx n="52" d="100"/>
          <a:sy n="52" d="100"/>
        </p:scale>
        <p:origin x="244" y="60"/>
      </p:cViewPr>
      <p:guideLst>
        <p:guide orient="horz" pos="2154"/>
        <p:guide pos="2880"/>
      </p:guideLst>
    </p:cSldViewPr>
  </p:slideViewPr>
  <p:outlineViewPr>
    <p:cViewPr varScale="1">
      <p:scale>
        <a:sx n="170" d="200"/>
        <a:sy n="170" d="200"/>
      </p:scale>
      <p:origin x="0" y="-5861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757"/>
        <p:guide pos="203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993775" y="777875"/>
            <a:ext cx="5113338" cy="383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2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709613" y="4860925"/>
            <a:ext cx="5683250" cy="4605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he-IL" noProof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3081338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rtl="1" eaLnBrk="1" hangingPunct="0">
              <a:lnSpc>
                <a:spcPct val="8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687633" algn="l"/>
                <a:tab pos="1375265" algn="l"/>
                <a:tab pos="2062898" algn="l"/>
                <a:tab pos="2750530" algn="l"/>
              </a:tabLst>
              <a:defRPr sz="13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 altLang="he-IL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dt"/>
          </p:nvPr>
        </p:nvSpPr>
        <p:spPr bwMode="auto">
          <a:xfrm>
            <a:off x="4021138" y="0"/>
            <a:ext cx="3081337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rtl="1" eaLnBrk="1" hangingPunct="0">
              <a:lnSpc>
                <a:spcPct val="8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687633" algn="l"/>
                <a:tab pos="1375265" algn="l"/>
                <a:tab pos="2062898" algn="l"/>
                <a:tab pos="2750530" algn="l"/>
              </a:tabLst>
              <a:defRPr sz="13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 altLang="he-IL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ftr"/>
          </p:nvPr>
        </p:nvSpPr>
        <p:spPr bwMode="auto">
          <a:xfrm>
            <a:off x="0" y="9721850"/>
            <a:ext cx="3081338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rtl="1" eaLnBrk="1" hangingPunct="0">
              <a:lnSpc>
                <a:spcPct val="8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687633" algn="l"/>
                <a:tab pos="1375265" algn="l"/>
                <a:tab pos="2062898" algn="l"/>
                <a:tab pos="2750530" algn="l"/>
              </a:tabLst>
              <a:defRPr sz="13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 altLang="he-IL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4021138" y="9721850"/>
            <a:ext cx="3081337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rtl="1" eaLnBrk="1">
              <a:lnSpc>
                <a:spcPct val="8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687633" algn="l"/>
                <a:tab pos="1375265" algn="l"/>
                <a:tab pos="2062898" algn="l"/>
                <a:tab pos="2750530" algn="l"/>
              </a:tabLst>
              <a:defRPr sz="13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6F574D85-E96B-4D80-B29B-871EF87EC9B6}" type="slidenum">
              <a:rPr lang="en-GB" altLang="he-IL"/>
              <a:pPr>
                <a:defRPr/>
              </a:pPr>
              <a:t>‹#›</a:t>
            </a:fld>
            <a:endParaRPr lang="en-GB" altLang="he-I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he-IL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he-I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he-I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21A855-1BDE-4241-9E09-3BA2AA6604AC}" type="slidenum">
              <a:rPr lang="en-GB" altLang="he-IL"/>
              <a:pPr>
                <a:defRPr/>
              </a:pPr>
              <a:t>‹#›</a:t>
            </a:fld>
            <a:endParaRPr lang="en-GB" altLang="he-IL"/>
          </a:p>
        </p:txBody>
      </p:sp>
    </p:spTree>
    <p:extLst>
      <p:ext uri="{BB962C8B-B14F-4D97-AF65-F5344CB8AC3E}">
        <p14:creationId xmlns:p14="http://schemas.microsoft.com/office/powerpoint/2010/main" val="30155403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he-I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he-I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AA0847-7B02-49B8-85FE-4562123569CA}" type="slidenum">
              <a:rPr lang="en-GB" altLang="he-IL"/>
              <a:pPr>
                <a:defRPr/>
              </a:pPr>
              <a:t>‹#›</a:t>
            </a:fld>
            <a:endParaRPr lang="en-GB" altLang="he-IL"/>
          </a:p>
        </p:txBody>
      </p:sp>
    </p:spTree>
    <p:extLst>
      <p:ext uri="{BB962C8B-B14F-4D97-AF65-F5344CB8AC3E}">
        <p14:creationId xmlns:p14="http://schemas.microsoft.com/office/powerpoint/2010/main" val="30767806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05675" y="301625"/>
            <a:ext cx="2266950" cy="64547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3238" y="301625"/>
            <a:ext cx="6650037" cy="64547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he-I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he-I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B5F73F-B867-48AE-957D-F96DD3E9036F}" type="slidenum">
              <a:rPr lang="en-GB" altLang="he-IL"/>
              <a:pPr>
                <a:defRPr/>
              </a:pPr>
              <a:t>‹#›</a:t>
            </a:fld>
            <a:endParaRPr lang="en-GB" altLang="he-IL"/>
          </a:p>
        </p:txBody>
      </p:sp>
    </p:spTree>
    <p:extLst>
      <p:ext uri="{BB962C8B-B14F-4D97-AF65-F5344CB8AC3E}">
        <p14:creationId xmlns:p14="http://schemas.microsoft.com/office/powerpoint/2010/main" val="5692628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he-I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he-I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4A94B9-0251-4AA3-94EF-ED88D3D4ECF7}" type="slidenum">
              <a:rPr lang="en-GB" altLang="he-IL"/>
              <a:pPr>
                <a:defRPr/>
              </a:pPr>
              <a:t>‹#›</a:t>
            </a:fld>
            <a:endParaRPr lang="en-GB" altLang="he-IL"/>
          </a:p>
        </p:txBody>
      </p:sp>
    </p:spTree>
    <p:extLst>
      <p:ext uri="{BB962C8B-B14F-4D97-AF65-F5344CB8AC3E}">
        <p14:creationId xmlns:p14="http://schemas.microsoft.com/office/powerpoint/2010/main" val="32260833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he-I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he-I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C5BCC9-616F-4374-82AC-FECD23274F51}" type="slidenum">
              <a:rPr lang="en-GB" altLang="he-IL"/>
              <a:pPr>
                <a:defRPr/>
              </a:pPr>
              <a:t>‹#›</a:t>
            </a:fld>
            <a:endParaRPr lang="en-GB" altLang="he-IL"/>
          </a:p>
        </p:txBody>
      </p:sp>
    </p:spTree>
    <p:extLst>
      <p:ext uri="{BB962C8B-B14F-4D97-AF65-F5344CB8AC3E}">
        <p14:creationId xmlns:p14="http://schemas.microsoft.com/office/powerpoint/2010/main" val="25310341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3238" y="1768475"/>
            <a:ext cx="4457700" cy="4987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3338" y="1768475"/>
            <a:ext cx="4459287" cy="4987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he-IL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he-IL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8DF5B9-774D-4344-8C48-823203DB730A}" type="slidenum">
              <a:rPr lang="en-GB" altLang="he-IL"/>
              <a:pPr>
                <a:defRPr/>
              </a:pPr>
              <a:t>‹#›</a:t>
            </a:fld>
            <a:endParaRPr lang="en-GB" altLang="he-IL"/>
          </a:p>
        </p:txBody>
      </p:sp>
    </p:spTree>
    <p:extLst>
      <p:ext uri="{BB962C8B-B14F-4D97-AF65-F5344CB8AC3E}">
        <p14:creationId xmlns:p14="http://schemas.microsoft.com/office/powerpoint/2010/main" val="21712216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he-IL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he-IL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FD1C1E-3176-41D4-873E-C08DC535614A}" type="slidenum">
              <a:rPr lang="en-GB" altLang="he-IL"/>
              <a:pPr>
                <a:defRPr/>
              </a:pPr>
              <a:t>‹#›</a:t>
            </a:fld>
            <a:endParaRPr lang="en-GB" altLang="he-IL"/>
          </a:p>
        </p:txBody>
      </p:sp>
    </p:spTree>
    <p:extLst>
      <p:ext uri="{BB962C8B-B14F-4D97-AF65-F5344CB8AC3E}">
        <p14:creationId xmlns:p14="http://schemas.microsoft.com/office/powerpoint/2010/main" val="26427011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he-I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he-I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528175-3DBE-4308-9D9E-B774CD025AEC}" type="slidenum">
              <a:rPr lang="en-GB" altLang="he-IL"/>
              <a:pPr>
                <a:defRPr/>
              </a:pPr>
              <a:t>‹#›</a:t>
            </a:fld>
            <a:endParaRPr lang="en-GB" altLang="he-IL"/>
          </a:p>
        </p:txBody>
      </p:sp>
    </p:spTree>
    <p:extLst>
      <p:ext uri="{BB962C8B-B14F-4D97-AF65-F5344CB8AC3E}">
        <p14:creationId xmlns:p14="http://schemas.microsoft.com/office/powerpoint/2010/main" val="16300900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he-IL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he-IL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3DFF91-CE41-459D-9D86-E920004AB0A2}" type="slidenum">
              <a:rPr lang="en-GB" altLang="he-IL"/>
              <a:pPr>
                <a:defRPr/>
              </a:pPr>
              <a:t>‹#›</a:t>
            </a:fld>
            <a:endParaRPr lang="en-GB" altLang="he-IL"/>
          </a:p>
        </p:txBody>
      </p:sp>
    </p:spTree>
    <p:extLst>
      <p:ext uri="{BB962C8B-B14F-4D97-AF65-F5344CB8AC3E}">
        <p14:creationId xmlns:p14="http://schemas.microsoft.com/office/powerpoint/2010/main" val="15145648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he-IL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he-IL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B15255-17D3-4D49-B8F4-FDB92801C399}" type="slidenum">
              <a:rPr lang="en-GB" altLang="he-IL"/>
              <a:pPr>
                <a:defRPr/>
              </a:pPr>
              <a:t>‹#›</a:t>
            </a:fld>
            <a:endParaRPr lang="en-GB" altLang="he-IL"/>
          </a:p>
        </p:txBody>
      </p:sp>
    </p:spTree>
    <p:extLst>
      <p:ext uri="{BB962C8B-B14F-4D97-AF65-F5344CB8AC3E}">
        <p14:creationId xmlns:p14="http://schemas.microsoft.com/office/powerpoint/2010/main" val="13398970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e-IL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he-IL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he-IL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E684E9-2F69-4168-8480-622A0AE18828}" type="slidenum">
              <a:rPr lang="en-GB" altLang="he-IL"/>
              <a:pPr>
                <a:defRPr/>
              </a:pPr>
              <a:t>‹#›</a:t>
            </a:fld>
            <a:endParaRPr lang="en-GB" altLang="he-IL"/>
          </a:p>
        </p:txBody>
      </p:sp>
    </p:spTree>
    <p:extLst>
      <p:ext uri="{BB962C8B-B14F-4D97-AF65-F5344CB8AC3E}">
        <p14:creationId xmlns:p14="http://schemas.microsoft.com/office/powerpoint/2010/main" val="5886226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03238" y="301625"/>
            <a:ext cx="9069387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e-IL" altLang="he-IL"/>
              <a:t>יש ללחוץ כדי לערוך את עיצוב כיתוב הכותרת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1768475"/>
            <a:ext cx="9069387" cy="4987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68544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e-IL" altLang="he-IL"/>
              <a:t>יש ללחוץ כדי לערוך את עיצוב מתאר הכותרת</a:t>
            </a:r>
          </a:p>
          <a:p>
            <a:pPr lvl="1"/>
            <a:r>
              <a:rPr lang="he-IL" altLang="he-IL"/>
              <a:t>רמת מתאר שניה</a:t>
            </a:r>
          </a:p>
          <a:p>
            <a:pPr lvl="2"/>
            <a:r>
              <a:rPr lang="he-IL" altLang="he-IL"/>
              <a:t>רמת מתאר שלישית</a:t>
            </a:r>
          </a:p>
          <a:p>
            <a:pPr lvl="3"/>
            <a:r>
              <a:rPr lang="he-IL" altLang="he-IL"/>
              <a:t>רמת מתאר רביעית</a:t>
            </a:r>
          </a:p>
          <a:p>
            <a:pPr lvl="4"/>
            <a:r>
              <a:rPr lang="he-IL" altLang="he-IL"/>
              <a:t>רמת מתאר חמישית</a:t>
            </a:r>
          </a:p>
          <a:p>
            <a:pPr lvl="4"/>
            <a:r>
              <a:rPr lang="he-IL" altLang="he-IL"/>
              <a:t>רמת מתאר שישית</a:t>
            </a:r>
          </a:p>
          <a:p>
            <a:pPr lvl="4"/>
            <a:r>
              <a:rPr lang="he-IL" altLang="he-IL"/>
              <a:t>רמת מתאר שביעית</a:t>
            </a:r>
          </a:p>
          <a:p>
            <a:pPr lvl="4"/>
            <a:r>
              <a:rPr lang="he-IL" altLang="he-IL"/>
              <a:t>רמת מתאר שמינית</a:t>
            </a:r>
          </a:p>
          <a:p>
            <a:pPr lvl="4"/>
            <a:r>
              <a:rPr lang="he-IL" altLang="he-IL"/>
              <a:t>רמת מתאר תשיעית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503238" y="6886575"/>
            <a:ext cx="23463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rtl="1" eaLnBrk="1" hangingPunct="0">
              <a:lnSpc>
                <a:spcPct val="8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723900" algn="l"/>
                <a:tab pos="1447800" algn="l"/>
                <a:tab pos="2171700" algn="l"/>
              </a:tabLst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 altLang="he-IL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448050" y="6886575"/>
            <a:ext cx="31940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 rtl="1" eaLnBrk="1" hangingPunct="0">
              <a:lnSpc>
                <a:spcPct val="8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 altLang="he-IL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7227888" y="6886575"/>
            <a:ext cx="23463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rtl="1" eaLnBrk="1">
              <a:lnSpc>
                <a:spcPct val="8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723900" algn="l"/>
                <a:tab pos="1447800" algn="l"/>
                <a:tab pos="21717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74D8C568-1374-4E20-A227-2CFC0CBEB8DC}" type="slidenum">
              <a:rPr lang="en-GB" altLang="he-IL"/>
              <a:pPr>
                <a:defRPr/>
              </a:pPr>
              <a:t>‹#›</a:t>
            </a:fld>
            <a:endParaRPr lang="en-GB" altLang="he-I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49263" rtl="1" eaLnBrk="0" fontAlgn="base" hangingPunct="0">
        <a:lnSpc>
          <a:spcPct val="8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1" eaLnBrk="0" fontAlgn="base" hangingPunct="0">
        <a:lnSpc>
          <a:spcPct val="8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itchFamily="34" charset="0"/>
          <a:cs typeface="Tahoma" pitchFamily="34" charset="0"/>
        </a:defRPr>
      </a:lvl2pPr>
      <a:lvl3pPr algn="ctr" defTabSz="449263" rtl="1" eaLnBrk="0" fontAlgn="base" hangingPunct="0">
        <a:lnSpc>
          <a:spcPct val="8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itchFamily="34" charset="0"/>
          <a:cs typeface="Tahoma" pitchFamily="34" charset="0"/>
        </a:defRPr>
      </a:lvl3pPr>
      <a:lvl4pPr algn="ctr" defTabSz="449263" rtl="1" eaLnBrk="0" fontAlgn="base" hangingPunct="0">
        <a:lnSpc>
          <a:spcPct val="8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itchFamily="34" charset="0"/>
          <a:cs typeface="Tahoma" pitchFamily="34" charset="0"/>
        </a:defRPr>
      </a:lvl4pPr>
      <a:lvl5pPr algn="ctr" defTabSz="449263" rtl="1" eaLnBrk="0" fontAlgn="base" hangingPunct="0">
        <a:lnSpc>
          <a:spcPct val="8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itchFamily="34" charset="0"/>
          <a:cs typeface="Tahoma" pitchFamily="34" charset="0"/>
        </a:defRPr>
      </a:lvl5pPr>
      <a:lvl6pPr marL="2514600" indent="-228600" algn="ctr" defTabSz="449263" rtl="1" fontAlgn="base" hangingPunct="0">
        <a:lnSpc>
          <a:spcPct val="8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pitchFamily="34" charset="0"/>
          <a:cs typeface="Tahoma" pitchFamily="34" charset="0"/>
        </a:defRPr>
      </a:lvl6pPr>
      <a:lvl7pPr marL="2971800" indent="-228600" algn="ctr" defTabSz="449263" rtl="1" fontAlgn="base" hangingPunct="0">
        <a:lnSpc>
          <a:spcPct val="8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pitchFamily="34" charset="0"/>
          <a:cs typeface="Tahoma" pitchFamily="34" charset="0"/>
        </a:defRPr>
      </a:lvl7pPr>
      <a:lvl8pPr marL="3429000" indent="-228600" algn="ctr" defTabSz="449263" rtl="1" fontAlgn="base" hangingPunct="0">
        <a:lnSpc>
          <a:spcPct val="8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pitchFamily="34" charset="0"/>
          <a:cs typeface="Tahoma" pitchFamily="34" charset="0"/>
        </a:defRPr>
      </a:lvl8pPr>
      <a:lvl9pPr marL="3886200" indent="-228600" algn="ctr" defTabSz="449263" rtl="1" fontAlgn="base" hangingPunct="0">
        <a:lnSpc>
          <a:spcPct val="8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pitchFamily="34" charset="0"/>
          <a:cs typeface="Tahoma" pitchFamily="34" charset="0"/>
        </a:defRPr>
      </a:lvl9pPr>
    </p:titleStyle>
    <p:bodyStyle>
      <a:lvl1pPr marL="342900" indent="-342900" algn="r" defTabSz="449263" rtl="1" eaLnBrk="0" fontAlgn="base" hangingPunct="0">
        <a:lnSpc>
          <a:spcPct val="83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anose="02020603050405020304" pitchFamily="18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r" defTabSz="449263" rtl="1" eaLnBrk="0" fontAlgn="base" hangingPunct="0">
        <a:lnSpc>
          <a:spcPct val="8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anose="02020603050405020304" pitchFamily="18" charset="0"/>
        <a:defRPr sz="2800">
          <a:solidFill>
            <a:srgbClr val="000000"/>
          </a:solidFill>
          <a:latin typeface="+mn-lt"/>
          <a:cs typeface="+mn-cs"/>
        </a:defRPr>
      </a:lvl2pPr>
      <a:lvl3pPr marL="1143000" indent="-228600" algn="r" defTabSz="449263" rtl="1" eaLnBrk="0" fontAlgn="base" hangingPunct="0">
        <a:lnSpc>
          <a:spcPct val="8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anose="02020603050405020304" pitchFamily="18" charset="0"/>
        <a:defRPr sz="2400">
          <a:solidFill>
            <a:srgbClr val="000000"/>
          </a:solidFill>
          <a:latin typeface="+mn-lt"/>
          <a:cs typeface="+mn-cs"/>
        </a:defRPr>
      </a:lvl3pPr>
      <a:lvl4pPr marL="1600200" indent="-228600" algn="r" defTabSz="449263" rtl="1" eaLnBrk="0" fontAlgn="base" hangingPunct="0">
        <a:lnSpc>
          <a:spcPct val="8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+mn-lt"/>
          <a:cs typeface="+mn-cs"/>
        </a:defRPr>
      </a:lvl4pPr>
      <a:lvl5pPr marL="2057400" indent="-228600" algn="r" defTabSz="449263" rtl="1" eaLnBrk="0" fontAlgn="base" hangingPunct="0">
        <a:lnSpc>
          <a:spcPct val="8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+mn-lt"/>
          <a:cs typeface="+mn-cs"/>
        </a:defRPr>
      </a:lvl5pPr>
      <a:lvl6pPr marL="2514600" indent="-228600" algn="r" defTabSz="449263" rtl="1" fontAlgn="base" hangingPunct="0">
        <a:lnSpc>
          <a:spcPct val="8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cs typeface="+mn-cs"/>
        </a:defRPr>
      </a:lvl6pPr>
      <a:lvl7pPr marL="2971800" indent="-228600" algn="r" defTabSz="449263" rtl="1" fontAlgn="base" hangingPunct="0">
        <a:lnSpc>
          <a:spcPct val="8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cs typeface="+mn-cs"/>
        </a:defRPr>
      </a:lvl7pPr>
      <a:lvl8pPr marL="3429000" indent="-228600" algn="r" defTabSz="449263" rtl="1" fontAlgn="base" hangingPunct="0">
        <a:lnSpc>
          <a:spcPct val="8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cs typeface="+mn-cs"/>
        </a:defRPr>
      </a:lvl8pPr>
      <a:lvl9pPr marL="3886200" indent="-228600" algn="r" defTabSz="449263" rtl="1" fontAlgn="base" hangingPunct="0">
        <a:lnSpc>
          <a:spcPct val="8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jpe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6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5" Type="http://schemas.openxmlformats.org/officeDocument/2006/relationships/image" Target="../media/image54.jpeg"/><Relationship Id="rId4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9.png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9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187450"/>
            <a:ext cx="1008062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>
            <a:spLocks noGrp="1"/>
          </p:cNvSpPr>
          <p:nvPr>
            <p:ph type="title" idx="4294967295"/>
          </p:nvPr>
        </p:nvSpPr>
        <p:spPr>
          <a:xfrm>
            <a:off x="2017713" y="549275"/>
            <a:ext cx="7775575" cy="102552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100794" tIns="50397" rIns="100794" bIns="50397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449263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Tahoma" panose="020B0604030504040204" pitchFamily="34" charset="0"/>
              </a:rPr>
              <a:t>מסמך מדיניות לשמירת טבע במפרץ אילת</a:t>
            </a:r>
          </a:p>
          <a:p>
            <a:pPr marL="0" marR="0" lvl="0" indent="0" algn="ctr" defTabSz="449263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Tahoma" panose="020B0604030504040204" pitchFamily="34" charset="0"/>
              </a:rPr>
              <a:t>חשיבה לטווח ארוך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Tahoma" panose="020B0604030504040204" pitchFamily="34" charset="0"/>
            </a:endParaRPr>
          </a:p>
        </p:txBody>
      </p:sp>
      <p:pic>
        <p:nvPicPr>
          <p:cNvPr id="3076" name="Picture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4288" y="1574800"/>
            <a:ext cx="10113963" cy="598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8"/>
          <p:cNvSpPr txBox="1">
            <a:spLocks noChangeArrowheads="1"/>
          </p:cNvSpPr>
          <p:nvPr/>
        </p:nvSpPr>
        <p:spPr bwMode="auto">
          <a:xfrm>
            <a:off x="-504304" y="6552734"/>
            <a:ext cx="4492712" cy="1055608"/>
          </a:xfrm>
          <a:prstGeom prst="roundRect">
            <a:avLst/>
          </a:prstGeom>
          <a:solidFill>
            <a:schemeClr val="bg1">
              <a:lumMod val="65000"/>
              <a:alpha val="37000"/>
            </a:schemeClr>
          </a:solidFill>
          <a:ln>
            <a:noFill/>
          </a:ln>
          <a:effectLst>
            <a:softEdge rad="50800"/>
          </a:effectLst>
        </p:spPr>
        <p:txBody>
          <a:bodyPr>
            <a:spAutoFit/>
          </a:bodyPr>
          <a:lstStyle/>
          <a:p>
            <a:pPr algn="r" rtl="1" eaLnBrk="1" hangingPunct="1">
              <a:defRPr/>
            </a:pPr>
            <a:r>
              <a:rPr lang="he-IL" alt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כך אנו שומרים על הטבע – מרץ 2022</a:t>
            </a:r>
          </a:p>
          <a:p>
            <a:pPr algn="r" rtl="1" eaLnBrk="1" hangingPunct="1">
              <a:defRPr/>
            </a:pPr>
            <a:r>
              <a:rPr lang="he-IL" altLang="en-US" dirty="0">
                <a:latin typeface="Calibri" panose="020F0502020204030204" pitchFamily="34" charset="0"/>
                <a:cs typeface="Calibri" panose="020F0502020204030204" pitchFamily="34" charset="0"/>
              </a:rPr>
              <a:t>רותי נשיץ, אסף הברי, ואסף זבולוני</a:t>
            </a:r>
          </a:p>
          <a:p>
            <a:pPr algn="r" rtl="1" eaLnBrk="1" hangingPunct="1">
              <a:defRPr/>
            </a:pPr>
            <a:r>
              <a:rPr lang="he-IL" altLang="en-US" dirty="0">
                <a:latin typeface="Calibri" panose="020F0502020204030204" pitchFamily="34" charset="0"/>
                <a:cs typeface="Calibri" panose="020F0502020204030204" pitchFamily="34" charset="0"/>
              </a:rPr>
              <a:t>מחוז דרום, רשות הטבע והגנים</a:t>
            </a:r>
          </a:p>
        </p:txBody>
      </p:sp>
      <p:pic>
        <p:nvPicPr>
          <p:cNvPr id="9" name="Picture 8" descr="מסמך מדיניות לשמירת טבע במפרץ אילת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6550" y="1908175"/>
            <a:ext cx="1765300" cy="2498725"/>
          </a:xfrm>
          <a:prstGeom prst="rect">
            <a:avLst/>
          </a:prstGeom>
          <a:ln>
            <a:noFill/>
          </a:ln>
          <a:effectLst>
            <a:outerShdw blurRad="685800" dist="38100" dir="8100000" sx="117000" sy="117000" algn="tr" rotWithShape="0">
              <a:prstClr val="black">
                <a:alpha val="44000"/>
              </a:prstClr>
            </a:outerShdw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Box 2"/>
          <p:cNvSpPr txBox="1">
            <a:spLocks noGrp="1" noChangeArrowheads="1"/>
          </p:cNvSpPr>
          <p:nvPr>
            <p:ph type="title" idx="4294967295"/>
          </p:nvPr>
        </p:nvSpPr>
        <p:spPr bwMode="auto">
          <a:xfrm>
            <a:off x="1944688" y="515938"/>
            <a:ext cx="8135937" cy="593725"/>
          </a:xfrm>
          <a:prstGeom prst="rect">
            <a:avLst/>
          </a:prstGeom>
          <a:noFill/>
          <a:ln>
            <a:noFill/>
            <a:prstDash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spcFirstLastPara="0" vertOverflow="overflow" horzOverflow="overflow" vert="horz" wrap="square" lIns="100794" tIns="50397" rIns="100794" bIns="50397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449263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מסמך מדיניות </a:t>
            </a:r>
            <a:r>
              <a:rPr kumimoji="0" lang="he-IL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 לעבור מהצד המגיב לצד המנחה</a:t>
            </a:r>
          </a:p>
        </p:txBody>
      </p:sp>
      <p:sp>
        <p:nvSpPr>
          <p:cNvPr id="54276" name="TextBox 13"/>
          <p:cNvSpPr txBox="1">
            <a:spLocks noChangeArrowheads="1"/>
          </p:cNvSpPr>
          <p:nvPr/>
        </p:nvSpPr>
        <p:spPr bwMode="auto">
          <a:xfrm>
            <a:off x="901700" y="5849938"/>
            <a:ext cx="8353425" cy="9540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  <p:txBody>
          <a:bodyPr>
            <a:spAutoFit/>
          </a:bodyPr>
          <a:lstStyle/>
          <a:p>
            <a:pPr algn="ctr" rtl="1">
              <a:defRPr/>
            </a:pPr>
            <a:r>
              <a:rPr lang="he-IL" altLang="he-IL" sz="2800" dirty="0">
                <a:latin typeface="Calibri" panose="020F0502020204030204" pitchFamily="34" charset="0"/>
                <a:cs typeface="Calibri" panose="020F0502020204030204" pitchFamily="34" charset="0"/>
              </a:rPr>
              <a:t>המסמך מדגיש שיש הזדמנות מיוחדת להגן על אזור שעשוי להוות מקלט עולמי לשוניות אלמוגים, תוך מתן מענה לצרכי הפיתוח.</a:t>
            </a:r>
          </a:p>
        </p:txBody>
      </p:sp>
      <p:pic>
        <p:nvPicPr>
          <p:cNvPr id="7" name="Picture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9125" y="1785938"/>
            <a:ext cx="2668588" cy="37766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9500" y="1785938"/>
            <a:ext cx="5041900" cy="37861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Box 2"/>
          <p:cNvSpPr txBox="1">
            <a:spLocks noGrp="1" noChangeArrowheads="1"/>
          </p:cNvSpPr>
          <p:nvPr>
            <p:ph type="title" idx="4294967295"/>
          </p:nvPr>
        </p:nvSpPr>
        <p:spPr bwMode="auto">
          <a:xfrm>
            <a:off x="1944688" y="515938"/>
            <a:ext cx="8135937" cy="593725"/>
          </a:xfrm>
          <a:prstGeom prst="rect">
            <a:avLst/>
          </a:prstGeom>
          <a:noFill/>
          <a:ln>
            <a:noFill/>
            <a:prstDash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spcFirstLastPara="0" vertOverflow="overflow" horzOverflow="overflow" vert="horz" wrap="square" lIns="100794" tIns="50397" rIns="100794" bIns="50397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449263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מיפוי יחידות אקולוגיות ימיות וחופיות</a:t>
            </a:r>
          </a:p>
        </p:txBody>
      </p:sp>
      <p:pic>
        <p:nvPicPr>
          <p:cNvPr id="13315" name="Picture 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338" y="1392238"/>
            <a:ext cx="9505950" cy="607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7848600" y="5764213"/>
            <a:ext cx="2087563" cy="183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 rtl="1"/>
            <a:r>
              <a:rPr lang="he-IL" altLang="he-IL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גילינו שקיימת ייצוגיות נמוכה בתוך השמורות המוכרזות</a:t>
            </a:r>
          </a:p>
          <a:p>
            <a:pPr algn="r" rtl="1"/>
            <a:endParaRPr lang="he-IL" altLang="he-IL" sz="50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1"/>
            <a:r>
              <a:rPr lang="he-IL" altLang="he-IL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=&gt; יש צורך להרחיב את השמורות החופיות והימיות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Box 2"/>
          <p:cNvSpPr txBox="1">
            <a:spLocks noGrp="1" noChangeArrowheads="1"/>
          </p:cNvSpPr>
          <p:nvPr>
            <p:ph type="title" idx="4294967295"/>
          </p:nvPr>
        </p:nvSpPr>
        <p:spPr bwMode="auto">
          <a:xfrm>
            <a:off x="1944688" y="515938"/>
            <a:ext cx="8135937" cy="593725"/>
          </a:xfrm>
          <a:prstGeom prst="rect">
            <a:avLst/>
          </a:prstGeom>
          <a:noFill/>
          <a:ln>
            <a:noFill/>
            <a:prstDash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spcFirstLastPara="0" vertOverflow="overflow" horzOverflow="overflow" vert="horz" wrap="square" lIns="100794" tIns="50397" rIns="100794" bIns="50397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449263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מיפוי ערכיות יחידות אקולוגיות ימיות וחופיות</a:t>
            </a:r>
          </a:p>
        </p:txBody>
      </p:sp>
      <p:pic>
        <p:nvPicPr>
          <p:cNvPr id="14339" name="Pictur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05275" y="1331913"/>
            <a:ext cx="5688013" cy="615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87338" y="1619250"/>
            <a:ext cx="3457575" cy="2862263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 algn="r" rtl="1">
              <a:defRPr/>
            </a:pPr>
            <a:r>
              <a:rPr lang="he-IL" dirty="0">
                <a:latin typeface="Calibri" panose="020F0502020204030204" pitchFamily="34" charset="0"/>
                <a:cs typeface="Calibri" panose="020F0502020204030204" pitchFamily="34" charset="0"/>
              </a:rPr>
              <a:t>המפות המרחביות נעשו על פי עקרונות חלוקה שהוגדרו מראש שלקחו בחשבון, בין היתר, את:</a:t>
            </a:r>
          </a:p>
          <a:p>
            <a:pPr marL="342900" indent="-342900" algn="r" rtl="1">
              <a:buFontTx/>
              <a:buAutoNum type="arabicPeriod"/>
              <a:defRPr/>
            </a:pPr>
            <a:r>
              <a:rPr lang="he-IL" dirty="0">
                <a:latin typeface="Calibri" panose="020F0502020204030204" pitchFamily="34" charset="0"/>
                <a:cs typeface="Calibri" panose="020F0502020204030204" pitchFamily="34" charset="0"/>
              </a:rPr>
              <a:t>ערכי הטבע המצויים באזורים השונים.</a:t>
            </a:r>
          </a:p>
          <a:p>
            <a:pPr marL="342900" indent="-342900" algn="r" rtl="1">
              <a:buFontTx/>
              <a:buAutoNum type="arabicPeriod"/>
              <a:defRPr/>
            </a:pPr>
            <a:r>
              <a:rPr lang="he-IL" dirty="0">
                <a:latin typeface="Calibri" panose="020F0502020204030204" pitchFamily="34" charset="0"/>
                <a:cs typeface="Calibri" panose="020F0502020204030204" pitchFamily="34" charset="0"/>
              </a:rPr>
              <a:t>שכיחות בתי הגידול שמאפיינים את היחידות האקולוגיות.</a:t>
            </a:r>
          </a:p>
          <a:p>
            <a:pPr marL="342900" indent="-342900" algn="r" rtl="1">
              <a:buFontTx/>
              <a:buAutoNum type="arabicPeriod"/>
              <a:defRPr/>
            </a:pPr>
            <a:r>
              <a:rPr lang="he-IL" dirty="0">
                <a:latin typeface="Calibri" panose="020F0502020204030204" pitchFamily="34" charset="0"/>
                <a:cs typeface="Calibri" panose="020F0502020204030204" pitchFamily="34" charset="0"/>
              </a:rPr>
              <a:t>תפקוד בתי הגידול ברמה האזורית.</a:t>
            </a:r>
          </a:p>
          <a:p>
            <a:pPr marL="342900" indent="-342900" algn="r" rtl="1">
              <a:buFontTx/>
              <a:buAutoNum type="arabicPeriod"/>
              <a:defRPr/>
            </a:pPr>
            <a:r>
              <a:rPr lang="he-IL" dirty="0">
                <a:latin typeface="Calibri" panose="020F0502020204030204" pitchFamily="34" charset="0"/>
                <a:cs typeface="Calibri" panose="020F0502020204030204" pitchFamily="34" charset="0"/>
              </a:rPr>
              <a:t>השפעת פעילות האדם באותם אזורים.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TextBox 2"/>
          <p:cNvSpPr txBox="1">
            <a:spLocks noGrp="1" noChangeArrowheads="1"/>
          </p:cNvSpPr>
          <p:nvPr>
            <p:ph type="title" idx="4294967295"/>
          </p:nvPr>
        </p:nvSpPr>
        <p:spPr bwMode="auto">
          <a:xfrm>
            <a:off x="1944688" y="515938"/>
            <a:ext cx="8135937" cy="593725"/>
          </a:xfrm>
          <a:prstGeom prst="rect">
            <a:avLst/>
          </a:prstGeom>
          <a:noFill/>
          <a:ln>
            <a:noFill/>
            <a:prstDash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spcFirstLastPara="0" vertOverflow="overflow" horzOverflow="overflow" vert="horz" wrap="square" lIns="100794" tIns="50397" rIns="100794" bIns="50397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449263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מיפוי גורמי הפרעה ואיומים</a:t>
            </a:r>
          </a:p>
        </p:txBody>
      </p:sp>
      <p:pic>
        <p:nvPicPr>
          <p:cNvPr id="27650" name="Pictur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316038"/>
            <a:ext cx="10080625" cy="630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TextBox 2"/>
          <p:cNvSpPr txBox="1">
            <a:spLocks noChangeArrowheads="1"/>
          </p:cNvSpPr>
          <p:nvPr/>
        </p:nvSpPr>
        <p:spPr bwMode="auto">
          <a:xfrm>
            <a:off x="1152525" y="2195513"/>
            <a:ext cx="7775575" cy="4432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/>
          <a:p>
            <a:pPr algn="ctr" rtl="1"/>
            <a:r>
              <a:rPr lang="he-IL" altLang="he-IL" sz="2400" b="1">
                <a:latin typeface="Calibri" panose="020F0502020204030204" pitchFamily="34" charset="0"/>
                <a:cs typeface="Calibri" panose="020F0502020204030204" pitchFamily="34" charset="0"/>
              </a:rPr>
              <a:t>גורמים מקומיים ואזוריים</a:t>
            </a:r>
          </a:p>
          <a:p>
            <a:pPr algn="ctr" rtl="1"/>
            <a:endParaRPr lang="he-IL" altLang="he-IL" sz="2400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rtl="1"/>
            <a:r>
              <a:rPr lang="he-IL" altLang="he-IL" b="1">
                <a:latin typeface="Calibri" panose="020F0502020204030204" pitchFamily="34" charset="0"/>
                <a:cs typeface="Calibri" panose="020F0502020204030204" pitchFamily="34" charset="0"/>
              </a:rPr>
              <a:t>זיהום הים </a:t>
            </a:r>
            <a:r>
              <a:rPr lang="he-IL" altLang="he-IL">
                <a:latin typeface="Calibri" panose="020F0502020204030204" pitchFamily="34" charset="0"/>
                <a:cs typeface="Calibri" panose="020F0502020204030204" pitchFamily="34" charset="0"/>
              </a:rPr>
              <a:t>(חומר אורגני ונוטריינטים, דלקים/שמנים, פלסטיק ופסולת מוצקה, מינים זרים, גורמי מחלה, אור, רעש)</a:t>
            </a:r>
          </a:p>
          <a:p>
            <a:pPr algn="ctr" rtl="1"/>
            <a:endParaRPr lang="he-IL" altLang="he-IL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rtl="1"/>
            <a:r>
              <a:rPr lang="he-IL" altLang="he-IL" b="1">
                <a:latin typeface="Calibri" panose="020F0502020204030204" pitchFamily="34" charset="0"/>
                <a:cs typeface="Calibri" panose="020F0502020204030204" pitchFamily="34" charset="0"/>
              </a:rPr>
              <a:t>דייג, שלייה וסחר בערכי טבע </a:t>
            </a:r>
            <a:r>
              <a:rPr lang="he-IL" altLang="he-IL">
                <a:latin typeface="Calibri" panose="020F0502020204030204" pitchFamily="34" charset="0"/>
                <a:cs typeface="Calibri" panose="020F0502020204030204" pitchFamily="34" charset="0"/>
              </a:rPr>
              <a:t>(דייגים/סוחרים)</a:t>
            </a:r>
          </a:p>
          <a:p>
            <a:pPr algn="ctr" rtl="1"/>
            <a:endParaRPr lang="he-IL" altLang="he-IL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rtl="1"/>
            <a:r>
              <a:rPr lang="he-IL" altLang="he-IL" b="1">
                <a:latin typeface="Calibri" panose="020F0502020204030204" pitchFamily="34" charset="0"/>
                <a:cs typeface="Calibri" panose="020F0502020204030204" pitchFamily="34" charset="0"/>
              </a:rPr>
              <a:t>פגיעה פיסית בשונית ובערכי טבע </a:t>
            </a:r>
            <a:r>
              <a:rPr lang="he-IL" altLang="he-IL">
                <a:latin typeface="Calibri" panose="020F0502020204030204" pitchFamily="34" charset="0"/>
                <a:cs typeface="Calibri" panose="020F0502020204030204" pitchFamily="34" charset="0"/>
              </a:rPr>
              <a:t>(מז"א, תיירים, צוללים, כלי שייט)</a:t>
            </a:r>
          </a:p>
          <a:p>
            <a:pPr algn="ctr" rtl="1"/>
            <a:endParaRPr lang="he-IL" altLang="he-IL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rtl="1"/>
            <a:r>
              <a:rPr lang="he-IL" altLang="he-IL" b="1">
                <a:latin typeface="Calibri" panose="020F0502020204030204" pitchFamily="34" charset="0"/>
                <a:cs typeface="Calibri" panose="020F0502020204030204" pitchFamily="34" charset="0"/>
              </a:rPr>
              <a:t>גידול אורבני ותכניות פיתוח ובינוי בחופים ובים, וביבשה בזיקה לים</a:t>
            </a:r>
          </a:p>
          <a:p>
            <a:pPr algn="ctr" rtl="1"/>
            <a:endParaRPr lang="he-IL" altLang="he-IL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rtl="1"/>
            <a:endParaRPr lang="he-IL" altLang="he-IL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rtl="1"/>
            <a:endParaRPr lang="he-IL" altLang="he-IL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rtl="1"/>
            <a:endParaRPr lang="he-IL" altLang="he-IL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rtl="1"/>
            <a:endParaRPr lang="he-IL" altLang="he-IL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359516" y="5796061"/>
            <a:ext cx="3361592" cy="13418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2813050" y="5389563"/>
            <a:ext cx="4454525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he-IL" altLang="he-IL" sz="2800" b="1">
                <a:latin typeface="Calibri" panose="020F0502020204030204" pitchFamily="34" charset="0"/>
                <a:cs typeface="Calibri" panose="020F0502020204030204" pitchFamily="34" charset="0"/>
              </a:rPr>
              <a:t>שינויים אקלימיים עולמיים</a:t>
            </a:r>
          </a:p>
          <a:p>
            <a:pPr algn="ctr"/>
            <a:r>
              <a:rPr lang="he-IL" altLang="he-IL" sz="2800" b="1">
                <a:latin typeface="Calibri" panose="020F0502020204030204" pitchFamily="34" charset="0"/>
                <a:cs typeface="Calibri" panose="020F0502020204030204" pitchFamily="34" charset="0"/>
              </a:rPr>
              <a:t>והלבנת אלמוגים</a:t>
            </a:r>
          </a:p>
        </p:txBody>
      </p:sp>
      <p:pic>
        <p:nvPicPr>
          <p:cNvPr id="10" name="Pictur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200569">
            <a:off x="8266113" y="5346700"/>
            <a:ext cx="1414462" cy="1943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2"/>
          <p:cNvSpPr txBox="1">
            <a:spLocks noGrp="1" noChangeArrowheads="1"/>
          </p:cNvSpPr>
          <p:nvPr>
            <p:ph type="title" idx="4294967295"/>
          </p:nvPr>
        </p:nvSpPr>
        <p:spPr bwMode="auto">
          <a:xfrm>
            <a:off x="1944688" y="515938"/>
            <a:ext cx="8135937" cy="593725"/>
          </a:xfrm>
          <a:prstGeom prst="rect">
            <a:avLst/>
          </a:prstGeom>
          <a:noFill/>
          <a:ln>
            <a:noFill/>
            <a:prstDash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spcFirstLastPara="0" vertOverflow="overflow" horzOverflow="overflow" vert="horz" wrap="square" lIns="100794" tIns="50397" rIns="100794" bIns="50397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449263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קידום הגנה מרחבית –&gt; שמורות טבע נוספות</a:t>
            </a:r>
          </a:p>
        </p:txBody>
      </p:sp>
      <p:pic>
        <p:nvPicPr>
          <p:cNvPr id="15" name="תמונה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1138" y="4284663"/>
            <a:ext cx="4254500" cy="31638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2438" y="1495425"/>
            <a:ext cx="6805612" cy="24749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391" name="TextBox 5"/>
          <p:cNvSpPr txBox="1">
            <a:spLocks noChangeArrowheads="1"/>
          </p:cNvSpPr>
          <p:nvPr/>
        </p:nvSpPr>
        <p:spPr bwMode="auto">
          <a:xfrm>
            <a:off x="4633913" y="4346575"/>
            <a:ext cx="5040312" cy="304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 rtl="1"/>
            <a:r>
              <a:rPr lang="he-IL" altLang="he-IL" sz="2400">
                <a:solidFill>
                  <a:srgbClr val="20212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היעד של 10% של האו"ם אינו מספיק כדי להגן על המגוון הביולוגי, לשמר את שירותי המערכת האקולוגית ולהשיג מטרות סוציו-אקונומיים</a:t>
            </a:r>
            <a:r>
              <a:rPr lang="en-GB" altLang="he-IL" sz="2400">
                <a:solidFill>
                  <a:srgbClr val="20212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en-GB" altLang="he-IL" sz="240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he-IL" altLang="he-IL" sz="24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1"/>
            <a:endParaRPr lang="he-IL" altLang="he-IL" sz="24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1"/>
            <a:r>
              <a:rPr lang="he-IL" altLang="he-IL" sz="240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=&gt; היעד הנחוץ הוא עד 2030 להגן על 30% מהשטחים הימיים.</a:t>
            </a:r>
            <a:endParaRPr lang="en-GB" altLang="he-IL" sz="240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1"/>
            <a:endParaRPr lang="he-IL" altLang="en-US" sz="24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392" name="Rectangle 7"/>
          <p:cNvSpPr>
            <a:spLocks noChangeArrowheads="1"/>
          </p:cNvSpPr>
          <p:nvPr/>
        </p:nvSpPr>
        <p:spPr bwMode="auto">
          <a:xfrm>
            <a:off x="144463" y="1714500"/>
            <a:ext cx="280035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 sz="2200">
                <a:solidFill>
                  <a:srgbClr val="1C1D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IUCN World Parks Congress call for:</a:t>
            </a:r>
            <a:endParaRPr lang="he-IL" altLang="en-US" sz="22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393" name="Rounded Rectangle 9"/>
          <p:cNvSpPr>
            <a:spLocks noChangeArrowheads="1"/>
          </p:cNvSpPr>
          <p:nvPr/>
        </p:nvSpPr>
        <p:spPr bwMode="auto">
          <a:xfrm>
            <a:off x="655638" y="2806700"/>
            <a:ext cx="1943100" cy="1236663"/>
          </a:xfrm>
          <a:prstGeom prst="roundRect">
            <a:avLst>
              <a:gd name="adj" fmla="val 5120"/>
            </a:avLst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r>
              <a:rPr lang="en-US" altLang="en-US" sz="32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30% by 2030</a:t>
            </a:r>
            <a:endParaRPr lang="he-IL" altLang="en-US" sz="3200" b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4" name="TextBox 2"/>
          <p:cNvSpPr txBox="1">
            <a:spLocks noGrp="1" noChangeArrowheads="1"/>
          </p:cNvSpPr>
          <p:nvPr>
            <p:ph type="title" idx="4294967295"/>
          </p:nvPr>
        </p:nvSpPr>
        <p:spPr bwMode="auto">
          <a:xfrm>
            <a:off x="1944688" y="515938"/>
            <a:ext cx="8135937" cy="593725"/>
          </a:xfrm>
          <a:prstGeom prst="rect">
            <a:avLst/>
          </a:prstGeom>
          <a:noFill/>
          <a:ln>
            <a:noFill/>
            <a:prstDash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spcFirstLastPara="0" vertOverflow="overflow" horzOverflow="overflow" vert="horz" wrap="square" lIns="100794" tIns="50397" rIns="100794" bIns="50397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449263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המלצות לקידום הגנה מרחבית – שמורות טבע נוספות</a:t>
            </a:r>
          </a:p>
        </p:txBody>
      </p:sp>
      <p:pic>
        <p:nvPicPr>
          <p:cNvPr id="17410" name="Picture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52975" y="1563688"/>
            <a:ext cx="5130800" cy="725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ounded Rectangle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 rot="-2967455">
            <a:off x="4503738" y="5276850"/>
            <a:ext cx="2573337" cy="735013"/>
          </a:xfrm>
          <a:prstGeom prst="roundRect">
            <a:avLst>
              <a:gd name="adj" fmla="val 16667"/>
            </a:avLst>
          </a:prstGeom>
          <a:noFill/>
          <a:ln w="19050" algn="ctr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r" rtl="1" eaLnBrk="1">
              <a:lnSpc>
                <a:spcPct val="8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he-IL" altLang="he-IL"/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1584325" y="5656263"/>
            <a:ext cx="2808288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rtl="1"/>
            <a:r>
              <a:rPr lang="he-IL" altLang="he-IL">
                <a:latin typeface="Calibri" panose="020F0502020204030204" pitchFamily="34" charset="0"/>
                <a:cs typeface="Calibri" panose="020F0502020204030204" pitchFamily="34" charset="0"/>
              </a:rPr>
              <a:t>ייצוגיות נמוכה לבתי גידול חשובים ולמינים נדירים</a:t>
            </a:r>
          </a:p>
        </p:txBody>
      </p:sp>
      <p:cxnSp>
        <p:nvCxnSpPr>
          <p:cNvPr id="14" name="Straight Arrow Connector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4065588" y="5992813"/>
            <a:ext cx="936625" cy="0"/>
          </a:xfrm>
          <a:prstGeom prst="straightConnector1">
            <a:avLst/>
          </a:prstGeom>
          <a:noFill/>
          <a:ln w="19050" algn="ctr">
            <a:solidFill>
              <a:srgbClr val="FF0000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Box 2"/>
          <p:cNvSpPr txBox="1">
            <a:spLocks noGrp="1" noChangeArrowheads="1"/>
          </p:cNvSpPr>
          <p:nvPr>
            <p:ph type="title" idx="4294967295"/>
          </p:nvPr>
        </p:nvSpPr>
        <p:spPr bwMode="auto">
          <a:xfrm>
            <a:off x="1944688" y="515938"/>
            <a:ext cx="8135937" cy="593725"/>
          </a:xfrm>
          <a:prstGeom prst="rect">
            <a:avLst/>
          </a:prstGeom>
          <a:noFill/>
          <a:ln>
            <a:noFill/>
            <a:prstDash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spcFirstLastPara="0" vertOverflow="overflow" horzOverflow="overflow" vert="horz" wrap="square" lIns="100794" tIns="50397" rIns="100794" bIns="50397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449263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המלצות לקידום הגנה מרחבית – שמורות טבע נוספות</a:t>
            </a:r>
          </a:p>
        </p:txBody>
      </p:sp>
      <p:pic>
        <p:nvPicPr>
          <p:cNvPr id="18435" name="Picture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463" y="1336675"/>
            <a:ext cx="4684712" cy="655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7" descr="מפת יחידות אקולוגיות ימיות במפרץ אילת על רקע שמורות טבע מוכרזות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52975" y="1563688"/>
            <a:ext cx="5130800" cy="567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ight Arrow 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 flipH="1">
            <a:off x="4103688" y="4040188"/>
            <a:ext cx="936625" cy="719137"/>
          </a:xfrm>
          <a:prstGeom prst="rightArrow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1"/>
          <a:lstStyle/>
          <a:p>
            <a:pPr algn="r" rtl="1" eaLnBrk="1">
              <a:lnSpc>
                <a:spcPct val="8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he-IL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4" name="TextBox 2"/>
          <p:cNvSpPr txBox="1">
            <a:spLocks noGrp="1" noChangeArrowheads="1"/>
          </p:cNvSpPr>
          <p:nvPr>
            <p:ph type="title" idx="4294967295"/>
          </p:nvPr>
        </p:nvSpPr>
        <p:spPr bwMode="auto">
          <a:xfrm>
            <a:off x="1944688" y="515938"/>
            <a:ext cx="8135937" cy="593725"/>
          </a:xfrm>
          <a:prstGeom prst="rect">
            <a:avLst/>
          </a:prstGeom>
          <a:noFill/>
          <a:ln>
            <a:noFill/>
            <a:prstDash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spcFirstLastPara="0" vertOverflow="overflow" horzOverflow="overflow" vert="horz" wrap="square" lIns="100794" tIns="50397" rIns="100794" bIns="50397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449263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קידום הגנה מרחבית –&gt; שמורות טבע נוספות</a:t>
            </a:r>
          </a:p>
        </p:txBody>
      </p:sp>
      <p:pic>
        <p:nvPicPr>
          <p:cNvPr id="19458" name="Picture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56213" y="1322388"/>
            <a:ext cx="4684712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TextBox 18"/>
          <p:cNvSpPr txBox="1">
            <a:spLocks noChangeArrowheads="1"/>
          </p:cNvSpPr>
          <p:nvPr/>
        </p:nvSpPr>
        <p:spPr bwMode="auto">
          <a:xfrm>
            <a:off x="360363" y="1509713"/>
            <a:ext cx="4751387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 rtl="1"/>
            <a:r>
              <a:rPr lang="he-IL" altLang="he-IL" b="1">
                <a:latin typeface="Calibri" panose="020F0502020204030204" pitchFamily="34" charset="0"/>
                <a:cs typeface="Calibri" panose="020F0502020204030204" pitchFamily="34" charset="0"/>
              </a:rPr>
              <a:t>חוף הסרטנים </a:t>
            </a:r>
            <a:r>
              <a:rPr lang="he-IL" altLang="he-IL">
                <a:latin typeface="Calibri" panose="020F0502020204030204" pitchFamily="34" charset="0"/>
                <a:cs typeface="Calibri" panose="020F0502020204030204" pitchFamily="34" charset="0"/>
              </a:rPr>
              <a:t>– נועדה להגן על </a:t>
            </a:r>
            <a:r>
              <a:rPr lang="he-IL" altLang="he-IL" u="sng">
                <a:latin typeface="Calibri" panose="020F0502020204030204" pitchFamily="34" charset="0"/>
                <a:cs typeface="Calibri" panose="020F0502020204030204" pitchFamily="34" charset="0"/>
              </a:rPr>
              <a:t>האוכלוסייה האחרונה בארצנו</a:t>
            </a:r>
            <a:r>
              <a:rPr lang="he-IL" altLang="he-IL">
                <a:latin typeface="Calibri" panose="020F0502020204030204" pitchFamily="34" charset="0"/>
                <a:cs typeface="Calibri" panose="020F0502020204030204" pitchFamily="34" charset="0"/>
              </a:rPr>
              <a:t> של סרטן החולון ים סופי ששרד שם בזכות שטח צבאי סגור.</a:t>
            </a:r>
          </a:p>
        </p:txBody>
      </p:sp>
      <p:cxnSp>
        <p:nvCxnSpPr>
          <p:cNvPr id="19460" name="Straight Arrow Connector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9075738" y="2341563"/>
            <a:ext cx="431800" cy="863600"/>
          </a:xfrm>
          <a:prstGeom prst="straightConnector1">
            <a:avLst/>
          </a:prstGeom>
          <a:noFill/>
          <a:ln w="28575" algn="ctr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9" name="Picture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1088" y="2435225"/>
            <a:ext cx="3095625" cy="2317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1088" y="4932363"/>
            <a:ext cx="3095625" cy="23161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7125" y="3133725"/>
            <a:ext cx="2030413" cy="1403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8" name="TextBox 2"/>
          <p:cNvSpPr txBox="1">
            <a:spLocks noGrp="1" noChangeArrowheads="1"/>
          </p:cNvSpPr>
          <p:nvPr>
            <p:ph type="title" idx="4294967295"/>
          </p:nvPr>
        </p:nvSpPr>
        <p:spPr bwMode="auto">
          <a:xfrm>
            <a:off x="1944688" y="515938"/>
            <a:ext cx="8135937" cy="593725"/>
          </a:xfrm>
          <a:prstGeom prst="rect">
            <a:avLst/>
          </a:prstGeom>
          <a:noFill/>
          <a:ln>
            <a:noFill/>
            <a:prstDash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spcFirstLastPara="0" vertOverflow="overflow" horzOverflow="overflow" vert="horz" wrap="square" lIns="100794" tIns="50397" rIns="100794" bIns="50397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449263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קידום הגנה מרחבית –&gt; שמורות טבע נוספות</a:t>
            </a:r>
          </a:p>
        </p:txBody>
      </p:sp>
      <p:pic>
        <p:nvPicPr>
          <p:cNvPr id="20482" name="Picture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56213" y="1322388"/>
            <a:ext cx="4684712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TextBox 18"/>
          <p:cNvSpPr txBox="1">
            <a:spLocks noChangeArrowheads="1"/>
          </p:cNvSpPr>
          <p:nvPr/>
        </p:nvSpPr>
        <p:spPr bwMode="auto">
          <a:xfrm>
            <a:off x="215900" y="1509713"/>
            <a:ext cx="460851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 rtl="1"/>
            <a:r>
              <a:rPr lang="he-IL" altLang="he-IL" b="1">
                <a:latin typeface="Calibri" panose="020F0502020204030204" pitchFamily="34" charset="0"/>
                <a:cs typeface="Calibri" panose="020F0502020204030204" pitchFamily="34" charset="0"/>
              </a:rPr>
              <a:t>עשב הים </a:t>
            </a:r>
            <a:r>
              <a:rPr lang="he-IL" altLang="he-IL">
                <a:latin typeface="Calibri" panose="020F0502020204030204" pitchFamily="34" charset="0"/>
                <a:cs typeface="Calibri" panose="020F0502020204030204" pitchFamily="34" charset="0"/>
              </a:rPr>
              <a:t>– מרבדי עשב ים מרשימים שהתאוששו בחוף הצפוני של אילת לאחר הוצאת כלובי הדגים.</a:t>
            </a:r>
          </a:p>
        </p:txBody>
      </p:sp>
      <p:cxnSp>
        <p:nvCxnSpPr>
          <p:cNvPr id="20484" name="Straight Arrow Connector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8424863" y="2433638"/>
            <a:ext cx="431800" cy="985837"/>
          </a:xfrm>
          <a:prstGeom prst="straightConnector1">
            <a:avLst/>
          </a:prstGeom>
          <a:noFill/>
          <a:ln w="28575" algn="ctr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3" name="Pictur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9063" y="3108325"/>
            <a:ext cx="1803400" cy="27130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 descr="חוברת בנושא מרבדי עשב ים הצעה לשמורת טבע בצפון מפרץ אילת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3600" y="2266950"/>
            <a:ext cx="3744913" cy="5051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487" name="TextBox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04138" y="5641975"/>
            <a:ext cx="1873250" cy="18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he-IL" altLang="he-IL" sz="600">
                <a:solidFill>
                  <a:schemeClr val="bg1"/>
                </a:solidFill>
              </a:rPr>
              <a:t>צילום – עמרי עומסי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10" name="TextBox 2"/>
          <p:cNvSpPr txBox="1">
            <a:spLocks noGrp="1" noChangeArrowheads="1"/>
          </p:cNvSpPr>
          <p:nvPr>
            <p:ph type="title" idx="4294967295"/>
          </p:nvPr>
        </p:nvSpPr>
        <p:spPr bwMode="auto">
          <a:xfrm>
            <a:off x="1944688" y="515938"/>
            <a:ext cx="8135937" cy="593725"/>
          </a:xfrm>
          <a:prstGeom prst="rect">
            <a:avLst/>
          </a:prstGeom>
          <a:noFill/>
          <a:ln>
            <a:noFill/>
            <a:prstDash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spcFirstLastPara="0" vertOverflow="overflow" horzOverflow="overflow" vert="horz" wrap="square" lIns="100794" tIns="50397" rIns="100794" bIns="50397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449263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קידום הגנה מרחבית –&gt; שמורות טבע נוספות</a:t>
            </a:r>
          </a:p>
        </p:txBody>
      </p:sp>
      <p:pic>
        <p:nvPicPr>
          <p:cNvPr id="21506" name="Picture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56213" y="1322388"/>
            <a:ext cx="4684712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TextBox 18"/>
          <p:cNvSpPr txBox="1">
            <a:spLocks noChangeArrowheads="1"/>
          </p:cNvSpPr>
          <p:nvPr/>
        </p:nvSpPr>
        <p:spPr bwMode="auto">
          <a:xfrm>
            <a:off x="215900" y="1509713"/>
            <a:ext cx="460851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 rtl="1"/>
            <a:r>
              <a:rPr lang="he-IL" altLang="he-IL" b="1">
                <a:latin typeface="Calibri" panose="020F0502020204030204" pitchFamily="34" charset="0"/>
                <a:cs typeface="Calibri" panose="020F0502020204030204" pitchFamily="34" charset="0"/>
              </a:rPr>
              <a:t>עשב הים </a:t>
            </a:r>
            <a:r>
              <a:rPr lang="he-IL" altLang="he-IL">
                <a:latin typeface="Calibri" panose="020F0502020204030204" pitchFamily="34" charset="0"/>
                <a:cs typeface="Calibri" panose="020F0502020204030204" pitchFamily="34" charset="0"/>
              </a:rPr>
              <a:t>– מרבדי עשב ים מרשימים שהתאוששו בחוף הצפוני של אילת לאחר הוצאת כלובי הדגים.</a:t>
            </a:r>
          </a:p>
        </p:txBody>
      </p:sp>
      <p:cxnSp>
        <p:nvCxnSpPr>
          <p:cNvPr id="21508" name="Straight Arrow Connector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8424863" y="2433638"/>
            <a:ext cx="431800" cy="985837"/>
          </a:xfrm>
          <a:prstGeom prst="straightConnector1">
            <a:avLst/>
          </a:prstGeom>
          <a:noFill/>
          <a:ln w="28575" algn="ctr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1509" name="TextBox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04138" y="5641975"/>
            <a:ext cx="1873250" cy="18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he-IL" altLang="he-IL" sz="600">
                <a:solidFill>
                  <a:schemeClr val="bg1"/>
                </a:solidFill>
              </a:rPr>
              <a:t>צילום – עמרי עומסי</a:t>
            </a:r>
          </a:p>
        </p:txBody>
      </p:sp>
      <p:pic>
        <p:nvPicPr>
          <p:cNvPr id="10" name="Pictur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4859338"/>
            <a:ext cx="3684588" cy="24495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2339975"/>
            <a:ext cx="3684588" cy="24431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2700" y="3263900"/>
            <a:ext cx="1798638" cy="24018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-119063" y="-109538"/>
            <a:ext cx="10398126" cy="785812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00796" tIns="50398" rIns="100796" bIns="50398" rtlCol="1"/>
          <a:lstStyle/>
          <a:p>
            <a:pPr algn="r" defTabSz="495223" rtl="1" eaLnBrk="1">
              <a:lnSpc>
                <a:spcPct val="83000"/>
              </a:lnSpc>
              <a:buClr>
                <a:srgbClr val="000000"/>
              </a:buClr>
              <a:buSzPct val="100000"/>
              <a:defRPr/>
            </a:pPr>
            <a:endParaRPr lang="he-IL" sz="1984"/>
          </a:p>
        </p:txBody>
      </p:sp>
      <p:pic>
        <p:nvPicPr>
          <p:cNvPr id="4099" name="Picture 1" descr="תמונות דגים ואלמוגים במפרץ אילת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10080625" cy="754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כותרת 2">
            <a:extLst>
              <a:ext uri="{FF2B5EF4-FFF2-40B4-BE49-F238E27FC236}">
                <a16:creationId xmlns:a16="http://schemas.microsoft.com/office/drawing/2014/main" id="{B5A48560-B87C-F3C8-9F0A-5B7F742E8EF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03238" y="-1260475"/>
            <a:ext cx="9069387" cy="1260475"/>
          </a:xfr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r>
              <a:rPr lang="he-IL" dirty="0"/>
              <a:t>דגים ושוניות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41" name="TextBox 2"/>
          <p:cNvSpPr txBox="1">
            <a:spLocks noGrp="1" noChangeArrowheads="1"/>
          </p:cNvSpPr>
          <p:nvPr>
            <p:ph type="title" idx="4294967295"/>
          </p:nvPr>
        </p:nvSpPr>
        <p:spPr bwMode="auto">
          <a:xfrm>
            <a:off x="1944688" y="515938"/>
            <a:ext cx="8135937" cy="593725"/>
          </a:xfrm>
          <a:prstGeom prst="rect">
            <a:avLst/>
          </a:prstGeom>
          <a:noFill/>
          <a:ln>
            <a:noFill/>
            <a:prstDash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spcFirstLastPara="0" vertOverflow="overflow" horzOverflow="overflow" vert="horz" wrap="square" lIns="100794" tIns="50397" rIns="100794" bIns="50397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449263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קידום הגנה מרחבית –&gt; שמורות טבע נוספות</a:t>
            </a:r>
          </a:p>
        </p:txBody>
      </p:sp>
      <p:pic>
        <p:nvPicPr>
          <p:cNvPr id="22530" name="Picture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56213" y="1322388"/>
            <a:ext cx="4684712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TextBox 18"/>
          <p:cNvSpPr txBox="1">
            <a:spLocks noChangeArrowheads="1"/>
          </p:cNvSpPr>
          <p:nvPr/>
        </p:nvSpPr>
        <p:spPr bwMode="auto">
          <a:xfrm>
            <a:off x="360363" y="1509713"/>
            <a:ext cx="46228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 rtl="1"/>
            <a:r>
              <a:rPr lang="he-IL" altLang="he-IL" b="1">
                <a:latin typeface="Calibri" panose="020F0502020204030204" pitchFamily="34" charset="0"/>
                <a:cs typeface="Calibri" panose="020F0502020204030204" pitchFamily="34" charset="0"/>
              </a:rPr>
              <a:t>חוף קצא"א </a:t>
            </a:r>
            <a:r>
              <a:rPr lang="he-IL" altLang="he-IL">
                <a:latin typeface="Calibri" panose="020F0502020204030204" pitchFamily="34" charset="0"/>
                <a:cs typeface="Calibri" panose="020F0502020204030204" pitchFamily="34" charset="0"/>
              </a:rPr>
              <a:t>– אזור עם שוניות מרשימות (טבעיות ומלאכותיות; רדודות ועמוקות) שנפתח לציבור לאחר 50 שנה.</a:t>
            </a:r>
          </a:p>
        </p:txBody>
      </p:sp>
      <p:cxnSp>
        <p:nvCxnSpPr>
          <p:cNvPr id="22532" name="Straight Arrow Connector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7469188" y="3705225"/>
            <a:ext cx="307975" cy="687388"/>
          </a:xfrm>
          <a:prstGeom prst="straightConnector1">
            <a:avLst/>
          </a:prstGeom>
          <a:noFill/>
          <a:ln w="28575" algn="ctr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9" name="Picture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588" y="2124075"/>
            <a:ext cx="3452812" cy="25923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238" y="4875213"/>
            <a:ext cx="3459162" cy="25923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22535" name="Straight Arrow Connector 1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5445125" y="3535363"/>
            <a:ext cx="1868488" cy="503237"/>
          </a:xfrm>
          <a:prstGeom prst="straightConnector1">
            <a:avLst/>
          </a:prstGeom>
          <a:noFill/>
          <a:ln w="28575" algn="ctr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6" name="Picture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0213" y="3392488"/>
            <a:ext cx="1498600" cy="2000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537" name="Pictur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77175" y="3419475"/>
            <a:ext cx="1330325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6438" y="4154488"/>
            <a:ext cx="2643187" cy="14874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2539" name="TextBox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18575" y="4257675"/>
            <a:ext cx="1295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he-IL" altLang="he-IL">
                <a:latin typeface="Calibri" panose="020F0502020204030204" pitchFamily="34" charset="0"/>
                <a:cs typeface="Calibri" panose="020F0502020204030204" pitchFamily="34" charset="0"/>
              </a:rPr>
              <a:t>115 מ'</a:t>
            </a:r>
          </a:p>
        </p:txBody>
      </p:sp>
      <p:sp>
        <p:nvSpPr>
          <p:cNvPr id="22540" name="TextBox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48600" y="5419725"/>
            <a:ext cx="1871663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 rtl="1"/>
            <a:r>
              <a:rPr lang="he-IL" altLang="he-IL" sz="600">
                <a:solidFill>
                  <a:schemeClr val="bg1"/>
                </a:solidFill>
              </a:rPr>
              <a:t>צילום – אסף זבולוני ו- </a:t>
            </a:r>
            <a:r>
              <a:rPr lang="en-US" altLang="he-IL" sz="900">
                <a:solidFill>
                  <a:schemeClr val="bg1"/>
                </a:solidFill>
              </a:rPr>
              <a:t>BEACON</a:t>
            </a:r>
            <a:endParaRPr lang="he-IL" altLang="he-IL" sz="60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56213" y="1322388"/>
            <a:ext cx="4684712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8" name="TextBox 2"/>
          <p:cNvSpPr txBox="1">
            <a:spLocks noGrp="1" noChangeArrowheads="1"/>
          </p:cNvSpPr>
          <p:nvPr>
            <p:ph type="title" idx="4294967295"/>
          </p:nvPr>
        </p:nvSpPr>
        <p:spPr bwMode="auto">
          <a:xfrm>
            <a:off x="1944688" y="515938"/>
            <a:ext cx="8135937" cy="593725"/>
          </a:xfrm>
          <a:prstGeom prst="rect">
            <a:avLst/>
          </a:prstGeom>
          <a:noFill/>
          <a:ln>
            <a:noFill/>
            <a:prstDash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spcFirstLastPara="0" vertOverflow="overflow" horzOverflow="overflow" vert="horz" wrap="square" lIns="100794" tIns="50397" rIns="100794" bIns="50397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449263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קידום הגנה מרחבית –&gt; שמורות טבע נוספות</a:t>
            </a:r>
          </a:p>
        </p:txBody>
      </p:sp>
      <p:sp>
        <p:nvSpPr>
          <p:cNvPr id="23555" name="TextBox 18"/>
          <p:cNvSpPr txBox="1">
            <a:spLocks noChangeArrowheads="1"/>
          </p:cNvSpPr>
          <p:nvPr/>
        </p:nvSpPr>
        <p:spPr bwMode="auto">
          <a:xfrm>
            <a:off x="360363" y="1403350"/>
            <a:ext cx="46799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 rtl="1"/>
            <a:r>
              <a:rPr lang="he-IL" altLang="he-IL" b="1">
                <a:latin typeface="Calibri" panose="020F0502020204030204" pitchFamily="34" charset="0"/>
                <a:cs typeface="Calibri" panose="020F0502020204030204" pitchFamily="34" charset="0"/>
              </a:rPr>
              <a:t>השונית המזופוטית </a:t>
            </a:r>
            <a:r>
              <a:rPr lang="he-IL" altLang="he-IL">
                <a:latin typeface="Calibri" panose="020F0502020204030204" pitchFamily="34" charset="0"/>
                <a:cs typeface="Calibri" panose="020F0502020204030204" pitchFamily="34" charset="0"/>
              </a:rPr>
              <a:t>– הרחבה לאזור העמוק יותר שכולל בתוכו שוניות מזופוטיות בעומקים של 40-140 מ'.</a:t>
            </a:r>
          </a:p>
        </p:txBody>
      </p:sp>
      <p:cxnSp>
        <p:nvCxnSpPr>
          <p:cNvPr id="23556" name="Straight Arrow Connector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6950075" y="4545013"/>
            <a:ext cx="739775" cy="674687"/>
          </a:xfrm>
          <a:prstGeom prst="straightConnector1">
            <a:avLst/>
          </a:prstGeom>
          <a:noFill/>
          <a:ln w="28575" algn="ctr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6" name="Picture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08875" y="4176713"/>
            <a:ext cx="1873250" cy="1619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23558" name="Straight Arrow Connector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863975" y="4662488"/>
            <a:ext cx="2838450" cy="238125"/>
          </a:xfrm>
          <a:prstGeom prst="straightConnector1">
            <a:avLst/>
          </a:prstGeom>
          <a:noFill/>
          <a:ln w="28575" algn="ctr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3559" name="TextBox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61263" y="4113213"/>
            <a:ext cx="12239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he-IL" altLang="he-IL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135מ'</a:t>
            </a:r>
          </a:p>
        </p:txBody>
      </p:sp>
      <p:grpSp>
        <p:nvGrpSpPr>
          <p:cNvPr id="23560" name="Group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/>
        </p:nvGrpSpPr>
        <p:grpSpPr bwMode="auto">
          <a:xfrm>
            <a:off x="1387475" y="2103438"/>
            <a:ext cx="2525713" cy="1204912"/>
            <a:chOff x="1106325" y="6319167"/>
            <a:chExt cx="2525218" cy="1205086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11087" y="6366799"/>
              <a:ext cx="2520456" cy="115745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3574" name="TextBox 16"/>
            <p:cNvSpPr txBox="1">
              <a:spLocks noChangeArrowheads="1"/>
            </p:cNvSpPr>
            <p:nvPr/>
          </p:nvSpPr>
          <p:spPr bwMode="auto">
            <a:xfrm>
              <a:off x="1106325" y="6319167"/>
              <a:ext cx="122413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he-IL" altLang="he-IL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70 מ'</a:t>
              </a:r>
            </a:p>
          </p:txBody>
        </p:sp>
      </p:grpSp>
      <p:grpSp>
        <p:nvGrpSpPr>
          <p:cNvPr id="23561" name="Group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/>
        </p:nvGrpSpPr>
        <p:grpSpPr bwMode="auto">
          <a:xfrm>
            <a:off x="955675" y="3348038"/>
            <a:ext cx="3446463" cy="1955800"/>
            <a:chOff x="647824" y="4355901"/>
            <a:chExt cx="3447157" cy="1955449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7824" y="4373360"/>
              <a:ext cx="3447157" cy="193799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3572" name="TextBox 17"/>
            <p:cNvSpPr txBox="1">
              <a:spLocks noChangeArrowheads="1"/>
            </p:cNvSpPr>
            <p:nvPr/>
          </p:nvSpPr>
          <p:spPr bwMode="auto">
            <a:xfrm>
              <a:off x="719832" y="4355901"/>
              <a:ext cx="122413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he-IL" altLang="he-IL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90 מ'</a:t>
              </a:r>
            </a:p>
          </p:txBody>
        </p:sp>
      </p:grpSp>
      <p:grpSp>
        <p:nvGrpSpPr>
          <p:cNvPr id="23562" name="Group 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/>
        </p:nvGrpSpPr>
        <p:grpSpPr bwMode="auto">
          <a:xfrm>
            <a:off x="962025" y="5329238"/>
            <a:ext cx="3432175" cy="1978025"/>
            <a:chOff x="655379" y="2339677"/>
            <a:chExt cx="3432047" cy="197723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5379" y="2384109"/>
              <a:ext cx="3432047" cy="193280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3570" name="TextBox 19"/>
            <p:cNvSpPr txBox="1">
              <a:spLocks noChangeArrowheads="1"/>
            </p:cNvSpPr>
            <p:nvPr/>
          </p:nvSpPr>
          <p:spPr bwMode="auto">
            <a:xfrm>
              <a:off x="719832" y="2339677"/>
              <a:ext cx="122413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he-IL" altLang="he-IL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105 מ'</a:t>
              </a:r>
            </a:p>
          </p:txBody>
        </p:sp>
      </p:grpSp>
      <p:pic>
        <p:nvPicPr>
          <p:cNvPr id="23563" name="Pictur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65813" y="5932488"/>
            <a:ext cx="1331912" cy="74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4" name="TextBox 2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7563" y="3078163"/>
            <a:ext cx="1873250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 rtl="1"/>
            <a:r>
              <a:rPr lang="he-IL" altLang="he-IL" sz="600">
                <a:solidFill>
                  <a:schemeClr val="bg1"/>
                </a:solidFill>
              </a:rPr>
              <a:t>צילום – אסף זבולוני ו- </a:t>
            </a:r>
            <a:r>
              <a:rPr lang="en-US" altLang="he-IL" sz="900">
                <a:solidFill>
                  <a:schemeClr val="bg1"/>
                </a:solidFill>
              </a:rPr>
              <a:t>BEACON</a:t>
            </a:r>
            <a:endParaRPr lang="he-IL" altLang="he-IL" sz="600">
              <a:solidFill>
                <a:schemeClr val="bg1"/>
              </a:solidFill>
            </a:endParaRPr>
          </a:p>
        </p:txBody>
      </p:sp>
      <p:sp>
        <p:nvSpPr>
          <p:cNvPr id="23565" name="TextBox 2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6188" y="7123113"/>
            <a:ext cx="1871662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 rtl="1"/>
            <a:r>
              <a:rPr lang="he-IL" altLang="he-IL" sz="600"/>
              <a:t>צילום – אסף זבולוני ועודד עזרא</a:t>
            </a:r>
          </a:p>
        </p:txBody>
      </p:sp>
      <p:sp>
        <p:nvSpPr>
          <p:cNvPr id="23566" name="TextBox 2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30475" y="5087938"/>
            <a:ext cx="1871663" cy="18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 rtl="1"/>
            <a:r>
              <a:rPr lang="he-IL" altLang="he-IL" sz="600">
                <a:solidFill>
                  <a:schemeClr val="bg1"/>
                </a:solidFill>
              </a:rPr>
              <a:t>צילום – אסף זבולוני ועודד עזרא</a:t>
            </a:r>
          </a:p>
        </p:txBody>
      </p:sp>
      <p:sp>
        <p:nvSpPr>
          <p:cNvPr id="23567" name="TextBox 2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61263" y="4205288"/>
            <a:ext cx="1871662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 rtl="1"/>
            <a:r>
              <a:rPr lang="he-IL" altLang="he-IL" sz="600">
                <a:solidFill>
                  <a:schemeClr val="bg1"/>
                </a:solidFill>
              </a:rPr>
              <a:t>צילום – אסף זבולוני ועודד עזרא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3" name="TextBox 2"/>
          <p:cNvSpPr txBox="1">
            <a:spLocks noGrp="1" noChangeArrowheads="1"/>
          </p:cNvSpPr>
          <p:nvPr>
            <p:ph type="title" idx="4294967295"/>
          </p:nvPr>
        </p:nvSpPr>
        <p:spPr bwMode="auto">
          <a:xfrm>
            <a:off x="1944688" y="515938"/>
            <a:ext cx="8135937" cy="593725"/>
          </a:xfrm>
          <a:prstGeom prst="rect">
            <a:avLst/>
          </a:prstGeom>
          <a:noFill/>
          <a:ln>
            <a:noFill/>
            <a:prstDash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spcFirstLastPara="0" vertOverflow="overflow" horzOverflow="overflow" vert="horz" wrap="square" lIns="100794" tIns="50397" rIns="100794" bIns="50397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449263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קידום הגנה מרחבית –&gt; שמורות טבע נוספות</a:t>
            </a:r>
          </a:p>
        </p:txBody>
      </p:sp>
      <p:sp>
        <p:nvSpPr>
          <p:cNvPr id="24578" name="TextBox 18"/>
          <p:cNvSpPr txBox="1">
            <a:spLocks noChangeArrowheads="1"/>
          </p:cNvSpPr>
          <p:nvPr/>
        </p:nvSpPr>
        <p:spPr bwMode="auto">
          <a:xfrm>
            <a:off x="-9525" y="1473200"/>
            <a:ext cx="5221288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 rtl="1"/>
            <a:r>
              <a:rPr lang="he-IL" altLang="he-IL" b="1">
                <a:latin typeface="Calibri" panose="020F0502020204030204" pitchFamily="34" charset="0"/>
                <a:cs typeface="Calibri" panose="020F0502020204030204" pitchFamily="34" charset="0"/>
              </a:rPr>
              <a:t>קניוני הים העמוק </a:t>
            </a:r>
            <a:r>
              <a:rPr lang="he-IL" altLang="he-IL">
                <a:latin typeface="Calibri" panose="020F0502020204030204" pitchFamily="34" charset="0"/>
                <a:cs typeface="Calibri" panose="020F0502020204030204" pitchFamily="34" charset="0"/>
              </a:rPr>
              <a:t>–  </a:t>
            </a:r>
            <a:r>
              <a:rPr lang="he-IL" altLang="he-IL" sz="1700">
                <a:latin typeface="Calibri" panose="020F0502020204030204" pitchFamily="34" charset="0"/>
                <a:cs typeface="Calibri" panose="020F0502020204030204" pitchFamily="34" charset="0"/>
              </a:rPr>
              <a:t>אזורי </a:t>
            </a:r>
            <a:r>
              <a:rPr lang="he-IL" altLang="he-IL" sz="1700" u="sng">
                <a:latin typeface="Calibri" panose="020F0502020204030204" pitchFamily="34" charset="0"/>
                <a:cs typeface="Calibri" panose="020F0502020204030204" pitchFamily="34" charset="0"/>
              </a:rPr>
              <a:t>חיפוש</a:t>
            </a:r>
            <a:r>
              <a:rPr lang="he-IL" altLang="he-IL" sz="1700">
                <a:latin typeface="Calibri" panose="020F0502020204030204" pitchFamily="34" charset="0"/>
                <a:cs typeface="Calibri" panose="020F0502020204030204" pitchFamily="34" charset="0"/>
              </a:rPr>
              <a:t> להגנה על הים העמוק במקומות שהמורפולוגיה שלהם ידועה כתומכת במגוון ביולוגי רב.</a:t>
            </a:r>
          </a:p>
        </p:txBody>
      </p:sp>
      <p:pic>
        <p:nvPicPr>
          <p:cNvPr id="25613" name="מציין מיקום תוכן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350" y="2266950"/>
            <a:ext cx="5051425" cy="2886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4" name="תמונה 2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0813" y="5364163"/>
            <a:ext cx="4960937" cy="1866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4" name="Picture 1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56213" y="1322388"/>
            <a:ext cx="4684712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43775" y="4424363"/>
            <a:ext cx="2160588" cy="728662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6" name="TextBox 2"/>
          <p:cNvSpPr txBox="1">
            <a:spLocks noGrp="1" noChangeArrowheads="1"/>
          </p:cNvSpPr>
          <p:nvPr>
            <p:ph type="title" idx="4294967295"/>
          </p:nvPr>
        </p:nvSpPr>
        <p:spPr bwMode="auto">
          <a:xfrm>
            <a:off x="1944688" y="515938"/>
            <a:ext cx="8135937" cy="593725"/>
          </a:xfrm>
          <a:prstGeom prst="rect">
            <a:avLst/>
          </a:prstGeom>
          <a:noFill/>
          <a:ln>
            <a:noFill/>
            <a:prstDash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spcFirstLastPara="0" vertOverflow="overflow" horzOverflow="overflow" vert="horz" wrap="square" lIns="100794" tIns="50397" rIns="100794" bIns="50397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449263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קידום הגנה מרחבית –&gt; שמורות טבע נוספות</a:t>
            </a:r>
          </a:p>
        </p:txBody>
      </p:sp>
      <p:sp>
        <p:nvSpPr>
          <p:cNvPr id="25602" name="TextBox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32675" y="4113213"/>
            <a:ext cx="12239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he-IL" altLang="he-IL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135מ'</a:t>
            </a:r>
          </a:p>
        </p:txBody>
      </p:sp>
      <p:sp>
        <p:nvSpPr>
          <p:cNvPr id="25603" name="TextBox 2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8538" y="3078163"/>
            <a:ext cx="1873250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 rtl="1"/>
            <a:r>
              <a:rPr lang="he-IL" altLang="he-IL" sz="600">
                <a:solidFill>
                  <a:schemeClr val="bg1"/>
                </a:solidFill>
              </a:rPr>
              <a:t>צילום – אסף זבולוני ו- </a:t>
            </a:r>
            <a:r>
              <a:rPr lang="en-US" altLang="he-IL" sz="900">
                <a:solidFill>
                  <a:schemeClr val="bg1"/>
                </a:solidFill>
              </a:rPr>
              <a:t>BEACON</a:t>
            </a:r>
            <a:endParaRPr lang="he-IL" altLang="he-IL" sz="600">
              <a:solidFill>
                <a:schemeClr val="bg1"/>
              </a:solidFill>
            </a:endParaRPr>
          </a:p>
        </p:txBody>
      </p:sp>
      <p:sp>
        <p:nvSpPr>
          <p:cNvPr id="25604" name="TextBox 2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5825" y="7078663"/>
            <a:ext cx="1871663" cy="18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 rtl="1"/>
            <a:r>
              <a:rPr lang="he-IL" altLang="he-IL" sz="600">
                <a:solidFill>
                  <a:schemeClr val="bg1"/>
                </a:solidFill>
              </a:rPr>
              <a:t>צילום – אסף זבולוני ועודד עזרא</a:t>
            </a:r>
          </a:p>
        </p:txBody>
      </p:sp>
      <p:sp>
        <p:nvSpPr>
          <p:cNvPr id="25605" name="TextBox 2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32675" y="4205288"/>
            <a:ext cx="1871663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 rtl="1"/>
            <a:r>
              <a:rPr lang="he-IL" altLang="he-IL" sz="600">
                <a:solidFill>
                  <a:schemeClr val="bg1"/>
                </a:solidFill>
              </a:rPr>
              <a:t>צילום – אסף זבולוני ועודד עזרא</a:t>
            </a:r>
          </a:p>
        </p:txBody>
      </p:sp>
      <p:pic>
        <p:nvPicPr>
          <p:cNvPr id="25607" name="Picture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56213" y="1322388"/>
            <a:ext cx="4684712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9" name="Rounded Rectangle 18"/>
          <p:cNvSpPr>
            <a:spLocks noChangeArrowheads="1"/>
          </p:cNvSpPr>
          <p:nvPr/>
        </p:nvSpPr>
        <p:spPr bwMode="auto">
          <a:xfrm>
            <a:off x="1871663" y="1835150"/>
            <a:ext cx="1944687" cy="1238250"/>
          </a:xfrm>
          <a:prstGeom prst="roundRect">
            <a:avLst>
              <a:gd name="adj" fmla="val 5120"/>
            </a:avLst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r>
              <a:rPr lang="en-US" altLang="en-US" sz="32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30% by 2030</a:t>
            </a:r>
            <a:endParaRPr lang="he-IL" altLang="en-US" sz="3200" b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608" name="TextBox 2"/>
          <p:cNvSpPr txBox="1">
            <a:spLocks noChangeArrowheads="1"/>
          </p:cNvSpPr>
          <p:nvPr/>
        </p:nvSpPr>
        <p:spPr bwMode="auto">
          <a:xfrm>
            <a:off x="144463" y="3309938"/>
            <a:ext cx="4895850" cy="258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 rtl="1"/>
            <a:r>
              <a:rPr lang="he-IL" altLang="en-US"/>
              <a:t>שמורות הטבע המוכרזות מהוות כיום רק 5.2% מהמים הריבוניים של ישראל במפרץ אילת!</a:t>
            </a:r>
          </a:p>
          <a:p>
            <a:pPr algn="r" rtl="1"/>
            <a:endParaRPr lang="he-IL" altLang="en-US"/>
          </a:p>
          <a:p>
            <a:pPr algn="r" rtl="1"/>
            <a:r>
              <a:rPr lang="he-IL" altLang="en-US"/>
              <a:t>שטח האזורים המוצעים – 13.6%.</a:t>
            </a:r>
          </a:p>
          <a:p>
            <a:pPr algn="r" rtl="1"/>
            <a:endParaRPr lang="he-IL" altLang="en-US"/>
          </a:p>
          <a:p>
            <a:pPr algn="r" rtl="1"/>
            <a:r>
              <a:rPr lang="he-IL" altLang="en-US"/>
              <a:t>בסה"כ – 18.7%.</a:t>
            </a:r>
          </a:p>
          <a:p>
            <a:pPr algn="r" rtl="1"/>
            <a:endParaRPr lang="he-IL" altLang="en-US"/>
          </a:p>
          <a:p>
            <a:pPr algn="r" rtl="1"/>
            <a:r>
              <a:rPr lang="he-IL" altLang="en-US"/>
              <a:t>קניוני הים העמוק (אזורי חיפוש) מהווים 32.1% מהמים הריבוניים.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Box 2"/>
          <p:cNvSpPr txBox="1">
            <a:spLocks noGrp="1" noChangeArrowheads="1"/>
          </p:cNvSpPr>
          <p:nvPr>
            <p:ph type="title" idx="4294967295"/>
          </p:nvPr>
        </p:nvSpPr>
        <p:spPr bwMode="auto">
          <a:xfrm>
            <a:off x="1944688" y="515938"/>
            <a:ext cx="8135937" cy="593725"/>
          </a:xfrm>
          <a:prstGeom prst="rect">
            <a:avLst/>
          </a:prstGeom>
          <a:noFill/>
          <a:ln>
            <a:noFill/>
            <a:prstDash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spcFirstLastPara="0" vertOverflow="overflow" horzOverflow="overflow" vert="horz" wrap="square" lIns="100794" tIns="50397" rIns="100794" bIns="50397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449263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דיג – המלצות ממשקיות סביבתיות</a:t>
            </a:r>
          </a:p>
        </p:txBody>
      </p:sp>
      <p:pic>
        <p:nvPicPr>
          <p:cNvPr id="26628" name="Picture 8" descr="מפת מצב קיים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87988" y="1830388"/>
            <a:ext cx="4376737" cy="4757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2" descr="מפת מצב מוצע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463" y="1830388"/>
            <a:ext cx="5256212" cy="571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9" name="TextBox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7525" y="1347788"/>
            <a:ext cx="69119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he-IL" altLang="he-IL" sz="2400">
                <a:latin typeface="Calibri" panose="020F0502020204030204" pitchFamily="34" charset="0"/>
                <a:cs typeface="Calibri" panose="020F0502020204030204" pitchFamily="34" charset="0"/>
              </a:rPr>
              <a:t>מצב קיים =================&gt; מצב מוצע</a:t>
            </a:r>
          </a:p>
        </p:txBody>
      </p:sp>
      <p:pic>
        <p:nvPicPr>
          <p:cNvPr id="12" name="Picture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1638" y="3233738"/>
            <a:ext cx="1930400" cy="14493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70550" y="2339975"/>
            <a:ext cx="1746250" cy="1303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Box 2"/>
          <p:cNvSpPr txBox="1">
            <a:spLocks noGrp="1" noChangeArrowheads="1"/>
          </p:cNvSpPr>
          <p:nvPr>
            <p:ph type="title" idx="4294967295"/>
          </p:nvPr>
        </p:nvSpPr>
        <p:spPr bwMode="auto">
          <a:xfrm>
            <a:off x="1944688" y="515938"/>
            <a:ext cx="8135937" cy="593725"/>
          </a:xfrm>
          <a:prstGeom prst="rect">
            <a:avLst/>
          </a:prstGeom>
          <a:noFill/>
          <a:ln>
            <a:noFill/>
            <a:prstDash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spcFirstLastPara="0" vertOverflow="overflow" horzOverflow="overflow" vert="horz" wrap="square" lIns="100794" tIns="50397" rIns="100794" bIns="50397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449263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צלילה – המלצות ממשקיות סביבתיות</a:t>
            </a:r>
          </a:p>
        </p:txBody>
      </p:sp>
      <p:sp>
        <p:nvSpPr>
          <p:cNvPr id="27651" name="TextBox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7525" y="1347788"/>
            <a:ext cx="69119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he-IL" altLang="he-IL" sz="2400">
                <a:latin typeface="Calibri" panose="020F0502020204030204" pitchFamily="34" charset="0"/>
                <a:cs typeface="Calibri" panose="020F0502020204030204" pitchFamily="34" charset="0"/>
              </a:rPr>
              <a:t>מצב קיים =================&gt; מצב מוצע</a:t>
            </a:r>
          </a:p>
        </p:txBody>
      </p:sp>
      <p:pic>
        <p:nvPicPr>
          <p:cNvPr id="27652" name="Picture 3" descr="מפת מצב קיים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88013" y="1809750"/>
            <a:ext cx="4243387" cy="458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5" descr="מפת מצב מוצע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338" y="1809750"/>
            <a:ext cx="5251450" cy="568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8013" y="5757863"/>
            <a:ext cx="2165350" cy="1622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Box 2"/>
          <p:cNvSpPr txBox="1">
            <a:spLocks noGrp="1" noChangeArrowheads="1"/>
          </p:cNvSpPr>
          <p:nvPr>
            <p:ph type="title" idx="4294967295"/>
          </p:nvPr>
        </p:nvSpPr>
        <p:spPr bwMode="auto">
          <a:xfrm>
            <a:off x="1944688" y="515938"/>
            <a:ext cx="8135937" cy="593725"/>
          </a:xfrm>
          <a:prstGeom prst="rect">
            <a:avLst/>
          </a:prstGeom>
          <a:noFill/>
          <a:ln>
            <a:noFill/>
            <a:prstDash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spcFirstLastPara="0" vertOverflow="overflow" horzOverflow="overflow" vert="horz" wrap="square" lIns="100794" tIns="50397" rIns="100794" bIns="50397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449263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שוניות מלאכותיות – עקרונות מנחים</a:t>
            </a:r>
          </a:p>
        </p:txBody>
      </p:sp>
      <p:pic>
        <p:nvPicPr>
          <p:cNvPr id="9" name="Picture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88013" y="1993900"/>
            <a:ext cx="3705225" cy="17637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6" descr="ספינה שטבעה במעמקים הים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16663" y="3940175"/>
            <a:ext cx="2447925" cy="32623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7" name="TextBox 11"/>
          <p:cNvSpPr txBox="1">
            <a:spLocks noChangeArrowheads="1"/>
          </p:cNvSpPr>
          <p:nvPr/>
        </p:nvSpPr>
        <p:spPr bwMode="auto">
          <a:xfrm>
            <a:off x="1787525" y="1347788"/>
            <a:ext cx="69119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rtl="1"/>
            <a:r>
              <a:rPr lang="he-IL" altLang="he-IL" sz="2400">
                <a:latin typeface="Calibri" panose="020F0502020204030204" pitchFamily="34" charset="0"/>
                <a:cs typeface="Calibri" panose="020F0502020204030204" pitchFamily="34" charset="0"/>
              </a:rPr>
              <a:t>מצב קיים </a:t>
            </a:r>
            <a:r>
              <a:rPr lang="he-IL" altLang="he-IL" sz="24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=================&gt; מצב מוצע</a:t>
            </a:r>
          </a:p>
        </p:txBody>
      </p:sp>
      <p:pic>
        <p:nvPicPr>
          <p:cNvPr id="13" name="Picture 12" descr="מפת אלמנטים מלאכותיים במפרץ אילת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900" y="1582738"/>
            <a:ext cx="5346700" cy="5797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4" name="TextBox 2"/>
          <p:cNvSpPr txBox="1">
            <a:spLocks noGrp="1" noChangeArrowheads="1"/>
          </p:cNvSpPr>
          <p:nvPr>
            <p:ph type="title" idx="4294967295"/>
          </p:nvPr>
        </p:nvSpPr>
        <p:spPr bwMode="auto">
          <a:xfrm>
            <a:off x="1944688" y="515938"/>
            <a:ext cx="8135937" cy="593725"/>
          </a:xfrm>
          <a:prstGeom prst="rect">
            <a:avLst/>
          </a:prstGeom>
          <a:noFill/>
          <a:ln>
            <a:noFill/>
            <a:prstDash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spcFirstLastPara="0" vertOverflow="overflow" horzOverflow="overflow" vert="horz" wrap="square" lIns="100794" tIns="50397" rIns="100794" bIns="50397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449263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שוניות מלאכותיות – עקרונות מנחים</a:t>
            </a:r>
          </a:p>
        </p:txBody>
      </p:sp>
      <p:sp>
        <p:nvSpPr>
          <p:cNvPr id="6" name="Right Arrow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5027613" y="4356100"/>
            <a:ext cx="936625" cy="647700"/>
          </a:xfrm>
          <a:prstGeom prst="rightArrow">
            <a:avLst/>
          </a:pr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1"/>
          <a:lstStyle/>
          <a:p>
            <a:pPr algn="r" rtl="1" eaLnBrk="1">
              <a:lnSpc>
                <a:spcPct val="8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he-IL"/>
          </a:p>
        </p:txBody>
      </p:sp>
      <p:sp>
        <p:nvSpPr>
          <p:cNvPr id="5" name="Rounded Rectangle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5976938" y="2771775"/>
            <a:ext cx="2592387" cy="3744913"/>
          </a:xfrm>
          <a:prstGeom prst="roundRect">
            <a:avLst>
              <a:gd name="adj" fmla="val 4956"/>
            </a:avLst>
          </a:pr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1"/>
          <a:lstStyle/>
          <a:p>
            <a:pPr algn="r" rtl="1" eaLnBrk="1">
              <a:lnSpc>
                <a:spcPct val="8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he-IL"/>
          </a:p>
        </p:txBody>
      </p:sp>
      <p:sp>
        <p:nvSpPr>
          <p:cNvPr id="29700" name="TextBox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7525" y="1347788"/>
            <a:ext cx="69119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rtl="1"/>
            <a:r>
              <a:rPr lang="he-IL" altLang="he-IL" sz="2400">
                <a:latin typeface="Calibri" panose="020F0502020204030204" pitchFamily="34" charset="0"/>
                <a:cs typeface="Calibri" panose="020F0502020204030204" pitchFamily="34" charset="0"/>
              </a:rPr>
              <a:t>מצב קיים =================&gt; מצב מוצע</a:t>
            </a:r>
          </a:p>
        </p:txBody>
      </p:sp>
      <p:sp>
        <p:nvSpPr>
          <p:cNvPr id="29701" name="TextBox 2"/>
          <p:cNvSpPr txBox="1">
            <a:spLocks noChangeArrowheads="1"/>
          </p:cNvSpPr>
          <p:nvPr/>
        </p:nvSpPr>
        <p:spPr bwMode="auto">
          <a:xfrm>
            <a:off x="5903913" y="2987675"/>
            <a:ext cx="2495550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5pPr>
            <a:lvl6pPr marL="25146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6pPr>
            <a:lvl7pPr marL="29718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7pPr>
            <a:lvl8pPr marL="34290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8pPr>
            <a:lvl9pPr marL="38862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9pPr>
          </a:lstStyle>
          <a:p>
            <a:pPr algn="r" rtl="1">
              <a:buFont typeface="Arial" panose="020B0604020202020204" pitchFamily="34" charset="0"/>
              <a:buChar char="•"/>
            </a:pPr>
            <a:r>
              <a:rPr lang="he-IL" altLang="he-IL">
                <a:latin typeface="Calibri" panose="020F0502020204030204" pitchFamily="34" charset="0"/>
                <a:cs typeface="Calibri" panose="020F0502020204030204" pitchFamily="34" charset="0"/>
              </a:rPr>
              <a:t>ניצול מיטבי של אלמנטים מלאכותיים קיימים</a:t>
            </a:r>
            <a:endParaRPr lang="en-US" altLang="he-IL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1">
              <a:buFont typeface="Arial" panose="020B0604020202020204" pitchFamily="34" charset="0"/>
              <a:buChar char="•"/>
            </a:pPr>
            <a:r>
              <a:rPr lang="he-IL" altLang="he-IL">
                <a:latin typeface="Calibri" panose="020F0502020204030204" pitchFamily="34" charset="0"/>
                <a:cs typeface="Calibri" panose="020F0502020204030204" pitchFamily="34" charset="0"/>
              </a:rPr>
              <a:t>מיקום</a:t>
            </a:r>
            <a:endParaRPr lang="en-US" altLang="he-IL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1">
              <a:buFont typeface="Arial" panose="020B0604020202020204" pitchFamily="34" charset="0"/>
              <a:buChar char="•"/>
            </a:pPr>
            <a:r>
              <a:rPr lang="he-IL" altLang="he-IL">
                <a:latin typeface="Calibri" panose="020F0502020204030204" pitchFamily="34" charset="0"/>
                <a:cs typeface="Calibri" panose="020F0502020204030204" pitchFamily="34" charset="0"/>
              </a:rPr>
              <a:t>חומרים</a:t>
            </a:r>
            <a:endParaRPr lang="en-US" altLang="he-IL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1">
              <a:buFont typeface="Arial" panose="020B0604020202020204" pitchFamily="34" charset="0"/>
              <a:buChar char="•"/>
            </a:pPr>
            <a:r>
              <a:rPr lang="he-IL" altLang="he-IL">
                <a:latin typeface="Calibri" panose="020F0502020204030204" pitchFamily="34" charset="0"/>
                <a:cs typeface="Calibri" panose="020F0502020204030204" pitchFamily="34" charset="0"/>
              </a:rPr>
              <a:t>מבנה</a:t>
            </a:r>
            <a:endParaRPr lang="en-US" altLang="he-IL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1">
              <a:buFont typeface="Arial" panose="020B0604020202020204" pitchFamily="34" charset="0"/>
              <a:buChar char="•"/>
            </a:pPr>
            <a:r>
              <a:rPr lang="he-IL" altLang="he-IL">
                <a:latin typeface="Calibri" panose="020F0502020204030204" pitchFamily="34" charset="0"/>
                <a:cs typeface="Calibri" panose="020F0502020204030204" pitchFamily="34" charset="0"/>
              </a:rPr>
              <a:t>לחצי מבקרים</a:t>
            </a:r>
            <a:endParaRPr lang="en-US" altLang="he-IL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1">
              <a:buFont typeface="Arial" panose="020B0604020202020204" pitchFamily="34" charset="0"/>
              <a:buChar char="•"/>
            </a:pPr>
            <a:r>
              <a:rPr lang="he-IL" altLang="he-IL">
                <a:latin typeface="Calibri" panose="020F0502020204030204" pitchFamily="34" charset="0"/>
                <a:cs typeface="Calibri" panose="020F0502020204030204" pitchFamily="34" charset="0"/>
              </a:rPr>
              <a:t>ניהול ואחריות</a:t>
            </a:r>
            <a:endParaRPr lang="en-US" altLang="he-IL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1">
              <a:buFont typeface="Arial" panose="020B0604020202020204" pitchFamily="34" charset="0"/>
              <a:buChar char="•"/>
            </a:pPr>
            <a:r>
              <a:rPr lang="he-IL" altLang="he-IL">
                <a:latin typeface="Calibri" panose="020F0502020204030204" pitchFamily="34" charset="0"/>
                <a:cs typeface="Calibri" panose="020F0502020204030204" pitchFamily="34" charset="0"/>
              </a:rPr>
              <a:t>שתילת אלמוגים  </a:t>
            </a:r>
            <a:endParaRPr lang="en-US" altLang="he-IL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1">
              <a:buFont typeface="Arial" panose="020B0604020202020204" pitchFamily="34" charset="0"/>
              <a:buChar char="•"/>
            </a:pPr>
            <a:r>
              <a:rPr lang="he-IL" altLang="he-IL">
                <a:latin typeface="Calibri" panose="020F0502020204030204" pitchFamily="34" charset="0"/>
                <a:cs typeface="Calibri" panose="020F0502020204030204" pitchFamily="34" charset="0"/>
              </a:rPr>
              <a:t>ניטור</a:t>
            </a:r>
            <a:endParaRPr lang="en-US" altLang="he-IL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1">
              <a:buFont typeface="Arial" panose="020B0604020202020204" pitchFamily="34" charset="0"/>
              <a:buChar char="•"/>
            </a:pPr>
            <a:r>
              <a:rPr lang="he-IL" altLang="he-IL">
                <a:latin typeface="Calibri" panose="020F0502020204030204" pitchFamily="34" charset="0"/>
                <a:cs typeface="Calibri" panose="020F0502020204030204" pitchFamily="34" charset="0"/>
              </a:rPr>
              <a:t>הדרגתיות</a:t>
            </a:r>
            <a:endParaRPr lang="en-US" altLang="he-IL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1">
              <a:buFont typeface="Arial" panose="020B0604020202020204" pitchFamily="34" charset="0"/>
              <a:buChar char="•"/>
            </a:pPr>
            <a:r>
              <a:rPr lang="he-IL" altLang="he-IL">
                <a:latin typeface="Calibri" panose="020F0502020204030204" pitchFamily="34" charset="0"/>
                <a:cs typeface="Calibri" panose="020F0502020204030204" pitchFamily="34" charset="0"/>
              </a:rPr>
              <a:t>היתרים</a:t>
            </a:r>
          </a:p>
        </p:txBody>
      </p:sp>
      <p:pic>
        <p:nvPicPr>
          <p:cNvPr id="4" name="Picture 3" descr="חוברת עקרונות מנחים לתכנון והצבת שוניות מלאכותיות באילת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800" y="1920875"/>
            <a:ext cx="4648200" cy="54594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9703" name="TextBox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2050" y="5992813"/>
            <a:ext cx="1871663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he-IL" altLang="he-IL" sz="600">
                <a:solidFill>
                  <a:schemeClr val="bg1"/>
                </a:solidFill>
              </a:rPr>
              <a:t>צילום – עמרי עומסי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Box 2"/>
          <p:cNvSpPr txBox="1">
            <a:spLocks noGrp="1" noChangeArrowheads="1"/>
          </p:cNvSpPr>
          <p:nvPr>
            <p:ph type="title" idx="4294967295"/>
          </p:nvPr>
        </p:nvSpPr>
        <p:spPr bwMode="auto">
          <a:xfrm>
            <a:off x="1944688" y="515938"/>
            <a:ext cx="8135937" cy="593725"/>
          </a:xfrm>
          <a:prstGeom prst="rect">
            <a:avLst/>
          </a:prstGeom>
          <a:noFill/>
          <a:ln>
            <a:noFill/>
            <a:prstDash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spcFirstLastPara="0" vertOverflow="overflow" horzOverflow="overflow" vert="horz" wrap="square" lIns="100794" tIns="50397" rIns="100794" bIns="50397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449263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תאורה מלאכותית – המלצות מרחביות</a:t>
            </a:r>
          </a:p>
        </p:txBody>
      </p:sp>
      <p:sp>
        <p:nvSpPr>
          <p:cNvPr id="30723" name="TextBox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7525" y="1347788"/>
            <a:ext cx="69119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he-IL" altLang="he-IL" sz="2400">
                <a:latin typeface="Calibri" panose="020F0502020204030204" pitchFamily="34" charset="0"/>
                <a:cs typeface="Calibri" panose="020F0502020204030204" pitchFamily="34" charset="0"/>
              </a:rPr>
              <a:t>מצב קיים =================&gt; מצב מוצע</a:t>
            </a:r>
          </a:p>
        </p:txBody>
      </p:sp>
      <p:pic>
        <p:nvPicPr>
          <p:cNvPr id="8" name="Picture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9813" y="2097088"/>
            <a:ext cx="3505200" cy="22320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תמונות של תאורה במפרץ אילת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9813" y="4535488"/>
            <a:ext cx="3505200" cy="2628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Rounded Rectangle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503238" y="5500688"/>
            <a:ext cx="1657350" cy="1808162"/>
          </a:xfrm>
          <a:prstGeom prst="roundRect">
            <a:avLst>
              <a:gd name="adj" fmla="val 4956"/>
            </a:avLst>
          </a:pr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1"/>
          <a:lstStyle/>
          <a:p>
            <a:pPr algn="r" rtl="1" eaLnBrk="1">
              <a:lnSpc>
                <a:spcPct val="8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he-IL"/>
          </a:p>
        </p:txBody>
      </p:sp>
      <p:sp>
        <p:nvSpPr>
          <p:cNvPr id="30732" name="TextBox 5"/>
          <p:cNvSpPr txBox="1">
            <a:spLocks noChangeArrowheads="1"/>
          </p:cNvSpPr>
          <p:nvPr/>
        </p:nvSpPr>
        <p:spPr bwMode="auto">
          <a:xfrm>
            <a:off x="431800" y="5554514"/>
            <a:ext cx="1728788" cy="175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5pPr>
            <a:lvl6pPr marL="25146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6pPr>
            <a:lvl7pPr marL="29718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7pPr>
            <a:lvl8pPr marL="34290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8pPr>
            <a:lvl9pPr marL="38862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9pPr>
          </a:lstStyle>
          <a:p>
            <a:pPr algn="r" rtl="1">
              <a:buFont typeface="Arial" panose="020B0604020202020204" pitchFamily="34" charset="0"/>
              <a:buChar char="•"/>
            </a:pPr>
            <a:r>
              <a:rPr lang="he-IL" altLang="he-IL">
                <a:latin typeface="Calibri" panose="020F0502020204030204" pitchFamily="34" charset="0"/>
                <a:cs typeface="Calibri" panose="020F0502020204030204" pitchFamily="34" charset="0"/>
              </a:rPr>
              <a:t>כיווניות</a:t>
            </a:r>
          </a:p>
          <a:p>
            <a:pPr algn="r" rtl="1">
              <a:buFont typeface="Arial" panose="020B0604020202020204" pitchFamily="34" charset="0"/>
              <a:buChar char="•"/>
            </a:pPr>
            <a:r>
              <a:rPr lang="he-IL" altLang="he-IL">
                <a:latin typeface="Calibri" panose="020F0502020204030204" pitchFamily="34" charset="0"/>
                <a:cs typeface="Calibri" panose="020F0502020204030204" pitchFamily="34" charset="0"/>
              </a:rPr>
              <a:t>אורך גל </a:t>
            </a:r>
          </a:p>
          <a:p>
            <a:pPr algn="r" rtl="1">
              <a:buFont typeface="Arial" panose="020B0604020202020204" pitchFamily="34" charset="0"/>
              <a:buChar char="•"/>
            </a:pPr>
            <a:r>
              <a:rPr lang="he-IL" altLang="he-IL">
                <a:latin typeface="Calibri" panose="020F0502020204030204" pitchFamily="34" charset="0"/>
                <a:cs typeface="Calibri" panose="020F0502020204030204" pitchFamily="34" charset="0"/>
              </a:rPr>
              <a:t>עוצמה </a:t>
            </a:r>
          </a:p>
          <a:p>
            <a:pPr algn="r" rtl="1">
              <a:buFont typeface="Arial" panose="020B0604020202020204" pitchFamily="34" charset="0"/>
              <a:buChar char="•"/>
            </a:pPr>
            <a:r>
              <a:rPr lang="he-IL" altLang="he-IL">
                <a:latin typeface="Calibri" panose="020F0502020204030204" pitchFamily="34" charset="0"/>
                <a:cs typeface="Calibri" panose="020F0502020204030204" pitchFamily="34" charset="0"/>
              </a:rPr>
              <a:t>עמעום</a:t>
            </a:r>
          </a:p>
          <a:p>
            <a:pPr algn="r" rtl="1">
              <a:buFont typeface="Arial" panose="020B0604020202020204" pitchFamily="34" charset="0"/>
              <a:buChar char="•"/>
            </a:pPr>
            <a:r>
              <a:rPr lang="he-IL" altLang="he-IL">
                <a:latin typeface="Calibri" panose="020F0502020204030204" pitchFamily="34" charset="0"/>
                <a:cs typeface="Calibri" panose="020F0502020204030204" pitchFamily="34" charset="0"/>
              </a:rPr>
              <a:t>אישור תכניות </a:t>
            </a:r>
          </a:p>
          <a:p>
            <a:pPr algn="r" rtl="1">
              <a:buFont typeface="Arial" panose="020B0604020202020204" pitchFamily="34" charset="0"/>
              <a:buChar char="•"/>
            </a:pPr>
            <a:r>
              <a:rPr lang="he-IL" altLang="he-IL">
                <a:latin typeface="Calibri" panose="020F0502020204030204" pitchFamily="34" charset="0"/>
                <a:cs typeface="Calibri" panose="020F0502020204030204" pitchFamily="34" charset="0"/>
              </a:rPr>
              <a:t>חתך הארה </a:t>
            </a:r>
          </a:p>
        </p:txBody>
      </p:sp>
      <p:sp>
        <p:nvSpPr>
          <p:cNvPr id="15" name="Right Arrow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 rot="5400000">
            <a:off x="827087" y="4699001"/>
            <a:ext cx="936625" cy="647700"/>
          </a:xfrm>
          <a:prstGeom prst="rightArrow">
            <a:avLst/>
          </a:pr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1"/>
          <a:lstStyle/>
          <a:p>
            <a:pPr algn="r" rtl="1" eaLnBrk="1">
              <a:lnSpc>
                <a:spcPct val="8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he-IL"/>
          </a:p>
        </p:txBody>
      </p:sp>
      <p:pic>
        <p:nvPicPr>
          <p:cNvPr id="5" name="Picture 4" descr="חוברת בנושא מזעות הפרעות תאורה באילת ובחופיה ועקרונות מנחים לתכנון תאורה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7700" y="1784350"/>
            <a:ext cx="3883025" cy="2987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0263" y="5008563"/>
            <a:ext cx="2687637" cy="1612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7788" y="6515100"/>
            <a:ext cx="5157787" cy="1009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Box 2"/>
          <p:cNvSpPr txBox="1">
            <a:spLocks noGrp="1" noChangeArrowheads="1"/>
          </p:cNvSpPr>
          <p:nvPr>
            <p:ph type="title" idx="4294967295"/>
          </p:nvPr>
        </p:nvSpPr>
        <p:spPr bwMode="auto">
          <a:xfrm>
            <a:off x="5688013" y="515938"/>
            <a:ext cx="4213225" cy="646112"/>
          </a:xfrm>
          <a:prstGeom prst="rect">
            <a:avLst/>
          </a:prstGeom>
          <a:noFill/>
          <a:ln>
            <a:noFill/>
            <a:prstDash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spcFirstLastPara="0" vertOverflow="overflow" horzOverflow="overflow" vert="horz" wrap="square" lIns="100794" tIns="50397" rIns="100794" bIns="50397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449263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altLang="en-US" sz="35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לסיכום</a:t>
            </a:r>
          </a:p>
        </p:txBody>
      </p:sp>
      <p:sp>
        <p:nvSpPr>
          <p:cNvPr id="31747" name="TextBox 2"/>
          <p:cNvSpPr txBox="1">
            <a:spLocks noChangeArrowheads="1"/>
          </p:cNvSpPr>
          <p:nvPr/>
        </p:nvSpPr>
        <p:spPr bwMode="auto">
          <a:xfrm>
            <a:off x="3960813" y="1692275"/>
            <a:ext cx="5940425" cy="409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5pPr>
            <a:lvl6pPr marL="25146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6pPr>
            <a:lvl7pPr marL="29718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7pPr>
            <a:lvl8pPr marL="34290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8pPr>
            <a:lvl9pPr marL="38862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9pPr>
          </a:lstStyle>
          <a:p>
            <a:pPr algn="r" rtl="1">
              <a:buFont typeface="Arial" panose="020B0604020202020204" pitchFamily="34" charset="0"/>
              <a:buChar char="•"/>
            </a:pPr>
            <a:r>
              <a:rPr lang="he-IL" altLang="he-IL" sz="2000">
                <a:latin typeface="Calibri" panose="020F0502020204030204" pitchFamily="34" charset="0"/>
                <a:cs typeface="Calibri" panose="020F0502020204030204" pitchFamily="34" charset="0"/>
              </a:rPr>
              <a:t>מסמך המדיניות נועד לקדם הגנה על המערכות הטבעיות במפרץ אילת ולאפשר פיתוח בר-קיימא.</a:t>
            </a:r>
          </a:p>
          <a:p>
            <a:pPr algn="r" rtl="1">
              <a:buFont typeface="Arial" panose="020B0604020202020204" pitchFamily="34" charset="0"/>
              <a:buChar char="•"/>
            </a:pPr>
            <a:r>
              <a:rPr lang="he-IL" altLang="he-IL" sz="2000">
                <a:latin typeface="Calibri" panose="020F0502020204030204" pitchFamily="34" charset="0"/>
                <a:cs typeface="Calibri" panose="020F0502020204030204" pitchFamily="34" charset="0"/>
              </a:rPr>
              <a:t>הוא "שם על השולחן" בצורה מאוד ברורה את מדיניות שמירת הטבע, כך שאין צורך כל פעם "להמציא את הגלגל".</a:t>
            </a:r>
          </a:p>
          <a:p>
            <a:pPr algn="r" rtl="1">
              <a:buFont typeface="Arial" panose="020B0604020202020204" pitchFamily="34" charset="0"/>
              <a:buChar char="•"/>
            </a:pPr>
            <a:r>
              <a:rPr lang="he-IL" altLang="he-IL" sz="2000">
                <a:latin typeface="Calibri" panose="020F0502020204030204" pitchFamily="34" charset="0"/>
                <a:cs typeface="Calibri" panose="020F0502020204030204" pitchFamily="34" charset="0"/>
              </a:rPr>
              <a:t>המסמך התקבל על ידי גופים חשובים ומקבלי החלטות ומהווה כיום בסיס לגיבוש מדיניות תכנונית במפרץ אילת.</a:t>
            </a:r>
          </a:p>
          <a:p>
            <a:pPr algn="r" rtl="1">
              <a:buFont typeface="Arial" panose="020B0604020202020204" pitchFamily="34" charset="0"/>
              <a:buChar char="•"/>
            </a:pPr>
            <a:r>
              <a:rPr lang="he-IL" altLang="he-IL" sz="2000">
                <a:latin typeface="Calibri" panose="020F0502020204030204" pitchFamily="34" charset="0"/>
                <a:cs typeface="Calibri" panose="020F0502020204030204" pitchFamily="34" charset="0"/>
              </a:rPr>
              <a:t>חלקו האקולוגי של המסמך הוטמע בתוך מסמך המדיניות המתהווה למרחב הימי והחופי של מנהל התכנון.</a:t>
            </a:r>
          </a:p>
          <a:p>
            <a:pPr algn="r" rtl="1">
              <a:buFont typeface="Arial" panose="020B0604020202020204" pitchFamily="34" charset="0"/>
              <a:buChar char="•"/>
            </a:pPr>
            <a:endParaRPr lang="he-IL" altLang="he-IL" sz="2000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1">
              <a:buFont typeface="Arial" panose="020B0604020202020204" pitchFamily="34" charset="0"/>
              <a:buChar char="•"/>
            </a:pPr>
            <a:endParaRPr lang="he-IL" altLang="he-IL" sz="20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1">
              <a:buFont typeface="Arial" panose="020B0604020202020204" pitchFamily="34" charset="0"/>
              <a:buChar char="•"/>
            </a:pPr>
            <a:endParaRPr lang="he-IL" altLang="he-IL" sz="2000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1">
              <a:buFont typeface="Arial" panose="020B0604020202020204" pitchFamily="34" charset="0"/>
              <a:buChar char="•"/>
            </a:pPr>
            <a:endParaRPr lang="he-IL" altLang="he-IL" sz="2000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1">
              <a:buFont typeface="Arial" panose="020B0604020202020204" pitchFamily="34" charset="0"/>
              <a:buChar char="•"/>
            </a:pPr>
            <a:endParaRPr lang="he-IL" altLang="he-IL" sz="20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748" name="TextBox 2"/>
          <p:cNvSpPr txBox="1">
            <a:spLocks noChangeArrowheads="1"/>
          </p:cNvSpPr>
          <p:nvPr/>
        </p:nvSpPr>
        <p:spPr bwMode="auto">
          <a:xfrm>
            <a:off x="-73025" y="1331913"/>
            <a:ext cx="3800475" cy="629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 rtl="1"/>
            <a:r>
              <a:rPr lang="he-IL" altLang="he-IL" sz="1600" b="1">
                <a:latin typeface="Calibri" panose="020F0502020204030204" pitchFamily="34" charset="0"/>
                <a:cs typeface="Calibri" panose="020F0502020204030204" pitchFamily="34" charset="0"/>
              </a:rPr>
              <a:t>תודות ל:</a:t>
            </a:r>
          </a:p>
          <a:p>
            <a:pPr algn="r" rtl="1"/>
            <a:endParaRPr lang="he-IL" altLang="he-IL" sz="3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1"/>
            <a:r>
              <a:rPr lang="he-IL" altLang="he-IL" sz="1600">
                <a:latin typeface="Calibri" panose="020F0502020204030204" pitchFamily="34" charset="0"/>
                <a:cs typeface="Calibri" panose="020F0502020204030204" pitchFamily="34" charset="0"/>
              </a:rPr>
              <a:t>עזרי אלון – יוזמה והתנעה</a:t>
            </a:r>
          </a:p>
          <a:p>
            <a:pPr algn="r" rtl="1"/>
            <a:r>
              <a:rPr lang="he-IL" altLang="he-IL" sz="1600">
                <a:latin typeface="Calibri" panose="020F0502020204030204" pitchFamily="34" charset="0"/>
                <a:cs typeface="Calibri" panose="020F0502020204030204" pitchFamily="34" charset="0"/>
              </a:rPr>
              <a:t>שיר טריקי - </a:t>
            </a:r>
            <a:r>
              <a:rPr lang="en-US" altLang="he-IL" sz="1600">
                <a:latin typeface="Calibri" panose="020F0502020204030204" pitchFamily="34" charset="0"/>
                <a:cs typeface="Calibri" panose="020F0502020204030204" pitchFamily="34" charset="0"/>
              </a:rPr>
              <a:t>GIS</a:t>
            </a:r>
            <a:endParaRPr lang="he-IL" altLang="he-IL" sz="16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1"/>
            <a:endParaRPr lang="he-IL" altLang="he-IL" sz="16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1"/>
            <a:r>
              <a:rPr lang="he-IL" altLang="he-IL" sz="1600">
                <a:latin typeface="Calibri" panose="020F0502020204030204" pitchFamily="34" charset="0"/>
                <a:cs typeface="Calibri" panose="020F0502020204030204" pitchFamily="34" charset="0"/>
              </a:rPr>
              <a:t>ד"ר יונתן שקד – ייעוץ ועזרה בעריכה מדעית</a:t>
            </a:r>
          </a:p>
          <a:p>
            <a:pPr algn="r" rtl="1"/>
            <a:endParaRPr lang="he-IL" altLang="he-IL" sz="16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1"/>
            <a:r>
              <a:rPr lang="he-IL" altLang="he-IL" sz="1600">
                <a:latin typeface="Calibri" panose="020F0502020204030204" pitchFamily="34" charset="0"/>
                <a:cs typeface="Calibri" panose="020F0502020204030204" pitchFamily="34" charset="0"/>
              </a:rPr>
              <a:t>ד"ר יהושע שקדי</a:t>
            </a:r>
          </a:p>
          <a:p>
            <a:pPr algn="r" rtl="1"/>
            <a:r>
              <a:rPr lang="he-IL" altLang="he-IL" sz="1600">
                <a:latin typeface="Calibri" panose="020F0502020204030204" pitchFamily="34" charset="0"/>
                <a:cs typeface="Calibri" panose="020F0502020204030204" pitchFamily="34" charset="0"/>
              </a:rPr>
              <a:t>גלעד גבאי</a:t>
            </a:r>
          </a:p>
          <a:p>
            <a:pPr algn="r" rtl="1"/>
            <a:r>
              <a:rPr lang="he-IL" altLang="he-IL" sz="1600">
                <a:latin typeface="Calibri" panose="020F0502020204030204" pitchFamily="34" charset="0"/>
                <a:cs typeface="Calibri" panose="020F0502020204030204" pitchFamily="34" charset="0"/>
              </a:rPr>
              <a:t>ניר אנגרט</a:t>
            </a:r>
          </a:p>
          <a:p>
            <a:pPr algn="r" rtl="1"/>
            <a:r>
              <a:rPr lang="he-IL" altLang="he-IL" sz="1600">
                <a:latin typeface="Calibri" panose="020F0502020204030204" pitchFamily="34" charset="0"/>
                <a:cs typeface="Calibri" panose="020F0502020204030204" pitchFamily="34" charset="0"/>
              </a:rPr>
              <a:t>ד"ר נעם לידר</a:t>
            </a:r>
          </a:p>
          <a:p>
            <a:pPr algn="r" rtl="1"/>
            <a:r>
              <a:rPr lang="he-IL" altLang="he-IL" sz="1600">
                <a:latin typeface="Calibri" panose="020F0502020204030204" pitchFamily="34" charset="0"/>
                <a:cs typeface="Calibri" panose="020F0502020204030204" pitchFamily="34" charset="0"/>
              </a:rPr>
              <a:t>ד"ר אסף צוער</a:t>
            </a:r>
          </a:p>
          <a:p>
            <a:pPr algn="r" rtl="1"/>
            <a:r>
              <a:rPr lang="he-IL" altLang="he-IL" sz="1600">
                <a:latin typeface="Calibri" panose="020F0502020204030204" pitchFamily="34" charset="0"/>
                <a:cs typeface="Calibri" panose="020F0502020204030204" pitchFamily="34" charset="0"/>
              </a:rPr>
              <a:t>ד"ר רותי יהל</a:t>
            </a:r>
          </a:p>
          <a:p>
            <a:pPr algn="r" rtl="1"/>
            <a:endParaRPr lang="he-IL" altLang="he-IL" sz="16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1"/>
            <a:r>
              <a:rPr lang="he-IL" altLang="he-IL" sz="1600">
                <a:latin typeface="Calibri" panose="020F0502020204030204" pitchFamily="34" charset="0"/>
                <a:cs typeface="Calibri" panose="020F0502020204030204" pitchFamily="34" charset="0"/>
              </a:rPr>
              <a:t>אלון רוטשילד – ייעוץ וקריאה ביקורתית</a:t>
            </a:r>
          </a:p>
          <a:p>
            <a:pPr algn="r" rtl="1"/>
            <a:endParaRPr lang="he-IL" altLang="he-IL" sz="16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1"/>
            <a:r>
              <a:rPr lang="he-IL" altLang="he-IL" sz="1600">
                <a:latin typeface="Calibri" panose="020F0502020204030204" pitchFamily="34" charset="0"/>
                <a:cs typeface="Calibri" panose="020F0502020204030204" pitchFamily="34" charset="0"/>
              </a:rPr>
              <a:t>יהודית מוסרי</a:t>
            </a:r>
          </a:p>
          <a:p>
            <a:pPr algn="r" rtl="1"/>
            <a:r>
              <a:rPr lang="he-IL" altLang="he-IL" sz="1600">
                <a:latin typeface="Calibri" panose="020F0502020204030204" pitchFamily="34" charset="0"/>
                <a:cs typeface="Calibri" panose="020F0502020204030204" pitchFamily="34" charset="0"/>
              </a:rPr>
              <a:t>מתן לוינסון</a:t>
            </a:r>
          </a:p>
          <a:p>
            <a:pPr algn="r" rtl="1"/>
            <a:r>
              <a:rPr lang="he-IL" altLang="he-IL" sz="1600">
                <a:latin typeface="Calibri" panose="020F0502020204030204" pitchFamily="34" charset="0"/>
                <a:cs typeface="Calibri" panose="020F0502020204030204" pitchFamily="34" charset="0"/>
              </a:rPr>
              <a:t>ד"ר דרור צוראל</a:t>
            </a:r>
          </a:p>
          <a:p>
            <a:pPr algn="r" rtl="1"/>
            <a:endParaRPr lang="he-IL" altLang="he-IL" sz="16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1"/>
            <a:r>
              <a:rPr lang="he-IL" altLang="he-IL" sz="1600">
                <a:latin typeface="Calibri" panose="020F0502020204030204" pitchFamily="34" charset="0"/>
                <a:cs typeface="Calibri" panose="020F0502020204030204" pitchFamily="34" charset="0"/>
              </a:rPr>
              <a:t>פרופ' יונתן בלמקר</a:t>
            </a:r>
          </a:p>
          <a:p>
            <a:pPr algn="r" rtl="1"/>
            <a:r>
              <a:rPr lang="he-IL" altLang="he-IL" sz="1600">
                <a:latin typeface="Calibri" panose="020F0502020204030204" pitchFamily="34" charset="0"/>
                <a:cs typeface="Calibri" panose="020F0502020204030204" pitchFamily="34" charset="0"/>
              </a:rPr>
              <a:t>פרופ' אמציה גנין</a:t>
            </a:r>
          </a:p>
          <a:p>
            <a:pPr algn="r" rtl="1"/>
            <a:r>
              <a:rPr lang="he-IL" altLang="he-IL" sz="1600">
                <a:latin typeface="Calibri" panose="020F0502020204030204" pitchFamily="34" charset="0"/>
                <a:cs typeface="Calibri" panose="020F0502020204030204" pitchFamily="34" charset="0"/>
              </a:rPr>
              <a:t>פרופ' מעוז פיין</a:t>
            </a:r>
          </a:p>
          <a:p>
            <a:pPr algn="r" rtl="1"/>
            <a:r>
              <a:rPr lang="he-IL" altLang="he-IL" sz="1600">
                <a:latin typeface="Calibri" panose="020F0502020204030204" pitchFamily="34" charset="0"/>
                <a:cs typeface="Calibri" panose="020F0502020204030204" pitchFamily="34" charset="0"/>
              </a:rPr>
              <a:t>ד"ר רמי קליין</a:t>
            </a:r>
          </a:p>
          <a:p>
            <a:pPr algn="r" rtl="1"/>
            <a:r>
              <a:rPr lang="he-IL" altLang="he-IL" sz="1600">
                <a:latin typeface="Calibri" panose="020F0502020204030204" pitchFamily="34" charset="0"/>
                <a:cs typeface="Calibri" panose="020F0502020204030204" pitchFamily="34" charset="0"/>
              </a:rPr>
              <a:t>פרופ' רועי הולצמן</a:t>
            </a:r>
            <a:endParaRPr lang="en-US" altLang="he-IL" sz="16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1"/>
            <a:endParaRPr lang="he-IL" altLang="he-IL" sz="16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754" name="TextBox 11"/>
          <p:cNvSpPr txBox="1">
            <a:spLocks noChangeArrowheads="1"/>
          </p:cNvSpPr>
          <p:nvPr/>
        </p:nvSpPr>
        <p:spPr bwMode="auto">
          <a:xfrm>
            <a:off x="395288" y="3349625"/>
            <a:ext cx="16065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/>
            <a:r>
              <a:rPr lang="he-IL" altLang="he-IL" sz="1600">
                <a:latin typeface="Calibri" panose="020F0502020204030204" pitchFamily="34" charset="0"/>
                <a:cs typeface="Calibri" panose="020F0502020204030204" pitchFamily="34" charset="0"/>
              </a:rPr>
              <a:t>ייעוץ </a:t>
            </a:r>
          </a:p>
          <a:p>
            <a:pPr algn="r"/>
            <a:r>
              <a:rPr lang="he-IL" altLang="he-IL" sz="1600">
                <a:latin typeface="Calibri" panose="020F0502020204030204" pitchFamily="34" charset="0"/>
                <a:cs typeface="Calibri" panose="020F0502020204030204" pitchFamily="34" charset="0"/>
              </a:rPr>
              <a:t>קריאה ביקורתית</a:t>
            </a:r>
          </a:p>
        </p:txBody>
      </p:sp>
      <p:sp>
        <p:nvSpPr>
          <p:cNvPr id="31749" name="Left Brace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 bwMode="auto">
          <a:xfrm>
            <a:off x="2001838" y="2916238"/>
            <a:ext cx="287337" cy="1512887"/>
          </a:xfrm>
          <a:prstGeom prst="leftBrace">
            <a:avLst>
              <a:gd name="adj1" fmla="val 81318"/>
              <a:gd name="adj2" fmla="val 50000"/>
            </a:avLst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r" rtl="1" eaLnBrk="1">
              <a:lnSpc>
                <a:spcPct val="8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he-IL" altLang="he-IL"/>
          </a:p>
        </p:txBody>
      </p:sp>
      <p:sp>
        <p:nvSpPr>
          <p:cNvPr id="31750" name="Left Brace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 bwMode="auto">
          <a:xfrm>
            <a:off x="1982788" y="5065713"/>
            <a:ext cx="287337" cy="720725"/>
          </a:xfrm>
          <a:prstGeom prst="leftBrace">
            <a:avLst>
              <a:gd name="adj1" fmla="val 41538"/>
              <a:gd name="adj2" fmla="val 50000"/>
            </a:avLst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r" rtl="1" eaLnBrk="1">
              <a:lnSpc>
                <a:spcPct val="8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he-IL" altLang="he-IL"/>
          </a:p>
        </p:txBody>
      </p:sp>
      <p:sp>
        <p:nvSpPr>
          <p:cNvPr id="31751" name="Left Brace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 bwMode="auto">
          <a:xfrm>
            <a:off x="1985963" y="6075363"/>
            <a:ext cx="287337" cy="1223962"/>
          </a:xfrm>
          <a:prstGeom prst="leftBrace">
            <a:avLst>
              <a:gd name="adj1" fmla="val 94521"/>
              <a:gd name="adj2" fmla="val 50000"/>
            </a:avLst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r" rtl="1" eaLnBrk="1">
              <a:lnSpc>
                <a:spcPct val="8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he-IL" altLang="he-IL"/>
          </a:p>
        </p:txBody>
      </p:sp>
      <p:sp>
        <p:nvSpPr>
          <p:cNvPr id="31752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2675" y="6230938"/>
            <a:ext cx="9366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/>
            <a:r>
              <a:rPr lang="he-IL" altLang="he-IL" sz="1600">
                <a:latin typeface="Calibri" panose="020F0502020204030204" pitchFamily="34" charset="0"/>
                <a:cs typeface="Calibri" panose="020F0502020204030204" pitchFamily="34" charset="0"/>
              </a:rPr>
              <a:t>ייעוץ נתונים</a:t>
            </a:r>
          </a:p>
        </p:txBody>
      </p:sp>
      <p:sp>
        <p:nvSpPr>
          <p:cNvPr id="31753" name="TextBox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6238" y="5111750"/>
            <a:ext cx="16065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/>
            <a:r>
              <a:rPr lang="he-IL" altLang="he-IL" sz="1600">
                <a:latin typeface="Calibri" panose="020F0502020204030204" pitchFamily="34" charset="0"/>
                <a:cs typeface="Calibri" panose="020F0502020204030204" pitchFamily="34" charset="0"/>
              </a:rPr>
              <a:t>ייעוץ </a:t>
            </a:r>
          </a:p>
          <a:p>
            <a:pPr algn="r"/>
            <a:r>
              <a:rPr lang="he-IL" altLang="he-IL" sz="1600">
                <a:latin typeface="Calibri" panose="020F0502020204030204" pitchFamily="34" charset="0"/>
                <a:cs typeface="Calibri" panose="020F0502020204030204" pitchFamily="34" charset="0"/>
              </a:rPr>
              <a:t>קריאה ביקורתית</a:t>
            </a:r>
          </a:p>
        </p:txBody>
      </p:sp>
      <p:pic>
        <p:nvPicPr>
          <p:cNvPr id="13" name="Pictur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18310" y="4690689"/>
            <a:ext cx="4536256" cy="2646050"/>
          </a:xfrm>
          <a:prstGeom prst="rect">
            <a:avLst/>
          </a:prstGeom>
          <a:ln>
            <a:noFill/>
          </a:ln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6" name="TextBox 2"/>
          <p:cNvSpPr txBox="1">
            <a:spLocks noGrp="1" noChangeArrowheads="1"/>
          </p:cNvSpPr>
          <p:nvPr>
            <p:ph type="title" idx="4294967295"/>
          </p:nvPr>
        </p:nvSpPr>
        <p:spPr bwMode="auto">
          <a:xfrm>
            <a:off x="2016125" y="515938"/>
            <a:ext cx="7777163" cy="593725"/>
          </a:xfrm>
          <a:prstGeom prst="rect">
            <a:avLst/>
          </a:prstGeom>
          <a:noFill/>
          <a:ln>
            <a:noFill/>
            <a:prstDash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spcFirstLastPara="0" vertOverflow="overflow" horzOverflow="overflow" vert="horz" wrap="square" lIns="100794" tIns="50397" rIns="100794" bIns="50397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449263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חשיבות מפרץ אילת</a:t>
            </a:r>
          </a:p>
        </p:txBody>
      </p:sp>
      <p:pic>
        <p:nvPicPr>
          <p:cNvPr id="5123" name="Picture 1" descr="כותרת מהאינטרנט - מפרץ אילת התברג לרשימת המפרצים היפים ביותר בעולם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3238" y="4316413"/>
            <a:ext cx="2876550" cy="3067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2" descr="צולננים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89613" y="4211638"/>
            <a:ext cx="3859212" cy="24812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63925" y="5873750"/>
            <a:ext cx="2224088" cy="1485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9813" y="1547813"/>
            <a:ext cx="3529012" cy="23510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1800" y="1547813"/>
            <a:ext cx="3168650" cy="23637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Picture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00475" y="1901825"/>
            <a:ext cx="2474913" cy="16430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0" name="TextBox 1"/>
          <p:cNvSpPr txBox="1">
            <a:spLocks noChangeArrowheads="1"/>
          </p:cNvSpPr>
          <p:nvPr/>
        </p:nvSpPr>
        <p:spPr bwMode="auto">
          <a:xfrm>
            <a:off x="6119813" y="1538288"/>
            <a:ext cx="25923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>
            <a:spAutoFit/>
          </a:bodyPr>
          <a:lstStyle/>
          <a:p>
            <a:pPr algn="ctr" rtl="1"/>
            <a:r>
              <a:rPr lang="he-IL" altLang="he-IL" dirty="0">
                <a:latin typeface="Calibri" panose="020F0502020204030204" pitchFamily="34" charset="0"/>
                <a:cs typeface="Calibri" panose="020F0502020204030204" pitchFamily="34" charset="0"/>
              </a:rPr>
              <a:t>ריף הדולפינים</a:t>
            </a:r>
          </a:p>
        </p:txBody>
      </p:sp>
      <p:sp>
        <p:nvSpPr>
          <p:cNvPr id="5131" name="TextBox 10"/>
          <p:cNvSpPr txBox="1">
            <a:spLocks noChangeArrowheads="1"/>
          </p:cNvSpPr>
          <p:nvPr/>
        </p:nvSpPr>
        <p:spPr bwMode="auto">
          <a:xfrm>
            <a:off x="676275" y="1547813"/>
            <a:ext cx="25923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>
            <a:spAutoFit/>
          </a:bodyPr>
          <a:lstStyle/>
          <a:p>
            <a:pPr algn="ctr" rtl="1"/>
            <a:r>
              <a:rPr lang="he-IL" altLang="he-IL" dirty="0">
                <a:latin typeface="Calibri" panose="020F0502020204030204" pitchFamily="34" charset="0"/>
                <a:cs typeface="Calibri" panose="020F0502020204030204" pitchFamily="34" charset="0"/>
              </a:rPr>
              <a:t>המצפה התת ימי</a:t>
            </a:r>
          </a:p>
        </p:txBody>
      </p:sp>
      <p:pic>
        <p:nvPicPr>
          <p:cNvPr id="5132" name="Picture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46488" y="4106863"/>
            <a:ext cx="1897062" cy="1422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TextBox 2"/>
          <p:cNvSpPr txBox="1">
            <a:spLocks noGrp="1" noChangeArrowheads="1"/>
          </p:cNvSpPr>
          <p:nvPr>
            <p:ph type="title" idx="4294967295"/>
          </p:nvPr>
        </p:nvSpPr>
        <p:spPr bwMode="auto">
          <a:xfrm>
            <a:off x="2016125" y="515938"/>
            <a:ext cx="7777163" cy="593725"/>
          </a:xfrm>
          <a:prstGeom prst="rect">
            <a:avLst/>
          </a:prstGeom>
          <a:noFill/>
          <a:ln>
            <a:noFill/>
            <a:prstDash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spcFirstLastPara="0" vertOverflow="overflow" horzOverflow="overflow" vert="horz" wrap="square" lIns="100794" tIns="50397" rIns="100794" bIns="50397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449263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מצב שוניות האלמוגים בעולם</a:t>
            </a:r>
          </a:p>
        </p:txBody>
      </p:sp>
      <p:sp>
        <p:nvSpPr>
          <p:cNvPr id="11" name="TextBox 16"/>
          <p:cNvSpPr txBox="1">
            <a:spLocks noChangeArrowheads="1"/>
          </p:cNvSpPr>
          <p:nvPr/>
        </p:nvSpPr>
        <p:spPr bwMode="auto">
          <a:xfrm>
            <a:off x="174625" y="1042988"/>
            <a:ext cx="9726613" cy="299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85" tIns="50392" rIns="100785" bIns="50392">
            <a:spAutoFit/>
          </a:bodyPr>
          <a:lstStyle/>
          <a:p>
            <a:pPr algn="r" rtl="1" eaLnBrk="1" hangingPunct="1">
              <a:defRPr/>
            </a:pPr>
            <a:endParaRPr lang="he-IL" altLang="en-US" sz="2205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1" eaLnBrk="1" hangingPunct="1">
              <a:defRPr/>
            </a:pPr>
            <a:endParaRPr lang="he-IL" altLang="en-US" sz="2205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865" indent="-342865" algn="r" rtl="1">
              <a:buFont typeface="Arial" panose="020B0604020202020204" pitchFamily="34" charset="0"/>
              <a:buChar char="•"/>
              <a:defRPr/>
            </a:pPr>
            <a:r>
              <a:rPr lang="he-IL" altLang="en-US" dirty="0">
                <a:latin typeface="Calibri" panose="020F0502020204030204" pitchFamily="34" charset="0"/>
                <a:cs typeface="Calibri" panose="020F0502020204030204" pitchFamily="34" charset="0"/>
              </a:rPr>
              <a:t>במקומות רבים בעולם שוניות האלמוגים דועכות בקצב מהיר.</a:t>
            </a:r>
          </a:p>
          <a:p>
            <a:pPr marL="342865" indent="-342865" algn="r" rtl="1">
              <a:buFont typeface="Arial" panose="020B0604020202020204" pitchFamily="34" charset="0"/>
              <a:buChar char="•"/>
              <a:defRPr/>
            </a:pPr>
            <a:endParaRPr lang="he-IL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865" indent="-342865" algn="r" rtl="1">
              <a:buFont typeface="Arial" panose="020B0604020202020204" pitchFamily="34" charset="0"/>
              <a:buChar char="•"/>
              <a:defRPr/>
            </a:pPr>
            <a:r>
              <a:rPr lang="he-IL" altLang="en-US" dirty="0">
                <a:latin typeface="Calibri" panose="020F0502020204030204" pitchFamily="34" charset="0"/>
                <a:cs typeface="Calibri" panose="020F0502020204030204" pitchFamily="34" charset="0"/>
              </a:rPr>
              <a:t>אחת הסיבות העיקריות היא התחממות מי הים ואירועי ההלבנה הנלווים לה. </a:t>
            </a:r>
          </a:p>
          <a:p>
            <a:pPr marL="342865" indent="-342865" algn="r" rtl="1">
              <a:buFont typeface="Arial" panose="020B0604020202020204" pitchFamily="34" charset="0"/>
              <a:buChar char="•"/>
              <a:defRPr/>
            </a:pPr>
            <a:r>
              <a:rPr lang="he-IL" alt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שני מוקדי המשיכה העיקריים, המצפה התת ימי וריף הדולפינים, תלויים במפרץ לקיומם).</a:t>
            </a:r>
          </a:p>
          <a:p>
            <a:pPr marL="342865" indent="-342865" algn="r" rtl="1">
              <a:buFont typeface="Arial" panose="020B0604020202020204" pitchFamily="34" charset="0"/>
              <a:buChar char="•"/>
              <a:defRPr/>
            </a:pPr>
            <a:endParaRPr lang="he-IL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865" indent="-342865" algn="r" rtl="1">
              <a:buFont typeface="Arial" panose="020B0604020202020204" pitchFamily="34" charset="0"/>
              <a:buChar char="•"/>
              <a:defRPr/>
            </a:pPr>
            <a:endParaRPr lang="he-IL" altLang="en-US" sz="2205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1" eaLnBrk="1" hangingPunct="1">
              <a:defRPr/>
            </a:pPr>
            <a:endParaRPr lang="he-IL" altLang="en-US" sz="2205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1" eaLnBrk="1" hangingPunct="1">
              <a:defRPr/>
            </a:pPr>
            <a:endParaRPr lang="he-IL" altLang="en-US" sz="992" dirty="0">
              <a:solidFill>
                <a:srgbClr val="0033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149" name="Pictur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5425" y="2700338"/>
            <a:ext cx="3016250" cy="187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867275"/>
            <a:ext cx="2927350" cy="2335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2" descr="שונית אלמוגים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41675" y="3208338"/>
            <a:ext cx="6527800" cy="36718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2" name="TextBox 1"/>
          <p:cNvSpPr txBox="1">
            <a:spLocks noChangeArrowheads="1"/>
          </p:cNvSpPr>
          <p:nvPr/>
        </p:nvSpPr>
        <p:spPr bwMode="auto">
          <a:xfrm>
            <a:off x="4278313" y="3111500"/>
            <a:ext cx="44545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he-IL" sz="28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Mass Coral Bleaching</a:t>
            </a:r>
            <a:endParaRPr lang="he-IL" altLang="he-IL" sz="2800" b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Box 2"/>
          <p:cNvSpPr txBox="1">
            <a:spLocks noGrp="1" noChangeArrowheads="1"/>
          </p:cNvSpPr>
          <p:nvPr>
            <p:ph type="title" idx="4294967295"/>
          </p:nvPr>
        </p:nvSpPr>
        <p:spPr bwMode="auto">
          <a:xfrm>
            <a:off x="2016125" y="515938"/>
            <a:ext cx="7777163" cy="639762"/>
          </a:xfrm>
          <a:prstGeom prst="rect">
            <a:avLst/>
          </a:prstGeom>
          <a:noFill/>
          <a:ln>
            <a:noFill/>
            <a:prstDash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spcFirstLastPara="0" vertOverflow="overflow" horzOverflow="overflow" vert="horz" wrap="square" lIns="100794" tIns="50397" rIns="100794" bIns="50397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449263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altLang="en-US" sz="35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ייחודיותו </a:t>
            </a:r>
            <a:r>
              <a:rPr kumimoji="0" lang="he-IL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של</a:t>
            </a:r>
            <a:r>
              <a:rPr kumimoji="0" lang="he-IL" altLang="en-US" sz="35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מפרץ אילת</a:t>
            </a:r>
          </a:p>
        </p:txBody>
      </p:sp>
      <p:sp>
        <p:nvSpPr>
          <p:cNvPr id="50" name="TextBox 16"/>
          <p:cNvSpPr txBox="1">
            <a:spLocks noChangeArrowheads="1"/>
          </p:cNvSpPr>
          <p:nvPr/>
        </p:nvSpPr>
        <p:spPr bwMode="auto">
          <a:xfrm>
            <a:off x="174625" y="1331913"/>
            <a:ext cx="9726613" cy="1093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/>
          <a:p>
            <a:pPr algn="ctr" rtl="1" eaLnBrk="1" hangingPunct="1">
              <a:defRPr/>
            </a:pPr>
            <a:endParaRPr lang="he-IL" altLang="en-US" sz="1050" dirty="0">
              <a:solidFill>
                <a:srgbClr val="0033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rtl="1" eaLnBrk="1" hangingPunct="1">
              <a:defRPr/>
            </a:pPr>
            <a:r>
              <a:rPr lang="he-IL" altLang="en-US" sz="2200" dirty="0">
                <a:solidFill>
                  <a:srgbClr val="00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לאלמוגים במפרץ אילת עמידות גבוהה לטמפרטורות גבוהות</a:t>
            </a:r>
          </a:p>
          <a:p>
            <a:pPr algn="ctr" rtl="1" eaLnBrk="1" hangingPunct="1">
              <a:defRPr/>
            </a:pPr>
            <a:r>
              <a:rPr lang="he-IL" altLang="en-US" sz="2200" dirty="0">
                <a:solidFill>
                  <a:srgbClr val="00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=&gt; אין במפרץ אירועי </a:t>
            </a:r>
            <a:r>
              <a:rPr lang="en-US" altLang="en-US" sz="2200" dirty="0">
                <a:solidFill>
                  <a:srgbClr val="00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mass coral bleaching</a:t>
            </a:r>
            <a:endParaRPr lang="he-IL" altLang="en-US" sz="2200" dirty="0">
              <a:solidFill>
                <a:srgbClr val="0033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rtl="1" eaLnBrk="1" hangingPunct="1">
              <a:defRPr/>
            </a:pPr>
            <a:endParaRPr lang="he-IL" altLang="en-US" sz="1000" dirty="0">
              <a:solidFill>
                <a:srgbClr val="0033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172" name="Picture 10" descr="a corak reef refuge in the red sea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9613" y="2700338"/>
            <a:ext cx="8664575" cy="271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" name="TextBox 10"/>
          <p:cNvSpPr txBox="1">
            <a:spLocks noChangeArrowheads="1"/>
          </p:cNvSpPr>
          <p:nvPr/>
        </p:nvSpPr>
        <p:spPr bwMode="auto">
          <a:xfrm>
            <a:off x="422275" y="6003925"/>
            <a:ext cx="926147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rtl="1" eaLnBrk="1" hangingPunct="1"/>
            <a:r>
              <a:rPr lang="he-IL" altLang="he-IL" sz="2800">
                <a:latin typeface="Calibri" panose="020F0502020204030204" pitchFamily="34" charset="0"/>
                <a:cs typeface="Calibri" panose="020F0502020204030204" pitchFamily="34" charset="0"/>
              </a:rPr>
              <a:t>מפרץ אילת – שוניות בעלות חשיבות עולמית!!!</a:t>
            </a:r>
            <a:endParaRPr lang="en-US" altLang="he-IL" sz="28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4" name="Picture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8350" y="1866900"/>
            <a:ext cx="1295400" cy="23479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503238" y="6723063"/>
            <a:ext cx="9074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rtl="1"/>
            <a:r>
              <a:rPr lang="he-IL" altLang="he-IL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הזדמנות נדירה – </a:t>
            </a:r>
            <a:r>
              <a:rPr lang="he-IL" altLang="he-IL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להצליח להגן על בתי גידול ערכיים מאוד שברוב העולם נעלמים!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8" name="TextBox 2"/>
          <p:cNvSpPr txBox="1">
            <a:spLocks noGrp="1" noChangeArrowheads="1"/>
          </p:cNvSpPr>
          <p:nvPr>
            <p:ph type="title" idx="4294967295"/>
          </p:nvPr>
        </p:nvSpPr>
        <p:spPr bwMode="auto">
          <a:xfrm>
            <a:off x="2016125" y="515938"/>
            <a:ext cx="7777163" cy="593725"/>
          </a:xfrm>
          <a:prstGeom prst="rect">
            <a:avLst/>
          </a:prstGeom>
          <a:noFill/>
          <a:ln>
            <a:noFill/>
            <a:prstDash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spcFirstLastPara="0" vertOverflow="overflow" horzOverflow="overflow" vert="horz" wrap="square" lIns="100794" tIns="50397" rIns="100794" bIns="50397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449263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מצב שוניות האלמוגים במפרץ אילת</a:t>
            </a:r>
          </a:p>
        </p:txBody>
      </p:sp>
      <p:sp>
        <p:nvSpPr>
          <p:cNvPr id="8194" name="TextBox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-842169" y="4331494"/>
            <a:ext cx="24479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he-IL" sz="1600">
                <a:latin typeface="Calibri" panose="020F0502020204030204" pitchFamily="34" charset="0"/>
                <a:cs typeface="Calibri" panose="020F0502020204030204" pitchFamily="34" charset="0"/>
              </a:rPr>
              <a:t>Stony coral cover (%)</a:t>
            </a:r>
            <a:endParaRPr lang="he-IL" altLang="he-IL" sz="16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195" name="TextBox 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/>
        </p:nvSpPr>
        <p:spPr bwMode="auto">
          <a:xfrm rot="5400000">
            <a:off x="1338263" y="4330700"/>
            <a:ext cx="52959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he-IL" altLang="en-US" sz="1600">
                <a:latin typeface="Calibri" panose="020F0502020204030204" pitchFamily="34" charset="0"/>
                <a:cs typeface="Calibri" panose="020F0502020204030204" pitchFamily="34" charset="0"/>
              </a:rPr>
              <a:t>נתוני תכנית הניטור הלאומי של מפרץ אילת</a:t>
            </a:r>
            <a:endParaRPr lang="en-US" altLang="en-US" sz="16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196" name="TextBox 1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73025" y="1403350"/>
            <a:ext cx="4752975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he-IL" altLang="en-US" dirty="0">
                <a:latin typeface="Calibri" panose="020F0502020204030204" pitchFamily="34" charset="0"/>
                <a:cs typeface="Calibri" panose="020F0502020204030204" pitchFamily="34" charset="0"/>
              </a:rPr>
              <a:t>כיסוי האלמוגים יציב ואף עולה</a:t>
            </a:r>
            <a:endParaRPr lang="en-US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197" name="Picture 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7700" y="1765300"/>
            <a:ext cx="3154363" cy="56372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5" name="Picture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00675" y="4443413"/>
            <a:ext cx="3600450" cy="2705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6" name="Picture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00675" y="1660525"/>
            <a:ext cx="3597275" cy="26939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>
            <a:spLocks noGrp="1"/>
          </p:cNvSpPr>
          <p:nvPr>
            <p:ph type="title" idx="4294967295"/>
          </p:nvPr>
        </p:nvSpPr>
        <p:spPr>
          <a:xfrm>
            <a:off x="576263" y="585788"/>
            <a:ext cx="8942387" cy="155416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1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449263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אז למה בכל זאת לדאוג?</a:t>
            </a:r>
          </a:p>
          <a:p>
            <a:pPr marL="0" marR="0" lvl="0" indent="0" algn="ctr" defTabSz="449263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342900" marR="0" lvl="0" indent="-342900" algn="ctr" defTabSz="449263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he-IL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בגלל המגמה העולמית וההתחממות המקומית שנמדדת</a:t>
            </a:r>
          </a:p>
          <a:p>
            <a:pPr marL="171450" marR="0" lvl="0" indent="-171450" algn="ctr" defTabSz="449263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kumimoji="0" lang="he-IL" sz="5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342900" marR="0" lvl="0" indent="-342900" algn="ctr" defTabSz="449263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he-IL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בגלל מכלול האיומים וגורמי ההפרעה שפועלים על מפרץ אילת</a:t>
            </a:r>
          </a:p>
        </p:txBody>
      </p:sp>
      <p:pic>
        <p:nvPicPr>
          <p:cNvPr id="10" name="Picture 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92613" y="2438400"/>
            <a:ext cx="5327650" cy="2606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4338" y="2282825"/>
            <a:ext cx="3543300" cy="4505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5616575" y="2124075"/>
            <a:ext cx="28797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he-IL" altLang="he-IL" sz="200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מצד אחד: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2808288" y="6742113"/>
            <a:ext cx="28797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he-IL" altLang="he-IL" sz="2000" b="1">
                <a:solidFill>
                  <a:srgbClr val="009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מצד שני:</a:t>
            </a:r>
          </a:p>
        </p:txBody>
      </p:sp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514350" y="6773863"/>
            <a:ext cx="33432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he-IL">
                <a:solidFill>
                  <a:srgbClr val="009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he-IL" altLang="he-IL">
                <a:solidFill>
                  <a:srgbClr val="009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ocal action defend reefs against climate change</a:t>
            </a:r>
            <a:r>
              <a:rPr lang="en-US" altLang="he-IL">
                <a:solidFill>
                  <a:srgbClr val="009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  <a:endParaRPr lang="he-IL" altLang="he-IL">
              <a:solidFill>
                <a:srgbClr val="0099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27650" y="5148263"/>
            <a:ext cx="3816350" cy="2016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Rectangle 1"/>
          <p:cNvSpPr>
            <a:spLocks noChangeArrowheads="1"/>
          </p:cNvSpPr>
          <p:nvPr/>
        </p:nvSpPr>
        <p:spPr bwMode="auto">
          <a:xfrm>
            <a:off x="5140325" y="7094538"/>
            <a:ext cx="42338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he-IL" altLang="he-IL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מערכת "רב רכיבית" עם תלות חזקה בין רכיביה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2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Grp="1"/>
          </p:cNvSpPr>
          <p:nvPr>
            <p:ph type="title" idx="4294967295"/>
          </p:nvPr>
        </p:nvSpPr>
        <p:spPr>
          <a:xfrm>
            <a:off x="576263" y="585788"/>
            <a:ext cx="8942387" cy="41402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1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449263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אז למה בכל זאת לדאוג?</a:t>
            </a:r>
          </a:p>
          <a:p>
            <a:pPr marL="0" marR="0" lvl="0" indent="0" algn="ctr" defTabSz="449263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342900" marR="0" lvl="0" indent="-342900" algn="ctr" defTabSz="449263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he-IL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בגלל המגמה העולמית וההתחממות המקומית שנמדדת</a:t>
            </a:r>
          </a:p>
          <a:p>
            <a:pPr marL="171450" marR="0" lvl="0" indent="-171450" algn="ctr" defTabSz="449263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kumimoji="0" lang="he-IL" sz="5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342900" marR="0" lvl="0" indent="-342900" algn="ctr" defTabSz="449263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he-IL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בגלל מכלול האיומים וגורמי ההפרעה שפועלים על מפרץ אילת</a:t>
            </a:r>
          </a:p>
          <a:p>
            <a:pPr marL="342900" marR="0" lvl="0" indent="-342900" algn="ctr" defTabSz="449263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kumimoji="0" lang="he-IL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449263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מבחינה תכנונית, העיר אילת עומדת להשתנות!</a:t>
            </a:r>
          </a:p>
          <a:p>
            <a:pPr marL="0" marR="0" lvl="0" indent="0" algn="r" defTabSz="449263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המשמעויות:</a:t>
            </a:r>
          </a:p>
          <a:p>
            <a:pPr marL="342900" marR="0" lvl="0" indent="-342900" algn="r" defTabSz="449263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e-IL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עומס אדיר של יוזמות הקשורות לפיתוח העיר, רצועת החוף והים - בנייה, פיתוח תיירותי, פיתוח חקלאות ימית, פיתוח תשתיות, עומסי מבקרים, שינוע נפט... </a:t>
            </a:r>
          </a:p>
          <a:p>
            <a:pPr marL="342900" marR="0" lvl="0" indent="-342900" algn="r" defTabSz="449263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e-IL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הגדלת הפיתוח והבינוי (ירדן, ערב הסעודית ועוד) בכל מרחב מפרץ אילת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342900" marR="0" lvl="0" indent="-342900" algn="r" defTabSz="449263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e-IL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פגיעה אפשרית באיכות המים – זיהומים כימיים, נוטריינטים, זיהומים ביולוגיים, אור רעש...</a:t>
            </a:r>
          </a:p>
          <a:p>
            <a:pPr marL="342900" marR="0" lvl="0" indent="-342900" algn="r" defTabSz="449263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e-IL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ישראל עלולה לאבד את היתרון וההזדמנות הנדירה שיש לה להגן על שוניות האלמוגים </a:t>
            </a:r>
            <a:r>
              <a:rPr kumimoji="0" lang="he-IL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– מערכות טבעיות שדועכות מהר במקומות אחרים בעולם.</a:t>
            </a:r>
          </a:p>
        </p:txBody>
      </p:sp>
      <p:sp>
        <p:nvSpPr>
          <p:cNvPr id="3" name="Down Arrow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5976938" y="2124075"/>
            <a:ext cx="287337" cy="360363"/>
          </a:xfrm>
          <a:prstGeom prst="downArrow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1"/>
          <a:lstStyle/>
          <a:p>
            <a:pPr algn="r" rtl="1" eaLnBrk="1">
              <a:lnSpc>
                <a:spcPct val="8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he-IL"/>
          </a:p>
        </p:txBody>
      </p:sp>
      <p:pic>
        <p:nvPicPr>
          <p:cNvPr id="4" name="Picture 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6275" y="5235575"/>
            <a:ext cx="2663825" cy="19986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Image result for â«× ×× ×ª×¢×× ××××ªâ¬â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81775" y="5227638"/>
            <a:ext cx="2879725" cy="2006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6" name="TextBox 6"/>
          <p:cNvSpPr txBox="1">
            <a:spLocks noChangeArrowheads="1"/>
          </p:cNvSpPr>
          <p:nvPr/>
        </p:nvSpPr>
        <p:spPr bwMode="auto">
          <a:xfrm>
            <a:off x="811213" y="7256463"/>
            <a:ext cx="244792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he-IL" altLang="he-IL" sz="1600"/>
              <a:t>שינוע נפט</a:t>
            </a:r>
          </a:p>
        </p:txBody>
      </p:sp>
      <p:sp>
        <p:nvSpPr>
          <p:cNvPr id="10247" name="TextBox 7"/>
          <p:cNvSpPr txBox="1">
            <a:spLocks noChangeArrowheads="1"/>
          </p:cNvSpPr>
          <p:nvPr/>
        </p:nvSpPr>
        <p:spPr bwMode="auto">
          <a:xfrm>
            <a:off x="3736975" y="7256463"/>
            <a:ext cx="244792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he-IL" altLang="he-IL" sz="1600"/>
              <a:t>תכנית מתאר אילת</a:t>
            </a:r>
          </a:p>
        </p:txBody>
      </p:sp>
      <p:sp>
        <p:nvSpPr>
          <p:cNvPr id="10248" name="TextBox 8"/>
          <p:cNvSpPr txBox="1">
            <a:spLocks noChangeArrowheads="1"/>
          </p:cNvSpPr>
          <p:nvPr/>
        </p:nvSpPr>
        <p:spPr bwMode="auto">
          <a:xfrm>
            <a:off x="6581775" y="7256463"/>
            <a:ext cx="287972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rtl="1"/>
            <a:r>
              <a:rPr lang="he-IL" altLang="he-IL" sz="1600"/>
              <a:t>רכבת לאילת ← נמל תעלה</a:t>
            </a:r>
          </a:p>
        </p:txBody>
      </p:sp>
      <p:pic>
        <p:nvPicPr>
          <p:cNvPr id="10249" name="Picture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43363" y="4724400"/>
            <a:ext cx="1830387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Box 2"/>
          <p:cNvSpPr txBox="1">
            <a:spLocks noGrp="1" noChangeArrowheads="1"/>
          </p:cNvSpPr>
          <p:nvPr>
            <p:ph type="title" idx="4294967295"/>
          </p:nvPr>
        </p:nvSpPr>
        <p:spPr bwMode="auto">
          <a:xfrm>
            <a:off x="1944688" y="515938"/>
            <a:ext cx="8135937" cy="593725"/>
          </a:xfrm>
          <a:prstGeom prst="rect">
            <a:avLst/>
          </a:prstGeom>
          <a:noFill/>
          <a:ln>
            <a:noFill/>
            <a:prstDash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spcFirstLastPara="0" vertOverflow="overflow" horzOverflow="overflow" vert="horz" wrap="square" lIns="100794" tIns="50397" rIns="100794" bIns="50397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449263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מסמך מדיניות </a:t>
            </a:r>
            <a:r>
              <a:rPr kumimoji="0" lang="he-IL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 לעבור מהצד המגיב לצד המנחה</a:t>
            </a:r>
          </a:p>
        </p:txBody>
      </p:sp>
      <p:pic>
        <p:nvPicPr>
          <p:cNvPr id="7" name="Picture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9125" y="1785938"/>
            <a:ext cx="2668588" cy="37766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144463" y="1692275"/>
            <a:ext cx="6551612" cy="4708525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 algn="r" rtl="1">
              <a:defRPr/>
            </a:pPr>
            <a:r>
              <a:rPr lang="he-IL" sz="2400" b="1" dirty="0">
                <a:latin typeface="Calibri" panose="020F0502020204030204" pitchFamily="34" charset="0"/>
                <a:cs typeface="Calibri" panose="020F0502020204030204" pitchFamily="34" charset="0"/>
              </a:rPr>
              <a:t>מטרותיו העיקריות של המסמך הן: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r" rtl="1">
              <a:buFont typeface="Arial" panose="020B0604020202020204" pitchFamily="34" charset="0"/>
              <a:buChar char="•"/>
              <a:defRPr/>
            </a:pPr>
            <a:r>
              <a:rPr lang="he-IL" dirty="0">
                <a:latin typeface="Calibri" panose="020F0502020204030204" pitchFamily="34" charset="0"/>
                <a:cs typeface="Calibri" panose="020F0502020204030204" pitchFamily="34" charset="0"/>
              </a:rPr>
              <a:t>לרכז בסיס מידע על המערכות האקולוגיות ובתי הגידול בצפון מפרץ אילת, מורכבותם, </a:t>
            </a:r>
            <a:r>
              <a:rPr lang="he-IL" dirty="0" err="1">
                <a:latin typeface="Calibri" panose="020F0502020204030204" pitchFamily="34" charset="0"/>
                <a:cs typeface="Calibri" panose="020F0502020204030204" pitchFamily="34" charset="0"/>
              </a:rPr>
              <a:t>ערכיותם</a:t>
            </a:r>
            <a:r>
              <a:rPr lang="he-IL" dirty="0">
                <a:latin typeface="Calibri" panose="020F0502020204030204" pitchFamily="34" charset="0"/>
                <a:cs typeface="Calibri" panose="020F0502020204030204" pitchFamily="34" charset="0"/>
              </a:rPr>
              <a:t>, ורגישותם, לצד גורמי ההפרעה והאיומים שפועלים עליהם.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r" rtl="1">
              <a:buFont typeface="Arial" panose="020B0604020202020204" pitchFamily="34" charset="0"/>
              <a:buChar char="•"/>
              <a:defRPr/>
            </a:pPr>
            <a:r>
              <a:rPr lang="he-IL" dirty="0">
                <a:latin typeface="Calibri" panose="020F0502020204030204" pitchFamily="34" charset="0"/>
                <a:cs typeface="Calibri" panose="020F0502020204030204" pitchFamily="34" charset="0"/>
              </a:rPr>
              <a:t>לגבש קווים מנחים ועקרונות פעולה שיאפשרו פיתוח בר-קיימא ושימוש מושכל במשאבי הים, תוך מתן מענה לצרכי הפיתוח של העיר אילת. 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r" rtl="1">
              <a:buFont typeface="Arial" panose="020B0604020202020204" pitchFamily="34" charset="0"/>
              <a:buChar char="•"/>
              <a:defRPr/>
            </a:pPr>
            <a:r>
              <a:rPr lang="he-IL" dirty="0">
                <a:latin typeface="Calibri" panose="020F0502020204030204" pitchFamily="34" charset="0"/>
                <a:cs typeface="Calibri" panose="020F0502020204030204" pitchFamily="34" charset="0"/>
              </a:rPr>
              <a:t>להגדיר אזורים חופיים וימיים ערכיים שבהם נדרש לחזק את ההגנה על המערכות הטבעיות, לרבות הכרזת שמורות טבע נוספות.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r" rtl="1">
              <a:buFont typeface="Arial" panose="020B0604020202020204" pitchFamily="34" charset="0"/>
              <a:buChar char="•"/>
              <a:defRPr/>
            </a:pPr>
            <a:r>
              <a:rPr lang="he-IL" dirty="0">
                <a:latin typeface="Calibri" panose="020F0502020204030204" pitchFamily="34" charset="0"/>
                <a:cs typeface="Calibri" panose="020F0502020204030204" pitchFamily="34" charset="0"/>
              </a:rPr>
              <a:t>לגבש קווים מנחים לצורך הגברת התיאום בן המגזרים השונים ומזעור השפעותיהם השליליות על המערכות האקולוגיות.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r" rtl="1">
              <a:buFont typeface="Arial" panose="020B0604020202020204" pitchFamily="34" charset="0"/>
              <a:buChar char="•"/>
              <a:defRPr/>
            </a:pPr>
            <a:r>
              <a:rPr lang="he-IL" dirty="0">
                <a:latin typeface="Calibri" panose="020F0502020204030204" pitchFamily="34" charset="0"/>
                <a:cs typeface="Calibri" panose="020F0502020204030204" pitchFamily="34" charset="0"/>
              </a:rPr>
              <a:t>להצביע על פערי ידע קיימים ולהכווין מחקר, ניטור ואת רמת הבקרה על המערכות האקולוגיות במפרץ אילת.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1">
              <a:defRPr/>
            </a:pPr>
            <a:endParaRPr lang="he-IL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1">
              <a:defRPr/>
            </a:pPr>
            <a:r>
              <a:rPr lang="he-IL" sz="2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מסמך זה מיועד, בין היתר, למשרדי ממשלה, רשויות מקומיות, מתכננים, יזמים, גופים אקדמיים וגופי מחקר והוא נועד להוות בסיס לכל פעולה תכנונית שעשויה/עלולה להשפיע על מפרץ אילת.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"/>
        <a:cs typeface="Tahoma"/>
      </a:majorFont>
      <a:minorFont>
        <a:latin typeface="Arial"/>
        <a:ea typeface=""/>
        <a:cs typeface="Taho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449263" rtl="1" eaLnBrk="1" fontAlgn="base" latinLnBrk="0" hangingPunct="0">
          <a:lnSpc>
            <a:spcPct val="8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altLang="he-IL" sz="1800" b="0" i="0" u="none" strike="noStrike" cap="none" normalizeH="0" baseline="0" smtClean="0">
            <a:ln>
              <a:noFill/>
            </a:ln>
            <a:effectLst/>
            <a:latin typeface="Arial" pitchFamily="34" charset="0"/>
            <a:cs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449263" rtl="1" eaLnBrk="1" fontAlgn="base" latinLnBrk="0" hangingPunct="0">
          <a:lnSpc>
            <a:spcPct val="8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altLang="he-IL" sz="1800" b="0" i="0" u="none" strike="noStrike" cap="none" normalizeH="0" baseline="0" smtClean="0">
            <a:ln>
              <a:noFill/>
            </a:ln>
            <a:effectLst/>
            <a:latin typeface="Arial" pitchFamily="34" charset="0"/>
            <a:cs typeface="Tahoma" pitchFamily="34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78305</TotalTime>
  <Words>1217</Words>
  <Application>Microsoft Office PowerPoint</Application>
  <PresentationFormat>מותאם אישית</PresentationFormat>
  <Paragraphs>200</Paragraphs>
  <Slides>29</Slides>
  <Notes>0</Notes>
  <HiddenSlides>0</HiddenSlides>
  <MMClips>0</MMClips>
  <ScaleCrop>false</ScaleCrop>
  <HeadingPairs>
    <vt:vector size="6" baseType="variant">
      <vt:variant>
        <vt:lpstr>גופנים בשימוש</vt:lpstr>
      </vt:variant>
      <vt:variant>
        <vt:i4>4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29</vt:i4>
      </vt:variant>
    </vt:vector>
  </HeadingPairs>
  <TitlesOfParts>
    <vt:vector size="34" baseType="lpstr">
      <vt:lpstr>Arial</vt:lpstr>
      <vt:lpstr>Calibri</vt:lpstr>
      <vt:lpstr>Times New Roman</vt:lpstr>
      <vt:lpstr>Wingdings</vt:lpstr>
      <vt:lpstr>Office Theme</vt:lpstr>
      <vt:lpstr>מסמך מדיניות לשמירת טבע במפרץ אילת חשיבה לטווח ארוך</vt:lpstr>
      <vt:lpstr>דגים ושוניות</vt:lpstr>
      <vt:lpstr>חשיבות מפרץ אילת</vt:lpstr>
      <vt:lpstr>מצב שוניות האלמוגים בעולם</vt:lpstr>
      <vt:lpstr>ייחודיותו של מפרץ אילת</vt:lpstr>
      <vt:lpstr>מצב שוניות האלמוגים במפרץ אילת</vt:lpstr>
      <vt:lpstr>אז למה בכל זאת לדאוג?  בגלל המגמה העולמית וההתחממות המקומית שנמדדת  בגלל מכלול האיומים וגורמי ההפרעה שפועלים על מפרץ אילת</vt:lpstr>
      <vt:lpstr>אז למה בכל זאת לדאוג?  בגלל המגמה העולמית וההתחממות המקומית שנמדדת  בגלל מכלול האיומים וגורמי ההפרעה שפועלים על מפרץ אילת  מבחינה תכנונית, העיר אילת עומדת להשתנות! המשמעויות: עומס אדיר של יוזמות הקשורות לפיתוח העיר, רצועת החוף והים - בנייה, פיתוח תיירותי, פיתוח חקלאות ימית, פיתוח תשתיות, עומסי מבקרים, שינוע נפט...  הגדלת הפיתוח והבינוי (ירדן, ערב הסעודית ועוד) בכל מרחב מפרץ אילת פגיעה אפשרית באיכות המים – זיהומים כימיים, נוטריינטים, זיהומים ביולוגיים, אור רעש... ישראל עלולה לאבד את היתרון וההזדמנות הנדירה שיש לה להגן על שוניות האלמוגים – מערכות טבעיות שדועכות מהר במקומות אחרים בעולם.</vt:lpstr>
      <vt:lpstr>מסמך מדיניות - לעבור מהצד המגיב לצד המנחה</vt:lpstr>
      <vt:lpstr>מסמך מדיניות - לעבור מהצד המגיב לצד המנחה</vt:lpstr>
      <vt:lpstr>מיפוי יחידות אקולוגיות ימיות וחופיות</vt:lpstr>
      <vt:lpstr>מיפוי ערכיות יחידות אקולוגיות ימיות וחופיות</vt:lpstr>
      <vt:lpstr>מיפוי גורמי הפרעה ואיומים</vt:lpstr>
      <vt:lpstr>קידום הגנה מרחבית –&gt; שמורות טבע נוספות</vt:lpstr>
      <vt:lpstr>המלצות לקידום הגנה מרחבית – שמורות טבע נוספות</vt:lpstr>
      <vt:lpstr>המלצות לקידום הגנה מרחבית – שמורות טבע נוספות</vt:lpstr>
      <vt:lpstr>קידום הגנה מרחבית –&gt; שמורות טבע נוספות</vt:lpstr>
      <vt:lpstr>קידום הגנה מרחבית –&gt; שמורות טבע נוספות</vt:lpstr>
      <vt:lpstr>קידום הגנה מרחבית –&gt; שמורות טבע נוספות</vt:lpstr>
      <vt:lpstr>קידום הגנה מרחבית –&gt; שמורות טבע נוספות</vt:lpstr>
      <vt:lpstr>קידום הגנה מרחבית –&gt; שמורות טבע נוספות</vt:lpstr>
      <vt:lpstr>קידום הגנה מרחבית –&gt; שמורות טבע נוספות</vt:lpstr>
      <vt:lpstr>קידום הגנה מרחבית –&gt; שמורות טבע נוספות</vt:lpstr>
      <vt:lpstr>דיג – המלצות ממשקיות סביבתיות</vt:lpstr>
      <vt:lpstr>צלילה – המלצות ממשקיות סביבתיות</vt:lpstr>
      <vt:lpstr>שוניות מלאכותיות – עקרונות מנחים</vt:lpstr>
      <vt:lpstr>שוניות מלאכותיות – עקרונות מנחים</vt:lpstr>
      <vt:lpstr>תאורה מלאכותית – המלצות מרחביות</vt:lpstr>
      <vt:lpstr>לסיכום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רותי יהל ruthy yahel</dc:creator>
  <cp:lastModifiedBy>גילה גרטל</cp:lastModifiedBy>
  <cp:revision>501</cp:revision>
  <cp:lastPrinted>2022-03-07T11:07:17Z</cp:lastPrinted>
  <dcterms:created xsi:type="dcterms:W3CDTF">2015-06-14T06:38:48Z</dcterms:created>
  <dcterms:modified xsi:type="dcterms:W3CDTF">2023-12-06T13:29:19Z</dcterms:modified>
</cp:coreProperties>
</file>