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82" r:id="rId2"/>
    <p:sldMasterId id="2147483694" r:id="rId3"/>
  </p:sldMasterIdLst>
  <p:notesMasterIdLst>
    <p:notesMasterId r:id="rId25"/>
  </p:notesMasterIdLst>
  <p:sldIdLst>
    <p:sldId id="611" r:id="rId4"/>
    <p:sldId id="612" r:id="rId5"/>
    <p:sldId id="617" r:id="rId6"/>
    <p:sldId id="624" r:id="rId7"/>
    <p:sldId id="614" r:id="rId8"/>
    <p:sldId id="618" r:id="rId9"/>
    <p:sldId id="615" r:id="rId10"/>
    <p:sldId id="623" r:id="rId11"/>
    <p:sldId id="630" r:id="rId12"/>
    <p:sldId id="625" r:id="rId13"/>
    <p:sldId id="629" r:id="rId14"/>
    <p:sldId id="631" r:id="rId15"/>
    <p:sldId id="632" r:id="rId16"/>
    <p:sldId id="639" r:id="rId17"/>
    <p:sldId id="634" r:id="rId18"/>
    <p:sldId id="638" r:id="rId19"/>
    <p:sldId id="637" r:id="rId20"/>
    <p:sldId id="633" r:id="rId21"/>
    <p:sldId id="640" r:id="rId22"/>
    <p:sldId id="605" r:id="rId23"/>
    <p:sldId id="641" r:id="rId24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000D26"/>
    <a:srgbClr val="FFFF66"/>
    <a:srgbClr val="FFFFFF"/>
    <a:srgbClr val="001B50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65445" autoAdjust="0"/>
    <p:restoredTop sz="86388" autoAdjust="0"/>
  </p:normalViewPr>
  <p:slideViewPr>
    <p:cSldViewPr>
      <p:cViewPr varScale="1">
        <p:scale>
          <a:sx n="57" d="100"/>
          <a:sy n="57" d="100"/>
        </p:scale>
        <p:origin x="236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54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7EF29992-F2A3-40CE-873F-8617510D83CD}" type="datetimeFigureOut">
              <a:rPr lang="he-IL" smtClean="0"/>
              <a:t>כ"ג/כסלו/תשפ"ד</a:t>
            </a:fld>
            <a:endParaRPr lang="he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5659505-DB4C-4965-A0BF-0B775865200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76306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59505-DB4C-4965-A0BF-0B775865200F}" type="slidenum">
              <a:rPr lang="he-IL" smtClean="0"/>
              <a:t>21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25267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3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3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3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3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emf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emf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32" y="0"/>
            <a:ext cx="9152032" cy="6885383"/>
          </a:xfrm>
          <a:prstGeom prst="rect">
            <a:avLst/>
          </a:prstGeom>
          <a:solidFill>
            <a:srgbClr val="00C0F2"/>
          </a:solidFill>
          <a:ln>
            <a:noFill/>
          </a:ln>
          <a:effectLst/>
        </p:spPr>
      </p:pic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76E3F-B9AE-43DA-A23E-A2A4B2DC1C86}" type="datetimeFigureOut">
              <a:rPr lang="he-IL" smtClean="0"/>
              <a:t>כ"ג/כסלו/תשפ"ד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5F88E-3262-4CF5-89F0-71A7589B7F46}" type="slidenum">
              <a:rPr lang="he-IL" smtClean="0"/>
              <a:t>‹#›</a:t>
            </a:fld>
            <a:endParaRPr lang="he-IL"/>
          </a:p>
        </p:txBody>
      </p:sp>
      <p:pic>
        <p:nvPicPr>
          <p:cNvPr id="8" name="תמונה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2" y="836711"/>
            <a:ext cx="9152032" cy="5977765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49" y="476671"/>
            <a:ext cx="1470802" cy="1296145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770" y="5445224"/>
            <a:ext cx="3214618" cy="136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532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76E3F-B9AE-43DA-A23E-A2A4B2DC1C86}" type="datetimeFigureOut">
              <a:rPr lang="he-IL" smtClean="0"/>
              <a:t>כ"ג/כסלו/תשפ"ד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5F88E-3262-4CF5-89F0-71A7589B7F4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60638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76E3F-B9AE-43DA-A23E-A2A4B2DC1C86}" type="datetimeFigureOut">
              <a:rPr lang="he-IL" smtClean="0"/>
              <a:t>כ"ג/כסלו/תשפ"ד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5F88E-3262-4CF5-89F0-71A7589B7F4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229396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76E3F-B9AE-43DA-A23E-A2A4B2DC1C86}" type="datetimeFigureOut">
              <a:rPr lang="he-IL" smtClean="0"/>
              <a:t>כ"ג/כסלו/תשפ"ד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5F88E-3262-4CF5-89F0-71A7589B7F4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75409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76E3F-B9AE-43DA-A23E-A2A4B2DC1C86}" type="datetimeFigureOut">
              <a:rPr lang="he-IL" smtClean="0"/>
              <a:t>כ"ג/כסלו/תשפ"ד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5F88E-3262-4CF5-89F0-71A7589B7F4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70733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76E3F-B9AE-43DA-A23E-A2A4B2DC1C86}" type="datetimeFigureOut">
              <a:rPr lang="he-IL" smtClean="0"/>
              <a:t>כ"ג/כסלו/תשפ"ד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5F88E-3262-4CF5-89F0-71A7589B7F4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141969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76E3F-B9AE-43DA-A23E-A2A4B2DC1C86}" type="datetimeFigureOut">
              <a:rPr lang="he-IL" smtClean="0"/>
              <a:t>כ"ג/כסלו/תשפ"ד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5F88E-3262-4CF5-89F0-71A7589B7F4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08989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76E3F-B9AE-43DA-A23E-A2A4B2DC1C86}" type="datetimeFigureOut">
              <a:rPr lang="he-IL" smtClean="0"/>
              <a:t>כ"ג/כסלו/תשפ"ד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5F88E-3262-4CF5-89F0-71A7589B7F4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586866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76E3F-B9AE-43DA-A23E-A2A4B2DC1C86}" type="datetimeFigureOut">
              <a:rPr lang="he-IL" smtClean="0"/>
              <a:t>כ"ג/כסלו/תשפ"ד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5F88E-3262-4CF5-89F0-71A7589B7F4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771658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31190-D86E-4BF3-A867-997136C01031}" type="datetime1">
              <a:rPr lang="LID4096" smtClean="0"/>
              <a:t>12/06/2023</a:t>
            </a:fld>
            <a:endParaRPr lang="en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CC9FC-2BD3-2541-9D4F-935FD139D0B1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7113281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DAF61-6CBB-4BA6-8A94-F4596E9E2DE0}" type="datetime1">
              <a:rPr lang="LID4096" smtClean="0"/>
              <a:t>12/06/2023</a:t>
            </a:fld>
            <a:endParaRPr lang="en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CC9FC-2BD3-2541-9D4F-935FD139D0B1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092172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32" y="0"/>
            <a:ext cx="9152032" cy="6885383"/>
          </a:xfrm>
          <a:prstGeom prst="rect">
            <a:avLst/>
          </a:prstGeom>
          <a:solidFill>
            <a:srgbClr val="00C0F2"/>
          </a:solidFill>
          <a:ln>
            <a:noFill/>
          </a:ln>
          <a:effectLst/>
        </p:spPr>
      </p:pic>
      <p:pic>
        <p:nvPicPr>
          <p:cNvPr id="16" name="תמונה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2" y="836711"/>
            <a:ext cx="9152032" cy="5977765"/>
          </a:xfrm>
          <a:prstGeom prst="rect">
            <a:avLst/>
          </a:prstGeom>
        </p:spPr>
      </p:pic>
      <p:pic>
        <p:nvPicPr>
          <p:cNvPr id="17" name="תמונה 1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49" y="476671"/>
            <a:ext cx="1470802" cy="1296145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76E3F-B9AE-43DA-A23E-A2A4B2DC1C86}" type="datetimeFigureOut">
              <a:rPr lang="he-IL" smtClean="0"/>
              <a:t>כ"ג/כסלו/תשפ"ד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5F88E-3262-4CF5-89F0-71A7589B7F46}" type="slidenum">
              <a:rPr lang="he-IL" smtClean="0"/>
              <a:t>‹#›</a:t>
            </a:fld>
            <a:endParaRPr lang="he-IL"/>
          </a:p>
        </p:txBody>
      </p:sp>
      <p:pic>
        <p:nvPicPr>
          <p:cNvPr id="11" name="תמונה 10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5445224"/>
            <a:ext cx="2398425" cy="137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6757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9B298-6725-4A44-8BD2-BFBED27DC9FB}" type="datetime1">
              <a:rPr lang="LID4096" smtClean="0"/>
              <a:t>12/06/2023</a:t>
            </a:fld>
            <a:endParaRPr lang="en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CC9FC-2BD3-2541-9D4F-935FD139D0B1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6235861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F2640-E783-4C72-8E9E-90AC9EEFF962}" type="datetime1">
              <a:rPr lang="LID4096" smtClean="0"/>
              <a:t>12/06/2023</a:t>
            </a:fld>
            <a:endParaRPr lang="en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CC9FC-2BD3-2541-9D4F-935FD139D0B1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476395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556A8-C47B-4470-B975-AC8AB5E46FDB}" type="datetime1">
              <a:rPr lang="LID4096" smtClean="0"/>
              <a:t>12/06/2023</a:t>
            </a:fld>
            <a:endParaRPr lang="en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CC9FC-2BD3-2541-9D4F-935FD139D0B1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4070881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BAB5-05A6-4B0E-9E1C-0D0A6E8656D9}" type="datetime1">
              <a:rPr lang="LID4096" smtClean="0"/>
              <a:t>12/06/2023</a:t>
            </a:fld>
            <a:endParaRPr lang="en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CC9FC-2BD3-2541-9D4F-935FD139D0B1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5760168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D264-15B4-4F49-B7B0-A2779AAD95F2}" type="datetime1">
              <a:rPr lang="LID4096" smtClean="0"/>
              <a:t>12/06/2023</a:t>
            </a:fld>
            <a:endParaRPr lang="en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CC9FC-2BD3-2541-9D4F-935FD139D0B1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9959148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EE9DE-06A0-4BB5-AA8F-24598548FFA2}" type="datetime1">
              <a:rPr lang="LID4096" smtClean="0"/>
              <a:t>12/06/2023</a:t>
            </a:fld>
            <a:endParaRPr lang="en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CC9FC-2BD3-2541-9D4F-935FD139D0B1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4087620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95486-88C4-4778-B425-E52E90CDBED1}" type="datetime1">
              <a:rPr lang="LID4096" smtClean="0"/>
              <a:t>12/06/2023</a:t>
            </a:fld>
            <a:endParaRPr lang="en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CC9FC-2BD3-2541-9D4F-935FD139D0B1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5327633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5E4D0-5512-446F-A20B-F28B28F07F48}" type="datetime1">
              <a:rPr lang="LID4096" smtClean="0"/>
              <a:t>12/06/2023</a:t>
            </a:fld>
            <a:endParaRPr lang="en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CC9FC-2BD3-2541-9D4F-935FD139D0B1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8846206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D9458-2F9B-4963-AC81-7CC66020904D}" type="datetime1">
              <a:rPr lang="LID4096" smtClean="0"/>
              <a:t>12/06/2023</a:t>
            </a:fld>
            <a:endParaRPr lang="en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CC9FC-2BD3-2541-9D4F-935FD139D0B1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6169756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032" y="0"/>
            <a:ext cx="9152032" cy="6885383"/>
          </a:xfrm>
          <a:prstGeom prst="rect">
            <a:avLst/>
          </a:prstGeom>
          <a:solidFill>
            <a:srgbClr val="00C0F2"/>
          </a:solidFill>
          <a:ln>
            <a:noFill/>
          </a:ln>
          <a:effectLst/>
        </p:spPr>
      </p:pic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76E3F-B9AE-43DA-A23E-A2A4B2DC1C86}" type="datetimeFigureOut">
              <a:rPr lang="he-IL" smtClean="0"/>
              <a:t>כ"ג/כסלו/תשפ"ד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5F88E-3262-4CF5-89F0-71A7589B7F46}" type="slidenum">
              <a:rPr lang="he-IL" smtClean="0"/>
              <a:t>‹#›</a:t>
            </a:fld>
            <a:endParaRPr lang="he-IL"/>
          </a:p>
        </p:txBody>
      </p:sp>
      <p:pic>
        <p:nvPicPr>
          <p:cNvPr id="8" name="תמונה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8032" y="836711"/>
            <a:ext cx="9152032" cy="5977765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7349" y="476671"/>
            <a:ext cx="1470802" cy="1296145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770" y="5445224"/>
            <a:ext cx="3214618" cy="136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995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32" y="0"/>
            <a:ext cx="9152032" cy="6885383"/>
          </a:xfrm>
          <a:prstGeom prst="rect">
            <a:avLst/>
          </a:prstGeom>
          <a:solidFill>
            <a:srgbClr val="00C0F2"/>
          </a:solidFill>
          <a:ln>
            <a:noFill/>
          </a:ln>
          <a:effectLst/>
        </p:spPr>
      </p:pic>
      <p:pic>
        <p:nvPicPr>
          <p:cNvPr id="13" name="תמונה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2" y="836711"/>
            <a:ext cx="9152032" cy="5977765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49" y="476671"/>
            <a:ext cx="1470802" cy="1296145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76E3F-B9AE-43DA-A23E-A2A4B2DC1C86}" type="datetimeFigureOut">
              <a:rPr lang="he-IL" smtClean="0"/>
              <a:t>כ"ג/כסלו/תשפ"ד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5F88E-3262-4CF5-89F0-71A7589B7F46}" type="slidenum">
              <a:rPr lang="he-IL" smtClean="0"/>
              <a:t>‹#›</a:t>
            </a:fld>
            <a:endParaRPr lang="he-IL"/>
          </a:p>
        </p:txBody>
      </p:sp>
      <p:pic>
        <p:nvPicPr>
          <p:cNvPr id="12" name="Picture 5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6393" y="5612998"/>
            <a:ext cx="2983139" cy="122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7788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032" y="0"/>
            <a:ext cx="9152032" cy="6885383"/>
          </a:xfrm>
          <a:prstGeom prst="rect">
            <a:avLst/>
          </a:prstGeom>
          <a:solidFill>
            <a:srgbClr val="00C0F2"/>
          </a:solidFill>
          <a:ln>
            <a:noFill/>
          </a:ln>
          <a:effectLst/>
        </p:spPr>
      </p:pic>
      <p:pic>
        <p:nvPicPr>
          <p:cNvPr id="16" name="תמונה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8032" y="836711"/>
            <a:ext cx="9152032" cy="5977765"/>
          </a:xfrm>
          <a:prstGeom prst="rect">
            <a:avLst/>
          </a:prstGeom>
        </p:spPr>
      </p:pic>
      <p:pic>
        <p:nvPicPr>
          <p:cNvPr id="17" name="תמונה 1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7349" y="476671"/>
            <a:ext cx="1470802" cy="1296145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76E3F-B9AE-43DA-A23E-A2A4B2DC1C86}" type="datetimeFigureOut">
              <a:rPr lang="he-IL" smtClean="0"/>
              <a:t>כ"ג/כסלו/תשפ"ד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5F88E-3262-4CF5-89F0-71A7589B7F46}" type="slidenum">
              <a:rPr lang="he-IL" smtClean="0"/>
              <a:t>‹#›</a:t>
            </a:fld>
            <a:endParaRPr lang="he-IL"/>
          </a:p>
        </p:txBody>
      </p:sp>
      <p:pic>
        <p:nvPicPr>
          <p:cNvPr id="11" name="תמונה 10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5445224"/>
            <a:ext cx="2398425" cy="137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149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032" y="0"/>
            <a:ext cx="9152032" cy="6885383"/>
          </a:xfrm>
          <a:prstGeom prst="rect">
            <a:avLst/>
          </a:prstGeom>
          <a:solidFill>
            <a:srgbClr val="00C0F2"/>
          </a:solidFill>
          <a:ln>
            <a:noFill/>
          </a:ln>
          <a:effectLst/>
        </p:spPr>
      </p:pic>
      <p:pic>
        <p:nvPicPr>
          <p:cNvPr id="13" name="תמונה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8032" y="836711"/>
            <a:ext cx="9152032" cy="5977765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7349" y="476671"/>
            <a:ext cx="1470802" cy="1296145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76E3F-B9AE-43DA-A23E-A2A4B2DC1C86}" type="datetimeFigureOut">
              <a:rPr lang="he-IL" smtClean="0"/>
              <a:t>כ"ג/כסלו/תשפ"ד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5F88E-3262-4CF5-89F0-71A7589B7F46}" type="slidenum">
              <a:rPr lang="he-IL" smtClean="0"/>
              <a:t>‹#›</a:t>
            </a:fld>
            <a:endParaRPr lang="he-IL"/>
          </a:p>
        </p:txBody>
      </p:sp>
      <p:pic>
        <p:nvPicPr>
          <p:cNvPr id="12" name="Picture 5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393" y="5612998"/>
            <a:ext cx="2983139" cy="122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8773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032" y="0"/>
            <a:ext cx="9152032" cy="6885383"/>
          </a:xfrm>
          <a:prstGeom prst="rect">
            <a:avLst/>
          </a:prstGeom>
          <a:solidFill>
            <a:srgbClr val="00C0F2"/>
          </a:solidFill>
          <a:ln>
            <a:noFill/>
          </a:ln>
          <a:effectLst/>
        </p:spPr>
      </p:pic>
      <p:pic>
        <p:nvPicPr>
          <p:cNvPr id="13" name="תמונה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8032" y="836711"/>
            <a:ext cx="9152032" cy="5977765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7349" y="476671"/>
            <a:ext cx="1470802" cy="1296145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76E3F-B9AE-43DA-A23E-A2A4B2DC1C86}" type="datetimeFigureOut">
              <a:rPr lang="he-IL" smtClean="0"/>
              <a:t>כ"ג/כסלו/תשפ"ד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5F88E-3262-4CF5-89F0-71A7589B7F46}" type="slidenum">
              <a:rPr lang="he-IL" smtClean="0"/>
              <a:t>‹#›</a:t>
            </a:fld>
            <a:endParaRPr lang="he-IL"/>
          </a:p>
        </p:txBody>
      </p:sp>
      <p:pic>
        <p:nvPicPr>
          <p:cNvPr id="15" name="Picture 5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512" y="5282470"/>
            <a:ext cx="2483768" cy="157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8224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dirty="0"/>
              <a:t>לחץ כדי לערוך סגנון כותרת משנה של תבנית בסיס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032" y="1"/>
            <a:ext cx="9152032" cy="1988840"/>
          </a:xfrm>
          <a:prstGeom prst="rect">
            <a:avLst/>
          </a:prstGeom>
          <a:solidFill>
            <a:srgbClr val="00C0F2"/>
          </a:solidFill>
          <a:ln>
            <a:noFill/>
          </a:ln>
          <a:effectLst/>
        </p:spPr>
      </p:pic>
      <p:pic>
        <p:nvPicPr>
          <p:cNvPr id="12" name="תמונה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8032" y="836711"/>
            <a:ext cx="9152032" cy="1080121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7349" y="476672"/>
            <a:ext cx="1470802" cy="1296145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512" y="5282470"/>
            <a:ext cx="2483768" cy="157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3136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dirty="0"/>
              <a:t>לחץ כדי לערוך סגנון כותרת משנה של תבנית בסיס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032" y="1"/>
            <a:ext cx="9152032" cy="1988840"/>
          </a:xfrm>
          <a:prstGeom prst="rect">
            <a:avLst/>
          </a:prstGeom>
          <a:solidFill>
            <a:srgbClr val="00C0F2"/>
          </a:solidFill>
          <a:ln>
            <a:noFill/>
          </a:ln>
          <a:effectLst/>
        </p:spPr>
      </p:pic>
      <p:pic>
        <p:nvPicPr>
          <p:cNvPr id="12" name="תמונה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8032" y="836711"/>
            <a:ext cx="9152032" cy="1080121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7349" y="476672"/>
            <a:ext cx="1470802" cy="129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067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dirty="0"/>
              <a:t>לחץ כדי לערוך סגנון כותרת משנה של תבנית בסיס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032" y="0"/>
            <a:ext cx="9151200" cy="1412776"/>
          </a:xfrm>
          <a:prstGeom prst="rect">
            <a:avLst/>
          </a:prstGeom>
          <a:solidFill>
            <a:srgbClr val="00C0F2"/>
          </a:solidFill>
          <a:ln>
            <a:noFill/>
          </a:ln>
          <a:effectLst/>
        </p:spPr>
      </p:pic>
      <p:pic>
        <p:nvPicPr>
          <p:cNvPr id="8" name="תמונה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8032" y="476671"/>
            <a:ext cx="9152032" cy="864097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7349" y="206250"/>
            <a:ext cx="1127828" cy="99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8782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76E3F-B9AE-43DA-A23E-A2A4B2DC1C86}" type="datetimeFigureOut">
              <a:rPr lang="he-IL" smtClean="0"/>
              <a:t>כ"ג/כסלו/תשפ"ד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5F88E-3262-4CF5-89F0-71A7589B7F4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534549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76E3F-B9AE-43DA-A23E-A2A4B2DC1C86}" type="datetimeFigureOut">
              <a:rPr lang="he-IL" smtClean="0"/>
              <a:t>כ"ג/כסלו/תשפ"ד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5F88E-3262-4CF5-89F0-71A7589B7F4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302991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76E3F-B9AE-43DA-A23E-A2A4B2DC1C86}" type="datetimeFigureOut">
              <a:rPr lang="he-IL" smtClean="0"/>
              <a:t>כ"ג/כסלו/תשפ"ד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5F88E-3262-4CF5-89F0-71A7589B7F4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057564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76E3F-B9AE-43DA-A23E-A2A4B2DC1C86}" type="datetimeFigureOut">
              <a:rPr lang="he-IL" smtClean="0"/>
              <a:t>כ"ג/כסלו/תשפ"ד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5F88E-3262-4CF5-89F0-71A7589B7F4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97131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32" y="0"/>
            <a:ext cx="9152032" cy="6885383"/>
          </a:xfrm>
          <a:prstGeom prst="rect">
            <a:avLst/>
          </a:prstGeom>
          <a:solidFill>
            <a:srgbClr val="00C0F2"/>
          </a:solidFill>
          <a:ln>
            <a:noFill/>
          </a:ln>
          <a:effectLst/>
        </p:spPr>
      </p:pic>
      <p:pic>
        <p:nvPicPr>
          <p:cNvPr id="13" name="תמונה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2" y="836711"/>
            <a:ext cx="9152032" cy="5977765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49" y="476671"/>
            <a:ext cx="1470802" cy="1296145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76E3F-B9AE-43DA-A23E-A2A4B2DC1C86}" type="datetimeFigureOut">
              <a:rPr lang="he-IL" smtClean="0"/>
              <a:t>כ"ג/כסלו/תשפ"ד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5F88E-3262-4CF5-89F0-71A7589B7F46}" type="slidenum">
              <a:rPr lang="he-IL" smtClean="0"/>
              <a:t>‹#›</a:t>
            </a:fld>
            <a:endParaRPr lang="he-IL"/>
          </a:p>
        </p:txBody>
      </p:sp>
      <p:pic>
        <p:nvPicPr>
          <p:cNvPr id="15" name="Picture 5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512" y="5282470"/>
            <a:ext cx="2483768" cy="157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9667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76E3F-B9AE-43DA-A23E-A2A4B2DC1C86}" type="datetimeFigureOut">
              <a:rPr lang="he-IL" smtClean="0"/>
              <a:t>כ"ג/כסלו/תשפ"ד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5F88E-3262-4CF5-89F0-71A7589B7F4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41336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76E3F-B9AE-43DA-A23E-A2A4B2DC1C86}" type="datetimeFigureOut">
              <a:rPr lang="he-IL" smtClean="0"/>
              <a:t>כ"ג/כסלו/תשפ"ד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5F88E-3262-4CF5-89F0-71A7589B7F4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963268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76E3F-B9AE-43DA-A23E-A2A4B2DC1C86}" type="datetimeFigureOut">
              <a:rPr lang="he-IL" smtClean="0"/>
              <a:t>כ"ג/כסלו/תשפ"ד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5F88E-3262-4CF5-89F0-71A7589B7F4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273810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76E3F-B9AE-43DA-A23E-A2A4B2DC1C86}" type="datetimeFigureOut">
              <a:rPr lang="he-IL" smtClean="0"/>
              <a:t>כ"ג/כסלו/תשפ"ד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5F88E-3262-4CF5-89F0-71A7589B7F4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091090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76E3F-B9AE-43DA-A23E-A2A4B2DC1C86}" type="datetimeFigureOut">
              <a:rPr lang="he-IL" smtClean="0"/>
              <a:t>כ"ג/כסלו/תשפ"ד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5F88E-3262-4CF5-89F0-71A7589B7F4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620667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76E3F-B9AE-43DA-A23E-A2A4B2DC1C86}" type="datetimeFigureOut">
              <a:rPr lang="he-IL" smtClean="0"/>
              <a:t>כ"ג/כסלו/תשפ"ד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5F88E-3262-4CF5-89F0-71A7589B7F4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13769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dirty="0"/>
              <a:t>לחץ כדי לערוך סגנון כותרת משנה של תבנית בסיס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32" y="1"/>
            <a:ext cx="9152032" cy="1988840"/>
          </a:xfrm>
          <a:prstGeom prst="rect">
            <a:avLst/>
          </a:prstGeom>
          <a:solidFill>
            <a:srgbClr val="00C0F2"/>
          </a:solidFill>
          <a:ln>
            <a:noFill/>
          </a:ln>
          <a:effectLst/>
        </p:spPr>
      </p:pic>
      <p:pic>
        <p:nvPicPr>
          <p:cNvPr id="12" name="תמונה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2" y="836711"/>
            <a:ext cx="9152032" cy="1080121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49" y="476672"/>
            <a:ext cx="1470802" cy="1296145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512" y="5282470"/>
            <a:ext cx="2483768" cy="157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224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dirty="0"/>
              <a:t>לחץ כדי לערוך סגנון כותרת משנה של תבנית בסיס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32" y="1"/>
            <a:ext cx="9152032" cy="1988840"/>
          </a:xfrm>
          <a:prstGeom prst="rect">
            <a:avLst/>
          </a:prstGeom>
          <a:solidFill>
            <a:srgbClr val="00C0F2"/>
          </a:solidFill>
          <a:ln>
            <a:noFill/>
          </a:ln>
          <a:effectLst/>
        </p:spPr>
      </p:pic>
      <p:pic>
        <p:nvPicPr>
          <p:cNvPr id="12" name="תמונה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2" y="836711"/>
            <a:ext cx="9152032" cy="1080121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49" y="476672"/>
            <a:ext cx="1470802" cy="129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27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dirty="0"/>
              <a:t>לחץ כדי לערוך סגנון כותרת משנה של תבנית בסיס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32" y="0"/>
            <a:ext cx="9151200" cy="1412776"/>
          </a:xfrm>
          <a:prstGeom prst="rect">
            <a:avLst/>
          </a:prstGeom>
          <a:solidFill>
            <a:srgbClr val="00C0F2"/>
          </a:solidFill>
          <a:ln>
            <a:noFill/>
          </a:ln>
          <a:effectLst/>
        </p:spPr>
      </p:pic>
      <p:pic>
        <p:nvPicPr>
          <p:cNvPr id="8" name="תמונה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2" y="476671"/>
            <a:ext cx="9152032" cy="864097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49" y="206250"/>
            <a:ext cx="1127828" cy="99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51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76E3F-B9AE-43DA-A23E-A2A4B2DC1C86}" type="datetimeFigureOut">
              <a:rPr lang="he-IL" smtClean="0"/>
              <a:t>כ"ג/כסלו/תשפ"ד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5F88E-3262-4CF5-89F0-71A7589B7F4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04177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76E3F-B9AE-43DA-A23E-A2A4B2DC1C86}" type="datetimeFigureOut">
              <a:rPr lang="he-IL" smtClean="0"/>
              <a:t>כ"ג/כסלו/תשפ"ד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5F88E-3262-4CF5-89F0-71A7589B7F4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53781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76E3F-B9AE-43DA-A23E-A2A4B2DC1C86}" type="datetimeFigureOut">
              <a:rPr lang="he-IL" smtClean="0"/>
              <a:t>כ"ג/כסלו/תשפ"ד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5F88E-3262-4CF5-89F0-71A7589B7F4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18217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6" r:id="rId4"/>
    <p:sldLayoutId id="2147483662" r:id="rId5"/>
    <p:sldLayoutId id="2147483665" r:id="rId6"/>
    <p:sldLayoutId id="2147483664" r:id="rId7"/>
    <p:sldLayoutId id="2147483650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03C04-8A23-40B4-AAF4-0180FA97809E}" type="datetime1">
              <a:rPr lang="LID4096" smtClean="0"/>
              <a:t>12/06/2023</a:t>
            </a:fld>
            <a:endParaRPr lang="en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CC9FC-2BD3-2541-9D4F-935FD139D0B1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621423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76E3F-B9AE-43DA-A23E-A2A4B2DC1C86}" type="datetimeFigureOut">
              <a:rPr lang="he-IL" smtClean="0"/>
              <a:t>כ"ג/כסלו/תשפ"ד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5F88E-3262-4CF5-89F0-71A7589B7F4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67605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9.jpeg"/><Relationship Id="rId7" Type="http://schemas.openxmlformats.org/officeDocument/2006/relationships/image" Target="../media/image28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emf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9.jpeg"/><Relationship Id="rId7" Type="http://schemas.openxmlformats.org/officeDocument/2006/relationships/image" Target="../media/image26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8.emf"/><Relationship Id="rId7" Type="http://schemas.openxmlformats.org/officeDocument/2006/relationships/image" Target="../media/image49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jpe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5.jpg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7F57FE-0BAA-9545-8462-270AD8552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5899"/>
            <a:ext cx="9144000" cy="5422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0C7ABB-691B-3441-902D-AF990C83B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85900"/>
          </a:xfrm>
          <a:prstGeom prst="rect">
            <a:avLst/>
          </a:prstGeom>
        </p:spPr>
      </p:pic>
      <p:sp>
        <p:nvSpPr>
          <p:cNvPr id="10" name="Title 1"/>
          <p:cNvSpPr txBox="1">
            <a:spLocks noGrp="1"/>
          </p:cNvSpPr>
          <p:nvPr>
            <p:ph type="title" idx="4294967295"/>
          </p:nvPr>
        </p:nvSpPr>
        <p:spPr>
          <a:xfrm>
            <a:off x="-51223" y="1555340"/>
            <a:ext cx="5698286" cy="476081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לאן הגענו ומה חסר בים התיכון?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6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ד"ר רותי יהל, אקולוגית ימית, חטיבת מדע 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ניר </a:t>
            </a:r>
            <a:r>
              <a:rPr kumimoji="0" lang="he-I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אנגרט</a:t>
            </a: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מנהל אגף תכנון, חטיבת </a:t>
            </a:r>
            <a:r>
              <a:rPr kumimoji="0" lang="he-I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מור"ן</a:t>
            </a:r>
            <a:endParaRPr kumimoji="0" lang="he-IL" sz="20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20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20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מתכנני האגף, המחוזות, פקחים ימיים,  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יחידות ה –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GIS </a:t>
            </a: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והמקרקעין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בשיתוף החברה להגנת הטבע וארגוני סביבה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050" b="0" i="0" u="none" strike="noStrike" kern="1200" cap="none" spc="0" normalizeH="0" baseline="0" noProof="0" dirty="0">
              <a:ln>
                <a:noFill/>
              </a:ln>
              <a:solidFill>
                <a:srgbClr val="001B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251" y="1584195"/>
            <a:ext cx="3481998" cy="4698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178" y="6058849"/>
            <a:ext cx="907157" cy="212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051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7F57FE-0BAA-9545-8462-270AD8552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6871"/>
            <a:ext cx="9144000" cy="5422900"/>
          </a:xfrm>
          <a:prstGeom prst="rect">
            <a:avLst/>
          </a:prstGeom>
        </p:spPr>
      </p:pic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E40C7ABB-691B-3441-902D-AF990C83BF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85900"/>
          </a:xfrm>
          <a:prstGeom prst="rect">
            <a:avLst/>
          </a:prstGeom>
        </p:spPr>
      </p:pic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808" y="4291901"/>
            <a:ext cx="2760933" cy="19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89" y="4291901"/>
            <a:ext cx="3518225" cy="19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תמונה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461" y="4291901"/>
            <a:ext cx="2339626" cy="19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302173" y="6315921"/>
            <a:ext cx="8676455" cy="44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ct val="20000"/>
              </a:spcBef>
              <a:defRPr/>
            </a:pPr>
            <a:r>
              <a:rPr kumimoji="0" lang="he-IL" sz="1400" b="0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גני הספוגים המזופוטיים</a:t>
            </a:r>
            <a:r>
              <a:rPr kumimoji="0" lang="he-IL" sz="1400" b="0" u="none" strike="noStrike" kern="0" cap="none" spc="0" normalizeH="0" noProof="0" dirty="0">
                <a:ln>
                  <a:noFill/>
                </a:ln>
                <a:solidFill>
                  <a:srgbClr val="FFFF99"/>
                </a:solidFill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he-IL" sz="1400" b="0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בראש כרמל, </a:t>
            </a:r>
            <a:r>
              <a:rPr lang="he-IL" sz="1400" kern="0" dirty="0">
                <a:solidFill>
                  <a:srgbClr val="FFFF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עתלית ופולג -  צילום </a:t>
            </a:r>
            <a:r>
              <a:rPr lang="en-US" sz="1400" kern="0" dirty="0">
                <a:solidFill>
                  <a:srgbClr val="FFFF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ROV </a:t>
            </a:r>
            <a:r>
              <a:rPr lang="he-IL" sz="1400" kern="0" dirty="0">
                <a:solidFill>
                  <a:srgbClr val="FFFF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עודד עזרא, </a:t>
            </a:r>
            <a:r>
              <a:rPr kumimoji="0" lang="he-IL" sz="1400" b="0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ד"ר טל אידן, ד"ר סיגל שפר, ד"ר לירון גורן  ופרופ' מיכה אילן, אונ</a:t>
            </a:r>
            <a:r>
              <a:rPr lang="he-IL" sz="1400" kern="0" dirty="0">
                <a:solidFill>
                  <a:srgbClr val="FFFF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' </a:t>
            </a:r>
            <a:r>
              <a:rPr kumimoji="0" lang="he-IL" sz="1400" b="0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ת"א </a:t>
            </a:r>
          </a:p>
        </p:txBody>
      </p:sp>
      <p:sp>
        <p:nvSpPr>
          <p:cNvPr id="16" name="TextBox 15"/>
          <p:cNvSpPr txBox="1">
            <a:spLocks noGrp="1"/>
          </p:cNvSpPr>
          <p:nvPr>
            <p:ph type="title" idx="4294967295"/>
          </p:nvPr>
        </p:nvSpPr>
        <p:spPr>
          <a:xfrm>
            <a:off x="1749037" y="480490"/>
            <a:ext cx="7394963" cy="10156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בתי הגידול העמוקים - מפלט אקלימי קריר ויציב לאורגניזמים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שבעבר היו מצויים בעומקים רדודים יותר!</a:t>
            </a:r>
          </a:p>
        </p:txBody>
      </p:sp>
      <p:pic>
        <p:nvPicPr>
          <p:cNvPr id="19" name="Picture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" y="1686462"/>
            <a:ext cx="8776214" cy="978126"/>
          </a:xfrm>
          <a:prstGeom prst="rect">
            <a:avLst/>
          </a:prstGeom>
        </p:spPr>
      </p:pic>
      <p:pic>
        <p:nvPicPr>
          <p:cNvPr id="20" name="Picture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1" y="2931320"/>
            <a:ext cx="8935087" cy="109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90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7F57FE-0BAA-9545-8462-270AD8552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6871"/>
            <a:ext cx="9144000" cy="5422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0C7ABB-691B-3441-902D-AF990C83B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85900"/>
          </a:xfrm>
          <a:prstGeom prst="rect">
            <a:avLst/>
          </a:prstGeom>
        </p:spPr>
      </p:pic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329" y="1508977"/>
            <a:ext cx="2954574" cy="4176464"/>
          </a:xfrm>
          <a:prstGeom prst="rect">
            <a:avLst/>
          </a:prstGeom>
        </p:spPr>
      </p:pic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997" y="1552476"/>
            <a:ext cx="2338130" cy="1753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784" y="3368288"/>
            <a:ext cx="2553448" cy="1750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81" y="2427305"/>
            <a:ext cx="2849103" cy="1603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תמונה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47" y="4203798"/>
            <a:ext cx="2676052" cy="2264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>
            <a:spLocks noGrp="1"/>
          </p:cNvSpPr>
          <p:nvPr>
            <p:ph type="title" idx="4294967295"/>
          </p:nvPr>
        </p:nvSpPr>
        <p:spPr>
          <a:xfrm>
            <a:off x="1721564" y="563659"/>
            <a:ext cx="7394963" cy="70949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אבל, רוב השטח לשימור  = בתי גידול </a:t>
            </a:r>
            <a:r>
              <a:rPr kumimoji="0" lang="he-I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יחודיים</a:t>
            </a:r>
            <a:endParaRPr kumimoji="0" lang="he-IL" sz="24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Content Placeholder 2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 bwMode="auto">
          <a:xfrm>
            <a:off x="5979538" y="5777875"/>
            <a:ext cx="3024155" cy="1080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200" b="0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ראש הנקרה – טל שמע</a:t>
            </a:r>
          </a:p>
          <a:p>
            <a:pPr lvl="0" eaLnBrk="0" hangingPunct="0">
              <a:spcBef>
                <a:spcPct val="20000"/>
              </a:spcBef>
              <a:defRPr/>
            </a:pPr>
            <a:r>
              <a:rPr kumimoji="0" lang="he-IL" sz="1200" b="0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ראש כרמל, </a:t>
            </a:r>
            <a:r>
              <a:rPr lang="he-IL" sz="1200" kern="0" dirty="0">
                <a:solidFill>
                  <a:srgbClr val="FFFF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עתלית ופולג צילום </a:t>
            </a:r>
            <a:r>
              <a:rPr lang="en-US" sz="1200" kern="0" dirty="0">
                <a:solidFill>
                  <a:srgbClr val="FFFF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ROV </a:t>
            </a:r>
            <a:r>
              <a:rPr lang="he-IL" sz="1200" kern="0" dirty="0">
                <a:solidFill>
                  <a:srgbClr val="FFFF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 </a:t>
            </a:r>
            <a:r>
              <a:rPr kumimoji="0" lang="he-IL" sz="1200" b="0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ד"ר טל אידן, ד"ר סיגל שפר, ד"ר לירון גורן  ופרופ' מיכה אילן, אוניברסיטת ת"א </a:t>
            </a:r>
          </a:p>
          <a:p>
            <a:pPr marL="0" marR="0" lvl="0" indent="0" algn="r" defTabSz="914400" rtl="1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kern="0" dirty="0">
                <a:solidFill>
                  <a:srgbClr val="FFFF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אבטח – גיא לויאן, רט"ג</a:t>
            </a:r>
            <a:endParaRPr kumimoji="0" lang="he-IL" sz="1200" b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r" defTabSz="914400" rtl="1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200" b="0" i="1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r" defTabSz="914400" rtl="1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200" b="0" i="1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6014329" y="1890841"/>
            <a:ext cx="1493136" cy="101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150000"/>
              </a:lnSpc>
              <a:spcBef>
                <a:spcPct val="20000"/>
              </a:spcBef>
              <a:defRPr/>
            </a:pPr>
            <a:r>
              <a:rPr lang="he-IL" sz="1200" b="1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מיפוי: חקר ימים ואגמים לישראל ומשרד האנרגיה</a:t>
            </a:r>
          </a:p>
        </p:txBody>
      </p:sp>
      <p:pic>
        <p:nvPicPr>
          <p:cNvPr id="15" name="Pictur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189" y="5270085"/>
            <a:ext cx="2582637" cy="1454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1915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910272"/>
            <a:ext cx="9144000" cy="4941168"/>
          </a:xfrm>
          <a:prstGeom prst="rect">
            <a:avLst/>
          </a:prstGeom>
          <a:solidFill>
            <a:srgbClr val="001B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9" t="9376" r="3963"/>
          <a:stretch/>
        </p:blipFill>
        <p:spPr>
          <a:xfrm>
            <a:off x="5873170" y="2037818"/>
            <a:ext cx="3102113" cy="4813622"/>
          </a:xfrm>
          <a:prstGeom prst="rect">
            <a:avLst/>
          </a:prstGeom>
        </p:spPr>
      </p:pic>
      <p:sp>
        <p:nvSpPr>
          <p:cNvPr id="6" name="Text Box 25"/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1421551" y="1125991"/>
            <a:ext cx="7722449" cy="461665"/>
          </a:xfrm>
          <a:prstGeom prst="rect">
            <a:avLst/>
          </a:prstGeom>
          <a:noFill/>
          <a:ln w="9525">
            <a:noFill/>
            <a:prstDash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14350" marR="0" lvl="0" indent="-5143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סטאטוס שמורות מרץ 2022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מציין מיקום תוכן 2"/>
          <p:cNvSpPr txBox="1">
            <a:spLocks/>
          </p:cNvSpPr>
          <p:nvPr/>
        </p:nvSpPr>
        <p:spPr>
          <a:xfrm>
            <a:off x="-7538" y="1842308"/>
            <a:ext cx="5704453" cy="4951075"/>
          </a:xfrm>
          <a:prstGeom prst="rect">
            <a:avLst/>
          </a:prstGeom>
        </p:spPr>
        <p:txBody>
          <a:bodyPr/>
          <a:lstStyle/>
          <a:p>
            <a:pPr marR="0" lvl="0" eaLnBrk="0" fontAlgn="auto" hangingPunct="0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e-IL" sz="2000" dirty="0">
                <a:solidFill>
                  <a:srgbClr val="FFFF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שמורות רדודות: 0.3% משטח המים הריבוניים</a:t>
            </a:r>
          </a:p>
          <a:p>
            <a:pPr marR="0" lvl="0" eaLnBrk="0" fontAlgn="auto" hangingPunct="0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e-IL" sz="2000" dirty="0">
                <a:solidFill>
                  <a:srgbClr val="FFFF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ראש הנקרה: 2.5%</a:t>
            </a:r>
          </a:p>
          <a:p>
            <a:pPr eaLnBrk="0" hangingPunct="0">
              <a:lnSpc>
                <a:spcPct val="150000"/>
              </a:lnSpc>
              <a:spcBef>
                <a:spcPct val="20000"/>
              </a:spcBef>
              <a:defRPr/>
            </a:pPr>
            <a:r>
              <a:rPr lang="he-IL" sz="2000" dirty="0">
                <a:solidFill>
                  <a:srgbClr val="FFFF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ראש כרמל 1.2%</a:t>
            </a:r>
          </a:p>
          <a:p>
            <a:pPr eaLnBrk="0" hangingPunct="0">
              <a:lnSpc>
                <a:spcPct val="150000"/>
              </a:lnSpc>
              <a:spcBef>
                <a:spcPct val="20000"/>
              </a:spcBef>
              <a:defRPr/>
            </a:pPr>
            <a:r>
              <a:rPr lang="he-IL" sz="2000" dirty="0">
                <a:solidFill>
                  <a:srgbClr val="FFFF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ים אבטח: 1.7% (מאושרת)</a:t>
            </a:r>
          </a:p>
          <a:p>
            <a:pPr eaLnBrk="0" hangingPunct="0">
              <a:lnSpc>
                <a:spcPct val="150000"/>
              </a:lnSpc>
              <a:spcBef>
                <a:spcPct val="20000"/>
              </a:spcBef>
              <a:defRPr/>
            </a:pPr>
            <a:r>
              <a:rPr lang="he-IL" sz="20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סה"כ 5.7% משטח המים הריבוניים</a:t>
            </a:r>
          </a:p>
          <a:p>
            <a:pPr eaLnBrk="0" hangingPunct="0">
              <a:lnSpc>
                <a:spcPct val="150000"/>
              </a:lnSpc>
              <a:spcBef>
                <a:spcPct val="20000"/>
              </a:spcBef>
              <a:defRPr/>
            </a:pPr>
            <a:r>
              <a:rPr lang="he-IL" sz="2000" dirty="0">
                <a:solidFill>
                  <a:srgbClr val="FFFF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בנוסף הוגשו תכניות הפולג: 2.1%</a:t>
            </a:r>
          </a:p>
          <a:p>
            <a:pPr marR="0" lvl="0" algn="r" defTabSz="914400" rtl="1" eaLnBrk="0" fontAlgn="auto" latinLnBrk="0" hangingPunct="0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בשלבי הכנה – שאר השטחים שסומנו כאזורי חיפוש</a:t>
            </a:r>
            <a:r>
              <a:rPr kumimoji="0" lang="he-IL" sz="2000" b="0" i="0" u="none" strike="noStrike" kern="1200" cap="none" spc="0" normalizeH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לשמורות וגנים</a:t>
            </a:r>
          </a:p>
          <a:p>
            <a:pPr marR="0" lvl="0" algn="r" defTabSz="914400" rtl="1" eaLnBrk="0" fontAlgn="auto" latinLnBrk="0" hangingPunct="0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e-IL" sz="2000" baseline="0" dirty="0">
                <a:solidFill>
                  <a:srgbClr val="FFFF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חסמים עיקריים: התנייה בתכניות התפלה, עיכוב בסקרים, קצב הליכי התכנון, התנגדויות דייגים</a:t>
            </a:r>
          </a:p>
        </p:txBody>
      </p:sp>
    </p:spTree>
    <p:extLst>
      <p:ext uri="{BB962C8B-B14F-4D97-AF65-F5344CB8AC3E}">
        <p14:creationId xmlns:p14="http://schemas.microsoft.com/office/powerpoint/2010/main" val="2113363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7F57FE-0BAA-9545-8462-270AD8552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5899"/>
            <a:ext cx="9144000" cy="5422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0C7ABB-691B-3441-902D-AF990C83B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85900"/>
          </a:xfrm>
          <a:prstGeom prst="rect">
            <a:avLst/>
          </a:prstGeom>
        </p:spPr>
      </p:pic>
      <p:sp>
        <p:nvSpPr>
          <p:cNvPr id="10" name="Text Box 25"/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1659880" y="513241"/>
            <a:ext cx="7308304" cy="952890"/>
          </a:xfrm>
          <a:prstGeom prst="rect">
            <a:avLst/>
          </a:prstGeom>
          <a:noFill/>
          <a:ln w="9525">
            <a:noFill/>
            <a:prstDash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יוזמת 30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30: </a:t>
            </a:r>
            <a:r>
              <a:rPr kumimoji="0" lang="he-I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מחוייבות</a:t>
            </a: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ל – 30% מהשטח שמור בשנת 2030 </a:t>
            </a:r>
            <a:r>
              <a:rPr kumimoji="0" lang="he-IL" sz="20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ישראל בפנים!                                   </a:t>
            </a:r>
            <a:r>
              <a:rPr kumimoji="0" lang="he-IL" sz="1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סקירה  - ד"ר אורית ברנע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1793852"/>
              </p:ext>
            </p:extLst>
          </p:nvPr>
        </p:nvGraphicFramePr>
        <p:xfrm>
          <a:off x="165452" y="1498586"/>
          <a:ext cx="8802732" cy="5323545"/>
        </p:xfrm>
        <a:graphic>
          <a:graphicData uri="http://schemas.openxmlformats.org/drawingml/2006/table">
            <a:tbl>
              <a:tblPr rtl="1" firstRow="1" firstCol="1" bandRow="1"/>
              <a:tblGrid>
                <a:gridCol w="1079911">
                  <a:extLst>
                    <a:ext uri="{9D8B030D-6E8A-4147-A177-3AD203B41FA5}">
                      <a16:colId xmlns:a16="http://schemas.microsoft.com/office/drawing/2014/main" val="2240933648"/>
                    </a:ext>
                  </a:extLst>
                </a:gridCol>
                <a:gridCol w="1389383">
                  <a:extLst>
                    <a:ext uri="{9D8B030D-6E8A-4147-A177-3AD203B41FA5}">
                      <a16:colId xmlns:a16="http://schemas.microsoft.com/office/drawing/2014/main" val="3690400663"/>
                    </a:ext>
                  </a:extLst>
                </a:gridCol>
                <a:gridCol w="1936703">
                  <a:extLst>
                    <a:ext uri="{9D8B030D-6E8A-4147-A177-3AD203B41FA5}">
                      <a16:colId xmlns:a16="http://schemas.microsoft.com/office/drawing/2014/main" val="2210063377"/>
                    </a:ext>
                  </a:extLst>
                </a:gridCol>
                <a:gridCol w="4396735">
                  <a:extLst>
                    <a:ext uri="{9D8B030D-6E8A-4147-A177-3AD203B41FA5}">
                      <a16:colId xmlns:a16="http://schemas.microsoft.com/office/drawing/2014/main" val="761920525"/>
                    </a:ext>
                  </a:extLst>
                </a:gridCol>
              </a:tblGrid>
              <a:tr h="872957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9pPr>
                    </a:lstStyle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ארגון / גוף</a:t>
                      </a:r>
                      <a:endParaRPr lang="en-US" sz="1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15" marR="558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9pPr>
                    </a:lstStyle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תמיכה בהגנה על 30% משטחי היבשה והים עד שנת 2030</a:t>
                      </a:r>
                      <a:endParaRPr lang="en-US" sz="1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15" marR="558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9pPr>
                    </a:lstStyle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אזכור לגבי היקף שטח לשימור מוגבר (</a:t>
                      </a: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enhanced protection</a:t>
                      </a:r>
                      <a:r>
                        <a:rPr lang="he-IL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15" marR="558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9pPr>
                    </a:lstStyle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הערות</a:t>
                      </a:r>
                      <a:endParaRPr lang="en-US" sz="1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15" marR="558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29411"/>
                  </a:ext>
                </a:extLst>
              </a:tr>
              <a:tr h="849338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9pPr>
                    </a:lstStyle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CBD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15" marR="558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9pPr>
                    </a:lstStyle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כן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15" marR="558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9pPr>
                    </a:lstStyle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לא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15" marR="558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9pPr>
                    </a:lstStyle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תכנית מסגרת גלובלית לשימור המגוון הביולוגי והטבע 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Post 2020 Global Biodiversity Framework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e-IL" sz="1400" u="sng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צפויה להיות מאושרת</a:t>
                      </a:r>
                      <a:r>
                        <a:rPr lang="he-IL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באספה הקרובה 15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COP</a:t>
                      </a:r>
                      <a:r>
                        <a:rPr lang="he-IL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שתערך באפריל 2022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15" marR="558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2789021"/>
                  </a:ext>
                </a:extLst>
              </a:tr>
              <a:tr h="1404780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9pPr>
                    </a:lstStyle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4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אמנת ברצלונה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15" marR="558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9pPr>
                    </a:lstStyle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כן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15" marR="558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9pPr>
                    </a:lstStyle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כן, מטרה 1.5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he-I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מצהירה על הגדלת השטחים המיועדים לשימור מוגבר (אין אזכור כמותי)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15" marR="558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9pPr>
                    </a:lstStyle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התכנית </a:t>
                      </a:r>
                      <a:r>
                        <a:rPr lang="he-IL" sz="1400" u="sng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אושרה</a:t>
                      </a:r>
                      <a:r>
                        <a:rPr lang="he-I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במסגרת הכנס 22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COP</a:t>
                      </a:r>
                      <a:r>
                        <a:rPr lang="he-I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שנערך בטורקיה בדצמבר 2021 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Post-2020 Strategic Action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Programme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for the Conservation of Biodiversity and Sustainable Management of Natural Resources in the Mediterranean Region (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Post-2020 SAPBIO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55815" marR="558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7482173"/>
                  </a:ext>
                </a:extLst>
              </a:tr>
              <a:tr h="436478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9pPr>
                    </a:lstStyle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OECD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15" marR="558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9pPr>
                    </a:lstStyle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כן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15" marR="558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9pPr>
                    </a:lstStyle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לא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15" marR="558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9pPr>
                    </a:lstStyle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הארגון סייע בהכנת תכנית המסגרת הגלובלית לשימור המגוון הביולוגי והטבע של ה- 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CBD</a:t>
                      </a:r>
                    </a:p>
                  </a:txBody>
                  <a:tcPr marL="55815" marR="558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7580503"/>
                  </a:ext>
                </a:extLst>
              </a:tr>
              <a:tr h="829727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9pPr>
                    </a:lstStyle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IUCN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15" marR="558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9pPr>
                    </a:lstStyle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כן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15" marR="558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9pPr>
                    </a:lstStyle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לא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15" marR="558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9pPr>
                    </a:lstStyle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הארגון תומך בתכנית המסגרת הגלובלית (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Post 2020 global biodiversity framework</a:t>
                      </a:r>
                      <a:r>
                        <a:rPr lang="he-IL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 וממתין לאישורה באופן פורמאלי על ידי המדינות החברות באמנת ה- 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CBD</a:t>
                      </a:r>
                    </a:p>
                  </a:txBody>
                  <a:tcPr marL="55815" marR="558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7150689"/>
                  </a:ext>
                </a:extLst>
              </a:tr>
              <a:tr h="218240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9pPr>
                    </a:lstStyle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HAC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15" marR="558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9pPr>
                    </a:lstStyle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כן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15" marR="558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9pPr>
                    </a:lstStyle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לא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15" marR="558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9pPr>
                    </a:lstStyle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ישראל חתמה על יוזמה זו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15" marR="558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7821652"/>
                  </a:ext>
                </a:extLst>
              </a:tr>
              <a:tr h="645065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9pPr>
                    </a:lstStyle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Global Oceans Alliance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15" marR="558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9pPr>
                    </a:lstStyle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כן (הארגון עוסק רק בשטחי הים)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15" marR="558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9pPr>
                    </a:lstStyle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לא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15" marR="558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cs typeface="Arial"/>
                        </a:defRPr>
                      </a:lvl9pPr>
                    </a:lstStyle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ישראל חתמה על יוזמה זו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15" marR="558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89582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0525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7F57FE-0BAA-9545-8462-270AD8552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5899"/>
            <a:ext cx="9144000" cy="5422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0C7ABB-691B-3441-902D-AF990C83B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85900"/>
          </a:xfrm>
          <a:prstGeom prst="rect">
            <a:avLst/>
          </a:prstGeom>
        </p:spPr>
      </p:pic>
      <p:pic>
        <p:nvPicPr>
          <p:cNvPr id="3074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628801"/>
            <a:ext cx="5052354" cy="28244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>
            <a:spLocks noGrp="1"/>
          </p:cNvSpPr>
          <p:nvPr>
            <p:ph type="title" idx="4294967295"/>
          </p:nvPr>
        </p:nvSpPr>
        <p:spPr>
          <a:xfrm>
            <a:off x="1749037" y="681132"/>
            <a:ext cx="7394963" cy="60664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יש להרחיב את היקף השטחים לשימור של הקרקעית הרכה </a:t>
            </a:r>
          </a:p>
        </p:txBody>
      </p:sp>
      <p:pic>
        <p:nvPicPr>
          <p:cNvPr id="9" name="תמונה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408" y="4469703"/>
            <a:ext cx="5267325" cy="2276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ontent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 bwMode="auto">
          <a:xfrm>
            <a:off x="5082043" y="6233775"/>
            <a:ext cx="3024155" cy="412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ct val="20000"/>
              </a:spcBef>
              <a:defRPr/>
            </a:pPr>
            <a:r>
              <a:rPr lang="he-IL" sz="1400" kern="0" dirty="0">
                <a:solidFill>
                  <a:srgbClr val="FFFF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איור – אלכסיי מליק – אדמוב</a:t>
            </a:r>
            <a:endParaRPr kumimoji="0" lang="he-IL" sz="1400" b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r" defTabSz="914400" rtl="1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200" b="0" i="1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163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7F57FE-0BAA-9545-8462-270AD8552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5899"/>
            <a:ext cx="9144000" cy="5422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0C7ABB-691B-3441-902D-AF990C83B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85900"/>
          </a:xfrm>
          <a:prstGeom prst="rect">
            <a:avLst/>
          </a:prstGeom>
        </p:spPr>
      </p:pic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616" y="1768516"/>
            <a:ext cx="3438131" cy="4860000"/>
          </a:xfrm>
          <a:prstGeom prst="rect">
            <a:avLst/>
          </a:prstGeom>
        </p:spPr>
      </p:pic>
      <p:sp>
        <p:nvSpPr>
          <p:cNvPr id="14" name="Text Box 25"/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1384601" y="793403"/>
            <a:ext cx="7722449" cy="461665"/>
          </a:xfrm>
          <a:prstGeom prst="rect">
            <a:avLst/>
          </a:prstGeom>
          <a:noFill/>
          <a:ln w="9525">
            <a:noFill/>
            <a:prstDash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14350" marR="0" lvl="0" indent="-5143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מבט מערבה – האזור הכלכלי הבלעדי של ישראל: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459616" y="2229301"/>
            <a:ext cx="1493136" cy="101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150000"/>
              </a:lnSpc>
              <a:spcBef>
                <a:spcPct val="20000"/>
              </a:spcBef>
              <a:defRPr/>
            </a:pPr>
            <a:r>
              <a:rPr lang="he-IL" sz="1200" b="1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מיפוי: חקר ימים ואגמים לישראל ומשרד האנרגיה</a:t>
            </a:r>
          </a:p>
        </p:txBody>
      </p:sp>
      <p:sp>
        <p:nvSpPr>
          <p:cNvPr id="11" name="Content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 bwMode="auto">
          <a:xfrm>
            <a:off x="5213363" y="5987166"/>
            <a:ext cx="1493136" cy="70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150000"/>
              </a:lnSpc>
              <a:spcBef>
                <a:spcPct val="20000"/>
              </a:spcBef>
              <a:defRPr/>
            </a:pPr>
            <a:r>
              <a:rPr lang="he-IL" sz="1200" b="1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מפה:</a:t>
            </a:r>
          </a:p>
          <a:p>
            <a:pPr eaLnBrk="0" hangingPunct="0">
              <a:lnSpc>
                <a:spcPct val="150000"/>
              </a:lnSpc>
              <a:spcBef>
                <a:spcPct val="20000"/>
              </a:spcBef>
              <a:defRPr/>
            </a:pPr>
            <a:r>
              <a:rPr lang="he-IL" sz="1200" b="1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עליזה נס, רט"ג</a:t>
            </a:r>
          </a:p>
        </p:txBody>
      </p:sp>
      <p:sp>
        <p:nvSpPr>
          <p:cNvPr id="5" name="Oval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66634" y="4423851"/>
            <a:ext cx="1300632" cy="9783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390" y="3864770"/>
            <a:ext cx="3942294" cy="1971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5390" y="1547775"/>
            <a:ext cx="4011516" cy="2322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-86251" y="5670500"/>
            <a:ext cx="5520668" cy="177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0" fontAlgn="auto" latinLnBrk="0" hangingPunct="0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600" b="1" i="0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בתי גידול נדירים בקרקעית הפרעת (גלישת) פלמחים </a:t>
            </a:r>
            <a:r>
              <a:rPr kumimoji="0" lang="he-IL" sz="1400" b="0" i="0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ד"ר יצחק מקובסקי, ד"ר מקסים רובין-בלום, עדי נוימן ואדם וייסמן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r" defTabSz="914400" rtl="1" eaLnBrk="0" fontAlgn="auto" latinLnBrk="0" hangingPunct="0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0" i="0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אוניברסיטת חיפה וחקר ימים ואגמים לישראל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3305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7F57FE-0BAA-9545-8462-270AD8552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5899"/>
            <a:ext cx="9144000" cy="5422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0C7ABB-691B-3441-902D-AF990C83B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85900"/>
          </a:xfrm>
          <a:prstGeom prst="rect">
            <a:avLst/>
          </a:prstGeom>
        </p:spPr>
      </p:pic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616" y="1768516"/>
            <a:ext cx="3438131" cy="4860000"/>
          </a:xfrm>
          <a:prstGeom prst="rect">
            <a:avLst/>
          </a:prstGeom>
        </p:spPr>
      </p:pic>
      <p:sp>
        <p:nvSpPr>
          <p:cNvPr id="9" name="Text Box 25"/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1421551" y="812571"/>
            <a:ext cx="7722449" cy="400110"/>
          </a:xfrm>
          <a:prstGeom prst="rect">
            <a:avLst/>
          </a:prstGeom>
          <a:noFill/>
          <a:ln w="9525">
            <a:noFill/>
            <a:prstDash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עדכון מפת הסקר האסטרטגי הסביבתי, משרד האנרגיה, 2021: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459616" y="2229301"/>
            <a:ext cx="1493136" cy="101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150000"/>
              </a:lnSpc>
              <a:spcBef>
                <a:spcPct val="20000"/>
              </a:spcBef>
              <a:defRPr/>
            </a:pPr>
            <a:r>
              <a:rPr lang="he-IL" sz="1200" b="1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מיפוי: חקר ימים ואגמים לישראל ומשרד האנרגיה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335522" y="5974262"/>
            <a:ext cx="1493136" cy="70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150000"/>
              </a:lnSpc>
              <a:spcBef>
                <a:spcPct val="20000"/>
              </a:spcBef>
              <a:defRPr/>
            </a:pPr>
            <a:r>
              <a:rPr lang="he-IL" sz="1200" b="1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מפה:</a:t>
            </a:r>
          </a:p>
          <a:p>
            <a:pPr eaLnBrk="0" hangingPunct="0">
              <a:lnSpc>
                <a:spcPct val="150000"/>
              </a:lnSpc>
              <a:spcBef>
                <a:spcPct val="20000"/>
              </a:spcBef>
              <a:defRPr/>
            </a:pPr>
            <a:r>
              <a:rPr lang="he-IL" sz="1200" b="1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עליזה נס, רט"ג</a:t>
            </a:r>
          </a:p>
        </p:txBody>
      </p:sp>
      <p:sp>
        <p:nvSpPr>
          <p:cNvPr id="5" name="Oval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66634" y="4423851"/>
            <a:ext cx="1300632" cy="9783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264" y="1795291"/>
            <a:ext cx="3438130" cy="4860000"/>
          </a:xfrm>
          <a:prstGeom prst="rect">
            <a:avLst/>
          </a:prstGeom>
        </p:spPr>
      </p:pic>
      <p:sp>
        <p:nvSpPr>
          <p:cNvPr id="15" name="Oval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96862" y="4232217"/>
            <a:ext cx="1532096" cy="12280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67" y="2330381"/>
            <a:ext cx="2947691" cy="1893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3948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7F57FE-0BAA-9545-8462-270AD8552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5899"/>
            <a:ext cx="9144000" cy="5422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0C7ABB-691B-3441-902D-AF990C83B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85900"/>
          </a:xfrm>
          <a:prstGeom prst="rect">
            <a:avLst/>
          </a:prstGeom>
        </p:spPr>
      </p:pic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264" y="1795291"/>
            <a:ext cx="3438130" cy="4860000"/>
          </a:xfrm>
          <a:prstGeom prst="rect">
            <a:avLst/>
          </a:prstGeom>
        </p:spPr>
      </p:pic>
      <p:sp>
        <p:nvSpPr>
          <p:cNvPr id="9" name="Text Box 25"/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1421551" y="812571"/>
            <a:ext cx="7722449" cy="400110"/>
          </a:xfrm>
          <a:prstGeom prst="rect">
            <a:avLst/>
          </a:prstGeom>
          <a:noFill/>
          <a:ln w="9525">
            <a:noFill/>
            <a:prstDash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עדכון מפת הסקר האסטרטגי הסביבתי, משרד האנרגיה, 2021: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637207" y="2229301"/>
            <a:ext cx="1493136" cy="101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150000"/>
              </a:lnSpc>
              <a:spcBef>
                <a:spcPct val="20000"/>
              </a:spcBef>
              <a:defRPr/>
            </a:pPr>
            <a:r>
              <a:rPr lang="he-IL" sz="1200" b="1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מיפוי: חקר ימים ואגמים לישראל ומשרד האנרגיה</a:t>
            </a:r>
          </a:p>
        </p:txBody>
      </p:sp>
      <p:sp>
        <p:nvSpPr>
          <p:cNvPr id="11" name="Content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 bwMode="auto">
          <a:xfrm>
            <a:off x="3698315" y="5032859"/>
            <a:ext cx="1493136" cy="70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150000"/>
              </a:lnSpc>
              <a:spcBef>
                <a:spcPct val="20000"/>
              </a:spcBef>
              <a:defRPr/>
            </a:pPr>
            <a:r>
              <a:rPr lang="he-IL" sz="1200" b="1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מפה:</a:t>
            </a:r>
          </a:p>
          <a:p>
            <a:pPr eaLnBrk="0" hangingPunct="0">
              <a:lnSpc>
                <a:spcPct val="150000"/>
              </a:lnSpc>
              <a:spcBef>
                <a:spcPct val="20000"/>
              </a:spcBef>
              <a:defRPr/>
            </a:pPr>
            <a:r>
              <a:rPr lang="he-IL" sz="1200" b="1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עליזה נס, רט"ג</a:t>
            </a:r>
          </a:p>
        </p:txBody>
      </p:sp>
      <p:sp>
        <p:nvSpPr>
          <p:cNvPr id="12" name="Oval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96862" y="4232217"/>
            <a:ext cx="1532096" cy="1228083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5346760" y="1766082"/>
            <a:ext cx="3626754" cy="4570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R="0" lvl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קידום שמורה ימית ראשונה באזור</a:t>
            </a:r>
            <a:r>
              <a:rPr kumimoji="0" lang="he-IL" sz="2000" i="0" u="none" strike="noStrike" kern="1200" cap="none" spc="0" normalizeH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הכלכלי הבלעדי </a:t>
            </a:r>
          </a:p>
          <a:p>
            <a:pPr marR="0" lvl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2000" baseline="0" dirty="0">
                <a:solidFill>
                  <a:srgbClr val="FFFF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(גלישת</a:t>
            </a:r>
            <a:r>
              <a:rPr lang="he-IL" sz="2000" dirty="0">
                <a:solidFill>
                  <a:srgbClr val="FFFF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פלמחים)</a:t>
            </a:r>
          </a:p>
          <a:p>
            <a:pPr marR="0" lvl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200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0" lvl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>
                <a:solidFill>
                  <a:srgbClr val="FFFF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שיתוף פעולה בין המשרד להגנת הסביבה ורשות הטבע והגנים בדחיפת החברה להגנת הטבע</a:t>
            </a:r>
          </a:p>
          <a:p>
            <a:pPr marR="0" lvl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2000" dirty="0">
              <a:solidFill>
                <a:srgbClr val="FFFF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0" lvl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2000" dirty="0">
                <a:solidFill>
                  <a:srgbClr val="FFFF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ובעתיד – הרחבת שמורות טבע ימיות לשטחי </a:t>
            </a:r>
            <a:r>
              <a:rPr lang="en-US" sz="2000" dirty="0">
                <a:solidFill>
                  <a:srgbClr val="FFFF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EEZ</a:t>
            </a:r>
            <a:r>
              <a:rPr lang="he-IL" sz="2000" dirty="0">
                <a:solidFill>
                  <a:srgbClr val="FFFF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נוספים</a:t>
            </a:r>
          </a:p>
        </p:txBody>
      </p:sp>
    </p:spTree>
    <p:extLst>
      <p:ext uri="{BB962C8B-B14F-4D97-AF65-F5344CB8AC3E}">
        <p14:creationId xmlns:p14="http://schemas.microsoft.com/office/powerpoint/2010/main" val="1463176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7F57FE-0BAA-9545-8462-270AD8552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5899"/>
            <a:ext cx="9144000" cy="5422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0C7ABB-691B-3441-902D-AF990C83B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85900"/>
          </a:xfrm>
          <a:prstGeom prst="rect">
            <a:avLst/>
          </a:prstGeom>
        </p:spPr>
      </p:pic>
      <p:sp>
        <p:nvSpPr>
          <p:cNvPr id="5" name="Text Box 25"/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1421551" y="812571"/>
            <a:ext cx="7722449" cy="400110"/>
          </a:xfrm>
          <a:prstGeom prst="rect">
            <a:avLst/>
          </a:prstGeom>
          <a:noFill/>
          <a:ln w="9525">
            <a:noFill/>
            <a:prstDash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הכרזת שמורות וגנים לאומיים – צעד ראשון בשמירה על השטח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89241"/>
            <a:ext cx="4283968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ברוכים הבאים לשמורת ים אכזיב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1" y="1889241"/>
            <a:ext cx="4283968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0598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7F57FE-0BAA-9545-8462-270AD8552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5899"/>
            <a:ext cx="9144000" cy="5422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0C7ABB-691B-3441-902D-AF990C83B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85900"/>
          </a:xfrm>
          <a:prstGeom prst="rect">
            <a:avLst/>
          </a:prstGeom>
        </p:spPr>
      </p:pic>
      <p:sp>
        <p:nvSpPr>
          <p:cNvPr id="5" name="Text Box 25"/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1421551" y="812571"/>
            <a:ext cx="7722449" cy="400110"/>
          </a:xfrm>
          <a:prstGeom prst="rect">
            <a:avLst/>
          </a:prstGeom>
          <a:noFill/>
          <a:ln w="9525">
            <a:noFill/>
            <a:prstDash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הכרזת שמורות וגנים לאומיים – צעד ראשון בשמירה על השטח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 descr="שלט הרוס של השמורה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004" y="2309406"/>
            <a:ext cx="4147635" cy="3110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46855" y="2687312"/>
            <a:ext cx="3110726" cy="2333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5306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7F57FE-0BAA-9545-8462-270AD8552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5899"/>
            <a:ext cx="9144000" cy="5422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0C7ABB-691B-3441-902D-AF990C83B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85900"/>
          </a:xfrm>
          <a:prstGeom prst="rect">
            <a:avLst/>
          </a:prstGeom>
        </p:spPr>
      </p:pic>
      <p:sp>
        <p:nvSpPr>
          <p:cNvPr id="7" name="Titl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-213366" y="2640634"/>
            <a:ext cx="7491616" cy="1224136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defPPr>
              <a:defRPr lang="he-IL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0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628800"/>
            <a:ext cx="7600299" cy="5066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>
            <a:spLocks noGrp="1"/>
          </p:cNvSpPr>
          <p:nvPr>
            <p:ph type="title" idx="4294967295"/>
          </p:nvPr>
        </p:nvSpPr>
        <p:spPr>
          <a:xfrm>
            <a:off x="2843808" y="775104"/>
            <a:ext cx="5808233" cy="8309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ז</a:t>
            </a: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ֶה הַיָּם גָּדוֹל וּרְחַב יָדָיִם..... </a:t>
            </a: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תהלים קד כה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9918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>
            <a:extLst>
              <a:ext uri="{FF2B5EF4-FFF2-40B4-BE49-F238E27FC236}">
                <a16:creationId xmlns:a16="http://schemas.microsoft.com/office/drawing/2014/main" id="{7BAC038C-3FF8-E5C2-23B0-F6FA2988D0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-2387600"/>
            <a:ext cx="77724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e-IL" dirty="0"/>
              <a:t>שותפים</a:t>
            </a:r>
          </a:p>
        </p:txBody>
      </p:sp>
      <p:pic>
        <p:nvPicPr>
          <p:cNvPr id="5" name="Picture 4" descr="רשות הטבע והגנים, אוניברסיטתחיפה מוזיאון הטבע, המרכז האקדמי רופין, המרכז לחקר הימים מהאגמים, אוניברסיטת תל אביב">
            <a:extLst>
              <a:ext uri="{FF2B5EF4-FFF2-40B4-BE49-F238E27FC236}">
                <a16:creationId xmlns:a16="http://schemas.microsoft.com/office/drawing/2014/main" id="{24B541B0-E705-434E-905E-9DCBCE105CD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858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7F57FE-0BAA-9545-8462-270AD8552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5899"/>
            <a:ext cx="9144000" cy="5422900"/>
          </a:xfrm>
          <a:prstGeom prst="rect">
            <a:avLst/>
          </a:prstGeom>
        </p:spPr>
      </p:pic>
      <p:pic>
        <p:nvPicPr>
          <p:cNvPr id="2" name="Picture 1" descr="צוותי החוקרים בפעולה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87" y="1648646"/>
            <a:ext cx="4956478" cy="2139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lide Number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CCC9FC-2BD3-2541-9D4F-935FD139D0B1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965" y="1672813"/>
            <a:ext cx="3769398" cy="1832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57" y="4988667"/>
            <a:ext cx="3756592" cy="1826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1" y="3525337"/>
            <a:ext cx="2297131" cy="30631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101" y="3636655"/>
            <a:ext cx="2005180" cy="15038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161" y="3698833"/>
            <a:ext cx="1860162" cy="13951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31" y="3761880"/>
            <a:ext cx="2008352" cy="13054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664" y="5186514"/>
            <a:ext cx="2007821" cy="1505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0540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B541B0-E705-434E-905E-9DCBCE105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4858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7F57FE-0BAA-9545-8462-270AD8552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811" y="1435100"/>
            <a:ext cx="9211373" cy="54229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5D9E70D-D87F-485E-A116-2BD57E339AB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163059" y="1507670"/>
            <a:ext cx="8684677" cy="16221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685800" rtl="1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כי זה מה ששמורות יודעות לעשות!</a:t>
            </a:r>
          </a:p>
          <a:p>
            <a:pPr marL="0" marR="0" lvl="0" indent="0" algn="r" defTabSz="685800" rtl="1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דקרים (דוקרנית אדומה, דקר הסלעים ודקר </a:t>
            </a:r>
            <a:r>
              <a:rPr kumimoji="0" lang="he-I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אלכסנדרוני</a:t>
            </a: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0" marR="0" lvl="0" indent="0" algn="r" defTabSz="685800" rtl="1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בראש הנקרה – אכזיב (הקטנה), עיבוד נתונים: מאי </a:t>
            </a:r>
            <a:r>
              <a:rPr kumimoji="0" lang="he-I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לצרוס</a:t>
            </a:r>
            <a:r>
              <a:rPr kumimoji="0" lang="he-IL" sz="1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ואורי פריד </a:t>
            </a:r>
            <a:endParaRPr kumimoji="0" lang="he-IL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sha" panose="020B0502040204020203" pitchFamily="34" charset="-79"/>
              <a:ea typeface="+mj-ea"/>
              <a:cs typeface="Gisha" panose="020B0502040204020203" pitchFamily="34" charset="-79"/>
            </a:endParaRPr>
          </a:p>
          <a:p>
            <a:pPr marL="0" marR="0" lvl="0" indent="0" algn="r" defTabSz="685800" rtl="1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Slide Number Placeholder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CCC9FC-2BD3-2541-9D4F-935FD139D0B1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33" y="2654879"/>
            <a:ext cx="7392385" cy="32725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2783" y="5927439"/>
            <a:ext cx="90211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he-IL" sz="16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שכיחות הדקרים בתוך השמורה גבוהה פי שניים משכיחותם מחוץ לשמורה, והביומסה פי שמונה</a:t>
            </a:r>
          </a:p>
          <a:p>
            <a:pPr marL="285750" marR="0" lvl="0" indent="-28575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he-IL" sz="16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המקור לביומסה בתוך השמורה הוא בעיקר בפרטים גדולים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666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7F57FE-0BAA-9545-8462-270AD8552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5899"/>
            <a:ext cx="9144000" cy="5422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0C7ABB-691B-3441-902D-AF990C83B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85900"/>
          </a:xfrm>
          <a:prstGeom prst="rect">
            <a:avLst/>
          </a:prstGeom>
        </p:spPr>
      </p:pic>
      <p:sp>
        <p:nvSpPr>
          <p:cNvPr id="7" name="Titl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-213366" y="2640634"/>
            <a:ext cx="7491616" cy="1224136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defPPr>
              <a:defRPr lang="he-IL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0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43808" y="775104"/>
            <a:ext cx="58082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זֶה הַיָּם גָּדוֹל וּרְחַב יָדָיִם..... </a:t>
            </a:r>
            <a:r>
              <a:rPr lang="he-IL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תהלים קד כה</a:t>
            </a:r>
          </a:p>
          <a:p>
            <a:endParaRPr lang="en-US" sz="2400" dirty="0">
              <a:solidFill>
                <a:srgbClr val="FFFF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title" idx="4294967295"/>
          </p:nvPr>
        </p:nvSpPr>
        <p:spPr>
          <a:xfrm>
            <a:off x="555955" y="2547905"/>
            <a:ext cx="5808233" cy="8309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על מה שומרים וכמה? </a:t>
            </a:r>
            <a:endParaRPr kumimoji="0" lang="he-IL" sz="1800" b="1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21" y="3198697"/>
            <a:ext cx="6317828" cy="3557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loud Callou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32532" y="1530933"/>
            <a:ext cx="3847907" cy="2864943"/>
          </a:xfrm>
          <a:prstGeom prst="cloudCallout">
            <a:avLst/>
          </a:prstGeom>
          <a:noFill/>
          <a:ln w="41275"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6754249" y="6094373"/>
            <a:ext cx="2158007" cy="661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eaLnBrk="0" hangingPunct="0">
              <a:spcBef>
                <a:spcPct val="20000"/>
              </a:spcBef>
              <a:defRPr/>
            </a:pPr>
            <a:r>
              <a:rPr lang="he-IL" sz="1600" kern="0" dirty="0">
                <a:solidFill>
                  <a:srgbClr val="FFFF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צילום: גיא לויאן, </a:t>
            </a:r>
          </a:p>
          <a:p>
            <a:pPr algn="r" eaLnBrk="0" hangingPunct="0">
              <a:spcBef>
                <a:spcPct val="20000"/>
              </a:spcBef>
              <a:defRPr/>
            </a:pPr>
            <a:r>
              <a:rPr lang="he-IL" sz="1600" kern="0" dirty="0">
                <a:solidFill>
                  <a:srgbClr val="FFFF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רשות הטבע והגנים</a:t>
            </a:r>
          </a:p>
        </p:txBody>
      </p:sp>
    </p:spTree>
    <p:extLst>
      <p:ext uri="{BB962C8B-B14F-4D97-AF65-F5344CB8AC3E}">
        <p14:creationId xmlns:p14="http://schemas.microsoft.com/office/powerpoint/2010/main" val="883934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7F57FE-0BAA-9545-8462-270AD8552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5899"/>
            <a:ext cx="9144000" cy="5422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0C7ABB-691B-3441-902D-AF990C83B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85900"/>
          </a:xfrm>
          <a:prstGeom prst="rect">
            <a:avLst/>
          </a:prstGeom>
        </p:spPr>
      </p:pic>
      <p:pic>
        <p:nvPicPr>
          <p:cNvPr id="5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93" y="1857213"/>
            <a:ext cx="3562893" cy="2154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Grp="1"/>
          </p:cNvSpPr>
          <p:nvPr>
            <p:ph type="title" idx="4294967295"/>
          </p:nvPr>
        </p:nvSpPr>
        <p:spPr>
          <a:xfrm>
            <a:off x="1475656" y="882541"/>
            <a:ext cx="7532836" cy="8309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איך, כמה ואיפה – לא צריך להמציא את הגלגל...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e-IL" sz="24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845" y="1843565"/>
            <a:ext cx="4929648" cy="215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170909" y="4038491"/>
            <a:ext cx="4852391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כמה שטח</a:t>
            </a:r>
            <a:r>
              <a:rPr kumimoji="0" lang="he-IL" sz="2000" u="none" strike="noStrike" kern="0" cap="none" spc="0" normalizeH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משמרים? </a:t>
            </a:r>
            <a:endParaRPr kumimoji="0" lang="en-US" sz="200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Aichi Biodiversity Targets No.11</a:t>
            </a:r>
            <a:br>
              <a:rPr kumimoji="0" lang="en-US" sz="1800" b="0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1800" b="0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2020, at least 17 % of terrestrial and inland water, and 10 % of coastal and marine areas, especially areas of particular importance for biodiversity and ecosystem services, are conserved….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2000" i="1" kern="0" dirty="0">
              <a:solidFill>
                <a:srgbClr val="FFFF99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1508" y="4080449"/>
            <a:ext cx="3675579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איזה בתי גידול  </a:t>
            </a:r>
            <a:r>
              <a:rPr kumimoji="0" lang="he-IL" sz="2000" u="none" strike="noStrike" kern="0" cap="none" spc="0" normalizeH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משמרים?</a:t>
            </a:r>
          </a:p>
          <a:p>
            <a:pPr marL="285750" lvl="4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dirty="0">
                <a:solidFill>
                  <a:srgbClr val="FFFF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סוגים מייצגים</a:t>
            </a:r>
          </a:p>
          <a:p>
            <a:pPr marL="285750" lvl="4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dirty="0">
                <a:solidFill>
                  <a:srgbClr val="FFFF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סביבות בסכנת העלמות </a:t>
            </a:r>
          </a:p>
          <a:p>
            <a:pPr marL="285750" lvl="4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dirty="0">
                <a:solidFill>
                  <a:srgbClr val="FFFF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סביבות חיוניות להישרדות, רבייה ושיקום של מינים </a:t>
            </a:r>
          </a:p>
          <a:p>
            <a:pPr marL="285750" lvl="4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dirty="0">
                <a:solidFill>
                  <a:srgbClr val="FFFF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אתרים בעלי חשיבות מיוחדת</a:t>
            </a:r>
            <a:endParaRPr lang="he-IL" sz="2000" kern="0" dirty="0">
              <a:solidFill>
                <a:srgbClr val="FFFF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201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7F57FE-0BAA-9545-8462-270AD8552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5899"/>
            <a:ext cx="9144000" cy="5422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0C7ABB-691B-3441-902D-AF990C83B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85900"/>
          </a:xfrm>
          <a:prstGeom prst="rect">
            <a:avLst/>
          </a:prstGeom>
        </p:spPr>
      </p:pic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485899"/>
            <a:ext cx="3689258" cy="58051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628800"/>
            <a:ext cx="6012160" cy="506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hangingPunct="0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he-IL" b="1" dirty="0">
                <a:solidFill>
                  <a:srgbClr val="FFFF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ייצוגיות </a:t>
            </a:r>
            <a:r>
              <a:rPr lang="he-IL" dirty="0">
                <a:solidFill>
                  <a:srgbClr val="FFFF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800100" lvl="1" indent="-342900" eaLnBrk="0" hangingPunct="0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he-IL" dirty="0">
                <a:solidFill>
                  <a:srgbClr val="FFFF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לכל בתי הגידול, כולל הנפוצים ביותר </a:t>
            </a:r>
          </a:p>
          <a:p>
            <a:pPr marL="800100" lvl="1" indent="-342900" eaLnBrk="0" hangingPunct="0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he-IL" dirty="0">
                <a:solidFill>
                  <a:srgbClr val="FFFF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כל עומקי הקרקעית</a:t>
            </a:r>
          </a:p>
          <a:p>
            <a:pPr marL="800100" lvl="1" indent="-342900" eaLnBrk="0" hangingPunct="0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he-IL" dirty="0">
                <a:solidFill>
                  <a:srgbClr val="FFFF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כל המרחקים מקו החוף</a:t>
            </a:r>
          </a:p>
          <a:p>
            <a:pPr marL="342900" lvl="0" indent="-342900" eaLnBrk="0" hangingPunct="0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he-IL" b="1" dirty="0">
                <a:solidFill>
                  <a:srgbClr val="FFFF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גודל</a:t>
            </a:r>
            <a:r>
              <a:rPr lang="he-IL" dirty="0">
                <a:solidFill>
                  <a:srgbClr val="FFFF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מספק עבור פאונה ימית</a:t>
            </a:r>
          </a:p>
          <a:p>
            <a:pPr marL="342900" indent="-342900" eaLnBrk="0" hangingPunct="0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he-IL" b="1" dirty="0">
                <a:solidFill>
                  <a:srgbClr val="FFFF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לפחות 10%</a:t>
            </a:r>
            <a:r>
              <a:rPr lang="he-IL" dirty="0">
                <a:solidFill>
                  <a:srgbClr val="FFFF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שטח לשימור מכל בית הגידול</a:t>
            </a:r>
          </a:p>
          <a:p>
            <a:pPr marL="342900" indent="-342900" eaLnBrk="0" hangingPunct="0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he-IL" b="1" dirty="0">
                <a:solidFill>
                  <a:srgbClr val="FFFF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חלקים נרחבים </a:t>
            </a:r>
            <a:r>
              <a:rPr lang="he-IL" dirty="0">
                <a:solidFill>
                  <a:srgbClr val="FFFF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מבתי גידול נדירים</a:t>
            </a:r>
          </a:p>
          <a:p>
            <a:pPr marL="342900" lvl="0" indent="-342900" eaLnBrk="0" hangingPunct="0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he-IL" b="1" dirty="0">
                <a:solidFill>
                  <a:srgbClr val="FFFF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שימור מלא </a:t>
            </a:r>
            <a:r>
              <a:rPr lang="he-IL" dirty="0">
                <a:solidFill>
                  <a:srgbClr val="FFFF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של בתי גידול ייחודיים</a:t>
            </a:r>
          </a:p>
          <a:p>
            <a:pPr marL="342900" lvl="0" indent="-342900" eaLnBrk="0" hangingPunct="0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he-IL" b="1" dirty="0">
                <a:solidFill>
                  <a:srgbClr val="FFFF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קישוריות / פיזור הסיכון </a:t>
            </a:r>
            <a:r>
              <a:rPr lang="he-IL" dirty="0">
                <a:solidFill>
                  <a:srgbClr val="FFFF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במקרה תקלות</a:t>
            </a:r>
          </a:p>
          <a:p>
            <a:pPr lvl="0" eaLnBrk="0" hangingPunct="0">
              <a:lnSpc>
                <a:spcPct val="150000"/>
              </a:lnSpc>
              <a:spcBef>
                <a:spcPct val="20000"/>
              </a:spcBef>
              <a:defRPr/>
            </a:pPr>
            <a:endParaRPr lang="he-IL" dirty="0">
              <a:solidFill>
                <a:srgbClr val="FFFF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4">
              <a:lnSpc>
                <a:spcPct val="150000"/>
              </a:lnSpc>
            </a:pPr>
            <a:r>
              <a:rPr lang="he-IL" sz="1400" kern="0" dirty="0">
                <a:solidFill>
                  <a:srgbClr val="FFFF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מיפוי בתי הגידול של הקרקעית: ד"ר גלעד וייל, רט"ג 2010</a:t>
            </a:r>
            <a:endParaRPr lang="he-IL" sz="1600" kern="0" dirty="0">
              <a:solidFill>
                <a:srgbClr val="FFFF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Box 25"/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1401276" y="620654"/>
            <a:ext cx="7722449" cy="830997"/>
          </a:xfrm>
          <a:prstGeom prst="rect">
            <a:avLst/>
          </a:prstGeom>
          <a:noFill/>
          <a:ln w="9525">
            <a:noFill/>
            <a:prstDash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14350" marR="0" lvl="0" indent="-5143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2011: היקף שמורות הטבע המוכרזות – 0.3% (!)</a:t>
            </a:r>
          </a:p>
          <a:p>
            <a:pPr marL="514350" marR="0" lvl="0" indent="-5143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הושלמה תכנית האב לשמורות ימיות של </a:t>
            </a:r>
            <a:r>
              <a:rPr kumimoji="0" lang="he-I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רט"ג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698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7F57FE-0BAA-9545-8462-270AD8552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5899"/>
            <a:ext cx="9144000" cy="5422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0C7ABB-691B-3441-902D-AF990C83B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85900"/>
          </a:xfrm>
          <a:prstGeom prst="rect">
            <a:avLst/>
          </a:prstGeom>
        </p:spPr>
      </p:pic>
      <p:sp>
        <p:nvSpPr>
          <p:cNvPr id="6" name="Text Box 25"/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1403648" y="767966"/>
            <a:ext cx="7452320" cy="461665"/>
          </a:xfrm>
          <a:prstGeom prst="rect">
            <a:avLst/>
          </a:prstGeom>
          <a:noFill/>
          <a:ln w="9525">
            <a:noFill/>
            <a:prstDash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14350" marR="0" lvl="0" indent="-5143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2011: </a:t>
            </a:r>
            <a:r>
              <a:rPr kumimoji="0" lang="he-I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תכניות</a:t>
            </a: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אב לשמורות טבע וגנים לאומיים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2" descr="מדיניות שמירת הטבע בים התיכון - חוברת של רשות הטבע והגנים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12543" y="1693281"/>
            <a:ext cx="2694134" cy="26941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חוברת של רשות הטבע והגנים - מדיניות לסביבה חופית ימית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74078"/>
            <a:ext cx="2697936" cy="26941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991" y="1715539"/>
            <a:ext cx="2844980" cy="4996376"/>
          </a:xfrm>
          <a:prstGeom prst="rect">
            <a:avLst/>
          </a:prstGeom>
          <a:ln w="47625">
            <a:solidFill>
              <a:srgbClr val="FFFF99"/>
            </a:solidFill>
          </a:ln>
        </p:spPr>
      </p:pic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117981" y="4444859"/>
            <a:ext cx="5751657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סך</a:t>
            </a:r>
            <a:r>
              <a:rPr kumimoji="0" lang="he-IL" sz="2400" i="0" u="none" strike="noStrike" kern="1200" cap="none" spc="0" normalizeH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כל השטח לשימור: כ – 20% משטח המים הריבוניים של ישראל בים התיכון: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sz="2000" baseline="0" dirty="0">
                <a:solidFill>
                  <a:srgbClr val="FFFF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יותר מה</a:t>
            </a:r>
            <a:r>
              <a:rPr lang="he-IL" sz="2000" dirty="0">
                <a:solidFill>
                  <a:srgbClr val="FFFF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2000" dirty="0">
                <a:solidFill>
                  <a:srgbClr val="FFFF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CBD</a:t>
            </a:r>
            <a:endParaRPr lang="he-IL" sz="2000" dirty="0">
              <a:solidFill>
                <a:srgbClr val="FFFF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sz="2000" dirty="0">
                <a:solidFill>
                  <a:srgbClr val="FFFF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בהתאם להמלצות ארגונים בינלאומיים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sz="2000" dirty="0">
                <a:solidFill>
                  <a:srgbClr val="FFFF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ובדומה להיקפים ביבשה</a:t>
            </a:r>
            <a:endParaRPr lang="en-US" sz="2000" dirty="0">
              <a:solidFill>
                <a:srgbClr val="FFFF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780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7F57FE-0BAA-9545-8462-270AD8552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48" y="1485899"/>
            <a:ext cx="9144000" cy="5422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0C7ABB-691B-3441-902D-AF990C83B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85900"/>
          </a:xfrm>
          <a:prstGeom prst="rect">
            <a:avLst/>
          </a:prstGeom>
        </p:spPr>
      </p:pic>
      <p:pic>
        <p:nvPicPr>
          <p:cNvPr id="6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671" y="2085226"/>
            <a:ext cx="4573937" cy="4680000"/>
          </a:xfrm>
          <a:prstGeom prst="rect">
            <a:avLst/>
          </a:prstGeom>
        </p:spPr>
      </p:pic>
      <p:sp>
        <p:nvSpPr>
          <p:cNvPr id="9" name="Content Placeholder 2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 bwMode="auto">
          <a:xfrm>
            <a:off x="0" y="646704"/>
            <a:ext cx="8951411" cy="1318257"/>
          </a:xfrm>
          <a:prstGeom prst="rect">
            <a:avLst/>
          </a:prstGeom>
          <a:noFill/>
          <a:ln w="9525">
            <a:noFill/>
            <a:prstDash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1" eaLnBrk="0" fontAlgn="auto" latinLnBrk="0" hangingPunct="0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0" i="0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סקר אסטרטגי סביבתי (</a:t>
            </a:r>
            <a:r>
              <a:rPr kumimoji="0" lang="he-I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סא"ס</a:t>
            </a:r>
            <a:r>
              <a:rPr kumimoji="0" lang="he-IL" sz="2000" b="0" i="0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 משרד האנרגיה 2016</a:t>
            </a:r>
          </a:p>
          <a:p>
            <a:pPr marL="0" marR="0" lvl="0" indent="0" algn="r" defTabSz="914400" rtl="1" eaLnBrk="0" fontAlgn="auto" latinLnBrk="0" hangingPunct="0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0" i="0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מיפוי בתי הגידול בקרקעית הים – חקר ימים ואגמים לישראל ומשרד האנרגיה</a:t>
            </a:r>
          </a:p>
          <a:p>
            <a:pPr marL="0" marR="0" lvl="0" indent="0" algn="r" defTabSz="914400" rtl="1" eaLnBrk="0" fontAlgn="auto" latinLnBrk="0" hangingPunct="0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2000" b="0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r" defTabSz="914400" rtl="1" eaLnBrk="0" fontAlgn="auto" latinLnBrk="0" hangingPunct="0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he-IL" sz="2000" b="0" i="0" u="none" strike="noStrike" kern="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085225"/>
            <a:ext cx="3310793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5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7F57FE-0BAA-9545-8462-270AD8552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5900"/>
            <a:ext cx="9144000" cy="5422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0C7ABB-691B-3441-902D-AF990C83B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85900"/>
          </a:xfrm>
          <a:prstGeom prst="rect">
            <a:avLst/>
          </a:prstGeom>
        </p:spPr>
      </p:pic>
      <p:sp>
        <p:nvSpPr>
          <p:cNvPr id="6" name="Title 1"/>
          <p:cNvSpPr txBox="1">
            <a:spLocks noGrp="1"/>
          </p:cNvSpPr>
          <p:nvPr>
            <p:ph type="title" idx="4294967295"/>
          </p:nvPr>
        </p:nvSpPr>
        <p:spPr>
          <a:xfrm>
            <a:off x="611560" y="813282"/>
            <a:ext cx="8365977" cy="182735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2020 מנהל תכנון: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מסמך מדיניות המרחב הימי של ישראל בים התיכון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46893" y="1916557"/>
            <a:ext cx="5659720" cy="1448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הקצאת 8.6% משטח המים הריבוניים </a:t>
            </a:r>
          </a:p>
          <a:p>
            <a:pPr marR="0" lvl="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e-IL" sz="2400" dirty="0">
                <a:solidFill>
                  <a:srgbClr val="FFFF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כאזורי חיפוש לשמורות טבע</a:t>
            </a:r>
          </a:p>
        </p:txBody>
      </p: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9" t="9376" r="3963"/>
          <a:stretch/>
        </p:blipFill>
        <p:spPr>
          <a:xfrm>
            <a:off x="6009908" y="2158518"/>
            <a:ext cx="2963416" cy="4598403"/>
          </a:xfrm>
          <a:prstGeom prst="rect">
            <a:avLst/>
          </a:prstGeom>
        </p:spPr>
      </p:pic>
      <p:pic>
        <p:nvPicPr>
          <p:cNvPr id="11" name="Pictur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524022"/>
            <a:ext cx="4785243" cy="3192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36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7F57FE-0BAA-9545-8462-270AD8552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5899"/>
            <a:ext cx="9144000" cy="5422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0C7ABB-691B-3441-902D-AF990C83B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85900"/>
          </a:xfrm>
          <a:prstGeom prst="rect">
            <a:avLst/>
          </a:prstGeom>
        </p:spPr>
      </p:pic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732" y="1746545"/>
            <a:ext cx="2798307" cy="490160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97168" y="2628505"/>
            <a:ext cx="7929850" cy="1101036"/>
          </a:xfrm>
          <a:prstGeom prst="rect">
            <a:avLst/>
          </a:prstGeom>
        </p:spPr>
        <p:txBody>
          <a:bodyPr vert="horz" lIns="91440" tIns="45720" rIns="91440" bIns="45720" rtlCol="1" anchor="t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lnSpc>
                <a:spcPct val="150000"/>
              </a:lnSpc>
              <a:defRPr/>
            </a:pPr>
            <a:r>
              <a:rPr lang="he-IL" sz="1600" b="1" dirty="0">
                <a:solidFill>
                  <a:srgbClr val="00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√</a:t>
            </a:r>
            <a:r>
              <a:rPr lang="he-IL" sz="1600" b="1" dirty="0">
                <a:solidFill>
                  <a:srgbClr val="FFFF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e-IL" sz="1600" b="1" dirty="0">
                <a:solidFill>
                  <a:srgbClr val="00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2021</a:t>
            </a:r>
            <a:r>
              <a:rPr lang="he-IL" sz="1600" b="1" dirty="0">
                <a:solidFill>
                  <a:srgbClr val="FFFF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e-IL" sz="1600" b="1" dirty="0">
                <a:solidFill>
                  <a:srgbClr val="00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הוכרזה שמורת ראש כרמל-חלקו הימי של רכס הכרמל וגני הספוגים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050" b="0" i="0" u="none" strike="noStrike" kern="1200" cap="none" spc="0" normalizeH="0" baseline="0" noProof="0" dirty="0">
              <a:ln>
                <a:noFill/>
              </a:ln>
              <a:solidFill>
                <a:srgbClr val="001B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121913" y="2945272"/>
            <a:ext cx="7491616" cy="411720"/>
          </a:xfrm>
          <a:prstGeom prst="rect">
            <a:avLst/>
          </a:prstGeom>
        </p:spPr>
        <p:txBody>
          <a:bodyPr vert="horz" lIns="91440" tIns="45720" rIns="91440" bIns="45720" rtlCol="1" anchor="t">
            <a:noAutofit/>
          </a:bodyPr>
          <a:lstStyle>
            <a:defPPr>
              <a:defRPr lang="he-IL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בוצע סקר של רכס</a:t>
            </a:r>
            <a:r>
              <a:rPr kumimoji="0" lang="he-IL" sz="1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עתלית העמוק  - לקידום תכנית לשמורה</a:t>
            </a:r>
            <a:endParaRPr kumimoji="0" lang="he-IL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0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95702" y="4034179"/>
            <a:ext cx="7266921" cy="1224136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  <a:defRPr/>
            </a:pPr>
            <a:r>
              <a:rPr lang="he-IL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הוגשה תכנית לשמורת ים פולג –גן הספוגים המזופטי מול הרצליה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-27420" y="5325823"/>
            <a:ext cx="6715072" cy="1224136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indent="0" algn="r" fontAlgn="auto">
              <a:lnSpc>
                <a:spcPct val="15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he-IL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אושרה  שמורת אבטח בין אשדוד לאשקלון – </a:t>
            </a:r>
          </a:p>
          <a:p>
            <a:pPr marR="0" lvl="0" indent="0" algn="r" fontAlgn="auto">
              <a:lnSpc>
                <a:spcPct val="15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he-IL" sz="16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שטח מייצג מבית הגידול של הקרקעית הרכה</a:t>
            </a:r>
          </a:p>
        </p:txBody>
      </p:sp>
      <p:sp>
        <p:nvSpPr>
          <p:cNvPr id="13" name="TextBox 12"/>
          <p:cNvSpPr txBox="1">
            <a:spLocks noGrp="1"/>
          </p:cNvSpPr>
          <p:nvPr>
            <p:ph type="title" idx="4294967295"/>
          </p:nvPr>
        </p:nvSpPr>
        <p:spPr>
          <a:xfrm>
            <a:off x="1670683" y="518915"/>
            <a:ext cx="7394963" cy="10156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המאמצים שלנו, בשיתוף </a:t>
            </a:r>
            <a:r>
              <a:rPr kumimoji="0" lang="he-I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החלה"ט</a:t>
            </a: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וארגונים נוספים מרוכזים בהכרזת שמורות וגנים בהתאם למסמך המדיניות (מעל 3%)</a:t>
            </a:r>
          </a:p>
        </p:txBody>
      </p:sp>
      <p:sp>
        <p:nvSpPr>
          <p:cNvPr id="5" name="Curved Up Arrow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20272" y="3197337"/>
            <a:ext cx="712410" cy="372549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urved Down Arrow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37167">
            <a:off x="6821331" y="4242875"/>
            <a:ext cx="606796" cy="324331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Curved Down Arrow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302682">
            <a:off x="7113246" y="2444930"/>
            <a:ext cx="792821" cy="269681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634597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6574</TotalTime>
  <Words>966</Words>
  <Application>Microsoft Office PowerPoint</Application>
  <PresentationFormat>‫הצגה על המסך (4:3)</PresentationFormat>
  <Paragraphs>133</Paragraphs>
  <Slides>21</Slides>
  <Notes>1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3</vt:i4>
      </vt:variant>
      <vt:variant>
        <vt:lpstr>כותרות שקופיות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Gisha</vt:lpstr>
      <vt:lpstr>Tahoma</vt:lpstr>
      <vt:lpstr>Wingdings</vt:lpstr>
      <vt:lpstr>ערכת נושא Office</vt:lpstr>
      <vt:lpstr>Office Theme</vt:lpstr>
      <vt:lpstr>1_ערכת נושא Office</vt:lpstr>
      <vt:lpstr>לאן הגענו ומה חסר בים התיכון?  ד"ר רותי יהל, אקולוגית ימית, חטיבת מדע  ניר אנגרט, מנהל אגף תכנון, חטיבת מור"ן   מתכנני האגף, המחוזות, פקחים ימיים,   יחידות ה – GIS  והמקרקעין בשיתוף החברה להגנת הטבע וארגוני סביבה </vt:lpstr>
      <vt:lpstr>זֶה הַיָּם גָּדוֹל וּרְחַב יָדָיִם..... תהלים קד כה </vt:lpstr>
      <vt:lpstr>על מה שומרים וכמה?  </vt:lpstr>
      <vt:lpstr>איך, כמה ואיפה – לא צריך להמציא את הגלגל... </vt:lpstr>
      <vt:lpstr>2011: היקף שמורות הטבע המוכרזות – 0.3% (!) הושלמה תכנית האב לשמורות ימיות של רט"ג</vt:lpstr>
      <vt:lpstr>2011: תכניות אב לשמורות טבע וגנים לאומיים</vt:lpstr>
      <vt:lpstr>סקר אסטרטגי סביבתי (סא"ס), משרד האנרגיה 2016 מיפוי בתי הגידול בקרקעית הים – חקר ימים ואגמים לישראל ומשרד האנרגיה   </vt:lpstr>
      <vt:lpstr>2020 מנהל תכנון: מסמך מדיניות המרחב הימי של ישראל בים התיכון</vt:lpstr>
      <vt:lpstr>המאמצים שלנו, בשיתוף החלה"ט וארגונים נוספים מרוכזים בהכרזת שמורות וגנים בהתאם למסמך המדיניות (מעל 3%)</vt:lpstr>
      <vt:lpstr>בתי הגידול העמוקים - מפלט אקלימי קריר ויציב לאורגניזמים שבעבר היו מצויים בעומקים רדודים יותר!</vt:lpstr>
      <vt:lpstr>אבל, רוב השטח לשימור  = בתי גידול יחודיים</vt:lpstr>
      <vt:lpstr> סטאטוס שמורות מרץ 2022</vt:lpstr>
      <vt:lpstr>יוזמת 30X30: מחוייבות ל – 30% מהשטח שמור בשנת 2030 ישראל בפנים!                                   סקירה  - ד"ר אורית ברנע</vt:lpstr>
      <vt:lpstr>יש להרחיב את היקף השטחים לשימור של הקרקעית הרכה </vt:lpstr>
      <vt:lpstr> מבט מערבה – האזור הכלכלי הבלעדי של ישראל:</vt:lpstr>
      <vt:lpstr>עדכון מפת הסקר האסטרטגי הסביבתי, משרד האנרגיה, 2021:</vt:lpstr>
      <vt:lpstr>עדכון מפת הסקר האסטרטגי הסביבתי, משרד האנרגיה, 2021:</vt:lpstr>
      <vt:lpstr>הכרזת שמורות וגנים לאומיים – צעד ראשון בשמירה על השטח</vt:lpstr>
      <vt:lpstr>הכרזת שמורות וגנים לאומיים – צעד ראשון בשמירה על השטח</vt:lpstr>
      <vt:lpstr>שותפים</vt:lpstr>
      <vt:lpstr>כי זה מה ששמורות יודעות לעשות! דקרים (דוקרנית אדומה, דקר הסלעים ודקר אלכסנדרוני) בראש הנקרה – אכזיב (הקטנה), עיבוד נתונים: מאי לצרוס ואורי פריד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עדי לוזון adi luzon</dc:creator>
  <cp:lastModifiedBy>גילה גרטל</cp:lastModifiedBy>
  <cp:revision>451</cp:revision>
  <dcterms:created xsi:type="dcterms:W3CDTF">2015-12-03T11:29:58Z</dcterms:created>
  <dcterms:modified xsi:type="dcterms:W3CDTF">2023-12-06T09:14:11Z</dcterms:modified>
</cp:coreProperties>
</file>