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20" r:id="rId4"/>
    <p:sldMasterId id="2147483796" r:id="rId5"/>
    <p:sldMasterId id="2147483812" r:id="rId6"/>
  </p:sldMasterIdLst>
  <p:notesMasterIdLst>
    <p:notesMasterId r:id="rId26"/>
  </p:notesMasterIdLst>
  <p:handoutMasterIdLst>
    <p:handoutMasterId r:id="rId27"/>
  </p:handoutMasterIdLst>
  <p:sldIdLst>
    <p:sldId id="256" r:id="rId7"/>
    <p:sldId id="320" r:id="rId8"/>
    <p:sldId id="323" r:id="rId9"/>
    <p:sldId id="324" r:id="rId10"/>
    <p:sldId id="325" r:id="rId11"/>
    <p:sldId id="326" r:id="rId12"/>
    <p:sldId id="331" r:id="rId13"/>
    <p:sldId id="327" r:id="rId14"/>
    <p:sldId id="329" r:id="rId15"/>
    <p:sldId id="317" r:id="rId16"/>
    <p:sldId id="334" r:id="rId17"/>
    <p:sldId id="321" r:id="rId18"/>
    <p:sldId id="337" r:id="rId19"/>
    <p:sldId id="335" r:id="rId20"/>
    <p:sldId id="336" r:id="rId21"/>
    <p:sldId id="340" r:id="rId22"/>
    <p:sldId id="332" r:id="rId23"/>
    <p:sldId id="341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6D1A"/>
    <a:srgbClr val="B59CC6"/>
    <a:srgbClr val="E87159"/>
    <a:srgbClr val="49BDF0"/>
    <a:srgbClr val="EB7255"/>
    <a:srgbClr val="EB7154"/>
    <a:srgbClr val="B8D82B"/>
    <a:srgbClr val="004437"/>
    <a:srgbClr val="F8E258"/>
    <a:srgbClr val="204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2" autoAdjust="0"/>
    <p:restoredTop sz="94676" autoAdjust="0"/>
  </p:normalViewPr>
  <p:slideViewPr>
    <p:cSldViewPr snapToGrid="0" showGuides="1">
      <p:cViewPr varScale="1">
        <p:scale>
          <a:sx n="65" d="100"/>
          <a:sy n="65" d="100"/>
        </p:scale>
        <p:origin x="1332" y="44"/>
      </p:cViewPr>
      <p:guideLst>
        <p:guide orient="horz" pos="2160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84"/>
    </p:cViewPr>
  </p:sorterViewPr>
  <p:notesViewPr>
    <p:cSldViewPr snapToGrid="0" showGuides="1">
      <p:cViewPr varScale="1">
        <p:scale>
          <a:sx n="81" d="100"/>
          <a:sy n="81" d="100"/>
        </p:scale>
        <p:origin x="38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831615-3116-4DA9-943A-99207CA5CD32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53BE2D-BE66-4F7E-9622-A6BFA1D7851B}">
      <dgm:prSet phldrT="[Text]" custT="1"/>
      <dgm:spPr>
        <a:solidFill>
          <a:srgbClr val="0505FF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he-IL" sz="1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שינויים בשימושי קרקע וגידול באוכלוסיות האנשים</a:t>
          </a:r>
          <a:endParaRPr lang="en-US" sz="1800" b="1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772CC835-B367-42A3-88FD-0FCC2ACA7352}" type="parTrans" cxnId="{A6DCCEE7-CA17-473F-82CF-487F31A7BDAD}">
      <dgm:prSet/>
      <dgm:spPr/>
      <dgm:t>
        <a:bodyPr/>
        <a:lstStyle/>
        <a:p>
          <a:endParaRPr lang="en-US"/>
        </a:p>
      </dgm:t>
    </dgm:pt>
    <dgm:pt modelId="{EA2B6854-E4E5-4017-B50A-374DD4C14F76}" type="sibTrans" cxnId="{A6DCCEE7-CA17-473F-82CF-487F31A7BDAD}">
      <dgm:prSet/>
      <dgm:spPr>
        <a:solidFill>
          <a:srgbClr val="8EAACC"/>
        </a:solidFill>
      </dgm:spPr>
      <dgm:t>
        <a:bodyPr/>
        <a:lstStyle/>
        <a:p>
          <a:endParaRPr lang="en-US"/>
        </a:p>
      </dgm:t>
    </dgm:pt>
    <dgm:pt modelId="{D5421934-571B-4CAE-BA8A-9D495D3B4198}">
      <dgm:prSet phldrT="[Text]" custT="1"/>
      <dgm:spPr>
        <a:solidFill>
          <a:srgbClr val="0505FF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he-IL" sz="1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עליה בשיעור המגע בין אנשים-מקנה וחיות בר</a:t>
          </a:r>
          <a:endParaRPr lang="en-US" sz="1800" b="1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6DEAD8B4-6F36-42FE-8351-C0DB28D12B53}" type="parTrans" cxnId="{F7EE1657-AF7D-4CF3-A064-4E2BB2111319}">
      <dgm:prSet/>
      <dgm:spPr/>
      <dgm:t>
        <a:bodyPr/>
        <a:lstStyle/>
        <a:p>
          <a:endParaRPr lang="en-US"/>
        </a:p>
      </dgm:t>
    </dgm:pt>
    <dgm:pt modelId="{15767AEA-7DD9-4A95-84FC-B40F591A6180}" type="sibTrans" cxnId="{F7EE1657-AF7D-4CF3-A064-4E2BB2111319}">
      <dgm:prSet/>
      <dgm:spPr/>
      <dgm:t>
        <a:bodyPr/>
        <a:lstStyle/>
        <a:p>
          <a:endParaRPr lang="en-US"/>
        </a:p>
      </dgm:t>
    </dgm:pt>
    <dgm:pt modelId="{03091006-89B2-47A7-B98C-27CE48241624}">
      <dgm:prSet phldrT="[Text]" custT="1"/>
      <dgm:spPr>
        <a:solidFill>
          <a:srgbClr val="0505FF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he-IL" sz="1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הגברה של העברת הפתוגנים </a:t>
          </a:r>
          <a:endParaRPr lang="en-US" sz="1800" b="1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0707E602-BA64-4763-A815-701F825C273A}" type="parTrans" cxnId="{C42EF724-C009-4190-A32F-73EE28B9789B}">
      <dgm:prSet/>
      <dgm:spPr/>
      <dgm:t>
        <a:bodyPr/>
        <a:lstStyle/>
        <a:p>
          <a:endParaRPr lang="en-US"/>
        </a:p>
      </dgm:t>
    </dgm:pt>
    <dgm:pt modelId="{3719D630-6F0D-4DA1-AE09-B8D6D695827D}" type="sibTrans" cxnId="{C42EF724-C009-4190-A32F-73EE28B9789B}">
      <dgm:prSet/>
      <dgm:spPr/>
      <dgm:t>
        <a:bodyPr/>
        <a:lstStyle/>
        <a:p>
          <a:endParaRPr lang="en-US"/>
        </a:p>
      </dgm:t>
    </dgm:pt>
    <dgm:pt modelId="{B2C380A6-CB2B-4887-A5C8-6A684493C3D6}">
      <dgm:prSet phldrT="[Text]" custT="1"/>
      <dgm:spPr>
        <a:solidFill>
          <a:srgbClr val="0505FF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he-IL" sz="1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סיכון לבריאות האדם, המקנה וחיות הבר</a:t>
          </a:r>
          <a:endParaRPr lang="en-US" sz="1800" b="1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BC6A3B3C-F2C7-47C1-A284-2C80984FE997}" type="parTrans" cxnId="{CC8BD44A-E029-4DF8-9218-11DF22A6A2D9}">
      <dgm:prSet/>
      <dgm:spPr/>
      <dgm:t>
        <a:bodyPr/>
        <a:lstStyle/>
        <a:p>
          <a:endParaRPr lang="en-US"/>
        </a:p>
      </dgm:t>
    </dgm:pt>
    <dgm:pt modelId="{65AB1AAB-FB7C-4330-B36E-79C138C42C85}" type="sibTrans" cxnId="{CC8BD44A-E029-4DF8-9218-11DF22A6A2D9}">
      <dgm:prSet/>
      <dgm:spPr/>
      <dgm:t>
        <a:bodyPr/>
        <a:lstStyle/>
        <a:p>
          <a:endParaRPr lang="en-US"/>
        </a:p>
      </dgm:t>
    </dgm:pt>
    <dgm:pt modelId="{45A120EF-052D-4575-9CD0-09CCAB946FD0}">
      <dgm:prSet custT="1"/>
      <dgm:spPr>
        <a:solidFill>
          <a:srgbClr val="0505FF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he-IL" sz="1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השלכות כלכליות</a:t>
          </a:r>
          <a:endParaRPr lang="en-US" sz="1800" b="1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B7D90327-D91D-4D85-97F8-5405C96915B9}" type="sibTrans" cxnId="{B1DE7087-1004-4898-BE6F-DC8602D35F42}">
      <dgm:prSet/>
      <dgm:spPr/>
      <dgm:t>
        <a:bodyPr/>
        <a:lstStyle/>
        <a:p>
          <a:endParaRPr lang="en-US"/>
        </a:p>
      </dgm:t>
    </dgm:pt>
    <dgm:pt modelId="{39078843-1DA2-4872-8EDD-29926D3EB06D}" type="parTrans" cxnId="{B1DE7087-1004-4898-BE6F-DC8602D35F42}">
      <dgm:prSet/>
      <dgm:spPr/>
      <dgm:t>
        <a:bodyPr/>
        <a:lstStyle/>
        <a:p>
          <a:endParaRPr lang="en-US"/>
        </a:p>
      </dgm:t>
    </dgm:pt>
    <dgm:pt modelId="{06782E10-893B-49F7-9B16-0A6FE2DFF47F}" type="pres">
      <dgm:prSet presAssocID="{B3831615-3116-4DA9-943A-99207CA5CD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7436A7-AEAF-4A5A-89D7-02233940C3ED}" type="pres">
      <dgm:prSet presAssocID="{B3831615-3116-4DA9-943A-99207CA5CD32}" presName="cycle" presStyleCnt="0"/>
      <dgm:spPr/>
    </dgm:pt>
    <dgm:pt modelId="{D6FB1274-5745-43B6-AA50-AFE752258F9F}" type="pres">
      <dgm:prSet presAssocID="{E453BE2D-BE66-4F7E-9622-A6BFA1D7851B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3227CD-4999-469A-8CA4-339BC007273B}" type="pres">
      <dgm:prSet presAssocID="{EA2B6854-E4E5-4017-B50A-374DD4C14F76}" presName="sibTransFirstNode" presStyleLbl="bgShp" presStyleIdx="0" presStyleCnt="1" custLinFactNeighborX="-1480" custLinFactNeighborY="-4991"/>
      <dgm:spPr/>
      <dgm:t>
        <a:bodyPr/>
        <a:lstStyle/>
        <a:p>
          <a:endParaRPr lang="en-US"/>
        </a:p>
      </dgm:t>
    </dgm:pt>
    <dgm:pt modelId="{756A2A44-B6CE-428C-A792-28D1F49D9DDF}" type="pres">
      <dgm:prSet presAssocID="{D5421934-571B-4CAE-BA8A-9D495D3B4198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7821DF-9050-48E8-8341-8F9EF8E4CE6F}" type="pres">
      <dgm:prSet presAssocID="{03091006-89B2-47A7-B98C-27CE48241624}" presName="nodeFollowingNodes" presStyleLbl="node1" presStyleIdx="2" presStyleCnt="5" custRadScaleRad="112427" custRadScaleInc="-149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CA04E-F8C6-4FBD-A918-4BC291E5A4DF}" type="pres">
      <dgm:prSet presAssocID="{B2C380A6-CB2B-4887-A5C8-6A684493C3D6}" presName="nodeFollowingNodes" presStyleLbl="node1" presStyleIdx="3" presStyleCnt="5" custRadScaleRad="114637" custRadScaleInc="168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752387-98A2-469B-87F4-0D177CF69329}" type="pres">
      <dgm:prSet presAssocID="{45A120EF-052D-4575-9CD0-09CCAB946FD0}" presName="nodeFollowingNodes" presStyleLbl="node1" presStyleIdx="4" presStyleCnt="5" custRadScaleRad="102545" custRadScaleInc="-2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6DA5C3-DADE-40CB-A4E7-8E5AAAE9D393}" type="presOf" srcId="{B2C380A6-CB2B-4887-A5C8-6A684493C3D6}" destId="{389CA04E-F8C6-4FBD-A918-4BC291E5A4DF}" srcOrd="0" destOrd="0" presId="urn:microsoft.com/office/officeart/2005/8/layout/cycle3"/>
    <dgm:cxn modelId="{C42EF724-C009-4190-A32F-73EE28B9789B}" srcId="{B3831615-3116-4DA9-943A-99207CA5CD32}" destId="{03091006-89B2-47A7-B98C-27CE48241624}" srcOrd="2" destOrd="0" parTransId="{0707E602-BA64-4763-A815-701F825C273A}" sibTransId="{3719D630-6F0D-4DA1-AE09-B8D6D695827D}"/>
    <dgm:cxn modelId="{F7EE1657-AF7D-4CF3-A064-4E2BB2111319}" srcId="{B3831615-3116-4DA9-943A-99207CA5CD32}" destId="{D5421934-571B-4CAE-BA8A-9D495D3B4198}" srcOrd="1" destOrd="0" parTransId="{6DEAD8B4-6F36-42FE-8351-C0DB28D12B53}" sibTransId="{15767AEA-7DD9-4A95-84FC-B40F591A6180}"/>
    <dgm:cxn modelId="{AFF5A217-E4F7-484B-9AAC-C8B661B87A04}" type="presOf" srcId="{E453BE2D-BE66-4F7E-9622-A6BFA1D7851B}" destId="{D6FB1274-5745-43B6-AA50-AFE752258F9F}" srcOrd="0" destOrd="0" presId="urn:microsoft.com/office/officeart/2005/8/layout/cycle3"/>
    <dgm:cxn modelId="{A6DCCEE7-CA17-473F-82CF-487F31A7BDAD}" srcId="{B3831615-3116-4DA9-943A-99207CA5CD32}" destId="{E453BE2D-BE66-4F7E-9622-A6BFA1D7851B}" srcOrd="0" destOrd="0" parTransId="{772CC835-B367-42A3-88FD-0FCC2ACA7352}" sibTransId="{EA2B6854-E4E5-4017-B50A-374DD4C14F76}"/>
    <dgm:cxn modelId="{3B093401-E240-4A30-9BC7-6661F6A397E0}" type="presOf" srcId="{45A120EF-052D-4575-9CD0-09CCAB946FD0}" destId="{A8752387-98A2-469B-87F4-0D177CF69329}" srcOrd="0" destOrd="0" presId="urn:microsoft.com/office/officeart/2005/8/layout/cycle3"/>
    <dgm:cxn modelId="{B0FC368F-47B1-4B26-BF2C-B8839CD49F64}" type="presOf" srcId="{EA2B6854-E4E5-4017-B50A-374DD4C14F76}" destId="{133227CD-4999-469A-8CA4-339BC007273B}" srcOrd="0" destOrd="0" presId="urn:microsoft.com/office/officeart/2005/8/layout/cycle3"/>
    <dgm:cxn modelId="{A7DEF060-5C64-443D-8343-62201E6D0C4E}" type="presOf" srcId="{03091006-89B2-47A7-B98C-27CE48241624}" destId="{727821DF-9050-48E8-8341-8F9EF8E4CE6F}" srcOrd="0" destOrd="0" presId="urn:microsoft.com/office/officeart/2005/8/layout/cycle3"/>
    <dgm:cxn modelId="{B1DE7087-1004-4898-BE6F-DC8602D35F42}" srcId="{B3831615-3116-4DA9-943A-99207CA5CD32}" destId="{45A120EF-052D-4575-9CD0-09CCAB946FD0}" srcOrd="4" destOrd="0" parTransId="{39078843-1DA2-4872-8EDD-29926D3EB06D}" sibTransId="{B7D90327-D91D-4D85-97F8-5405C96915B9}"/>
    <dgm:cxn modelId="{503DF60E-814C-4218-AAAD-D092B01A6DEE}" type="presOf" srcId="{D5421934-571B-4CAE-BA8A-9D495D3B4198}" destId="{756A2A44-B6CE-428C-A792-28D1F49D9DDF}" srcOrd="0" destOrd="0" presId="urn:microsoft.com/office/officeart/2005/8/layout/cycle3"/>
    <dgm:cxn modelId="{97FEE6FE-60C9-4199-8683-FBC1BFED3116}" type="presOf" srcId="{B3831615-3116-4DA9-943A-99207CA5CD32}" destId="{06782E10-893B-49F7-9B16-0A6FE2DFF47F}" srcOrd="0" destOrd="0" presId="urn:microsoft.com/office/officeart/2005/8/layout/cycle3"/>
    <dgm:cxn modelId="{CC8BD44A-E029-4DF8-9218-11DF22A6A2D9}" srcId="{B3831615-3116-4DA9-943A-99207CA5CD32}" destId="{B2C380A6-CB2B-4887-A5C8-6A684493C3D6}" srcOrd="3" destOrd="0" parTransId="{BC6A3B3C-F2C7-47C1-A284-2C80984FE997}" sibTransId="{65AB1AAB-FB7C-4330-B36E-79C138C42C85}"/>
    <dgm:cxn modelId="{4E7664B5-4C4E-4D2D-B8B5-7889D6C4345A}" type="presParOf" srcId="{06782E10-893B-49F7-9B16-0A6FE2DFF47F}" destId="{9D7436A7-AEAF-4A5A-89D7-02233940C3ED}" srcOrd="0" destOrd="0" presId="urn:microsoft.com/office/officeart/2005/8/layout/cycle3"/>
    <dgm:cxn modelId="{1754C9C3-9F34-4474-B1E1-E50C42B9698D}" type="presParOf" srcId="{9D7436A7-AEAF-4A5A-89D7-02233940C3ED}" destId="{D6FB1274-5745-43B6-AA50-AFE752258F9F}" srcOrd="0" destOrd="0" presId="urn:microsoft.com/office/officeart/2005/8/layout/cycle3"/>
    <dgm:cxn modelId="{E139181B-89C9-40DF-8796-FC95053933E6}" type="presParOf" srcId="{9D7436A7-AEAF-4A5A-89D7-02233940C3ED}" destId="{133227CD-4999-469A-8CA4-339BC007273B}" srcOrd="1" destOrd="0" presId="urn:microsoft.com/office/officeart/2005/8/layout/cycle3"/>
    <dgm:cxn modelId="{09B54E09-6CC2-4822-B39A-0374AA3239C4}" type="presParOf" srcId="{9D7436A7-AEAF-4A5A-89D7-02233940C3ED}" destId="{756A2A44-B6CE-428C-A792-28D1F49D9DDF}" srcOrd="2" destOrd="0" presId="urn:microsoft.com/office/officeart/2005/8/layout/cycle3"/>
    <dgm:cxn modelId="{B5EDA729-848F-4943-B8C5-4A72DED52C39}" type="presParOf" srcId="{9D7436A7-AEAF-4A5A-89D7-02233940C3ED}" destId="{727821DF-9050-48E8-8341-8F9EF8E4CE6F}" srcOrd="3" destOrd="0" presId="urn:microsoft.com/office/officeart/2005/8/layout/cycle3"/>
    <dgm:cxn modelId="{5EF677BC-BF70-4A2A-AED4-631376DE1AE5}" type="presParOf" srcId="{9D7436A7-AEAF-4A5A-89D7-02233940C3ED}" destId="{389CA04E-F8C6-4FBD-A918-4BC291E5A4DF}" srcOrd="4" destOrd="0" presId="urn:microsoft.com/office/officeart/2005/8/layout/cycle3"/>
    <dgm:cxn modelId="{140C005D-E844-4029-8E00-8032012D2ADB}" type="presParOf" srcId="{9D7436A7-AEAF-4A5A-89D7-02233940C3ED}" destId="{A8752387-98A2-469B-87F4-0D177CF69329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227CD-4999-469A-8CA4-339BC007273B}">
      <dsp:nvSpPr>
        <dsp:cNvPr id="0" name=""/>
        <dsp:cNvSpPr/>
      </dsp:nvSpPr>
      <dsp:spPr>
        <a:xfrm>
          <a:off x="612657" y="-224274"/>
          <a:ext cx="4064573" cy="4064573"/>
        </a:xfrm>
        <a:prstGeom prst="circularArrow">
          <a:avLst>
            <a:gd name="adj1" fmla="val 5544"/>
            <a:gd name="adj2" fmla="val 330680"/>
            <a:gd name="adj3" fmla="val 13838311"/>
            <a:gd name="adj4" fmla="val 17348112"/>
            <a:gd name="adj5" fmla="val 5757"/>
          </a:avLst>
        </a:prstGeom>
        <a:solidFill>
          <a:srgbClr val="8EAA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B1274-5745-43B6-AA50-AFE752258F9F}">
      <dsp:nvSpPr>
        <dsp:cNvPr id="0" name=""/>
        <dsp:cNvSpPr/>
      </dsp:nvSpPr>
      <dsp:spPr>
        <a:xfrm>
          <a:off x="1779184" y="1263"/>
          <a:ext cx="1851831" cy="925915"/>
        </a:xfrm>
        <a:prstGeom prst="roundRect">
          <a:avLst/>
        </a:prstGeom>
        <a:solidFill>
          <a:srgbClr val="0505FF"/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שינויים בשימושי קרקע וגידול באוכלוסיות האנשים</a:t>
          </a:r>
          <a:endParaRPr lang="en-US" sz="1800" b="1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>
        <a:off x="1824383" y="46462"/>
        <a:ext cx="1761433" cy="835517"/>
      </dsp:txXfrm>
    </dsp:sp>
    <dsp:sp modelId="{756A2A44-B6CE-428C-A792-28D1F49D9DDF}">
      <dsp:nvSpPr>
        <dsp:cNvPr id="0" name=""/>
        <dsp:cNvSpPr/>
      </dsp:nvSpPr>
      <dsp:spPr>
        <a:xfrm>
          <a:off x="3427644" y="1198939"/>
          <a:ext cx="1851831" cy="925915"/>
        </a:xfrm>
        <a:prstGeom prst="roundRect">
          <a:avLst/>
        </a:prstGeom>
        <a:solidFill>
          <a:srgbClr val="0505FF"/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עליה בשיעור המגע בין אנשים-מקנה וחיות בר</a:t>
          </a:r>
          <a:endParaRPr lang="en-US" sz="1800" b="1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>
        <a:off x="3472843" y="1244138"/>
        <a:ext cx="1761433" cy="835517"/>
      </dsp:txXfrm>
    </dsp:sp>
    <dsp:sp modelId="{727821DF-9050-48E8-8341-8F9EF8E4CE6F}">
      <dsp:nvSpPr>
        <dsp:cNvPr id="0" name=""/>
        <dsp:cNvSpPr/>
      </dsp:nvSpPr>
      <dsp:spPr>
        <a:xfrm>
          <a:off x="3156841" y="3112762"/>
          <a:ext cx="1851831" cy="925915"/>
        </a:xfrm>
        <a:prstGeom prst="roundRect">
          <a:avLst/>
        </a:prstGeom>
        <a:solidFill>
          <a:srgbClr val="0505FF"/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הגברה של העברת הפתוגנים </a:t>
          </a:r>
          <a:endParaRPr lang="en-US" sz="1800" b="1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>
        <a:off x="3202040" y="3157961"/>
        <a:ext cx="1761433" cy="835517"/>
      </dsp:txXfrm>
    </dsp:sp>
    <dsp:sp modelId="{389CA04E-F8C6-4FBD-A918-4BC291E5A4DF}">
      <dsp:nvSpPr>
        <dsp:cNvPr id="0" name=""/>
        <dsp:cNvSpPr/>
      </dsp:nvSpPr>
      <dsp:spPr>
        <a:xfrm>
          <a:off x="347846" y="3112753"/>
          <a:ext cx="1851831" cy="925915"/>
        </a:xfrm>
        <a:prstGeom prst="roundRect">
          <a:avLst/>
        </a:prstGeom>
        <a:solidFill>
          <a:srgbClr val="0505FF"/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סיכון לבריאות האדם, המקנה וחיות הבר</a:t>
          </a:r>
          <a:endParaRPr lang="en-US" sz="1800" b="1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>
        <a:off x="393045" y="3157952"/>
        <a:ext cx="1761433" cy="835517"/>
      </dsp:txXfrm>
    </dsp:sp>
    <dsp:sp modelId="{A8752387-98A2-469B-87F4-0D177CF69329}">
      <dsp:nvSpPr>
        <dsp:cNvPr id="0" name=""/>
        <dsp:cNvSpPr/>
      </dsp:nvSpPr>
      <dsp:spPr>
        <a:xfrm>
          <a:off x="87179" y="1190231"/>
          <a:ext cx="1851831" cy="925915"/>
        </a:xfrm>
        <a:prstGeom prst="roundRect">
          <a:avLst/>
        </a:prstGeom>
        <a:solidFill>
          <a:srgbClr val="0505FF"/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השלכות כלכליות</a:t>
          </a:r>
          <a:endParaRPr lang="en-US" sz="1800" b="1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>
        <a:off x="132378" y="1235430"/>
        <a:ext cx="1761433" cy="835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A2AD2-E159-493C-B36B-56A56D87A572}" type="datetimeFigureOut">
              <a:rPr lang="en-GB" smtClean="0"/>
              <a:t>09/03/2022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F21D-9888-4C21-B75E-8DCB990EC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979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C3AE5-A434-4F95-8D28-093488A647E5}" type="datetimeFigureOut">
              <a:rPr lang="en-GB" smtClean="0"/>
              <a:t>09/03/2022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BC8D-DB39-46D7-9837-478B9C6F3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87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אלמלא ההיבט הזואונוטי, לא היינו מצליחים לעשות הרבה! ב</a:t>
            </a:r>
            <a:r>
              <a:rPr lang="he-IL" baseline="0" dirty="0" smtClean="0"/>
              <a:t> 100 השנים האחרונות- 2 נגיפים זואונוטיים לשנה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770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הל התחיל מכוונות טובות והגולם קם על יוצרו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08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חסרה הסביבה, אומצה על ידי כל הגופים המובילים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668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זיהוי והתרעה מוקדמת הם הבסיס לכל הערכות</a:t>
            </a:r>
            <a:r>
              <a:rPr lang="he-IL" baseline="0" dirty="0" smtClean="0"/>
              <a:t> ויישום פעולות שתוכננו מראש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ACBC8D-DB39-46D7-9837-478B9C6F3B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48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רועי לפיד וזה בטח לא מספיק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229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מקום לתקווה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409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הקשר מודגם </a:t>
            </a:r>
            <a:r>
              <a:rPr lang="he-IL" dirty="0" err="1" smtClean="0"/>
              <a:t>בקנ"מ</a:t>
            </a:r>
            <a:r>
              <a:rPr lang="he-IL" dirty="0" smtClean="0"/>
              <a:t> אזורי, גלובלי לא הוכח. יש מינים ששרידותם דווקא יורדת. </a:t>
            </a:r>
            <a:r>
              <a:rPr lang="he-IL" dirty="0" err="1" smtClean="0"/>
              <a:t>ליים</a:t>
            </a:r>
            <a:r>
              <a:rPr lang="he-IL" baseline="0" dirty="0" smtClean="0"/>
              <a:t> התפשטות </a:t>
            </a:r>
            <a:r>
              <a:rPr lang="he-IL" baseline="0" dirty="0" err="1" smtClean="0"/>
              <a:t>הקרציה</a:t>
            </a:r>
            <a:r>
              <a:rPr lang="he-IL" baseline="0" dirty="0" smtClean="0"/>
              <a:t> והמכרסם הפונדקאי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55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200,000 קזחסטן 2015</a:t>
            </a:r>
            <a:r>
              <a:rPr lang="he-IL" baseline="0" dirty="0" smtClean="0"/>
              <a:t> </a:t>
            </a:r>
            <a:r>
              <a:rPr lang="he-IL" dirty="0" smtClean="0"/>
              <a:t>, 60% בשל לחות וטמפרטורה. 2010-2011 תמותה מהתנפחות</a:t>
            </a:r>
            <a:r>
              <a:rPr lang="he-IL" baseline="0" dirty="0" smtClean="0"/>
              <a:t> ושאיפה. </a:t>
            </a:r>
            <a:r>
              <a:rPr lang="en-US" baseline="0" dirty="0" smtClean="0"/>
              <a:t>PPR</a:t>
            </a:r>
            <a:r>
              <a:rPr lang="he-IL" baseline="0" dirty="0" smtClean="0"/>
              <a:t> במונגוליה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827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err="1" smtClean="0"/>
              <a:t>הכל</a:t>
            </a:r>
            <a:r>
              <a:rPr lang="he-IL" dirty="0" smtClean="0"/>
              <a:t> מעבר לגבול</a:t>
            </a:r>
            <a:r>
              <a:rPr lang="he-IL" baseline="0" dirty="0" smtClean="0"/>
              <a:t> אין מאגר בארץ! מאמצי דילול ממוקדים, בקרת רביה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370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פרויקט שלא נראה שייפסק , אך בו לבד אין די. בקרת רבייה והורדת כושר נשיאה- סניטציה!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678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הטיפול מתקדם בעצלתיים,</a:t>
            </a:r>
            <a:r>
              <a:rPr lang="he-IL" baseline="0" dirty="0" smtClean="0"/>
              <a:t> הרבה לחץ של </a:t>
            </a:r>
            <a:r>
              <a:rPr lang="he-IL" baseline="0" dirty="0" err="1" smtClean="0"/>
              <a:t>רטג</a:t>
            </a:r>
            <a:r>
              <a:rPr lang="he-IL" baseline="0" dirty="0" smtClean="0"/>
              <a:t> על האחראים, הצלחה מצומצמת. יש בעיה </a:t>
            </a:r>
            <a:r>
              <a:rPr lang="he-IL" baseline="0" dirty="0" err="1" smtClean="0"/>
              <a:t>אמיתית</a:t>
            </a:r>
            <a:r>
              <a:rPr lang="he-IL" baseline="0" dirty="0" smtClean="0"/>
              <a:t> גם בתוצרת החקלאית הזמינה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581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מיקום מיוחד</a:t>
            </a:r>
            <a:r>
              <a:rPr lang="he-IL" baseline="0" dirty="0" smtClean="0"/>
              <a:t> אבל זה לא </a:t>
            </a:r>
            <a:r>
              <a:rPr lang="he-IL" baseline="0" dirty="0" err="1" smtClean="0"/>
              <a:t>הכל</a:t>
            </a:r>
            <a:r>
              <a:rPr lang="he-IL" baseline="0" dirty="0" smtClean="0"/>
              <a:t>, שינוי גם בהרגלי נדידה השפעות </a:t>
            </a:r>
            <a:r>
              <a:rPr lang="he-IL" baseline="0" dirty="0" err="1" smtClean="0"/>
              <a:t>אנטרופוגניות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032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בפרטים הראשונים- אל תקלקלו! צפו מהצד! העברת מחלות </a:t>
            </a:r>
            <a:r>
              <a:rPr lang="he-IL" dirty="0" err="1" smtClean="0"/>
              <a:t>ובוטוליזם</a:t>
            </a:r>
            <a:r>
              <a:rPr lang="he-IL" smtClean="0"/>
              <a:t>!  מייד</a:t>
            </a:r>
            <a:r>
              <a:rPr lang="he-IL" dirty="0" smtClean="0"/>
              <a:t> שת"פ</a:t>
            </a:r>
            <a:r>
              <a:rPr lang="he-IL" baseline="0" dirty="0" smtClean="0"/>
              <a:t> בשטח ובמעבדות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695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חריג במאגר מי </a:t>
            </a:r>
            <a:r>
              <a:rPr lang="he-IL" dirty="0" err="1" smtClean="0"/>
              <a:t>קולחין</a:t>
            </a:r>
            <a:r>
              <a:rPr lang="he-IL" dirty="0" smtClean="0"/>
              <a:t> סגור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594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26861"/>
            <a:ext cx="9144000" cy="3228988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64368" y="1266092"/>
            <a:ext cx="4026877" cy="713434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ראשית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976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026" name="Picture 2" descr="G:\שיווק\איורים\איורים ים\איורים ים\איורים-ים-23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21"/>
          <a:stretch/>
        </p:blipFill>
        <p:spPr bwMode="auto">
          <a:xfrm>
            <a:off x="0" y="5322013"/>
            <a:ext cx="2825393" cy="15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8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88"/>
          <a:stretch/>
        </p:blipFill>
        <p:spPr>
          <a:xfrm>
            <a:off x="1100664" y="4594835"/>
            <a:ext cx="2160000" cy="13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178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3074" name="Picture 2" descr="G:\שיווק\איורים\איורים ים\איורים ים\איורים-ים-22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4865954"/>
            <a:ext cx="3063991" cy="108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0618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44" y="3784223"/>
            <a:ext cx="2160000" cy="21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407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1026" name="Picture 2" descr="G:\שיווק\איורים\איורים PNG\איורים עיבוד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14276"/>
            <a:ext cx="4244874" cy="17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1378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5122" name="Picture 2" descr="G:\שיווק\איורים\איורים PNG\IURIM-3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13688"/>
            <a:ext cx="3130831" cy="17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9250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2051" name="Picture 3" descr="G:\שיווק\איורים\איורים PNG\IURIM-41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103456"/>
            <a:ext cx="2075193" cy="18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3556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2050" name="Picture 2" descr="G:\שיווק\איורים\איורים ים\איורים ים\איורים-ים-3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356374"/>
            <a:ext cx="3092521" cy="15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9906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7603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428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4098" name="Picture 2" descr="G:\שיווק\איורים\איורים PNG\IURIM-24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3495"/>
            <a:ext cx="2553377" cy="142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6034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9924" y="1902525"/>
            <a:ext cx="5500886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216025"/>
            <a:ext cx="3084513" cy="5641975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67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026" name="Picture 2" descr="G:\שיווק\איורים\איורים ים\איורים ים\איורים-ים-1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174" r="-4390"/>
          <a:stretch/>
        </p:blipFill>
        <p:spPr bwMode="auto">
          <a:xfrm>
            <a:off x="0" y="4878388"/>
            <a:ext cx="2629431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74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1188" y="1902525"/>
            <a:ext cx="4449622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089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3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48" y="3670699"/>
            <a:ext cx="3161905" cy="3187301"/>
          </a:xfrm>
          <a:prstGeom prst="rect">
            <a:avLst/>
          </a:prstGeom>
        </p:spPr>
      </p:pic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97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0D25-30DC-4450-85AD-FE76C06673D0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E3AD-9765-453C-B59D-95B0054A53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48374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07622" y="4698000"/>
            <a:ext cx="2142789" cy="2160000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55169" y="6191531"/>
            <a:ext cx="502557" cy="493712"/>
          </a:xfrm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he-IL" dirty="0" smtClean="0"/>
              <a:t>תמונה</a:t>
            </a:r>
            <a:endParaRPr lang="en-GB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1368601" y="6191531"/>
            <a:ext cx="502557" cy="493712"/>
          </a:xfrm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he-IL" dirty="0" smtClean="0"/>
              <a:t>תמונה</a:t>
            </a:r>
            <a:endParaRPr lang="en-GB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2082033" y="6191531"/>
            <a:ext cx="502557" cy="493712"/>
          </a:xfrm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he-IL" dirty="0" smtClean="0"/>
              <a:t>תמונה</a:t>
            </a:r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741223" y="2263642"/>
            <a:ext cx="5329237" cy="523875"/>
          </a:xfrm>
        </p:spPr>
        <p:txBody>
          <a:bodyPr/>
          <a:lstStyle>
            <a:lvl1pPr marL="0" indent="0" algn="l" rtl="0">
              <a:buNone/>
              <a:defRPr sz="2800"/>
            </a:lvl1pPr>
          </a:lstStyle>
          <a:p>
            <a:r>
              <a:rPr lang="en-GB" sz="1700" b="1" dirty="0" smtClean="0">
                <a:solidFill>
                  <a:srgbClr val="004437"/>
                </a:solidFill>
              </a:rPr>
              <a:t>SUBTITLE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741223" y="2885694"/>
            <a:ext cx="5329237" cy="2802932"/>
          </a:xfrm>
        </p:spPr>
        <p:txBody>
          <a:bodyPr>
            <a:noAutofit/>
          </a:bodyPr>
          <a:lstStyle>
            <a:lvl1pPr marL="0" indent="0" algn="l" rtl="0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rtl="0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 rtl="0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 rtl="0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 rtl="0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55169" y="1760106"/>
            <a:ext cx="7423848" cy="441708"/>
          </a:xfrm>
          <a:prstGeom prst="rect">
            <a:avLst/>
          </a:prstGeom>
        </p:spPr>
        <p:txBody>
          <a:bodyPr>
            <a:noAutofit/>
          </a:bodyPr>
          <a:lstStyle>
            <a:lvl1pPr algn="l" rtl="0">
              <a:defRPr sz="3600" b="0">
                <a:solidFill>
                  <a:srgbClr val="E871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503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7170" name="Picture 2" descr="G:\שיווק\איורים\איורים PNG\IURIM-49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6" y="4443361"/>
            <a:ext cx="2322165" cy="148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48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6146" name="Picture 2" descr="G:\שיווק\איורים\איורים PNG\IURIM-45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3585680"/>
            <a:ext cx="1639052" cy="234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94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88"/>
          <a:stretch/>
        </p:blipFill>
        <p:spPr>
          <a:xfrm>
            <a:off x="1100664" y="4594835"/>
            <a:ext cx="2160000" cy="13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4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3074" name="Picture 2" descr="G:\שיווק\איורים\איורים ים\איורים ים\איורים-ים-22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4865954"/>
            <a:ext cx="3063991" cy="108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47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44" y="3784223"/>
            <a:ext cx="2160000" cy="21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1026" name="Picture 2" descr="G:\שיווק\איורים\איורים PNG\איורים עיבוד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14276"/>
            <a:ext cx="4244874" cy="17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121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5122" name="Picture 2" descr="G:\שיווק\איורים\איורים PNG\IURIM-3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13688"/>
            <a:ext cx="3130831" cy="17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61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2051" name="Picture 3" descr="G:\שיווק\איורים\איורים PNG\IURIM-41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103456"/>
            <a:ext cx="2075193" cy="18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72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8194" name="Picture 2" descr="G:\שיווק\איורים\איורים PNG\IURIM-67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4428161"/>
            <a:ext cx="1643864" cy="24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3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2050" name="Picture 2" descr="G:\שיווק\איורים\איורים ים\איורים ים\איורים-ים-3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356374"/>
            <a:ext cx="3092521" cy="15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5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7603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5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4098" name="Picture 2" descr="G:\שיווק\איורים\איורים PNG\IURIM-24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3495"/>
            <a:ext cx="2553377" cy="142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235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9924" y="1902525"/>
            <a:ext cx="5500886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216025"/>
            <a:ext cx="3084513" cy="5641975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926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1188" y="1902525"/>
            <a:ext cx="4449622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70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169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5889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7056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187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2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342519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9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8105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132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8982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338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2660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4768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4490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3369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39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229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2050" name="Picture 2" descr="G:\שיווק\איורים\איורים PNG\IURIM-40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71" y="4634857"/>
            <a:ext cx="2327061" cy="222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28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11157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16541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3124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9589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17647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31248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6384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5652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26861"/>
            <a:ext cx="9144000" cy="3228988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64368" y="1266092"/>
            <a:ext cx="4026877" cy="713434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ראשית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622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8194" name="Picture 2" descr="G:\שיווק\איורים\איורים PNG\IURIM-67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4428161"/>
            <a:ext cx="1643864" cy="24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461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204988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8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342519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5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2050" name="Picture 2" descr="G:\שיווק\איורים\איורים PNG\IURIM-40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71" y="4634857"/>
            <a:ext cx="2327061" cy="222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204988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4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" y="4698000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26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3074" name="Picture 2" descr="G:\שיווק\איורים\איורים PNG\IURIM-4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303839"/>
            <a:ext cx="2638097" cy="15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951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274" y="5430160"/>
            <a:ext cx="2438948" cy="143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22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82" y="5505668"/>
            <a:ext cx="2160000" cy="13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1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026" name="Picture 2" descr="G:\שיווק\איורים\איורים ים\איורים ים\איורים-ים-23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21"/>
          <a:stretch/>
        </p:blipFill>
        <p:spPr bwMode="auto">
          <a:xfrm>
            <a:off x="0" y="5322013"/>
            <a:ext cx="2825393" cy="15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361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026" name="Picture 2" descr="G:\שיווק\איורים\איורים ים\איורים ים\איורים-ים-1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174" r="-4390"/>
          <a:stretch/>
        </p:blipFill>
        <p:spPr bwMode="auto">
          <a:xfrm>
            <a:off x="0" y="4878388"/>
            <a:ext cx="2629431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05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7170" name="Picture 2" descr="G:\שיווק\איורים\איורים PNG\IURIM-49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6" y="4443361"/>
            <a:ext cx="2322165" cy="148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19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" y="4698000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3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6146" name="Picture 2" descr="G:\שיווק\איורים\איורים PNG\IURIM-45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3585680"/>
            <a:ext cx="1639052" cy="234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95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88"/>
          <a:stretch/>
        </p:blipFill>
        <p:spPr>
          <a:xfrm>
            <a:off x="1100664" y="4594835"/>
            <a:ext cx="2160000" cy="13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203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3074" name="Picture 2" descr="G:\שיווק\איורים\איורים ים\איורים ים\איורים-ים-22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4865954"/>
            <a:ext cx="3063991" cy="108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836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44" y="3784223"/>
            <a:ext cx="2160000" cy="21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567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1026" name="Picture 2" descr="G:\שיווק\איורים\איורים PNG\איורים עיבוד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14276"/>
            <a:ext cx="4244874" cy="17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25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5122" name="Picture 2" descr="G:\שיווק\איורים\איורים PNG\IURIM-3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13688"/>
            <a:ext cx="3130831" cy="17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94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2051" name="Picture 3" descr="G:\שיווק\איורים\איורים PNG\IURIM-41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103456"/>
            <a:ext cx="2075193" cy="18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3645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2050" name="Picture 2" descr="G:\שיווק\איורים\איורים ים\איורים ים\איורים-ים-3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356374"/>
            <a:ext cx="3092521" cy="15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2726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7603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258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4098" name="Picture 2" descr="G:\שיווק\איורים\איורים PNG\IURIM-24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3495"/>
            <a:ext cx="2553377" cy="142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6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3074" name="Picture 2" descr="G:\שיווק\איורים\איורים PNG\IURIM-4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303839"/>
            <a:ext cx="2638097" cy="15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20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9924" y="1902525"/>
            <a:ext cx="5500886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216025"/>
            <a:ext cx="3084513" cy="5641975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009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1188" y="1902525"/>
            <a:ext cx="4449622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238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402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48" y="3670699"/>
            <a:ext cx="3161905" cy="3187301"/>
          </a:xfrm>
          <a:prstGeom prst="rect">
            <a:avLst/>
          </a:prstGeom>
        </p:spPr>
      </p:pic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387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20E8-B0F0-46F1-B096-9BA49EC6EF96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D3B19-8471-471B-9B78-1883D04E2D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6819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20E8-B0F0-46F1-B096-9BA49EC6EF96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D3B19-8471-471B-9B78-1883D04E2D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84342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20E8-B0F0-46F1-B096-9BA49EC6EF96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D3B19-8471-471B-9B78-1883D04E2D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3600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20E8-B0F0-46F1-B096-9BA49EC6EF96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D3B19-8471-471B-9B78-1883D04E2D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92033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20E8-B0F0-46F1-B096-9BA49EC6EF96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D3B19-8471-471B-9B78-1883D04E2D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80935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20E8-B0F0-46F1-B096-9BA49EC6EF96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D3B19-8471-471B-9B78-1883D04E2D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713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274" y="5430160"/>
            <a:ext cx="2438948" cy="143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07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20E8-B0F0-46F1-B096-9BA49EC6EF96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D3B19-8471-471B-9B78-1883D04E2D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84888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20E8-B0F0-46F1-B096-9BA49EC6EF96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D3B19-8471-471B-9B78-1883D04E2D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21876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20E8-B0F0-46F1-B096-9BA49EC6EF96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D3B19-8471-471B-9B78-1883D04E2D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9822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20E8-B0F0-46F1-B096-9BA49EC6EF96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D3B19-8471-471B-9B78-1883D04E2D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06275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20E8-B0F0-46F1-B096-9BA49EC6EF96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D3B19-8471-471B-9B78-1883D04E2D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43188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" y="4698000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57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יסה מותאמת אישית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8194" name="Picture 2" descr="G:\שיווק\איורים\איורים PNG\IURIM-67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4428161"/>
            <a:ext cx="1643864" cy="24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04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26861"/>
            <a:ext cx="9144000" cy="3228988"/>
          </a:xfrm>
        </p:spPr>
        <p:txBody>
          <a:bodyPr/>
          <a:lstStyle/>
          <a:p>
            <a:r>
              <a:rPr lang="he-IL" dirty="0" smtClean="0"/>
              <a:t>תמונה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64368" y="1266092"/>
            <a:ext cx="4026877" cy="713434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ראשית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586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8194" name="Picture 2" descr="G:\שיווק\איורים\איורים PNG\IURIM-67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4428161"/>
            <a:ext cx="1643864" cy="24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43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342519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44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82" y="5505668"/>
            <a:ext cx="2160000" cy="13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2050" name="Picture 2" descr="G:\שיווק\איורים\איורים PNG\IURIM-40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71" y="4634857"/>
            <a:ext cx="2327061" cy="222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313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204988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54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" y="4698000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65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3074" name="Picture 2" descr="G:\שיווק\איורים\איורים PNG\IURIM-4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303839"/>
            <a:ext cx="2638097" cy="15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3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274" y="5430160"/>
            <a:ext cx="2438948" cy="143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46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82" y="5505668"/>
            <a:ext cx="2160000" cy="13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49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026" name="Picture 2" descr="G:\שיווק\איורים\איורים ים\איורים ים\איורים-ים-23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21"/>
          <a:stretch/>
        </p:blipFill>
        <p:spPr bwMode="auto">
          <a:xfrm>
            <a:off x="0" y="5322013"/>
            <a:ext cx="2825393" cy="15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791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 smtClean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 smtClean="0">
                <a:solidFill>
                  <a:srgbClr val="004437"/>
                </a:solidFill>
              </a:rPr>
              <a:t>כותרת משנה לדוגמה</a:t>
            </a:r>
            <a:endParaRPr lang="en-GB" sz="1700" b="1" dirty="0" smtClean="0">
              <a:solidFill>
                <a:srgbClr val="004437"/>
              </a:solidFill>
            </a:endParaRPr>
          </a:p>
        </p:txBody>
      </p:sp>
      <p:pic>
        <p:nvPicPr>
          <p:cNvPr id="1026" name="Picture 2" descr="G:\שיווק\איורים\איורים ים\איורים ים\איורים-ים-1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174" r="-4390"/>
          <a:stretch/>
        </p:blipFill>
        <p:spPr bwMode="auto">
          <a:xfrm>
            <a:off x="0" y="4878388"/>
            <a:ext cx="2629431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3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7170" name="Picture 2" descr="G:\שיווק\איורים\איורים PNG\IURIM-49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6" y="4443361"/>
            <a:ext cx="2322165" cy="148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57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 smtClean="0"/>
              <a:t>שער משנה (חוצץ)</a:t>
            </a:r>
            <a:endParaRPr lang="en-GB" dirty="0"/>
          </a:p>
        </p:txBody>
      </p:sp>
      <p:pic>
        <p:nvPicPr>
          <p:cNvPr id="6146" name="Picture 2" descr="G:\שיווק\איורים\איורים PNG\IURIM-45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3585680"/>
            <a:ext cx="1639052" cy="234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89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053D9-701C-444A-8C64-AAC652109DAE}" type="datetimeFigureOut">
              <a:rPr lang="en-GB" smtClean="0"/>
              <a:t>09/03/2022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7385396" y="6033247"/>
            <a:ext cx="1758604" cy="82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1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713" r:id="rId4"/>
    <p:sldLayoutId id="2147483674" r:id="rId5"/>
    <p:sldLayoutId id="2147483682" r:id="rId6"/>
    <p:sldLayoutId id="2147483714" r:id="rId7"/>
    <p:sldLayoutId id="2147483709" r:id="rId8"/>
    <p:sldLayoutId id="2147483683" r:id="rId9"/>
    <p:sldLayoutId id="2147483712" r:id="rId10"/>
    <p:sldLayoutId id="2147483708" r:id="rId11"/>
    <p:sldLayoutId id="2147483675" r:id="rId12"/>
    <p:sldLayoutId id="2147483717" r:id="rId13"/>
    <p:sldLayoutId id="2147483676" r:id="rId14"/>
    <p:sldLayoutId id="2147483711" r:id="rId15"/>
    <p:sldLayoutId id="2147483677" r:id="rId16"/>
    <p:sldLayoutId id="2147483718" r:id="rId17"/>
    <p:sldLayoutId id="2147483716" r:id="rId18"/>
    <p:sldLayoutId id="2147483719" r:id="rId19"/>
    <p:sldLayoutId id="2147483710" r:id="rId20"/>
    <p:sldLayoutId id="2147483681" r:id="rId21"/>
    <p:sldLayoutId id="2147483715" r:id="rId22"/>
    <p:sldLayoutId id="2147483678" r:id="rId23"/>
    <p:sldLayoutId id="2147483679" r:id="rId24"/>
    <p:sldLayoutId id="2147483680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17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EAB19-EB0F-4CCD-9F6C-9001C22AE814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332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053D9-701C-444A-8C64-AAC652109D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385396" y="6033247"/>
            <a:ext cx="1758604" cy="82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2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95" r:id="rId2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20E8-B0F0-46F1-B096-9BA49EC6EF96}" type="datetimeFigureOut">
              <a:rPr lang="he-IL" smtClean="0"/>
              <a:t>ו'/אדר 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D3B19-8471-471B-9B78-1883D04E2D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622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10" r:id="rId13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053D9-701C-444A-8C64-AAC652109DA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385396" y="6033247"/>
            <a:ext cx="1758604" cy="82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  <p:sldLayoutId id="2147483838" r:id="rId26"/>
    <p:sldLayoutId id="2147483839" r:id="rId27"/>
    <p:sldLayoutId id="2147483840" r:id="rId2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53568" y="1375038"/>
            <a:ext cx="8836863" cy="934497"/>
          </a:xfrm>
        </p:spPr>
        <p:txBody>
          <a:bodyPr>
            <a:noAutofit/>
          </a:bodyPr>
          <a:lstStyle/>
          <a:p>
            <a:pPr algn="r" rtl="1"/>
            <a:r>
              <a:rPr lang="he-IL" sz="3800" dirty="0" smtClean="0">
                <a:solidFill>
                  <a:srgbClr val="E76D1A"/>
                </a:solidFill>
              </a:rPr>
              <a:t>שינויי האקלים ומחלות</a:t>
            </a:r>
            <a:r>
              <a:rPr lang="en-US" sz="3800" dirty="0" smtClean="0">
                <a:solidFill>
                  <a:srgbClr val="E76D1A"/>
                </a:solidFill>
              </a:rPr>
              <a:t> </a:t>
            </a:r>
            <a:r>
              <a:rPr lang="he-IL" sz="3800" dirty="0" smtClean="0">
                <a:solidFill>
                  <a:srgbClr val="E76D1A"/>
                </a:solidFill>
              </a:rPr>
              <a:t> מתפרצות- מה הקשר?</a:t>
            </a:r>
            <a:endParaRPr lang="en-GB" sz="3800" dirty="0">
              <a:solidFill>
                <a:srgbClr val="E76D1A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542232"/>
            <a:ext cx="2116613" cy="1800000"/>
          </a:xfrm>
          <a:prstGeom prst="rect">
            <a:avLst/>
          </a:prstGeom>
        </p:spPr>
      </p:pic>
      <p:pic>
        <p:nvPicPr>
          <p:cNvPr id="7" name="מציין מיקום של תמונה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27300"/>
            <a:ext cx="9144000" cy="3228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2989" y="3068053"/>
            <a:ext cx="457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153568" y="5755849"/>
            <a:ext cx="462012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dirty="0" smtClean="0"/>
              <a:t>כך אנחנו שומרים על הטבע: </a:t>
            </a:r>
          </a:p>
          <a:p>
            <a:pPr algn="r"/>
            <a:r>
              <a:rPr lang="he-IL" sz="2000" dirty="0" smtClean="0"/>
              <a:t>האתגרים לעשור הבא בזיקה לשינוי האקלים</a:t>
            </a:r>
          </a:p>
          <a:p>
            <a:pPr algn="r"/>
            <a:r>
              <a:rPr lang="he-IL" dirty="0"/>
              <a:t> </a:t>
            </a:r>
            <a:r>
              <a:rPr lang="he-IL" dirty="0" smtClean="0"/>
              <a:t> </a:t>
            </a:r>
            <a:r>
              <a:rPr lang="en-US" dirty="0" smtClean="0"/>
              <a:t>	</a:t>
            </a:r>
            <a:r>
              <a:rPr lang="he-IL" dirty="0" smtClean="0"/>
              <a:t> </a:t>
            </a:r>
            <a:r>
              <a:rPr lang="he-IL" sz="1600" dirty="0" smtClean="0"/>
              <a:t>בית חיל האוויר, הרצליה 10.03.2022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287671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67602" y="480448"/>
            <a:ext cx="7423848" cy="681926"/>
          </a:xfrm>
        </p:spPr>
        <p:txBody>
          <a:bodyPr/>
          <a:lstStyle/>
          <a:p>
            <a:r>
              <a:rPr lang="he-IL" sz="4400" dirty="0" smtClean="0">
                <a:latin typeface="David" panose="020E0502060401010101" pitchFamily="34" charset="-79"/>
              </a:rPr>
              <a:t>סניטציה – לא רק פגרים!</a:t>
            </a:r>
            <a:endParaRPr lang="he-IL" sz="4400" dirty="0">
              <a:latin typeface="David" panose="020E0502060401010101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2519"/>
            <a:ext cx="6340642" cy="475548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116" y="1162375"/>
            <a:ext cx="4908884" cy="368396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9344"/>
            <a:ext cx="4235116" cy="317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67602" y="480448"/>
            <a:ext cx="7423848" cy="681926"/>
          </a:xfrm>
        </p:spPr>
        <p:txBody>
          <a:bodyPr/>
          <a:lstStyle/>
          <a:p>
            <a:r>
              <a:rPr lang="he-IL" sz="3600" dirty="0" smtClean="0">
                <a:latin typeface="David" panose="020E0502060401010101" pitchFamily="34" charset="-79"/>
              </a:rPr>
              <a:t>אגמון החולה-שפעת העופות</a:t>
            </a:r>
            <a:endParaRPr lang="he-IL" sz="3600" dirty="0">
              <a:latin typeface="David" panose="020E0502060401010101" pitchFamily="34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8"/>
          </p:nvPr>
        </p:nvSpPr>
        <p:spPr>
          <a:xfrm>
            <a:off x="2613353" y="2534193"/>
            <a:ext cx="6214108" cy="238258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he-IL" sz="2000" b="1" dirty="0" smtClean="0">
                <a:latin typeface="David" pitchFamily="34" charset="-79"/>
                <a:cs typeface="+mn-cs"/>
              </a:rPr>
              <a:t>ברוח ה"בריאות האחת" שת"פ עם משרדי הבריאות, החקלאות והגנת הסביבה. ידע הוא הבסיס לפעולה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he-IL" sz="2000" b="1" dirty="0" smtClean="0">
                <a:latin typeface="David" pitchFamily="34" charset="-79"/>
                <a:cs typeface="+mn-cs"/>
              </a:rPr>
              <a:t>אתראה מוקדמת</a:t>
            </a:r>
            <a:endParaRPr lang="he-IL" sz="2000" b="1" dirty="0" smtClean="0">
              <a:latin typeface="David" pitchFamily="34" charset="-79"/>
              <a:cs typeface="David" pitchFamily="34" charset="-79"/>
            </a:endParaRPr>
          </a:p>
          <a:p>
            <a:pPr algn="just"/>
            <a:endParaRPr lang="he-IL" sz="2000" b="1" dirty="0"/>
          </a:p>
          <a:p>
            <a:pPr algn="just"/>
            <a:endParaRPr lang="he-IL" sz="2000" b="1" dirty="0" smtClean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2444113"/>
            <a:ext cx="9144793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8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67602" y="480448"/>
            <a:ext cx="7423848" cy="681926"/>
          </a:xfrm>
        </p:spPr>
        <p:txBody>
          <a:bodyPr/>
          <a:lstStyle/>
          <a:p>
            <a:pPr rtl="1"/>
            <a:r>
              <a:rPr lang="he-IL" sz="3600" dirty="0" smtClean="0">
                <a:latin typeface="David" panose="020E0502060401010101" pitchFamily="34" charset="-79"/>
              </a:rPr>
              <a:t>שפעת העופות</a:t>
            </a:r>
            <a:r>
              <a:rPr lang="he-IL" sz="3600" dirty="0">
                <a:latin typeface="David" panose="020E0502060401010101" pitchFamily="34" charset="-79"/>
              </a:rPr>
              <a:t> </a:t>
            </a:r>
            <a:r>
              <a:rPr lang="he-IL" sz="3600" dirty="0" smtClean="0">
                <a:latin typeface="David" panose="020E0502060401010101" pitchFamily="34" charset="-79"/>
              </a:rPr>
              <a:t>– שינוי מסלולי נדידה </a:t>
            </a:r>
            <a:endParaRPr lang="he-IL" sz="3600" dirty="0">
              <a:latin typeface="David" panose="020E0502060401010101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7" y="1212463"/>
            <a:ext cx="5390061" cy="5619682"/>
          </a:xfrm>
          <a:prstGeom prst="rect">
            <a:avLst/>
          </a:prstGeom>
        </p:spPr>
      </p:pic>
      <p:sp>
        <p:nvSpPr>
          <p:cNvPr id="5" name="מציין מיקום טקסט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548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67602" y="480448"/>
            <a:ext cx="7423848" cy="681926"/>
          </a:xfrm>
        </p:spPr>
        <p:txBody>
          <a:bodyPr/>
          <a:lstStyle/>
          <a:p>
            <a:r>
              <a:rPr lang="he-IL" sz="3600" dirty="0" smtClean="0">
                <a:latin typeface="David" panose="020E0502060401010101" pitchFamily="34" charset="-79"/>
              </a:rPr>
              <a:t>אגמון </a:t>
            </a:r>
            <a:r>
              <a:rPr lang="he-IL" sz="3600" smtClean="0">
                <a:latin typeface="David" panose="020E0502060401010101" pitchFamily="34" charset="-79"/>
              </a:rPr>
              <a:t>החולה-שפעת העופות</a:t>
            </a:r>
            <a:endParaRPr lang="he-IL" sz="3600" dirty="0">
              <a:latin typeface="David" panose="020E0502060401010101" pitchFamily="34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8"/>
          </p:nvPr>
        </p:nvSpPr>
        <p:spPr>
          <a:xfrm>
            <a:off x="2613353" y="2534193"/>
            <a:ext cx="6214108" cy="238258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he-IL" sz="2000" b="1" dirty="0" smtClean="0">
                <a:latin typeface="David" pitchFamily="34" charset="-79"/>
                <a:cs typeface="+mn-cs"/>
              </a:rPr>
              <a:t>ברוח ה"בריאות האחת" שת"פ עם משרדי הבריאות, החקלאות והגנת הסביבה. ידע הוא הבסיס לפעולה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he-IL" sz="2000" b="1" dirty="0" smtClean="0">
                <a:latin typeface="David" pitchFamily="34" charset="-79"/>
                <a:cs typeface="+mn-cs"/>
              </a:rPr>
              <a:t>אתראה מוקדמת</a:t>
            </a:r>
            <a:endParaRPr lang="he-IL" sz="2000" b="1" dirty="0" smtClean="0">
              <a:latin typeface="David" pitchFamily="34" charset="-79"/>
              <a:cs typeface="David" pitchFamily="34" charset="-79"/>
            </a:endParaRPr>
          </a:p>
          <a:p>
            <a:pPr algn="just"/>
            <a:endParaRPr lang="he-IL" sz="2000" b="1" dirty="0"/>
          </a:p>
          <a:p>
            <a:pPr algn="just"/>
            <a:endParaRPr lang="he-IL" sz="2000" b="1" dirty="0" smtClean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0062"/>
            <a:ext cx="9144793" cy="5317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86" y="1590923"/>
            <a:ext cx="2081013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rgbClr val="FFFF00"/>
                </a:solidFill>
              </a:rPr>
              <a:t>פינוי גופות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rgbClr val="FFFF00"/>
                </a:solidFill>
              </a:rPr>
              <a:t>בידוד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rgbClr val="FFFF00"/>
                </a:solidFill>
              </a:rPr>
              <a:t>איסור צייד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rgbClr val="FFFF00"/>
                </a:solidFill>
              </a:rPr>
              <a:t>אזורי </a:t>
            </a:r>
            <a:r>
              <a:rPr lang="he-IL" sz="2800" b="1" dirty="0" err="1" smtClean="0">
                <a:solidFill>
                  <a:srgbClr val="FFFF00"/>
                </a:solidFill>
              </a:rPr>
              <a:t>בופר</a:t>
            </a:r>
            <a:endParaRPr lang="he-IL" sz="28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7074" y="1883311"/>
            <a:ext cx="3384376" cy="12311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rgbClr val="FFFF00"/>
                </a:solidFill>
              </a:rPr>
              <a:t>ניטור פסיבי נמרץ!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rgbClr val="FFFF00"/>
                </a:solidFill>
              </a:rPr>
              <a:t>בדיקות מעבדה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l" rtl="0"/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5386807" y="3307710"/>
            <a:ext cx="29309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 smtClean="0">
                <a:solidFill>
                  <a:srgbClr val="FFFF00"/>
                </a:solidFill>
              </a:rPr>
              <a:t>~ 8,000</a:t>
            </a:r>
            <a:endParaRPr lang="he-IL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6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67602" y="480448"/>
            <a:ext cx="7423848" cy="681926"/>
          </a:xfrm>
        </p:spPr>
        <p:txBody>
          <a:bodyPr/>
          <a:lstStyle/>
          <a:p>
            <a:endParaRPr lang="he-IL" sz="3600" dirty="0">
              <a:latin typeface="David" panose="020E0502060401010101" pitchFamily="34" charset="-79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588" y="0"/>
            <a:ext cx="6232201" cy="3504909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04909"/>
            <a:ext cx="4474852" cy="3353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379" y="1383632"/>
            <a:ext cx="28662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 smtClean="0"/>
              <a:t>חיטוי מאגר קלח-חריג!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5197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6518"/>
            <a:ext cx="7529213" cy="5651482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67602" y="480448"/>
            <a:ext cx="7423848" cy="681926"/>
          </a:xfrm>
        </p:spPr>
        <p:txBody>
          <a:bodyPr/>
          <a:lstStyle/>
          <a:p>
            <a:r>
              <a:rPr lang="he-IL" sz="3600" dirty="0" smtClean="0">
                <a:latin typeface="David" panose="020E0502060401010101" pitchFamily="34" charset="-79"/>
              </a:rPr>
              <a:t>תרומת שינוי האקלים?</a:t>
            </a:r>
            <a:endParaRPr lang="he-IL" sz="3600" dirty="0">
              <a:latin typeface="David" panose="020E0502060401010101" pitchFamily="34" charset="-79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8"/>
          </p:nvPr>
        </p:nvSpPr>
        <p:spPr>
          <a:xfrm>
            <a:off x="3934326" y="1206518"/>
            <a:ext cx="3441033" cy="635568"/>
          </a:xfrm>
        </p:spPr>
        <p:txBody>
          <a:bodyPr/>
          <a:lstStyle/>
          <a:p>
            <a:r>
              <a:rPr lang="he-IL" sz="4000" dirty="0" err="1" smtClean="0">
                <a:solidFill>
                  <a:srgbClr val="FFFF00"/>
                </a:solidFill>
              </a:rPr>
              <a:t>אנתרופוגני</a:t>
            </a:r>
            <a:r>
              <a:rPr lang="he-IL" sz="4000" dirty="0" smtClean="0">
                <a:solidFill>
                  <a:srgbClr val="FFFF00"/>
                </a:solidFill>
              </a:rPr>
              <a:t>!</a:t>
            </a:r>
            <a:endParaRPr lang="he-IL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92696"/>
            <a:ext cx="7423848" cy="318161"/>
          </a:xfrm>
        </p:spPr>
        <p:txBody>
          <a:bodyPr/>
          <a:lstStyle/>
          <a:p>
            <a:pPr algn="ctr"/>
            <a:r>
              <a:rPr lang="en-US" sz="4000" dirty="0" smtClean="0">
                <a:latin typeface="David" pitchFamily="34" charset="-79"/>
                <a:cs typeface="David" pitchFamily="34" charset="-79"/>
              </a:rPr>
              <a:t>One Health   </a:t>
            </a:r>
            <a:r>
              <a:rPr lang="he-IL" sz="4000" dirty="0" smtClean="0">
                <a:latin typeface="David" pitchFamily="34" charset="-79"/>
                <a:cs typeface="David" pitchFamily="34" charset="-79"/>
              </a:rPr>
              <a:t> </a:t>
            </a:r>
            <a:r>
              <a:rPr lang="he-IL" sz="3600" dirty="0">
                <a:latin typeface="David" pitchFamily="34" charset="-79"/>
                <a:cs typeface="David" pitchFamily="34" charset="-79"/>
              </a:rPr>
              <a:t>הגדרות</a:t>
            </a:r>
            <a:endParaRPr lang="he-I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5497" y="1268760"/>
            <a:ext cx="8784976" cy="5593844"/>
          </a:xfrm>
        </p:spPr>
        <p:txBody>
          <a:bodyPr/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b="1" dirty="0" smtClean="0"/>
              <a:t>One </a:t>
            </a:r>
            <a:r>
              <a:rPr lang="en-US" b="1" dirty="0"/>
              <a:t>Health Initiative </a:t>
            </a:r>
            <a:r>
              <a:rPr lang="en-US" b="1" dirty="0" smtClean="0"/>
              <a:t>-One </a:t>
            </a:r>
            <a:r>
              <a:rPr lang="en-US" b="1" dirty="0"/>
              <a:t>world One Medicine, One </a:t>
            </a:r>
            <a:r>
              <a:rPr lang="en-US" b="1" dirty="0" smtClean="0"/>
              <a:t>health.  will </a:t>
            </a:r>
            <a:r>
              <a:rPr lang="en-US" b="1" dirty="0"/>
              <a:t>unite human and veterinary </a:t>
            </a:r>
            <a:r>
              <a:rPr lang="en-US" b="1" dirty="0" smtClean="0"/>
              <a:t>medicine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itchFamily="34" charset="0"/>
              <a:buChar char="•"/>
            </a:pPr>
            <a:endParaRPr lang="he-IL" sz="2000" dirty="0">
              <a:latin typeface="David" pitchFamily="34" charset="-79"/>
              <a:cs typeface="David" pitchFamily="34" charset="-79"/>
            </a:endParaRPr>
          </a:p>
          <a:p>
            <a:pPr marL="285750" indent="-285750">
              <a:buFont typeface="Arial" pitchFamily="34" charset="0"/>
              <a:buChar char="•"/>
            </a:pP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96536"/>
            <a:ext cx="3960440" cy="296146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628800"/>
            <a:ext cx="2762250" cy="165735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599" y="1664877"/>
            <a:ext cx="1234701" cy="1273809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401" y="1600417"/>
            <a:ext cx="1905000" cy="1905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361" y="1556792"/>
            <a:ext cx="2348294" cy="341642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944" y="4437112"/>
            <a:ext cx="2095500" cy="2181225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682" y="5121573"/>
            <a:ext cx="2571750" cy="1607344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363" y="3076706"/>
            <a:ext cx="2857500" cy="638175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222" y="3623075"/>
            <a:ext cx="83915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8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1883390" y="409433"/>
            <a:ext cx="7150969" cy="5913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E8715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8715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83642" y="409432"/>
            <a:ext cx="6960358" cy="714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E8715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0" y="6387660"/>
            <a:ext cx="1787857" cy="3947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E8715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E8715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PREDICT  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8715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4221"/>
            <a:ext cx="8693624" cy="566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1223" y="444522"/>
            <a:ext cx="8402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A successful EID outbreak alert and response system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3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67602" y="480448"/>
            <a:ext cx="7423848" cy="681926"/>
          </a:xfrm>
        </p:spPr>
        <p:txBody>
          <a:bodyPr/>
          <a:lstStyle/>
          <a:p>
            <a:r>
              <a:rPr lang="he-IL" sz="3600" dirty="0" smtClean="0">
                <a:latin typeface="David" panose="020E0502060401010101" pitchFamily="34" charset="-79"/>
              </a:rPr>
              <a:t>התכנית לניטור גורמי מחלה בחיות בר</a:t>
            </a:r>
            <a:endParaRPr lang="he-IL" sz="3600" dirty="0">
              <a:latin typeface="David" panose="020E0502060401010101" pitchFamily="34" charset="-79"/>
            </a:endParaRPr>
          </a:p>
        </p:txBody>
      </p:sp>
      <p:grpSp>
        <p:nvGrpSpPr>
          <p:cNvPr id="5" name="קבוצה 4"/>
          <p:cNvGrpSpPr>
            <a:grpSpLocks noChangeAspect="1"/>
          </p:cNvGrpSpPr>
          <p:nvPr/>
        </p:nvGrpSpPr>
        <p:grpSpPr>
          <a:xfrm>
            <a:off x="119133" y="1267308"/>
            <a:ext cx="9024867" cy="3960440"/>
            <a:chOff x="1043608" y="2432318"/>
            <a:chExt cx="7488832" cy="3286372"/>
          </a:xfrm>
        </p:grpSpPr>
        <p:pic>
          <p:nvPicPr>
            <p:cNvPr id="6" name="Picture 20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583393"/>
              <a:ext cx="878446" cy="930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21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660"/>
            <a:stretch>
              <a:fillRect/>
            </a:stretch>
          </p:blipFill>
          <p:spPr bwMode="auto">
            <a:xfrm>
              <a:off x="2123728" y="2607269"/>
              <a:ext cx="1008112" cy="965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2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292" y="2640834"/>
              <a:ext cx="2367851" cy="3077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3" descr="http://www.mimshak.org.il/uploads/136845739315620.jpg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2541763"/>
              <a:ext cx="1000040" cy="1017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5711" y="2432318"/>
              <a:ext cx="1186729" cy="1140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90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844" y="3424238"/>
            <a:ext cx="2536156" cy="2536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8306" y="1046748"/>
            <a:ext cx="463215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 smtClean="0">
                <a:solidFill>
                  <a:srgbClr val="FFFF00"/>
                </a:solidFill>
              </a:rPr>
              <a:t>אני לא אנסה אפילו להודות שמית, כל עבודתי מתבססת על שת"פ</a:t>
            </a:r>
            <a:endParaRPr lang="he-IL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67602" y="480448"/>
            <a:ext cx="7423848" cy="681926"/>
          </a:xfrm>
        </p:spPr>
        <p:txBody>
          <a:bodyPr/>
          <a:lstStyle/>
          <a:p>
            <a:r>
              <a:rPr lang="he-IL" sz="4000" dirty="0" smtClean="0">
                <a:latin typeface="David" panose="020E0502060401010101" pitchFamily="34" charset="-79"/>
              </a:rPr>
              <a:t>מחלות מידבקות מגיחות זואונוטיות</a:t>
            </a:r>
            <a:endParaRPr lang="he-IL" sz="4000" dirty="0">
              <a:latin typeface="David" panose="020E0502060401010101" pitchFamily="34" charset="-79"/>
            </a:endParaRP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9610" y="1219388"/>
            <a:ext cx="8991450" cy="117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rtl="1" eaLnBrk="0" hangingPunct="0">
              <a:lnSpc>
                <a:spcPct val="90000"/>
              </a:lnSpc>
              <a:spcBef>
                <a:spcPts val="1000"/>
              </a:spcBef>
              <a:buFontTx/>
              <a:buChar char="•"/>
              <a:defRPr/>
            </a:pPr>
            <a:r>
              <a:rPr lang="he-IL" b="1" kern="0" dirty="0" smtClean="0">
                <a:latin typeface="+mn-lt"/>
              </a:rPr>
              <a:t>מקור רוב המחלות המידבקות המגיחות</a:t>
            </a:r>
            <a:r>
              <a:rPr lang="en-US" b="1" kern="0" dirty="0" smtClean="0">
                <a:latin typeface="+mn-lt"/>
              </a:rPr>
              <a:t>(EIDs) </a:t>
            </a:r>
            <a:r>
              <a:rPr lang="he-IL" b="1" kern="0" dirty="0" smtClean="0">
                <a:latin typeface="+mn-lt"/>
              </a:rPr>
              <a:t> הפוגעות באדם, הוא בבעלי חיים (60%~).</a:t>
            </a:r>
            <a:endParaRPr lang="en-US" b="1" kern="0" dirty="0">
              <a:latin typeface="+mn-lt"/>
            </a:endParaRPr>
          </a:p>
          <a:p>
            <a:pPr marL="342900" indent="-342900" algn="r" rtl="1" eaLnBrk="0" hangingPunct="0">
              <a:lnSpc>
                <a:spcPct val="90000"/>
              </a:lnSpc>
              <a:spcBef>
                <a:spcPts val="1000"/>
              </a:spcBef>
              <a:buFontTx/>
              <a:buChar char="•"/>
              <a:defRPr/>
            </a:pPr>
            <a:r>
              <a:rPr lang="he-IL" b="1" kern="0" dirty="0" smtClean="0">
                <a:latin typeface="+mn-lt"/>
              </a:rPr>
              <a:t>מקור 75% מהזואונוזות המגיחות, הוא בחיות בר.  </a:t>
            </a:r>
            <a:r>
              <a:rPr lang="en-US" b="1" kern="0" dirty="0" smtClean="0">
                <a:latin typeface="+mn-lt"/>
              </a:rPr>
              <a:t> (</a:t>
            </a:r>
            <a:r>
              <a:rPr lang="en-US" b="1" kern="0" dirty="0" err="1" smtClean="0">
                <a:latin typeface="+mn-lt"/>
              </a:rPr>
              <a:t>Nipah</a:t>
            </a:r>
            <a:r>
              <a:rPr lang="en-US" b="1" kern="0" dirty="0" smtClean="0">
                <a:latin typeface="+mn-lt"/>
              </a:rPr>
              <a:t> virus, SARS, Ebola)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0" y="3801979"/>
            <a:ext cx="3467960" cy="3056021"/>
          </a:xfrm>
          <a:prstGeom prst="rect">
            <a:avLst/>
          </a:prstGeom>
        </p:spPr>
      </p:pic>
      <p:graphicFrame>
        <p:nvGraphicFramePr>
          <p:cNvPr id="8" name="Diagram 13"/>
          <p:cNvGraphicFramePr/>
          <p:nvPr>
            <p:extLst>
              <p:ext uri="{D42A27DB-BD31-4B8C-83A1-F6EECF244321}">
                <p14:modId xmlns:p14="http://schemas.microsoft.com/office/powerpoint/2010/main" val="2490765472"/>
              </p:ext>
            </p:extLst>
          </p:nvPr>
        </p:nvGraphicFramePr>
        <p:xfrm>
          <a:off x="3862136" y="2707106"/>
          <a:ext cx="5410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630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6FB1274-5745-43B6-AA50-AFE752258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graphicEl>
                                              <a:dgm id="{D6FB1274-5745-43B6-AA50-AFE752258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33227CD-4999-469A-8CA4-339BC0072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graphicEl>
                                              <a:dgm id="{133227CD-4999-469A-8CA4-339BC00727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6A2A44-B6CE-428C-A792-28D1F49D9D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756A2A44-B6CE-428C-A792-28D1F49D9D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27821DF-9050-48E8-8341-8F9EF8E4C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727821DF-9050-48E8-8341-8F9EF8E4CE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89CA04E-F8C6-4FBD-A918-4BC291E5A4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graphicEl>
                                              <a:dgm id="{389CA04E-F8C6-4FBD-A918-4BC291E5A4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8752387-98A2-469B-87F4-0D177CF69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graphicEl>
                                              <a:dgm id="{A8752387-98A2-469B-87F4-0D177CF693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dvAuto="0"/>
      <p:bldGraphic spid="8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80160" y="480448"/>
            <a:ext cx="7711290" cy="681926"/>
          </a:xfrm>
        </p:spPr>
        <p:txBody>
          <a:bodyPr/>
          <a:lstStyle/>
          <a:p>
            <a:r>
              <a:rPr lang="he-IL" sz="4000" dirty="0" smtClean="0">
                <a:latin typeface="David" panose="020E0502060401010101" pitchFamily="34" charset="-79"/>
              </a:rPr>
              <a:t>השפעת שינויי האקלים</a:t>
            </a:r>
            <a:endParaRPr lang="he-IL" sz="4000" dirty="0">
              <a:latin typeface="David" panose="020E0502060401010101" pitchFamily="34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8"/>
          </p:nvPr>
        </p:nvSpPr>
        <p:spPr>
          <a:xfrm>
            <a:off x="2777342" y="4201884"/>
            <a:ext cx="6214108" cy="2495007"/>
          </a:xfrm>
        </p:spPr>
        <p:txBody>
          <a:bodyPr/>
          <a:lstStyle/>
          <a:p>
            <a:pPr algn="just"/>
            <a:r>
              <a:rPr lang="he-IL" sz="2000" b="1" dirty="0" smtClean="0"/>
              <a:t>נגיפים, חיידקים, טפילים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1280160"/>
            <a:ext cx="899145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 smtClean="0"/>
              <a:t>מחלות המועברות ע"י </a:t>
            </a:r>
            <a:r>
              <a:rPr lang="he-IL" dirty="0" err="1" smtClean="0"/>
              <a:t>פרוקי</a:t>
            </a:r>
            <a:r>
              <a:rPr lang="he-IL" dirty="0" smtClean="0"/>
              <a:t> רגליים שונים  – </a:t>
            </a:r>
            <a:r>
              <a:rPr lang="en-US" sz="2400" b="1" dirty="0" smtClean="0"/>
              <a:t>V</a:t>
            </a:r>
            <a:r>
              <a:rPr lang="en-US" dirty="0" smtClean="0"/>
              <a:t>ector </a:t>
            </a:r>
            <a:r>
              <a:rPr lang="en-US" sz="2400" b="1" dirty="0" smtClean="0"/>
              <a:t>B</a:t>
            </a:r>
            <a:r>
              <a:rPr lang="en-US" dirty="0" smtClean="0"/>
              <a:t>orn </a:t>
            </a:r>
            <a:r>
              <a:rPr lang="en-US" sz="2400" b="1" dirty="0" smtClean="0"/>
              <a:t>D</a:t>
            </a:r>
            <a:r>
              <a:rPr lang="en-US" dirty="0" smtClean="0"/>
              <a:t>isease</a:t>
            </a:r>
            <a:endParaRPr lang="he-IL" dirty="0" smtClean="0"/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 smtClean="0"/>
              <a:t>השינויים בעיקר מס' ימים חמים/קרים, אורך עונה, משקעים, עליה בשונות - תוספת סערות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 smtClean="0"/>
              <a:t>עליה בטמפרטורה- מקצרת מחזורי חיים, במעביר וגם </a:t>
            </a:r>
            <a:r>
              <a:rPr lang="he-IL" dirty="0" err="1" smtClean="0"/>
              <a:t>בפתוגן</a:t>
            </a:r>
            <a:endParaRPr lang="he-IL" dirty="0" smtClean="0"/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 smtClean="0"/>
              <a:t>משפיעה על התנהגות אכילה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 smtClean="0"/>
              <a:t>מאפשרת שינוי תחומי תפוצה (</a:t>
            </a:r>
            <a:r>
              <a:rPr lang="he-IL" dirty="0" err="1" smtClean="0"/>
              <a:t>ליישמניה</a:t>
            </a:r>
            <a:r>
              <a:rPr lang="he-IL" dirty="0" smtClean="0"/>
              <a:t> ו </a:t>
            </a:r>
            <a:r>
              <a:rPr lang="en-US" dirty="0" smtClean="0"/>
              <a:t>JE</a:t>
            </a:r>
            <a:r>
              <a:rPr lang="he-IL" dirty="0" smtClean="0"/>
              <a:t> "מטפסות" על מורדות ההרים), </a:t>
            </a:r>
            <a:r>
              <a:rPr lang="en-US" dirty="0" smtClean="0"/>
              <a:t>WNV</a:t>
            </a:r>
            <a:r>
              <a:rPr lang="he-IL" dirty="0" smtClean="0"/>
              <a:t>, </a:t>
            </a:r>
            <a:r>
              <a:rPr lang="en-US" dirty="0" smtClean="0"/>
              <a:t>Lyme</a:t>
            </a:r>
            <a:r>
              <a:rPr lang="he-IL" dirty="0" smtClean="0"/>
              <a:t> מתפשטות.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 smtClean="0"/>
              <a:t>הפשרת אזורים קפואים</a:t>
            </a:r>
          </a:p>
          <a:p>
            <a:pPr lvl="1" algn="r" rtl="1"/>
            <a:endParaRPr lang="he-IL" dirty="0" smtClean="0"/>
          </a:p>
          <a:p>
            <a:pPr lvl="1" algn="r" rtl="1"/>
            <a:r>
              <a:rPr lang="he-IL" dirty="0" smtClean="0"/>
              <a:t> 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06270"/>
            <a:ext cx="4837188" cy="315173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188" y="4042610"/>
            <a:ext cx="4201427" cy="28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80160" y="480448"/>
            <a:ext cx="7711290" cy="681926"/>
          </a:xfrm>
        </p:spPr>
        <p:txBody>
          <a:bodyPr/>
          <a:lstStyle/>
          <a:p>
            <a:r>
              <a:rPr lang="he-IL" sz="4000" dirty="0" smtClean="0">
                <a:latin typeface="David" panose="020E0502060401010101" pitchFamily="34" charset="-79"/>
              </a:rPr>
              <a:t>תרומת שינויי האקלים</a:t>
            </a:r>
            <a:endParaRPr lang="he-IL" sz="4000" dirty="0">
              <a:latin typeface="David" panose="020E0502060401010101" pitchFamily="34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8"/>
          </p:nvPr>
        </p:nvSpPr>
        <p:spPr>
          <a:xfrm>
            <a:off x="5197642" y="4201884"/>
            <a:ext cx="3793808" cy="2495007"/>
          </a:xfrm>
        </p:spPr>
        <p:txBody>
          <a:bodyPr/>
          <a:lstStyle/>
          <a:p>
            <a:pPr algn="just"/>
            <a:r>
              <a:rPr lang="he-IL" sz="2000" b="1" dirty="0" smtClean="0"/>
              <a:t>סיפור אנטילופת </a:t>
            </a:r>
            <a:r>
              <a:rPr lang="he-IL" sz="2000" b="1" dirty="0" err="1" smtClean="0"/>
              <a:t>הסאיגה</a:t>
            </a:r>
            <a:r>
              <a:rPr lang="he-IL" sz="2000" b="1" dirty="0" smtClean="0"/>
              <a:t>-עדרים של אלפים</a:t>
            </a:r>
          </a:p>
          <a:p>
            <a:pPr algn="just"/>
            <a:r>
              <a:rPr lang="he-IL" sz="2000" b="1" dirty="0" smtClean="0"/>
              <a:t>חמש תת-אוכלוסיות , בעבר הרחוק תפוצה רחבה בהרבה</a:t>
            </a:r>
          </a:p>
          <a:p>
            <a:pPr algn="just"/>
            <a:r>
              <a:rPr lang="he-IL" sz="2000" b="1" dirty="0" smtClean="0"/>
              <a:t>מספר </a:t>
            </a:r>
            <a:r>
              <a:rPr lang="he-IL" sz="2000" b="1" dirty="0" err="1" smtClean="0"/>
              <a:t>ארועי</a:t>
            </a:r>
            <a:r>
              <a:rPr lang="he-IL" sz="2000" b="1" dirty="0" smtClean="0"/>
              <a:t> תמותה דרמטיים – 200,000</a:t>
            </a:r>
          </a:p>
          <a:p>
            <a:pPr algn="just"/>
            <a:r>
              <a:rPr lang="he-IL" sz="2000" b="1" dirty="0" smtClean="0"/>
              <a:t>חיידקים, נגיפים ובכ"ז שינויי אקלים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62337" y="1280160"/>
            <a:ext cx="352911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 smtClean="0"/>
              <a:t>גם מחלות שאינן זקוקות למעביר- דוגמת חיידקי </a:t>
            </a:r>
            <a:r>
              <a:rPr lang="en-US" dirty="0" err="1" smtClean="0"/>
              <a:t>Pasteurela</a:t>
            </a:r>
            <a:r>
              <a:rPr lang="he-IL" dirty="0" smtClean="0"/>
              <a:t>, בעיות הזנה</a:t>
            </a:r>
          </a:p>
          <a:p>
            <a:pPr algn="r" rtl="1"/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1884"/>
            <a:ext cx="4740442" cy="2666499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374"/>
            <a:ext cx="4716318" cy="314554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318" y="2179693"/>
            <a:ext cx="23336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3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80160" y="480448"/>
            <a:ext cx="7711290" cy="681926"/>
          </a:xfrm>
        </p:spPr>
        <p:txBody>
          <a:bodyPr/>
          <a:lstStyle/>
          <a:p>
            <a:r>
              <a:rPr lang="he-IL" sz="4000" dirty="0" smtClean="0">
                <a:latin typeface="David" panose="020E0502060401010101" pitchFamily="34" charset="-79"/>
              </a:rPr>
              <a:t>ומה אצלנו?</a:t>
            </a:r>
            <a:endParaRPr lang="he-IL" sz="4000" dirty="0">
              <a:latin typeface="David" panose="020E0502060401010101" pitchFamily="34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8"/>
          </p:nvPr>
        </p:nvSpPr>
        <p:spPr>
          <a:xfrm>
            <a:off x="2374955" y="1257585"/>
            <a:ext cx="6769045" cy="2628615"/>
          </a:xfrm>
        </p:spPr>
        <p:txBody>
          <a:bodyPr/>
          <a:lstStyle/>
          <a:p>
            <a:pPr algn="just"/>
            <a:r>
              <a:rPr lang="he-IL" sz="2000" b="1" dirty="0" smtClean="0"/>
              <a:t>בשנים האחרונות חווינו מספר התפרצויות של מחלות זיהומיות מגיחות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e-IL" sz="2000" b="1" dirty="0" smtClean="0"/>
              <a:t>הקורונה-</a:t>
            </a:r>
            <a:r>
              <a:rPr lang="he-IL" sz="2000" b="1" dirty="0" err="1" smtClean="0"/>
              <a:t>זואונוזה</a:t>
            </a:r>
            <a:r>
              <a:rPr lang="he-IL" sz="2000" b="1" dirty="0" smtClean="0"/>
              <a:t> שאינה מערבת אצלנו בעלי חיים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e-IL" sz="2000" b="1" dirty="0" err="1" smtClean="0"/>
              <a:t>ליישמניה</a:t>
            </a:r>
            <a:r>
              <a:rPr lang="he-IL" sz="2000" b="1" dirty="0" smtClean="0"/>
              <a:t> – בהחלט עונה על ההגדרה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e-IL" sz="2000" b="1" dirty="0" err="1" smtClean="0"/>
              <a:t>עכברת</a:t>
            </a:r>
            <a:r>
              <a:rPr lang="he-IL" sz="2000" b="1" dirty="0" smtClean="0"/>
              <a:t> (חריגה כי אינה ממש מגיחה)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e-IL" sz="2000" b="1" dirty="0" smtClean="0"/>
              <a:t>כלבת- אינה מגיחה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e-IL" sz="2000" b="1" dirty="0" smtClean="0"/>
              <a:t>שפעת העופות</a:t>
            </a:r>
          </a:p>
        </p:txBody>
      </p:sp>
    </p:spTree>
    <p:extLst>
      <p:ext uri="{BB962C8B-B14F-4D97-AF65-F5344CB8AC3E}">
        <p14:creationId xmlns:p14="http://schemas.microsoft.com/office/powerpoint/2010/main" val="12172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67602" y="480448"/>
            <a:ext cx="7423848" cy="681926"/>
          </a:xfrm>
        </p:spPr>
        <p:txBody>
          <a:bodyPr/>
          <a:lstStyle/>
          <a:p>
            <a:pPr algn="ctr"/>
            <a:r>
              <a:rPr lang="he-IL" sz="4400" dirty="0" smtClean="0">
                <a:latin typeface="David" panose="020E0502060401010101" pitchFamily="34" charset="-79"/>
              </a:rPr>
              <a:t>מעבירי הכלבת  </a:t>
            </a:r>
            <a:r>
              <a:rPr lang="he-IL" sz="2400" dirty="0" smtClean="0">
                <a:latin typeface="David" panose="020E0502060401010101" pitchFamily="34" charset="-79"/>
              </a:rPr>
              <a:t>(09.03.2022)</a:t>
            </a:r>
            <a:endParaRPr lang="he-IL" sz="3600" dirty="0">
              <a:latin typeface="David" panose="020E0502060401010101" pitchFamily="34" charset="-79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5062"/>
            <a:ext cx="9123894" cy="53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5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83632" y="480448"/>
            <a:ext cx="7760368" cy="681926"/>
          </a:xfrm>
        </p:spPr>
        <p:txBody>
          <a:bodyPr/>
          <a:lstStyle/>
          <a:p>
            <a:r>
              <a:rPr lang="he-IL" sz="3600" dirty="0" smtClean="0">
                <a:latin typeface="David" panose="020E0502060401010101" pitchFamily="34" charset="-79"/>
              </a:rPr>
              <a:t>התפרצות הכלבת    </a:t>
            </a:r>
            <a:r>
              <a:rPr lang="he-IL" sz="3200" dirty="0" smtClean="0">
                <a:latin typeface="David" panose="020E0502060401010101" pitchFamily="34" charset="-79"/>
              </a:rPr>
              <a:t>10/2017 ל- 08/2018</a:t>
            </a:r>
            <a:endParaRPr lang="he-IL" sz="3200" dirty="0">
              <a:latin typeface="David" panose="020E0502060401010101" pitchFamily="34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8"/>
          </p:nvPr>
        </p:nvSpPr>
        <p:spPr>
          <a:xfrm>
            <a:off x="2613353" y="2534193"/>
            <a:ext cx="6214108" cy="238258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he-IL" sz="2000" b="1" dirty="0" smtClean="0">
                <a:latin typeface="David" pitchFamily="34" charset="-79"/>
                <a:cs typeface="+mn-cs"/>
              </a:rPr>
              <a:t>ברוח ה"בריאות האחת" שת"פ עם משרדי הבריאות, החקלאות והגנת הסביבה. ידע הוא הבסיס לפעולה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he-IL" sz="2000" b="1" dirty="0" smtClean="0">
                <a:latin typeface="David" pitchFamily="34" charset="-79"/>
                <a:cs typeface="+mn-cs"/>
              </a:rPr>
              <a:t>אתראה מוקדמת</a:t>
            </a:r>
            <a:endParaRPr lang="he-IL" sz="2000" b="1" dirty="0" smtClean="0">
              <a:latin typeface="David" pitchFamily="34" charset="-79"/>
              <a:cs typeface="David" pitchFamily="34" charset="-79"/>
            </a:endParaRPr>
          </a:p>
          <a:p>
            <a:pPr algn="just"/>
            <a:endParaRPr lang="he-IL" sz="2000" b="1" dirty="0"/>
          </a:p>
          <a:p>
            <a:pPr algn="just"/>
            <a:endParaRPr lang="he-IL" sz="2000" b="1" dirty="0" smtClean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1345"/>
            <a:ext cx="9144793" cy="5346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5368" y="5971084"/>
            <a:ext cx="44396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/>
              <a:t>ריבוי יתר-מין מתפרץ!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130707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67602" y="480448"/>
            <a:ext cx="7423848" cy="681926"/>
          </a:xfrm>
        </p:spPr>
        <p:txBody>
          <a:bodyPr/>
          <a:lstStyle/>
          <a:p>
            <a:pPr algn="ctr"/>
            <a:r>
              <a:rPr lang="he-IL" sz="3600" dirty="0" smtClean="0">
                <a:latin typeface="David" panose="020E0502060401010101" pitchFamily="34" charset="-79"/>
              </a:rPr>
              <a:t>תרכיב מריאל</a:t>
            </a:r>
            <a:endParaRPr lang="he-IL" sz="3600" dirty="0">
              <a:latin typeface="David" panose="020E0502060401010101" pitchFamily="34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83965" y="2020935"/>
            <a:ext cx="5634470" cy="4007207"/>
          </a:xfrm>
          <a:prstGeom prst="rect">
            <a:avLst/>
          </a:prstGeom>
        </p:spPr>
      </p:pic>
      <p:sp>
        <p:nvSpPr>
          <p:cNvPr id="3" name="מציין מיקום טקסט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4441"/>
            <a:ext cx="4598737" cy="56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08684" y="480448"/>
            <a:ext cx="5682766" cy="681926"/>
          </a:xfrm>
        </p:spPr>
        <p:txBody>
          <a:bodyPr/>
          <a:lstStyle/>
          <a:p>
            <a:pPr algn="ctr"/>
            <a:r>
              <a:rPr lang="he-IL" sz="3600" dirty="0">
                <a:latin typeface="David" panose="020E0502060401010101" pitchFamily="34" charset="-79"/>
              </a:rPr>
              <a:t>פיזור פיתיונות – חיסון אוראלי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4"/>
            <a:ext cx="3072650" cy="6858594"/>
          </a:xfrm>
          <a:prstGeom prst="rect">
            <a:avLst/>
          </a:prstGeom>
        </p:spPr>
      </p:pic>
      <p:sp>
        <p:nvSpPr>
          <p:cNvPr id="7" name="מציין מיקום טקסט 2"/>
          <p:cNvSpPr>
            <a:spLocks noGrp="1"/>
          </p:cNvSpPr>
          <p:nvPr>
            <p:ph type="body" sz="quarter" idx="18"/>
          </p:nvPr>
        </p:nvSpPr>
        <p:spPr>
          <a:xfrm>
            <a:off x="3345840" y="1207356"/>
            <a:ext cx="5798160" cy="2802932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he-IL" sz="2400" dirty="0" smtClean="0">
                <a:latin typeface="David" pitchFamily="34" charset="-79"/>
                <a:cs typeface="David" pitchFamily="34" charset="-79"/>
              </a:rPr>
              <a:t>מאז 1998, דיפרנציאלי- התאמה לצפיפות תנים ולסיכון לחדירת הנגיף</a:t>
            </a:r>
          </a:p>
          <a:p>
            <a:pPr>
              <a:lnSpc>
                <a:spcPct val="120000"/>
              </a:lnSpc>
            </a:pPr>
            <a:r>
              <a:rPr lang="he-IL" sz="2400" dirty="0" smtClean="0">
                <a:latin typeface="David" pitchFamily="34" charset="-79"/>
                <a:cs typeface="David" pitchFamily="34" charset="-79"/>
              </a:rPr>
              <a:t>15, 20, 30 ו 40 פיתיונות לקמ"ר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133" y="3833057"/>
            <a:ext cx="5651867" cy="30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10705</TotalTime>
  <Words>621</Words>
  <Application>Microsoft Office PowerPoint</Application>
  <PresentationFormat>‫הצגה על המסך (4:3)</PresentationFormat>
  <Paragraphs>97</Paragraphs>
  <Slides>19</Slides>
  <Notes>14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6</vt:i4>
      </vt:variant>
      <vt:variant>
        <vt:lpstr>כותרות שקופיות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David</vt:lpstr>
      <vt:lpstr>Times New Roman</vt:lpstr>
      <vt:lpstr>Office Theme</vt:lpstr>
      <vt:lpstr>עיצוב מותאם אישית</vt:lpstr>
      <vt:lpstr>1_עיצוב מותאם אישית</vt:lpstr>
      <vt:lpstr>1_Office Theme</vt:lpstr>
      <vt:lpstr>2_Office Theme</vt:lpstr>
      <vt:lpstr>3_Office Theme</vt:lpstr>
      <vt:lpstr>שינויי האקלים ומחלות  מתפרצות- מה הקשר?</vt:lpstr>
      <vt:lpstr>מחלות מידבקות מגיחות זואונוטיות</vt:lpstr>
      <vt:lpstr>השפעת שינויי האקלים</vt:lpstr>
      <vt:lpstr>תרומת שינויי האקלים</vt:lpstr>
      <vt:lpstr>ומה אצלנו?</vt:lpstr>
      <vt:lpstr>מעבירי הכלבת  (09.03.2022)</vt:lpstr>
      <vt:lpstr>התפרצות הכלבת    10/2017 ל- 08/2018</vt:lpstr>
      <vt:lpstr>תרכיב מריאל</vt:lpstr>
      <vt:lpstr>פיזור פיתיונות – חיסון אוראלי</vt:lpstr>
      <vt:lpstr>סניטציה – לא רק פגרים!</vt:lpstr>
      <vt:lpstr>אגמון החולה-שפעת העופות</vt:lpstr>
      <vt:lpstr>שפעת העופות – שינוי מסלולי נדידה </vt:lpstr>
      <vt:lpstr>אגמון החולה-שפעת העופות</vt:lpstr>
      <vt:lpstr>מצגת של PowerPoint‏</vt:lpstr>
      <vt:lpstr>תרומת שינוי האקלים?</vt:lpstr>
      <vt:lpstr>One Health    הגדרות</vt:lpstr>
      <vt:lpstr>מצגת של PowerPoint‏</vt:lpstr>
      <vt:lpstr>התכנית לניטור גורמי מחלה בחיות בר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firma22</dc:creator>
  <cp:lastModifiedBy>יהושע שקדי Yehoshua Shkedy</cp:lastModifiedBy>
  <cp:revision>161</cp:revision>
  <dcterms:created xsi:type="dcterms:W3CDTF">2014-09-10T08:47:34Z</dcterms:created>
  <dcterms:modified xsi:type="dcterms:W3CDTF">2022-03-09T18:19:10Z</dcterms:modified>
</cp:coreProperties>
</file>