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8" r:id="rId3"/>
    <p:sldMasterId id="2147483695" r:id="rId4"/>
  </p:sldMasterIdLst>
  <p:sldIdLst>
    <p:sldId id="279" r:id="rId5"/>
    <p:sldId id="273" r:id="rId6"/>
    <p:sldId id="267" r:id="rId7"/>
    <p:sldId id="275" r:id="rId8"/>
    <p:sldId id="269" r:id="rId9"/>
    <p:sldId id="264" r:id="rId10"/>
    <p:sldId id="258" r:id="rId11"/>
    <p:sldId id="266" r:id="rId12"/>
    <p:sldId id="259" r:id="rId13"/>
    <p:sldId id="265" r:id="rId14"/>
    <p:sldId id="276" r:id="rId15"/>
    <p:sldId id="277" r:id="rId16"/>
    <p:sldId id="274" r:id="rId17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65420" autoAdjust="0"/>
    <p:restoredTop sz="86410" autoAdjust="0"/>
  </p:normalViewPr>
  <p:slideViewPr>
    <p:cSldViewPr snapToGrid="0">
      <p:cViewPr varScale="1">
        <p:scale>
          <a:sx n="48" d="100"/>
          <a:sy n="48" d="100"/>
        </p:scale>
        <p:origin x="44" y="444"/>
      </p:cViewPr>
      <p:guideLst/>
    </p:cSldViewPr>
  </p:slideViewPr>
  <p:outlineViewPr>
    <p:cViewPr>
      <p:scale>
        <a:sx n="33" d="100"/>
        <a:sy n="33" d="100"/>
      </p:scale>
      <p:origin x="0" y="-40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tg-fs\Mate-Hanhala\Top\Tichnon-Artzi\&#1506;&#1500;&#1497;&#1494;&#1492;\&#1505;&#1497;&#1499;&#1493;&#1502;&#1497;%20&#1513;&#1504;&#1492;\2021\&#1514;&#1493;&#1511;&#1507;%202021%20&#1502;&#1506;&#1512;&#1499;&#1493;&#1514;%20&#1488;&#1511;&#1493;&#1500;&#1493;&#1490;&#1497;&#1493;&#151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tg-fs\Mate-Hanhala\Top\Tichnon-Artzi\&#1506;&#1500;&#1497;&#1494;&#1492;\&#1505;&#1497;&#1499;&#1493;&#1502;&#1497;%20&#1513;&#1504;&#1492;\2021\&#1514;&#1493;&#1511;&#1507;%202021%20&#1502;&#1506;&#1512;&#1499;&#1493;&#1514;%20&#1488;&#1511;&#1493;&#1500;&#1493;&#1490;&#1497;&#1493;&#151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tg-fs\Mate-Hanhala\Top\Tichnon-Artzi\&#1506;&#1500;&#1497;&#1494;&#1492;\&#1505;&#1497;&#1499;&#1493;&#1502;&#1497;%20&#1513;&#1504;&#1492;\2021\&#1514;&#1493;&#1511;&#1507;%202021%20&#1502;&#1506;&#1512;&#1499;&#1493;&#1514;%20&#1488;&#1511;&#1493;&#1500;&#1493;&#1490;&#1497;&#1493;&#151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שטח כולל לפי מערכות אקולוגיות 2020</a:t>
            </a:r>
            <a:endParaRPr lang="en-US"/>
          </a:p>
        </c:rich>
      </c:tx>
      <c:layout>
        <c:manualLayout>
          <c:xMode val="edge"/>
          <c:yMode val="edge"/>
          <c:x val="0.34236358182927779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523371716827899"/>
          <c:y val="0.32922207640711587"/>
          <c:w val="0.56524316433799915"/>
          <c:h val="0.4992980460775737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5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/>
              <a:t>שטח כולל לפי מערכות אקולוגיות 2020</a:t>
            </a:r>
            <a:endParaRPr lang="en-US"/>
          </a:p>
        </c:rich>
      </c:tx>
      <c:layout>
        <c:manualLayout>
          <c:xMode val="edge"/>
          <c:yMode val="edge"/>
          <c:x val="0.34236358182927779"/>
          <c:y val="2.77777777777777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523371716827899"/>
          <c:y val="0.32922207640711587"/>
          <c:w val="0.56524316433799915"/>
          <c:h val="0.49929804607757372"/>
        </c:manualLayout>
      </c:layout>
      <c:pieChart>
        <c:varyColors val="1"/>
        <c:ser>
          <c:idx val="0"/>
          <c:order val="0"/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197-49C0-BED5-06A78B3A7400}"/>
              </c:ext>
            </c:extLst>
          </c:dPt>
          <c:dLbls>
            <c:dLbl>
              <c:idx val="1"/>
              <c:layout>
                <c:manualLayout>
                  <c:x val="2.2169237222343763E-2"/>
                  <c:y val="-4.949037620297462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97-49C0-BED5-06A78B3A7400}"/>
                </c:ext>
              </c:extLst>
            </c:dLbl>
            <c:dLbl>
              <c:idx val="2"/>
              <c:layout>
                <c:manualLayout>
                  <c:x val="2.6514803234586777E-2"/>
                  <c:y val="2.21726450860309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59129724678473"/>
                      <c:h val="5.83333333333333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197-49C0-BED5-06A78B3A7400}"/>
                </c:ext>
              </c:extLst>
            </c:dLbl>
            <c:dLbl>
              <c:idx val="4"/>
              <c:layout>
                <c:manualLayout>
                  <c:x val="-0.11216842671031649"/>
                  <c:y val="-2.85871974336542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97-49C0-BED5-06A78B3A7400}"/>
                </c:ext>
              </c:extLst>
            </c:dLbl>
            <c:dLbl>
              <c:idx val="5"/>
              <c:layout>
                <c:manualLayout>
                  <c:x val="3.7315495025585448E-2"/>
                  <c:y val="-2.34281131525226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234275117495355"/>
                      <c:h val="8.21357538641003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197-49C0-BED5-06A78B3A7400}"/>
                </c:ext>
              </c:extLst>
            </c:dLbl>
            <c:dLbl>
              <c:idx val="6"/>
              <c:layout>
                <c:manualLayout>
                  <c:x val="-3.4404997508212007E-2"/>
                  <c:y val="8.868576844561082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197-49C0-BED5-06A78B3A7400}"/>
                </c:ext>
              </c:extLst>
            </c:dLbl>
            <c:dLbl>
              <c:idx val="7"/>
              <c:layout>
                <c:manualLayout>
                  <c:x val="-7.2959123286802902E-2"/>
                  <c:y val="0.1137650918635170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00092507319781"/>
                      <c:h val="6.59791484397783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197-49C0-BED5-06A78B3A7400}"/>
                </c:ext>
              </c:extLst>
            </c:dLbl>
            <c:dLbl>
              <c:idx val="9"/>
              <c:layout>
                <c:manualLayout>
                  <c:x val="2.0654768262065699E-2"/>
                  <c:y val="5.15861767279090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05418396708164"/>
                      <c:h val="7.9197142023913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197-49C0-BED5-06A78B3A7400}"/>
                </c:ext>
              </c:extLst>
            </c:dLbl>
            <c:dLbl>
              <c:idx val="12"/>
              <c:layout>
                <c:manualLayout>
                  <c:x val="-1.4036384561710257E-2"/>
                  <c:y val="9.231860600758239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197-49C0-BED5-06A78B3A7400}"/>
                </c:ext>
              </c:extLst>
            </c:dLbl>
            <c:dLbl>
              <c:idx val="14"/>
              <c:layout>
                <c:manualLayout>
                  <c:x val="-1.68593104639084E-2"/>
                  <c:y val="3.806649168853879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197-49C0-BED5-06A78B3A7400}"/>
                </c:ext>
              </c:extLst>
            </c:dLbl>
            <c:dLbl>
              <c:idx val="15"/>
              <c:layout>
                <c:manualLayout>
                  <c:x val="0.22862365318404945"/>
                  <c:y val="8.864596092155140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197-49C0-BED5-06A78B3A7400}"/>
                </c:ext>
              </c:extLst>
            </c:dLbl>
            <c:dLbl>
              <c:idx val="17"/>
              <c:layout>
                <c:manualLayout>
                  <c:x val="-0.29947825145318535"/>
                  <c:y val="-4.6573272090988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he-IL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4987080103358"/>
                      <c:h val="5.2295402606390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197-49C0-BED5-06A78B3A7400}"/>
                </c:ext>
              </c:extLst>
            </c:dLbl>
            <c:dLbl>
              <c:idx val="19"/>
              <c:layout>
                <c:manualLayout>
                  <c:x val="-0.22632731248903298"/>
                  <c:y val="-0.1207328667249927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197-49C0-BED5-06A78B3A7400}"/>
                </c:ext>
              </c:extLst>
            </c:dLbl>
            <c:dLbl>
              <c:idx val="24"/>
              <c:layout>
                <c:manualLayout>
                  <c:x val="-2.631522909180229E-2"/>
                  <c:y val="-0.1502927967337416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197-49C0-BED5-06A78B3A74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'until 2020 new'!$J$2:$J$27</c:f>
              <c:strCache>
                <c:ptCount val="26"/>
                <c:pt idx="0">
                  <c:v>אגם מים מתוקים - הכנרת</c:v>
                </c:pt>
                <c:pt idx="1">
                  <c:v>אפיק פזרות ענק</c:v>
                </c:pt>
                <c:pt idx="2">
                  <c:v>בתה באזור ים תיכוני</c:v>
                </c:pt>
                <c:pt idx="3">
                  <c:v>בתה כרקוצית בחרמון</c:v>
                </c:pt>
                <c:pt idx="4">
                  <c:v>בתות ושיחיות מדבריות בהר הנגב ובמדבר יהודה</c:v>
                </c:pt>
                <c:pt idx="5">
                  <c:v>בתות ספר לאורך גב ההר ובדרום הרי יהודה</c:v>
                </c:pt>
                <c:pt idx="6">
                  <c:v>חולות מישור החוף</c:v>
                </c:pt>
                <c:pt idx="7">
                  <c:v>חולות פנימיים בנגב, בערבה ובמדבר יהודה</c:v>
                </c:pt>
                <c:pt idx="8">
                  <c:v>חוף ים סלעי בים התיכון</c:v>
                </c:pt>
                <c:pt idx="9">
                  <c:v>חורש וגריגה ים-תיכונית באזורים הרריים</c:v>
                </c:pt>
                <c:pt idx="10">
                  <c:v>ים המלח וחופיו</c:v>
                </c:pt>
                <c:pt idx="11">
                  <c:v>יער ספר הררי בחרמון</c:v>
                </c:pt>
                <c:pt idx="12">
                  <c:v>יער פארק</c:v>
                </c:pt>
                <c:pt idx="13">
                  <c:v>כורכר בשרון ובמישור החוף ובשפלה</c:v>
                </c:pt>
                <c:pt idx="14">
                  <c:v>לס בנגב ובערבה</c:v>
                </c:pt>
                <c:pt idx="15">
                  <c:v>מדבר צחיח קיצון בנגב, בערבה ובמדבר יהודה</c:v>
                </c:pt>
                <c:pt idx="16">
                  <c:v>מלחות חוף הים התיכון</c:v>
                </c:pt>
                <c:pt idx="17">
                  <c:v>מלחות מדבר בבקעת הירדן, בנגב, בערבה ובמדבר יהודה</c:v>
                </c:pt>
                <c:pt idx="18">
                  <c:v>מניפות סחף במדבר יהודה ובערבה</c:v>
                </c:pt>
                <c:pt idx="19">
                  <c:v>נחלים אלוביים איתנים</c:v>
                </c:pt>
                <c:pt idx="20">
                  <c:v>נחלים הרריים איתנים</c:v>
                </c:pt>
                <c:pt idx="21">
                  <c:v>נחלים הררים של מקורות הירדן והירדן ההררי</c:v>
                </c:pt>
                <c:pt idx="22">
                  <c:v>נפתולי גאון הירדן לאורך בקעת הירדן</c:v>
                </c:pt>
                <c:pt idx="23">
                  <c:v>עמקים אלוביים באזור יובשני</c:v>
                </c:pt>
                <c:pt idx="24">
                  <c:v>עמקים אלוביים באקלים ים תיכוני</c:v>
                </c:pt>
                <c:pt idx="25">
                  <c:v>קרקעות קלות בשרון, במישור החוף ובשפלה</c:v>
                </c:pt>
              </c:strCache>
            </c:strRef>
          </c:cat>
          <c:val>
            <c:numRef>
              <c:f>'until 2020 new'!$K$2:$K$27</c:f>
              <c:numCache>
                <c:formatCode>0.00</c:formatCode>
                <c:ptCount val="26"/>
                <c:pt idx="0">
                  <c:v>4707.7632720000001</c:v>
                </c:pt>
                <c:pt idx="1">
                  <c:v>62875.571754999983</c:v>
                </c:pt>
                <c:pt idx="2">
                  <c:v>296626.66655399994</c:v>
                </c:pt>
                <c:pt idx="3">
                  <c:v>0</c:v>
                </c:pt>
                <c:pt idx="4">
                  <c:v>1341192.8465069998</c:v>
                </c:pt>
                <c:pt idx="5">
                  <c:v>36825.686630999997</c:v>
                </c:pt>
                <c:pt idx="6">
                  <c:v>37073.741800000003</c:v>
                </c:pt>
                <c:pt idx="7">
                  <c:v>372184.32545399998</c:v>
                </c:pt>
                <c:pt idx="8">
                  <c:v>1722.8635380000001</c:v>
                </c:pt>
                <c:pt idx="9">
                  <c:v>502547.4172940001</c:v>
                </c:pt>
                <c:pt idx="10">
                  <c:v>480.121984</c:v>
                </c:pt>
                <c:pt idx="11">
                  <c:v>0</c:v>
                </c:pt>
                <c:pt idx="12">
                  <c:v>120850.76394900001</c:v>
                </c:pt>
                <c:pt idx="13">
                  <c:v>21067.707684000005</c:v>
                </c:pt>
                <c:pt idx="14">
                  <c:v>81883.401443000024</c:v>
                </c:pt>
                <c:pt idx="15">
                  <c:v>2757809.2859670003</c:v>
                </c:pt>
                <c:pt idx="16">
                  <c:v>536.53670499999998</c:v>
                </c:pt>
                <c:pt idx="17">
                  <c:v>22150.207365999999</c:v>
                </c:pt>
                <c:pt idx="18">
                  <c:v>21742.788833000002</c:v>
                </c:pt>
                <c:pt idx="19">
                  <c:v>25815.348359999996</c:v>
                </c:pt>
                <c:pt idx="20">
                  <c:v>6929.3358849999995</c:v>
                </c:pt>
                <c:pt idx="21">
                  <c:v>2446.0013400000003</c:v>
                </c:pt>
                <c:pt idx="22">
                  <c:v>806.07567900000004</c:v>
                </c:pt>
                <c:pt idx="23">
                  <c:v>843.36431099999982</c:v>
                </c:pt>
                <c:pt idx="24">
                  <c:v>24491.634004</c:v>
                </c:pt>
                <c:pt idx="25">
                  <c:v>7902.3337710000005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197-49C0-BED5-06A78B3A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dirty="0"/>
              <a:t>שטח שקיבל תוקף ב-2021, לפי מערכת אקולוגית</a:t>
            </a:r>
          </a:p>
        </c:rich>
      </c:tx>
      <c:layout>
        <c:manualLayout>
          <c:xMode val="edge"/>
          <c:yMode val="edge"/>
          <c:x val="0"/>
          <c:y val="2.33062117235345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658640719171759E-2"/>
          <c:y val="0.33119962088072324"/>
          <c:w val="0.42964800905869194"/>
          <c:h val="0.49905263925342663"/>
        </c:manualLayout>
      </c:layout>
      <c:pieChart>
        <c:varyColors val="1"/>
        <c:ser>
          <c:idx val="1"/>
          <c:order val="0"/>
          <c:dPt>
            <c:idx val="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63E-4951-8A13-6CAAD11781AF}"/>
              </c:ext>
            </c:extLst>
          </c:dPt>
          <c:dLbls>
            <c:dLbl>
              <c:idx val="2"/>
              <c:layout>
                <c:manualLayout>
                  <c:x val="7.6007045621935415E-2"/>
                  <c:y val="-4.56259078878326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E-4951-8A13-6CAAD11781AF}"/>
                </c:ext>
              </c:extLst>
            </c:dLbl>
            <c:dLbl>
              <c:idx val="3"/>
              <c:layout>
                <c:manualLayout>
                  <c:x val="2.46726610182318E-2"/>
                  <c:y val="-1.314353781710095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E-4951-8A13-6CAAD11781AF}"/>
                </c:ext>
              </c:extLst>
            </c:dLbl>
            <c:dLbl>
              <c:idx val="6"/>
              <c:layout>
                <c:manualLayout>
                  <c:x val="2.0843545544524639E-2"/>
                  <c:y val="1.5502721314065491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E-4951-8A13-6CAAD11781AF}"/>
                </c:ext>
              </c:extLst>
            </c:dLbl>
            <c:dLbl>
              <c:idx val="9"/>
              <c:layout>
                <c:manualLayout>
                  <c:x val="-0.15990248348257494"/>
                  <c:y val="-0.1068862642169728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E-4951-8A13-6CAAD11781AF}"/>
                </c:ext>
              </c:extLst>
            </c:dLbl>
            <c:dLbl>
              <c:idx val="11"/>
              <c:layout>
                <c:manualLayout>
                  <c:x val="0.11910987304524448"/>
                  <c:y val="-3.927617381160695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E-4951-8A13-6CAAD11781AF}"/>
                </c:ext>
              </c:extLst>
            </c:dLbl>
            <c:dLbl>
              <c:idx val="12"/>
              <c:layout>
                <c:manualLayout>
                  <c:x val="-3.924456924707706E-3"/>
                  <c:y val="-2.41682761751154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3E-4951-8A13-6CAAD11781AF}"/>
                </c:ext>
              </c:extLst>
            </c:dLbl>
            <c:dLbl>
              <c:idx val="13"/>
              <c:layout>
                <c:manualLayout>
                  <c:x val="3.1189638721440226E-2"/>
                  <c:y val="-0.1035361325755418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3E-4951-8A13-6CAAD11781AF}"/>
                </c:ext>
              </c:extLst>
            </c:dLbl>
            <c:dLbl>
              <c:idx val="15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3E-4951-8A13-6CAAD11781AF}"/>
                </c:ext>
              </c:extLst>
            </c:dLbl>
            <c:dLbl>
              <c:idx val="24"/>
              <c:layout>
                <c:manualLayout>
                  <c:x val="-0.10907024896608318"/>
                  <c:y val="-6.110502888777372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3E-4951-8A13-6CAAD11781AF}"/>
                </c:ext>
              </c:extLst>
            </c:dLbl>
            <c:dLbl>
              <c:idx val="25"/>
              <c:layout>
                <c:manualLayout>
                  <c:x val="3.235890083549281E-2"/>
                  <c:y val="-0.1132569182483705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3E-4951-8A13-6CAAD11781A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'2021 new'!$J$2:$J$27</c:f>
              <c:strCache>
                <c:ptCount val="26"/>
                <c:pt idx="0">
                  <c:v>אגם מים מתוקים - הכנרת</c:v>
                </c:pt>
                <c:pt idx="1">
                  <c:v>אפיק פזרות ענק</c:v>
                </c:pt>
                <c:pt idx="2">
                  <c:v>בתה באזור ים תיכוני</c:v>
                </c:pt>
                <c:pt idx="3">
                  <c:v>בתה כרקוצית בחרמון</c:v>
                </c:pt>
                <c:pt idx="4">
                  <c:v>בתות ושיחיות מדבריות בהר הנגב ובמדבר יהודה</c:v>
                </c:pt>
                <c:pt idx="5">
                  <c:v>בתות ספר לאורך גב ההר ובדרום הרי יהודה</c:v>
                </c:pt>
                <c:pt idx="6">
                  <c:v>חולות מישור החוף</c:v>
                </c:pt>
                <c:pt idx="7">
                  <c:v>חולות פנימיים בנגב, בערבה ובמדבר יהודה</c:v>
                </c:pt>
                <c:pt idx="8">
                  <c:v>חוף ים סלעי בים התיכון</c:v>
                </c:pt>
                <c:pt idx="9">
                  <c:v>חורש וגריגה ים-תיכונית באזורים הרריים</c:v>
                </c:pt>
                <c:pt idx="10">
                  <c:v>ים המלח וחופיו</c:v>
                </c:pt>
                <c:pt idx="11">
                  <c:v>יער ספר הררי בחרמון</c:v>
                </c:pt>
                <c:pt idx="12">
                  <c:v>יער פארק</c:v>
                </c:pt>
                <c:pt idx="13">
                  <c:v>כורכר בשרון ובמישור החוף ובשפלה</c:v>
                </c:pt>
                <c:pt idx="14">
                  <c:v>לס בנגב ובערבה</c:v>
                </c:pt>
                <c:pt idx="15">
                  <c:v>מדבר צחיח קיצון בנגב, בערבה ובמדבר יהודה</c:v>
                </c:pt>
                <c:pt idx="16">
                  <c:v>מלחות חוף הים התיכון</c:v>
                </c:pt>
                <c:pt idx="17">
                  <c:v>מלחות מדבר בבקעת הירדן, בנגב, בערבה ובמדבר יהודה</c:v>
                </c:pt>
                <c:pt idx="18">
                  <c:v>מניפות סחף במדבר יהודה ובערבה</c:v>
                </c:pt>
                <c:pt idx="19">
                  <c:v>נחלים אלוביים איתנים</c:v>
                </c:pt>
                <c:pt idx="20">
                  <c:v>נחלים הרריים איתנים</c:v>
                </c:pt>
                <c:pt idx="21">
                  <c:v>נחלים הררים של מקורות הירדן והירדן ההררי</c:v>
                </c:pt>
                <c:pt idx="22">
                  <c:v>נפתולי גאון הירדן לאורך בקעת הירדן</c:v>
                </c:pt>
                <c:pt idx="23">
                  <c:v>עמקים אלוביים באזור יובשני</c:v>
                </c:pt>
                <c:pt idx="24">
                  <c:v>עמקים אלוביים באקלים ים תיכוני</c:v>
                </c:pt>
                <c:pt idx="25">
                  <c:v>קרקעות קלות בשרון, במישור החוף ובשפלה</c:v>
                </c:pt>
              </c:strCache>
            </c:strRef>
          </c:cat>
          <c:val>
            <c:numRef>
              <c:f>'2021 new'!$K$2:$K$27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2154.9394139999999</c:v>
                </c:pt>
                <c:pt idx="3">
                  <c:v>8145.1894659999998</c:v>
                </c:pt>
                <c:pt idx="4">
                  <c:v>0</c:v>
                </c:pt>
                <c:pt idx="5">
                  <c:v>0</c:v>
                </c:pt>
                <c:pt idx="6">
                  <c:v>2014.3280300000001</c:v>
                </c:pt>
                <c:pt idx="7">
                  <c:v>82.226750999999993</c:v>
                </c:pt>
                <c:pt idx="8">
                  <c:v>41.724023000000003</c:v>
                </c:pt>
                <c:pt idx="9">
                  <c:v>49524.207228000007</c:v>
                </c:pt>
                <c:pt idx="10">
                  <c:v>0</c:v>
                </c:pt>
                <c:pt idx="11">
                  <c:v>26469.507263</c:v>
                </c:pt>
                <c:pt idx="12">
                  <c:v>696.24096200000008</c:v>
                </c:pt>
                <c:pt idx="13">
                  <c:v>1294.8370219999999</c:v>
                </c:pt>
                <c:pt idx="14">
                  <c:v>0</c:v>
                </c:pt>
                <c:pt idx="15">
                  <c:v>13226.542092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2.4030689999999999</c:v>
                </c:pt>
                <c:pt idx="20">
                  <c:v>58.578940000000003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594.06082100000003</c:v>
                </c:pt>
                <c:pt idx="25">
                  <c:v>559.28091800000004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63E-4951-8A13-6CAAD1178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baseline="0">
          <a:cs typeface="+mn-cs"/>
        </a:defRPr>
      </a:pPr>
      <a:endParaRPr lang="he-I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0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8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7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8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2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1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9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2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45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08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06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647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0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72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554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6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81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 userDrawn="1"/>
        </p:nvCxnSpPr>
        <p:spPr>
          <a:xfrm flipH="1">
            <a:off x="1007435" y="908720"/>
            <a:ext cx="1017713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431371" y="125760"/>
            <a:ext cx="1087678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 כותרת</a:t>
            </a:r>
          </a:p>
        </p:txBody>
      </p: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1340770"/>
            <a:ext cx="10876789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</a:t>
            </a:r>
          </a:p>
        </p:txBody>
      </p:sp>
      <p:pic>
        <p:nvPicPr>
          <p:cNvPr id="6146" name="Picture 2" descr="G:\שיתוף קבצים\אסתי פטרובר\לוגו\מיתוג חדש\מצגת מיתוג חדש\0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355" y="5812402"/>
            <a:ext cx="1035647" cy="107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54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79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 userDrawn="1"/>
        </p:nvCxnSpPr>
        <p:spPr>
          <a:xfrm flipH="1">
            <a:off x="1007435" y="908720"/>
            <a:ext cx="1017713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431371" y="125760"/>
            <a:ext cx="1087678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 כותרת</a:t>
            </a:r>
          </a:p>
        </p:txBody>
      </p: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1340770"/>
            <a:ext cx="10876789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</a:t>
            </a:r>
          </a:p>
        </p:txBody>
      </p:sp>
      <p:pic>
        <p:nvPicPr>
          <p:cNvPr id="2" name="Picture 2" descr="G:\שיתוף קבצים\אסתי פטרובר\לוגו\מיתוג חדש\מצגת מיתוג חדש\9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88284" y="5301208"/>
            <a:ext cx="50371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:\שיתוף קבצים\אסתי פטרובר\לוגו\מיתוג חדש\IPLAN_LOGO_WITH_STATE_OF_ISRAEL_SYMBO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53" y="6345368"/>
            <a:ext cx="236216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57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 userDrawn="1"/>
        </p:nvCxnSpPr>
        <p:spPr>
          <a:xfrm flipH="1">
            <a:off x="1007435" y="908720"/>
            <a:ext cx="1017713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431371" y="125760"/>
            <a:ext cx="1087678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 כותרת</a:t>
            </a:r>
          </a:p>
        </p:txBody>
      </p: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1340770"/>
            <a:ext cx="10876789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</a:t>
            </a:r>
          </a:p>
        </p:txBody>
      </p:sp>
      <p:pic>
        <p:nvPicPr>
          <p:cNvPr id="3074" name="Picture 2" descr="G:\שיתוף קבצים\אסתי פטרובר\לוגו\מיתוג חדש\מצגת מיתוג חדש\11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536802" y="260648"/>
            <a:ext cx="655201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 userDrawn="1"/>
        </p:nvCxnSpPr>
        <p:spPr>
          <a:xfrm flipH="1">
            <a:off x="1007435" y="908720"/>
            <a:ext cx="1017713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431371" y="125760"/>
            <a:ext cx="1087678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 כותרת</a:t>
            </a:r>
          </a:p>
        </p:txBody>
      </p: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1340770"/>
            <a:ext cx="10876789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</a:t>
            </a:r>
          </a:p>
        </p:txBody>
      </p:sp>
      <p:pic>
        <p:nvPicPr>
          <p:cNvPr id="4098" name="Picture 2" descr="G:\שיתוף קבצים\אסתי פטרובר\לוגו\מיתוג חדש\מצגת מיתוג חדש\12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4566" y="188641"/>
            <a:ext cx="13705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4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מחבר ישר 8"/>
          <p:cNvCxnSpPr/>
          <p:nvPr userDrawn="1"/>
        </p:nvCxnSpPr>
        <p:spPr>
          <a:xfrm flipH="1">
            <a:off x="1007435" y="908720"/>
            <a:ext cx="10177131" cy="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431371" y="125760"/>
            <a:ext cx="10876789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 כותרת</a:t>
            </a:r>
          </a:p>
        </p:txBody>
      </p: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1340770"/>
            <a:ext cx="10876789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</a:t>
            </a:r>
          </a:p>
        </p:txBody>
      </p:sp>
      <p:pic>
        <p:nvPicPr>
          <p:cNvPr id="2051" name="Picture 3" descr="G:\שיתוף קבצים\אסתי פטרובר\לוגו\מיתוג חדש\מצגת מיתוג חדש\13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9278" y="116634"/>
            <a:ext cx="752724" cy="109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7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2008"/>
            <a:ext cx="12192000" cy="695739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0" name="מחבר ישר 9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2204864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sp>
        <p:nvSpPr>
          <p:cNvPr id="12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  <p:pic>
        <p:nvPicPr>
          <p:cNvPr id="4098" name="Picture 2" descr="G:\שיתוף קבצים\אסתי פטרובר\לוגו\מיתוג חדש\מצגת מיתוג חדש\2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60364" y="404664"/>
            <a:ext cx="1947504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G:\שיתוף קבצים\אסתי פטרובר\לוגו\מיתוג חדש\IPLAN_LOGO_WITH_STATE_OF_ISRAEL_SYMBO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53" y="6345368"/>
            <a:ext cx="236216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29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19675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5122" name="Picture 2" descr="G:\שיתוף קבצים\אסתי פטרובר\לוגו\מיתוג חדש\מצגת מיתוג חדש\3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958" y="408863"/>
            <a:ext cx="328502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מחבר ישר 13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41317340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19675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2" name="Picture 2" descr="G:\שיתוף קבצים\אסתי פטרובר\לוגו\מיתוג חדש\מצגת מיתוג חדש\4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6267" y="404666"/>
            <a:ext cx="345638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2721400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49391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2050" name="Picture 2" descr="G:\שיתוף קבצים\אסתי פטרובר\לוגו\מיתוג חדש\מצגת מיתוג חדש\5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277" y="556314"/>
            <a:ext cx="3552395" cy="8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4827579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49391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3074" name="Picture 2" descr="G:\שיתוף קבצים\אסתי פטרובר\לוגו\מיתוג חדש\מצגת מיתוג חדש\6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7079" y="476672"/>
            <a:ext cx="3783607" cy="9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17245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49391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4098" name="Picture 2" descr="G:\שיתוף קבצים\אסתי פטרובר\לוגו\מיתוג חדש\מצגת מיתוג חדש\7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067" y="-27383"/>
            <a:ext cx="7368116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26081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07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8688288" y="1493912"/>
            <a:ext cx="307234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>
              <a:defRPr sz="2000" b="1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e-IL" dirty="0"/>
              <a:t>לחץ להוספת</a:t>
            </a:r>
            <a:br>
              <a:rPr lang="en-US" dirty="0"/>
            </a:br>
            <a:r>
              <a:rPr lang="he-IL" dirty="0"/>
              <a:t>כותרת</a:t>
            </a:r>
          </a:p>
        </p:txBody>
      </p:sp>
      <p:pic>
        <p:nvPicPr>
          <p:cNvPr id="5122" name="Picture 2" descr="G:\שיתוף קבצים\אסתי פטרובר\לוגו\מיתוג חדש\מצגת מיתוג חדש\8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6292" y="86430"/>
            <a:ext cx="6696043" cy="161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מחבר ישר 8"/>
          <p:cNvCxnSpPr/>
          <p:nvPr userDrawn="1"/>
        </p:nvCxnSpPr>
        <p:spPr>
          <a:xfrm flipV="1">
            <a:off x="8496267" y="548680"/>
            <a:ext cx="0" cy="5400600"/>
          </a:xfrm>
          <a:prstGeom prst="line">
            <a:avLst/>
          </a:prstGeom>
          <a:ln>
            <a:solidFill>
              <a:srgbClr val="3030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טקסט 2"/>
          <p:cNvSpPr>
            <a:spLocks noGrp="1"/>
          </p:cNvSpPr>
          <p:nvPr>
            <p:ph idx="1" hasCustomPrompt="1"/>
          </p:nvPr>
        </p:nvSpPr>
        <p:spPr>
          <a:xfrm>
            <a:off x="431371" y="548680"/>
            <a:ext cx="7708437" cy="54006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>
              <a:defRPr sz="1200"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he-IL" dirty="0"/>
              <a:t>לחץ להוספת תוכן – טקסט או תמונה</a:t>
            </a:r>
          </a:p>
        </p:txBody>
      </p:sp>
    </p:spTree>
    <p:extLst>
      <p:ext uri="{BB962C8B-B14F-4D97-AF65-F5344CB8AC3E}">
        <p14:creationId xmlns:p14="http://schemas.microsoft.com/office/powerpoint/2010/main" val="3016592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מעבר - ללא 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477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F1AE0-DAD6-4926-A5FB-99D63F9E28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B448-4623-44A8-8D02-FD2A058235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777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079F-074E-410C-9CBD-F868557EEC4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8E55-897E-40D4-8FF3-9C24E70D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88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079F-074E-410C-9CBD-F868557EEC41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78E55-897E-40D4-8FF3-9C24E70D2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9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12192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52492" y="1266092"/>
            <a:ext cx="5369169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413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700" y="4428162"/>
            <a:ext cx="2191819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674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456692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904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95" y="4634858"/>
            <a:ext cx="3102748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61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73317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7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81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93" y="4698000"/>
            <a:ext cx="285705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66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303840"/>
            <a:ext cx="3517463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5638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3699" y="5430160"/>
            <a:ext cx="3251931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909" y="5505668"/>
            <a:ext cx="288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3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1" y="5322014"/>
            <a:ext cx="3767191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50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1" y="4878388"/>
            <a:ext cx="3505908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3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22" y="4443361"/>
            <a:ext cx="3096220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74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700" y="3585681"/>
            <a:ext cx="2185403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3046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467552" y="4594836"/>
            <a:ext cx="288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999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5"/>
            <a:ext cx="408532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3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528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25" y="3784224"/>
            <a:ext cx="288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1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2" b="26336"/>
          <a:stretch/>
        </p:blipFill>
        <p:spPr bwMode="auto">
          <a:xfrm>
            <a:off x="0" y="4214276"/>
            <a:ext cx="5659832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800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213689"/>
            <a:ext cx="417444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98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103457"/>
            <a:ext cx="2766924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979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5"/>
            <a:ext cx="412336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814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787603"/>
            <a:ext cx="285705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0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9283" y="1902526"/>
            <a:ext cx="9898464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513495"/>
            <a:ext cx="3404503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8897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3232" y="1902526"/>
            <a:ext cx="7334515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216026"/>
            <a:ext cx="4112684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91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4918" y="1902526"/>
            <a:ext cx="5932829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2098" y="2262384"/>
            <a:ext cx="7105649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062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90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46B86-AF50-44E2-9CE0-BB00B99B7F1E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87A05-721A-4F2D-AE0A-7C2EEB448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9765" y="-224117"/>
            <a:ext cx="685800" cy="1671916"/>
          </a:xfrm>
          <a:prstGeom prst="rect">
            <a:avLst/>
          </a:prstGeom>
          <a:solidFill>
            <a:srgbClr val="3D77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325BC56-8248-47AE-BA3D-304DC165CB5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04493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4A1B-F018-402A-90CB-F7B710F703C3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המטמון של הטבע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24" y="210773"/>
            <a:ext cx="1095282" cy="109528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285198" y="-73604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dirty="0"/>
              <a:t>סיכום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1501" y="1101412"/>
            <a:ext cx="69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e-IL" b="0" dirty="0"/>
              <a:t>2021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522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2008"/>
            <a:ext cx="12192000" cy="69573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5" descr="G:\שיתוף קבצים\אסתי פטרובר\לוגו\מיתוג חדש\IPLAN_LOGO_WITH_STATE_OF_ISRAEL_SYMBOL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53" y="6345368"/>
            <a:ext cx="2362161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5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Heebo" panose="00000500000000000000" pitchFamily="2" charset="-79"/>
          <a:ea typeface="+mn-ea"/>
          <a:cs typeface="Heebo" panose="00000500000000000000" pitchFamily="2" charset="-79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847195" y="6033248"/>
            <a:ext cx="2344805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9342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microsoft.com/office/2007/relationships/hdphoto" Target="../media/hdphoto1.wdp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364993" y="576646"/>
            <a:ext cx="7876344" cy="318161"/>
          </a:xfrm>
        </p:spPr>
        <p:txBody>
          <a:bodyPr/>
          <a:lstStyle/>
          <a:p>
            <a:r>
              <a:rPr lang="he-IL" dirty="0"/>
              <a:t>אכרזה: לאן הגענו ומה חסר ביבשה?  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38912" y="2262384"/>
            <a:ext cx="11388835" cy="4330440"/>
          </a:xfrm>
        </p:spPr>
        <p:txBody>
          <a:bodyPr/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</a:rPr>
              <a:t>לפני מספר שנים התקיים דיון ברשות הטבע והגנים בשאלה האם תם עידן קידום תכניות לשמורות וגנים.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</a:rPr>
              <a:t>הרקע לדיון היה קשיים בקידום התכניות ומחשבה שעלינו להתמקד בניהול השטח.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</a:rPr>
              <a:t>עמדת שומרי הטבע בדיון הייתה שעלינו לבחון האם שמורות הטבע הקיימות נותנות מענה טוב לשמירת הטבע בישראל. </a:t>
            </a:r>
          </a:p>
          <a:p>
            <a:pPr lvl="0"/>
            <a:endParaRPr lang="he-IL" dirty="0">
              <a:solidFill>
                <a:prstClr val="black"/>
              </a:solidFill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</a:rPr>
              <a:t>איך בוחנים?</a:t>
            </a:r>
            <a:endParaRPr lang="en-US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22098" y="1133856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ניר אנגרט- תכנון ארצי, דותן רותם-אקולוג ש"פ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57970" y="-1386500"/>
            <a:ext cx="10515600" cy="1325563"/>
          </a:xfrm>
        </p:spPr>
        <p:txBody>
          <a:bodyPr/>
          <a:lstStyle/>
          <a:p>
            <a:r>
              <a:rPr lang="he-IL" dirty="0"/>
              <a:t>שיקום בתי גידול</a:t>
            </a:r>
            <a:endParaRPr lang="en-US" dirty="0"/>
          </a:p>
        </p:txBody>
      </p:sp>
      <p:pic>
        <p:nvPicPr>
          <p:cNvPr id="4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5072" y="1"/>
            <a:ext cx="4786927" cy="3564294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760" y="3981354"/>
            <a:ext cx="4534374" cy="2876646"/>
          </a:xfrm>
          <a:prstGeom prst="rect">
            <a:avLst/>
          </a:prstGeom>
        </p:spPr>
      </p:pic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484"/>
            <a:ext cx="4426468" cy="3319851"/>
          </a:xfrm>
          <a:prstGeom prst="rect">
            <a:avLst/>
          </a:prstGeom>
        </p:spPr>
      </p:pic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0687"/>
            <a:ext cx="4410952" cy="3157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5486" y="1628163"/>
            <a:ext cx="1590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חולות עגור-צפון</a:t>
            </a:r>
          </a:p>
          <a:p>
            <a:r>
              <a:rPr lang="he-IL" dirty="0"/>
              <a:t>התכנית אושרה לאחרונה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3276" y="3784787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ביצת השורק</a:t>
            </a:r>
          </a:p>
          <a:p>
            <a:r>
              <a:rPr lang="he-IL" dirty="0"/>
              <a:t>אולי פריצת דרך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6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975309" y="1445743"/>
            <a:ext cx="6372415" cy="2893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שמירה וטיפוח השטחים הערכיים מבחינה אקולוגית בישראל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השטחים המוגנים מבחינה סטטוטורית.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שטחים מוגנים נוספים הנדרשים לייצוג ולהגנה על המגוון הביולוגי כדי לשמור על מערכות חיים ומערכות אקולוגיות מתפקדות לאורך זמן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מסדרונות אקולוגיים המבטיחים רצפים של שטחים פתוחים.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תאי שטח גדולים וקטנים עם מגוון ביולוגי גבוה או ייחודי בפסיפס של שימושי קרקע, בהם מתקיימים תנאים מיוחדים, הנדרשים להתחשבות ולהכוונה בעת פיתוח. 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4277" y="4437113"/>
            <a:ext cx="2765140" cy="1843426"/>
          </a:xfrm>
          <a:prstGeom prst="rect">
            <a:avLst/>
          </a:prstGeom>
        </p:spPr>
      </p:pic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120" y="1445742"/>
            <a:ext cx="1881617" cy="2822426"/>
          </a:xfrm>
          <a:prstGeom prst="rect">
            <a:avLst/>
          </a:prstGeom>
        </p:spPr>
      </p:pic>
      <p:pic>
        <p:nvPicPr>
          <p:cNvPr id="9" name="תמונה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668" y="4437113"/>
            <a:ext cx="2614664" cy="1843426"/>
          </a:xfrm>
          <a:prstGeom prst="rect">
            <a:avLst/>
          </a:prstGeom>
        </p:spPr>
      </p:pic>
      <p:pic>
        <p:nvPicPr>
          <p:cNvPr id="10" name="תמונה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584" y="4437114"/>
            <a:ext cx="2765139" cy="1843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98C538-C825-40BF-9DE8-005D8324AE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75308" y="845157"/>
            <a:ext cx="637241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משאבי הטבע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בפרק שטחים פתוחים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A9EF4-611C-471E-9FC4-16E22684B900}"/>
              </a:ext>
            </a:extLst>
          </p:cNvPr>
          <p:cNvSpPr txBox="1"/>
          <p:nvPr/>
        </p:nvSpPr>
        <p:spPr>
          <a:xfrm>
            <a:off x="1838120" y="377072"/>
            <a:ext cx="158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צוות אקולוגיה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Google Shape;109;p20">
            <a:extLst>
              <a:ext uri="{FF2B5EF4-FFF2-40B4-BE49-F238E27FC236}">
                <a16:creationId xmlns:a16="http://schemas.microsoft.com/office/drawing/2014/main" id="{3E504D05-19E1-449B-8606-A39296966AD1}"/>
              </a:ext>
            </a:extLst>
          </p:cNvPr>
          <p:cNvSpPr txBox="1"/>
          <p:nvPr/>
        </p:nvSpPr>
        <p:spPr>
          <a:xfrm>
            <a:off x="1596008" y="244601"/>
            <a:ext cx="7524328" cy="46163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>
              <a:defRPr/>
            </a:pPr>
            <a:r>
              <a:rPr lang="he-IL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מטרות</a:t>
            </a:r>
          </a:p>
        </p:txBody>
      </p:sp>
      <p:sp>
        <p:nvSpPr>
          <p:cNvPr id="13" name="Google Shape;108;p20">
            <a:extLst>
              <a:ext uri="{FF2B5EF4-FFF2-40B4-BE49-F238E27FC236}">
                <a16:creationId xmlns:a16="http://schemas.microsoft.com/office/drawing/2014/main" id="{BF5D2641-0F6E-4BEB-BB30-54825E4819FB}"/>
              </a:ext>
            </a:extLst>
          </p:cNvPr>
          <p:cNvSpPr txBox="1"/>
          <p:nvPr/>
        </p:nvSpPr>
        <p:spPr>
          <a:xfrm>
            <a:off x="9120436" y="244600"/>
            <a:ext cx="1547564" cy="46163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8">
              <a:defRPr/>
            </a:pPr>
            <a:r>
              <a:rPr lang="he-IL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אקולוגיה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5A81D289-F00F-4EAC-9D9F-69F206331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08368" y="116633"/>
            <a:ext cx="1187624" cy="79208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2094" y="-78986"/>
            <a:ext cx="24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/>
              <a:t>תכנית אסטרטגית 2040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2108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7839FECE-2F74-4B88-8448-7D9D845C5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24000" y="836712"/>
            <a:ext cx="9144000" cy="1530782"/>
            <a:chOff x="0" y="836712"/>
            <a:chExt cx="9144000" cy="1530782"/>
          </a:xfrm>
        </p:grpSpPr>
        <p:sp>
          <p:nvSpPr>
            <p:cNvPr id="2" name="Rectangle 29">
              <a:extLst>
                <a:ext uri="{FF2B5EF4-FFF2-40B4-BE49-F238E27FC236}">
                  <a16:creationId xmlns:a16="http://schemas.microsoft.com/office/drawing/2014/main" id="{8F3DFB35-0FF5-446E-B566-1756A6DFEEBE}"/>
                </a:ext>
              </a:extLst>
            </p:cNvPr>
            <p:cNvSpPr/>
            <p:nvPr/>
          </p:nvSpPr>
          <p:spPr>
            <a:xfrm>
              <a:off x="0" y="855326"/>
              <a:ext cx="9144000" cy="1478925"/>
            </a:xfrm>
            <a:prstGeom prst="rect">
              <a:avLst/>
            </a:prstGeom>
            <a:solidFill>
              <a:srgbClr val="B7C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Rectangle: Rounded Corners 82">
              <a:extLst>
                <a:ext uri="{FF2B5EF4-FFF2-40B4-BE49-F238E27FC236}">
                  <a16:creationId xmlns:a16="http://schemas.microsoft.com/office/drawing/2014/main" id="{F4B51673-F52F-4D17-8F9D-8C9006125726}"/>
                </a:ext>
              </a:extLst>
            </p:cNvPr>
            <p:cNvSpPr/>
            <p:nvPr/>
          </p:nvSpPr>
          <p:spPr>
            <a:xfrm>
              <a:off x="7496838" y="855326"/>
              <a:ext cx="103491" cy="15121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: Rounded Corners 82">
              <a:extLst>
                <a:ext uri="{FF2B5EF4-FFF2-40B4-BE49-F238E27FC236}">
                  <a16:creationId xmlns:a16="http://schemas.microsoft.com/office/drawing/2014/main" id="{CE43524A-7EBE-42E0-A11B-87231E0B3308}"/>
                </a:ext>
              </a:extLst>
            </p:cNvPr>
            <p:cNvSpPr/>
            <p:nvPr/>
          </p:nvSpPr>
          <p:spPr>
            <a:xfrm>
              <a:off x="4222462" y="836712"/>
              <a:ext cx="103491" cy="151216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67" name="מלבן 66">
            <a:extLst>
              <a:ext uri="{FF2B5EF4-FFF2-40B4-BE49-F238E27FC236}">
                <a16:creationId xmlns:a16="http://schemas.microsoft.com/office/drawing/2014/main" id="{19F1EAA5-1BDF-4E42-A295-AD366A1FC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24000" y="1055785"/>
            <a:ext cx="9144000" cy="127846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gradFill flip="none" rotWithShape="1">
                <a:gsLst>
                  <a:gs pos="0">
                    <a:prstClr val="white">
                      <a:alpha val="0"/>
                    </a:prstClr>
                  </a:gs>
                  <a:gs pos="100000">
                    <a:prstClr val="white">
                      <a:shade val="100000"/>
                      <a:satMod val="115000"/>
                    </a:prstClr>
                  </a:gs>
                </a:gsLst>
                <a:lin ang="5400000" scaled="1"/>
                <a:tileRect/>
              </a:gra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B00A612-F51A-4D4C-B2FF-B7FD518691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20336" y="1335288"/>
            <a:ext cx="1547664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אקולוגיה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75E975EF-A351-4EE6-AD91-7FC026117845}"/>
              </a:ext>
            </a:extLst>
          </p:cNvPr>
          <p:cNvSpPr txBox="1"/>
          <p:nvPr/>
        </p:nvSpPr>
        <p:spPr>
          <a:xfrm>
            <a:off x="5951985" y="856923"/>
            <a:ext cx="2798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מצב קיים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שטחים מוגנים מקוטעים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רצף לא מוגן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מינים \ בתי גידול \ מערכות אקולוגיות בסכנת הכחדה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50264F6-BA4C-450C-B35C-F26B296A3456}"/>
              </a:ext>
            </a:extLst>
          </p:cNvPr>
          <p:cNvSpPr txBox="1"/>
          <p:nvPr/>
        </p:nvSpPr>
        <p:spPr>
          <a:xfrm>
            <a:off x="1792086" y="855327"/>
            <a:ext cx="370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e-IL" b="1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המלצות למצב רצוי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יצירת רצפים ע"י מסדרונות אקולוגיים</a:t>
            </a:r>
          </a:p>
          <a:p>
            <a:pPr>
              <a:defRPr/>
            </a:pPr>
            <a:r>
              <a:rPr lang="he-IL" b="1" dirty="0">
                <a:solidFill>
                  <a:srgbClr val="00B050"/>
                </a:solidFill>
                <a:latin typeface="Calibri"/>
                <a:cs typeface="Calibri" panose="020F0502020204030204" pitchFamily="34" charset="0"/>
              </a:rPr>
              <a:t>הוספה של שטחים ערכיים מוגנים</a:t>
            </a:r>
          </a:p>
          <a:p>
            <a:pPr>
              <a:defRPr/>
            </a:pPr>
            <a:r>
              <a:rPr lang="he-IL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הצלת בתי גידול בסכנת הכחדה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68">
            <a:extLst>
              <a:ext uri="{FF2B5EF4-FFF2-40B4-BE49-F238E27FC236}">
                <a16:creationId xmlns:a16="http://schemas.microsoft.com/office/drawing/2014/main" id="{41F33066-C966-4754-9655-4A0C6A63A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769569" y="1229344"/>
            <a:ext cx="148009" cy="732487"/>
            <a:chOff x="4860032" y="1052736"/>
            <a:chExt cx="148009" cy="732487"/>
          </a:xfrm>
          <a:solidFill>
            <a:srgbClr val="C00000"/>
          </a:solidFill>
        </p:grpSpPr>
        <p:sp>
          <p:nvSpPr>
            <p:cNvPr id="15" name="Rectangle 65">
              <a:extLst>
                <a:ext uri="{FF2B5EF4-FFF2-40B4-BE49-F238E27FC236}">
                  <a16:creationId xmlns:a16="http://schemas.microsoft.com/office/drawing/2014/main" id="{33A8B70D-18CE-4036-970F-DABA994342B9}"/>
                </a:ext>
              </a:extLst>
            </p:cNvPr>
            <p:cNvSpPr/>
            <p:nvPr/>
          </p:nvSpPr>
          <p:spPr>
            <a:xfrm>
              <a:off x="4860032" y="1052736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C2FCC16F-AE33-4582-809E-9A65935423CD}"/>
                </a:ext>
              </a:extLst>
            </p:cNvPr>
            <p:cNvSpPr/>
            <p:nvPr/>
          </p:nvSpPr>
          <p:spPr>
            <a:xfrm>
              <a:off x="4864025" y="1333092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4A89DBC8-6C50-4F03-AF1F-173E2B82496A}"/>
                </a:ext>
              </a:extLst>
            </p:cNvPr>
            <p:cNvSpPr/>
            <p:nvPr/>
          </p:nvSpPr>
          <p:spPr>
            <a:xfrm>
              <a:off x="4860032" y="1620345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2" name="Google Shape;109;p20">
            <a:extLst>
              <a:ext uri="{FF2B5EF4-FFF2-40B4-BE49-F238E27FC236}">
                <a16:creationId xmlns:a16="http://schemas.microsoft.com/office/drawing/2014/main" id="{84695235-F1D4-49B5-88AA-6EB567AA03BC}"/>
              </a:ext>
            </a:extLst>
          </p:cNvPr>
          <p:cNvSpPr txBox="1"/>
          <p:nvPr/>
        </p:nvSpPr>
        <p:spPr>
          <a:xfrm>
            <a:off x="1596008" y="244601"/>
            <a:ext cx="7524328" cy="46163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>
              <a:defRPr/>
            </a:pPr>
            <a:r>
              <a:rPr lang="he-IL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תהליך עבודה</a:t>
            </a:r>
          </a:p>
        </p:txBody>
      </p:sp>
      <p:sp>
        <p:nvSpPr>
          <p:cNvPr id="34" name="חץ: למטה 33">
            <a:extLst>
              <a:ext uri="{FF2B5EF4-FFF2-40B4-BE49-F238E27FC236}">
                <a16:creationId xmlns:a16="http://schemas.microsoft.com/office/drawing/2014/main" id="{8772EB30-790A-43AE-90DE-04A9282EF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912394" y="916507"/>
            <a:ext cx="365071" cy="371227"/>
          </a:xfrm>
          <a:custGeom>
            <a:avLst/>
            <a:gdLst>
              <a:gd name="connsiteX0" fmla="*/ 0 w 365071"/>
              <a:gd name="connsiteY0" fmla="*/ 188692 h 371227"/>
              <a:gd name="connsiteX1" fmla="*/ 91268 w 365071"/>
              <a:gd name="connsiteY1" fmla="*/ 188692 h 371227"/>
              <a:gd name="connsiteX2" fmla="*/ 91268 w 365071"/>
              <a:gd name="connsiteY2" fmla="*/ 0 h 371227"/>
              <a:gd name="connsiteX3" fmla="*/ 273803 w 365071"/>
              <a:gd name="connsiteY3" fmla="*/ 0 h 371227"/>
              <a:gd name="connsiteX4" fmla="*/ 273803 w 365071"/>
              <a:gd name="connsiteY4" fmla="*/ 188692 h 371227"/>
              <a:gd name="connsiteX5" fmla="*/ 365071 w 365071"/>
              <a:gd name="connsiteY5" fmla="*/ 188692 h 371227"/>
              <a:gd name="connsiteX6" fmla="*/ 182536 w 365071"/>
              <a:gd name="connsiteY6" fmla="*/ 371227 h 371227"/>
              <a:gd name="connsiteX7" fmla="*/ 0 w 365071"/>
              <a:gd name="connsiteY7" fmla="*/ 188692 h 37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071" h="371227" fill="none" extrusionOk="0">
                <a:moveTo>
                  <a:pt x="0" y="188692"/>
                </a:moveTo>
                <a:cubicBezTo>
                  <a:pt x="23097" y="189307"/>
                  <a:pt x="68793" y="191471"/>
                  <a:pt x="91268" y="188692"/>
                </a:cubicBezTo>
                <a:cubicBezTo>
                  <a:pt x="87736" y="97797"/>
                  <a:pt x="93726" y="63089"/>
                  <a:pt x="91268" y="0"/>
                </a:cubicBezTo>
                <a:cubicBezTo>
                  <a:pt x="167684" y="-1211"/>
                  <a:pt x="220461" y="-3808"/>
                  <a:pt x="273803" y="0"/>
                </a:cubicBezTo>
                <a:cubicBezTo>
                  <a:pt x="283012" y="58772"/>
                  <a:pt x="274992" y="120920"/>
                  <a:pt x="273803" y="188692"/>
                </a:cubicBezTo>
                <a:cubicBezTo>
                  <a:pt x="299498" y="189272"/>
                  <a:pt x="337016" y="187534"/>
                  <a:pt x="365071" y="188692"/>
                </a:cubicBezTo>
                <a:cubicBezTo>
                  <a:pt x="308351" y="239980"/>
                  <a:pt x="248940" y="318860"/>
                  <a:pt x="182536" y="371227"/>
                </a:cubicBezTo>
                <a:cubicBezTo>
                  <a:pt x="109934" y="292908"/>
                  <a:pt x="69269" y="248925"/>
                  <a:pt x="0" y="188692"/>
                </a:cubicBezTo>
                <a:close/>
              </a:path>
              <a:path w="365071" h="371227" stroke="0" extrusionOk="0">
                <a:moveTo>
                  <a:pt x="0" y="188692"/>
                </a:moveTo>
                <a:cubicBezTo>
                  <a:pt x="26224" y="184572"/>
                  <a:pt x="70738" y="189799"/>
                  <a:pt x="91268" y="188692"/>
                </a:cubicBezTo>
                <a:cubicBezTo>
                  <a:pt x="82769" y="97012"/>
                  <a:pt x="93563" y="73971"/>
                  <a:pt x="91268" y="0"/>
                </a:cubicBezTo>
                <a:cubicBezTo>
                  <a:pt x="136188" y="-5267"/>
                  <a:pt x="185844" y="3378"/>
                  <a:pt x="273803" y="0"/>
                </a:cubicBezTo>
                <a:cubicBezTo>
                  <a:pt x="276792" y="93773"/>
                  <a:pt x="266526" y="122237"/>
                  <a:pt x="273803" y="188692"/>
                </a:cubicBezTo>
                <a:cubicBezTo>
                  <a:pt x="300892" y="186595"/>
                  <a:pt x="328168" y="192363"/>
                  <a:pt x="365071" y="188692"/>
                </a:cubicBezTo>
                <a:cubicBezTo>
                  <a:pt x="290775" y="252870"/>
                  <a:pt x="245866" y="315247"/>
                  <a:pt x="182536" y="371227"/>
                </a:cubicBezTo>
                <a:cubicBezTo>
                  <a:pt x="92845" y="280796"/>
                  <a:pt x="65776" y="256161"/>
                  <a:pt x="0" y="18869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27745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47" name="Google Shape;108;p20">
            <a:extLst>
              <a:ext uri="{FF2B5EF4-FFF2-40B4-BE49-F238E27FC236}">
                <a16:creationId xmlns:a16="http://schemas.microsoft.com/office/drawing/2014/main" id="{230AFFCF-84FB-44A9-8D62-6DA4C4E5D9AC}"/>
              </a:ext>
            </a:extLst>
          </p:cNvPr>
          <p:cNvSpPr txBox="1"/>
          <p:nvPr/>
        </p:nvSpPr>
        <p:spPr>
          <a:xfrm>
            <a:off x="9120436" y="244600"/>
            <a:ext cx="1547564" cy="461635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3038">
              <a:defRPr/>
            </a:pPr>
            <a:r>
              <a:rPr lang="he-IL" b="1" dirty="0">
                <a:solidFill>
                  <a:prstClr val="white"/>
                </a:solidFill>
                <a:latin typeface="Calibri"/>
                <a:ea typeface="Calibri"/>
                <a:cs typeface="Calibri"/>
                <a:sym typeface="Calibri"/>
              </a:rPr>
              <a:t>אקולוגיה</a:t>
            </a:r>
            <a:endParaRPr sz="24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roup 68">
            <a:extLst>
              <a:ext uri="{FF2B5EF4-FFF2-40B4-BE49-F238E27FC236}">
                <a16:creationId xmlns:a16="http://schemas.microsoft.com/office/drawing/2014/main" id="{C3AB3330-3CAA-425C-9032-566DF4B1A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5193" y="1229344"/>
            <a:ext cx="148009" cy="732487"/>
            <a:chOff x="4860032" y="1052736"/>
            <a:chExt cx="148009" cy="732487"/>
          </a:xfrm>
          <a:solidFill>
            <a:srgbClr val="008000"/>
          </a:solidFill>
        </p:grpSpPr>
        <p:sp>
          <p:nvSpPr>
            <p:cNvPr id="53" name="Rectangle 65">
              <a:extLst>
                <a:ext uri="{FF2B5EF4-FFF2-40B4-BE49-F238E27FC236}">
                  <a16:creationId xmlns:a16="http://schemas.microsoft.com/office/drawing/2014/main" id="{18454F6F-AE0E-46FE-ADEE-AFB5DB771BCA}"/>
                </a:ext>
              </a:extLst>
            </p:cNvPr>
            <p:cNvSpPr/>
            <p:nvPr/>
          </p:nvSpPr>
          <p:spPr>
            <a:xfrm>
              <a:off x="4860032" y="1052736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Rectangle 66">
              <a:extLst>
                <a:ext uri="{FF2B5EF4-FFF2-40B4-BE49-F238E27FC236}">
                  <a16:creationId xmlns:a16="http://schemas.microsoft.com/office/drawing/2014/main" id="{25941704-4CEF-4EBD-AA02-3943D63FFA76}"/>
                </a:ext>
              </a:extLst>
            </p:cNvPr>
            <p:cNvSpPr/>
            <p:nvPr/>
          </p:nvSpPr>
          <p:spPr>
            <a:xfrm>
              <a:off x="4864025" y="1333092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Rectangle 67">
              <a:extLst>
                <a:ext uri="{FF2B5EF4-FFF2-40B4-BE49-F238E27FC236}">
                  <a16:creationId xmlns:a16="http://schemas.microsoft.com/office/drawing/2014/main" id="{FA7FAC31-78F7-4853-8391-0FD94FE32176}"/>
                </a:ext>
              </a:extLst>
            </p:cNvPr>
            <p:cNvSpPr/>
            <p:nvPr/>
          </p:nvSpPr>
          <p:spPr>
            <a:xfrm>
              <a:off x="4860032" y="1620345"/>
              <a:ext cx="144016" cy="16487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FA81985C-3267-4464-B138-ED8451C362AE}"/>
              </a:ext>
            </a:extLst>
          </p:cNvPr>
          <p:cNvSpPr txBox="1"/>
          <p:nvPr/>
        </p:nvSpPr>
        <p:spPr>
          <a:xfrm>
            <a:off x="3562812" y="3373776"/>
            <a:ext cx="6751121" cy="17113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he-IL" b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הוספה של שטחים מוגנים</a:t>
            </a:r>
            <a:endParaRPr lang="he-IL" kern="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he-IL" b="1" kern="0" dirty="0">
                <a:solidFill>
                  <a:srgbClr val="70AD47">
                    <a:lumMod val="75000"/>
                  </a:srgbClr>
                </a:solidFill>
                <a:latin typeface="Calibri"/>
                <a:cs typeface="Calibri" panose="020F0502020204030204" pitchFamily="34" charset="0"/>
              </a:rPr>
              <a:t>שמורות טבע - </a:t>
            </a:r>
            <a:r>
              <a:rPr lang="he-IL" kern="0" dirty="0">
                <a:solidFill>
                  <a:srgbClr val="70AD47">
                    <a:lumMod val="75000"/>
                  </a:srgbClr>
                </a:solidFill>
                <a:latin typeface="Calibri"/>
                <a:cs typeface="Calibri" panose="020F0502020204030204" pitchFamily="34" charset="0"/>
              </a:rPr>
              <a:t>אותרו, נבחנו והוטמעו בפרק שטחים פתוחים</a:t>
            </a:r>
            <a:r>
              <a:rPr lang="en-US" kern="0" dirty="0">
                <a:solidFill>
                  <a:srgbClr val="70AD47">
                    <a:lumMod val="75000"/>
                  </a:srgbClr>
                </a:solidFill>
                <a:latin typeface="Calibri"/>
                <a:cs typeface="Calibri" panose="020F0502020204030204" pitchFamily="34" charset="0"/>
              </a:rPr>
              <a:t> - </a:t>
            </a:r>
            <a:r>
              <a:rPr lang="he-IL" kern="0" dirty="0">
                <a:solidFill>
                  <a:srgbClr val="70AD47">
                    <a:lumMod val="75000"/>
                  </a:srgbClr>
                </a:solidFill>
                <a:latin typeface="Calibri"/>
                <a:cs typeface="Calibri" panose="020F0502020204030204" pitchFamily="34" charset="0"/>
              </a:rPr>
              <a:t> </a:t>
            </a:r>
            <a:r>
              <a:rPr lang="he-IL" sz="1600" kern="0" dirty="0">
                <a:solidFill>
                  <a:srgbClr val="70AD47">
                    <a:lumMod val="75000"/>
                  </a:srgbClr>
                </a:solidFill>
                <a:latin typeface="Calibri"/>
                <a:cs typeface="Calibri" panose="020F0502020204030204" pitchFamily="34" charset="0"/>
              </a:rPr>
              <a:t>לא בקונפליקט עם פוליגונים של פיתוח </a:t>
            </a:r>
            <a:r>
              <a:rPr lang="he-IL" sz="1600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  </a:t>
            </a:r>
            <a:endParaRPr lang="he-IL" kern="0" dirty="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he-IL" b="1" kern="0" dirty="0">
                <a:latin typeface="Calibri"/>
                <a:cs typeface="Calibri" panose="020F0502020204030204" pitchFamily="34" charset="0"/>
              </a:rPr>
              <a:t>יערות – </a:t>
            </a:r>
            <a:r>
              <a:rPr lang="he-IL" kern="0" dirty="0">
                <a:latin typeface="Calibri"/>
                <a:cs typeface="Calibri" panose="020F0502020204030204" pitchFamily="34" charset="0"/>
              </a:rPr>
              <a:t>לקראת תחילת עבודה</a:t>
            </a:r>
            <a:endParaRPr lang="he-IL" sz="1600" kern="0" dirty="0"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49418523-F084-4C08-AA42-0722F5094ADD}"/>
              </a:ext>
            </a:extLst>
          </p:cNvPr>
          <p:cNvSpPr txBox="1"/>
          <p:nvPr/>
        </p:nvSpPr>
        <p:spPr>
          <a:xfrm>
            <a:off x="8310590" y="2628175"/>
            <a:ext cx="20033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יישום ההמלצות</a:t>
            </a:r>
          </a:p>
        </p:txBody>
      </p:sp>
      <p:sp>
        <p:nvSpPr>
          <p:cNvPr id="39" name="חץ: למטה 38">
            <a:extLst>
              <a:ext uri="{FF2B5EF4-FFF2-40B4-BE49-F238E27FC236}">
                <a16:creationId xmlns:a16="http://schemas.microsoft.com/office/drawing/2014/main" id="{2529B54A-3902-4A5D-9FD3-231A604FC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97884" y="2642805"/>
            <a:ext cx="793160" cy="371227"/>
          </a:xfrm>
          <a:custGeom>
            <a:avLst/>
            <a:gdLst>
              <a:gd name="connsiteX0" fmla="*/ 0 w 793160"/>
              <a:gd name="connsiteY0" fmla="*/ 185614 h 371227"/>
              <a:gd name="connsiteX1" fmla="*/ 198290 w 793160"/>
              <a:gd name="connsiteY1" fmla="*/ 185614 h 371227"/>
              <a:gd name="connsiteX2" fmla="*/ 198290 w 793160"/>
              <a:gd name="connsiteY2" fmla="*/ 0 h 371227"/>
              <a:gd name="connsiteX3" fmla="*/ 594870 w 793160"/>
              <a:gd name="connsiteY3" fmla="*/ 0 h 371227"/>
              <a:gd name="connsiteX4" fmla="*/ 594870 w 793160"/>
              <a:gd name="connsiteY4" fmla="*/ 185614 h 371227"/>
              <a:gd name="connsiteX5" fmla="*/ 793160 w 793160"/>
              <a:gd name="connsiteY5" fmla="*/ 185614 h 371227"/>
              <a:gd name="connsiteX6" fmla="*/ 396580 w 793160"/>
              <a:gd name="connsiteY6" fmla="*/ 371227 h 371227"/>
              <a:gd name="connsiteX7" fmla="*/ 0 w 793160"/>
              <a:gd name="connsiteY7" fmla="*/ 185614 h 37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160" h="371227" fill="none" extrusionOk="0">
                <a:moveTo>
                  <a:pt x="0" y="185614"/>
                </a:moveTo>
                <a:cubicBezTo>
                  <a:pt x="60873" y="186459"/>
                  <a:pt x="122948" y="183474"/>
                  <a:pt x="198290" y="185614"/>
                </a:cubicBezTo>
                <a:cubicBezTo>
                  <a:pt x="189743" y="94677"/>
                  <a:pt x="198496" y="39316"/>
                  <a:pt x="198290" y="0"/>
                </a:cubicBezTo>
                <a:cubicBezTo>
                  <a:pt x="372382" y="5415"/>
                  <a:pt x="502727" y="6706"/>
                  <a:pt x="594870" y="0"/>
                </a:cubicBezTo>
                <a:cubicBezTo>
                  <a:pt x="598059" y="71213"/>
                  <a:pt x="603385" y="117500"/>
                  <a:pt x="594870" y="185614"/>
                </a:cubicBezTo>
                <a:cubicBezTo>
                  <a:pt x="651431" y="189464"/>
                  <a:pt x="744350" y="187367"/>
                  <a:pt x="793160" y="185614"/>
                </a:cubicBezTo>
                <a:cubicBezTo>
                  <a:pt x="700089" y="230439"/>
                  <a:pt x="523320" y="290748"/>
                  <a:pt x="396580" y="371227"/>
                </a:cubicBezTo>
                <a:cubicBezTo>
                  <a:pt x="304670" y="312605"/>
                  <a:pt x="93866" y="251669"/>
                  <a:pt x="0" y="185614"/>
                </a:cubicBezTo>
                <a:close/>
              </a:path>
              <a:path w="793160" h="371227" stroke="0" extrusionOk="0">
                <a:moveTo>
                  <a:pt x="0" y="185614"/>
                </a:moveTo>
                <a:cubicBezTo>
                  <a:pt x="83621" y="180074"/>
                  <a:pt x="148603" y="194420"/>
                  <a:pt x="198290" y="185614"/>
                </a:cubicBezTo>
                <a:cubicBezTo>
                  <a:pt x="202427" y="109906"/>
                  <a:pt x="198636" y="53538"/>
                  <a:pt x="198290" y="0"/>
                </a:cubicBezTo>
                <a:cubicBezTo>
                  <a:pt x="302577" y="19527"/>
                  <a:pt x="500187" y="-104"/>
                  <a:pt x="594870" y="0"/>
                </a:cubicBezTo>
                <a:cubicBezTo>
                  <a:pt x="592899" y="64791"/>
                  <a:pt x="600915" y="119410"/>
                  <a:pt x="594870" y="185614"/>
                </a:cubicBezTo>
                <a:cubicBezTo>
                  <a:pt x="687447" y="193675"/>
                  <a:pt x="697672" y="183159"/>
                  <a:pt x="793160" y="185614"/>
                </a:cubicBezTo>
                <a:cubicBezTo>
                  <a:pt x="593569" y="256975"/>
                  <a:pt x="529730" y="302042"/>
                  <a:pt x="396580" y="371227"/>
                </a:cubicBezTo>
                <a:cubicBezTo>
                  <a:pt x="276221" y="336540"/>
                  <a:pt x="157518" y="243454"/>
                  <a:pt x="0" y="1856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27745">
                  <a:prstGeom prst="down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785C62CB-D0A5-48F6-A41D-5901A84070F4}"/>
              </a:ext>
            </a:extLst>
          </p:cNvPr>
          <p:cNvSpPr txBox="1"/>
          <p:nvPr/>
        </p:nvSpPr>
        <p:spPr>
          <a:xfrm>
            <a:off x="2999656" y="5348301"/>
            <a:ext cx="73142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he-IL" sz="20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על פי קריטריונים לשימור המגוון הביולוגי והמערכות האקולוגיות:</a:t>
            </a:r>
          </a:p>
          <a:p>
            <a:pPr defTabSz="457200">
              <a:defRPr/>
            </a:pPr>
            <a:r>
              <a:rPr lang="he-IL" sz="1600" i="1" kern="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rPr>
              <a:t>סכנת הכחדה, נדירות, עקרון 30% לייצוג (אמנה בינ"ל שישראל חתומה עליה), קישוריות, אזורי חיץ, שינויי אקלים, אבות צמחי תרבות, תפקודיות.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1481BB2F-B550-4D7F-BAD3-D0224A839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2086" y="3307955"/>
            <a:ext cx="8604756" cy="2986720"/>
          </a:xfrm>
          <a:prstGeom prst="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F015A009-426A-41BC-B8D2-D274DFD1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72347" y="3786101"/>
            <a:ext cx="1390464" cy="1800493"/>
            <a:chOff x="3418794" y="797730"/>
            <a:chExt cx="1390464" cy="1800493"/>
          </a:xfrm>
        </p:grpSpPr>
        <p:sp>
          <p:nvSpPr>
            <p:cNvPr id="30" name="תיבת טקסט 29">
              <a:extLst>
                <a:ext uri="{FF2B5EF4-FFF2-40B4-BE49-F238E27FC236}">
                  <a16:creationId xmlns:a16="http://schemas.microsoft.com/office/drawing/2014/main" id="{9EC18D94-D96B-4104-9333-DB053E98E794}"/>
                </a:ext>
              </a:extLst>
            </p:cNvPr>
            <p:cNvSpPr txBox="1"/>
            <p:nvPr/>
          </p:nvSpPr>
          <p:spPr>
            <a:xfrm>
              <a:off x="4060619" y="797730"/>
              <a:ext cx="748639" cy="180049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defTabSz="457200">
                <a:lnSpc>
                  <a:spcPct val="150000"/>
                </a:lnSpc>
                <a:defRPr/>
              </a:pPr>
              <a:r>
                <a:rPr lang="he-IL" b="1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מוגנים</a:t>
              </a:r>
              <a:r>
                <a:rPr lang="he-IL" sz="1400" b="1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 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he-IL" sz="1400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מאושר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he-IL" sz="1400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מופקד</a:t>
              </a:r>
            </a:p>
            <a:p>
              <a:pPr defTabSz="457200">
                <a:lnSpc>
                  <a:spcPct val="150000"/>
                </a:lnSpc>
                <a:defRPr/>
              </a:pPr>
              <a:r>
                <a:rPr lang="he-IL" sz="1400" dirty="0">
                  <a:solidFill>
                    <a:prstClr val="black"/>
                  </a:solidFill>
                  <a:latin typeface="Calibri"/>
                  <a:cs typeface="Calibri" panose="020F0502020204030204" pitchFamily="34" charset="0"/>
                </a:rPr>
                <a:t>מוצע</a:t>
              </a:r>
            </a:p>
            <a:p>
              <a:pPr defTabSz="457200">
                <a:lnSpc>
                  <a:spcPct val="150000"/>
                </a:lnSpc>
                <a:defRPr/>
              </a:pPr>
              <a:endParaRPr lang="he-IL" sz="1400" dirty="0">
                <a:solidFill>
                  <a:prstClr val="black"/>
                </a:solidFill>
                <a:latin typeface="Calibri"/>
                <a:cs typeface="Calibri" panose="020F0502020204030204" pitchFamily="34" charset="0"/>
              </a:endParaRPr>
            </a:p>
          </p:txBody>
        </p:sp>
        <p:pic>
          <p:nvPicPr>
            <p:cNvPr id="35" name="תמונה 10">
              <a:extLst>
                <a:ext uri="{FF2B5EF4-FFF2-40B4-BE49-F238E27FC236}">
                  <a16:creationId xmlns:a16="http://schemas.microsoft.com/office/drawing/2014/main" id="{0BE80562-DC19-40FB-BE82-5C7E35359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8794" y="1362154"/>
              <a:ext cx="504056" cy="86409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0091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74904" y="365125"/>
            <a:ext cx="10978896" cy="1325563"/>
          </a:xfrm>
        </p:spPr>
        <p:txBody>
          <a:bodyPr/>
          <a:lstStyle/>
          <a:p>
            <a:r>
              <a:rPr lang="he-IL" dirty="0"/>
              <a:t>המרכיבים החשובים- שמורות ומסדרונות (שטח מוגן)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85216" y="1825625"/>
            <a:ext cx="10768584" cy="4351338"/>
          </a:xfrm>
        </p:spPr>
        <p:txBody>
          <a:bodyPr>
            <a:normAutofit fontScale="70000" lnSpcReduction="20000"/>
          </a:bodyPr>
          <a:lstStyle/>
          <a:p>
            <a:r>
              <a:rPr lang="he-IL" dirty="0"/>
              <a:t>יש עוד הרבה עבודה</a:t>
            </a:r>
          </a:p>
          <a:p>
            <a:r>
              <a:rPr lang="he-IL" dirty="0"/>
              <a:t> אין די בשמורות טבע כדי לשמור על הטבע בישראל. חשוב לקדם בנוסף שטחים מוגנים נוספים כמו </a:t>
            </a:r>
            <a:r>
              <a:rPr lang="he-IL" b="1" dirty="0">
                <a:solidFill>
                  <a:schemeClr val="accent6"/>
                </a:solidFill>
              </a:rPr>
              <a:t>יערות טבעיים ונחלים</a:t>
            </a:r>
            <a:r>
              <a:rPr lang="he-IL" dirty="0"/>
              <a:t>, לתכנן ולשמור על </a:t>
            </a:r>
            <a:r>
              <a:rPr lang="he-IL" b="1" dirty="0">
                <a:solidFill>
                  <a:schemeClr val="accent6"/>
                </a:solidFill>
              </a:rPr>
              <a:t>מסדרונות אקולוגים </a:t>
            </a:r>
            <a:r>
              <a:rPr lang="he-IL" dirty="0"/>
              <a:t>מתפקדים ושמירת טבע </a:t>
            </a:r>
            <a:r>
              <a:rPr lang="he-IL" b="1" dirty="0">
                <a:solidFill>
                  <a:schemeClr val="accent6"/>
                </a:solidFill>
              </a:rPr>
              <a:t>באתרי הטבע העירוניים. </a:t>
            </a:r>
          </a:p>
          <a:p>
            <a:r>
              <a:rPr lang="he-IL" b="1" dirty="0"/>
              <a:t>כלים קיימים נוספים- </a:t>
            </a:r>
            <a:r>
              <a:rPr lang="he-IL" b="1" dirty="0">
                <a:solidFill>
                  <a:schemeClr val="accent6"/>
                </a:solidFill>
              </a:rPr>
              <a:t>מכלולי נוף, גנים לאומים, אזורי נופש </a:t>
            </a:r>
            <a:r>
              <a:rPr lang="he-IL" b="1" dirty="0" err="1">
                <a:solidFill>
                  <a:schemeClr val="accent6"/>
                </a:solidFill>
              </a:rPr>
              <a:t>מטרופולינים</a:t>
            </a:r>
            <a:r>
              <a:rPr lang="he-IL" b="1" dirty="0">
                <a:solidFill>
                  <a:schemeClr val="accent6"/>
                </a:solidFill>
              </a:rPr>
              <a:t>, נחל וסביבתו, </a:t>
            </a:r>
          </a:p>
          <a:p>
            <a:r>
              <a:rPr lang="he-IL" b="1" dirty="0">
                <a:solidFill>
                  <a:schemeClr val="accent6"/>
                </a:solidFill>
              </a:rPr>
              <a:t> </a:t>
            </a:r>
            <a:r>
              <a:rPr lang="he-IL" dirty="0"/>
              <a:t>יש ללוות את </a:t>
            </a:r>
            <a:r>
              <a:rPr lang="he-IL" dirty="0" err="1"/>
              <a:t>האכרזה</a:t>
            </a:r>
            <a:r>
              <a:rPr lang="he-IL" dirty="0"/>
              <a:t> על השמורות </a:t>
            </a:r>
            <a:r>
              <a:rPr lang="he-IL" b="1" dirty="0">
                <a:solidFill>
                  <a:schemeClr val="accent6"/>
                </a:solidFill>
              </a:rPr>
              <a:t>באכיפה, ממשק וניטור</a:t>
            </a:r>
            <a:r>
              <a:rPr lang="he-IL" dirty="0"/>
              <a:t>.</a:t>
            </a:r>
          </a:p>
          <a:p>
            <a:r>
              <a:rPr lang="he-IL" dirty="0"/>
              <a:t> נכון לייצר </a:t>
            </a:r>
            <a:r>
              <a:rPr lang="he-IL" b="1" dirty="0"/>
              <a:t>שיתופי פעולה </a:t>
            </a:r>
            <a:r>
              <a:rPr lang="he-IL" dirty="0"/>
              <a:t>אזוריים </a:t>
            </a:r>
            <a:r>
              <a:rPr lang="he-IL" b="1" dirty="0">
                <a:solidFill>
                  <a:schemeClr val="accent6"/>
                </a:solidFill>
              </a:rPr>
              <a:t>לניהול טיילות </a:t>
            </a:r>
            <a:r>
              <a:rPr lang="he-IL" dirty="0"/>
              <a:t>כבסיס תכנוני לשמירה.</a:t>
            </a:r>
          </a:p>
          <a:p>
            <a:r>
              <a:rPr lang="he-IL" dirty="0"/>
              <a:t> לעיתים, נדרשות </a:t>
            </a:r>
            <a:r>
              <a:rPr lang="he-IL" dirty="0">
                <a:solidFill>
                  <a:schemeClr val="accent6"/>
                </a:solidFill>
              </a:rPr>
              <a:t>פעולות פיתוח </a:t>
            </a:r>
            <a:r>
              <a:rPr lang="he-IL" dirty="0"/>
              <a:t>כדי שיאפשרו קליטה של מבקרים בלי לפגוע בערכי הטבע בשמורות, כמענה אסטרטגי לגידול הצפוי באוכלוסייה.</a:t>
            </a:r>
            <a:endParaRPr lang="en-US" dirty="0"/>
          </a:p>
          <a:p>
            <a:r>
              <a:rPr lang="he-IL" dirty="0">
                <a:solidFill>
                  <a:srgbClr val="C00000"/>
                </a:solidFill>
              </a:rPr>
              <a:t>כדי שהפיתוח לבניה ותשתיות לא יגיעו לשמורות צריכים </a:t>
            </a:r>
            <a:r>
              <a:rPr lang="he-IL" b="1" dirty="0">
                <a:solidFill>
                  <a:schemeClr val="accent6"/>
                </a:solidFill>
              </a:rPr>
              <a:t>לתכנן ברמה האסטרטגית גם את הפיתוח</a:t>
            </a:r>
            <a:r>
              <a:rPr lang="he-IL" dirty="0"/>
              <a:t>- </a:t>
            </a:r>
            <a:r>
              <a:rPr lang="he-IL" dirty="0">
                <a:solidFill>
                  <a:srgbClr val="C00000"/>
                </a:solidFill>
              </a:rPr>
              <a:t>הגדלת </a:t>
            </a:r>
            <a:r>
              <a:rPr lang="he-IL" dirty="0" err="1">
                <a:solidFill>
                  <a:srgbClr val="C00000"/>
                </a:solidFill>
              </a:rPr>
              <a:t>צפיפויות</a:t>
            </a:r>
            <a:r>
              <a:rPr lang="he-IL" dirty="0">
                <a:solidFill>
                  <a:srgbClr val="C00000"/>
                </a:solidFill>
              </a:rPr>
              <a:t> בניה, מערכות תחבורה של הסעת המונים וכו' , הימנעות מישובים חדשים, </a:t>
            </a:r>
            <a:r>
              <a:rPr lang="he-IL" dirty="0" err="1">
                <a:solidFill>
                  <a:srgbClr val="C00000"/>
                </a:solidFill>
              </a:rPr>
              <a:t>התיישבויות</a:t>
            </a:r>
            <a:r>
              <a:rPr lang="he-IL" dirty="0">
                <a:solidFill>
                  <a:srgbClr val="C00000"/>
                </a:solidFill>
              </a:rPr>
              <a:t> בודדים, סולארי קרקעי ...</a:t>
            </a:r>
          </a:p>
          <a:p>
            <a:r>
              <a:rPr lang="he-IL" b="1" dirty="0">
                <a:solidFill>
                  <a:schemeClr val="accent6"/>
                </a:solidFill>
              </a:rPr>
              <a:t>חשוב לאשר את התכנית האסטרטגית שהוביל מנהל התכנון </a:t>
            </a:r>
          </a:p>
          <a:p>
            <a:r>
              <a:rPr lang="he-IL" b="1" dirty="0">
                <a:solidFill>
                  <a:schemeClr val="accent6"/>
                </a:solidFill>
              </a:rPr>
              <a:t>אופטימיות</a:t>
            </a:r>
            <a:r>
              <a:rPr lang="he-IL" dirty="0"/>
              <a:t>- משרד החקלאות, קק"ל, רשויות ניקוז, מועצות אזוריות ואף חברות התשתיות.</a:t>
            </a:r>
          </a:p>
          <a:p>
            <a:r>
              <a:rPr lang="he-IL" dirty="0"/>
              <a:t>חשוב להמשיך </a:t>
            </a:r>
            <a:r>
              <a:rPr lang="he-IL" b="1" dirty="0">
                <a:solidFill>
                  <a:schemeClr val="accent6"/>
                </a:solidFill>
              </a:rPr>
              <a:t>לאסוף מידע, לנתח אותו ולעשות עבודות מהסוג </a:t>
            </a:r>
            <a:r>
              <a:rPr lang="he-IL" b="1">
                <a:solidFill>
                  <a:schemeClr val="accent6"/>
                </a:solidFill>
              </a:rPr>
              <a:t>שהוצגו כאן ולפתח </a:t>
            </a:r>
            <a:r>
              <a:rPr lang="he-IL" b="1" dirty="0">
                <a:solidFill>
                  <a:schemeClr val="accent6"/>
                </a:solidFill>
              </a:rPr>
              <a:t>כלים נוספים לשימור</a:t>
            </a:r>
            <a:endParaRPr lang="en-US" b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19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13232" y="118237"/>
            <a:ext cx="10951464" cy="1325563"/>
          </a:xfrm>
        </p:spPr>
        <p:txBody>
          <a:bodyPr>
            <a:normAutofit/>
          </a:bodyPr>
          <a:lstStyle/>
          <a:p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הקריטריונים העיקריים ל</a:t>
            </a:r>
            <a:r>
              <a:rPr lang="he-IL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בחינת פערי שימור בישראל ולבחינת הוספת שטחים מוגנים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נשענים על עקרונות אקולוגיים ועל הטמעת עקרונות של אמנת המגוון הביולוגי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CBD</a:t>
            </a:r>
            <a:r>
              <a:rPr lang="he-I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והמלצותיה לעשור האחרון הידועות בשם המלצות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AICH</a:t>
            </a:r>
            <a:endParaRPr lang="en-US" sz="20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6616" y="1261872"/>
            <a:ext cx="10997184" cy="571500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קריטריונים מרחביים- קישוריות וייצוגיות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גודל שטח: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ככל ששטח גדול יותר הוא מכיל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מגוון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מינים גדול יותר ומאפשר את קיומן של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מערכות אקולוגיות מורכבות 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יותר, גדולות ומגוונות גנטית. מערכות כאלו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עמידות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לאורך זמן ועמידות לשינויים הנובעים מקטסטרופות או משינויי אקלים.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יחס היקף לגודל השטח: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ככל שהיקף השמורה קטן ביחס לשטחה, היא נחשבת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מוגנת יותר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היקף גדול או שוליים מפותלים וארוכים עלולים לחשוף את לב השמורה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להפרעות שוליים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גדולות יותר. 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ייצוגיות: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שיטת הבחינה לפי אמנות בין לאומיות היא הגדרת המערכות האקולוגיות המרכזיות ובחינת מידת הייצוג שלהם בשטחים מוגנים.                                בעבודה שנערכה </a:t>
            </a:r>
            <a:r>
              <a:rPr lang="he-IL" sz="33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ברט"ג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בה נבחנה מידת ייצוגן של מערכות אקולוגיות שונות בשטחים מוגנים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נמצא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שיש מספר מערכות בתת ייצוג. </a:t>
            </a:r>
            <a:endParaRPr lang="en-US" sz="33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קישוריות: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מונח זה מוכר יותר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כמסדרון אקולוגי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חשיבותה של הקישוריות היא ביכולתם של מינים לנוע בין שטחים מוגנים ובכך לחזק את עמידותם לאורך זמן. יש חשיבות רבה לעגן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ליבות בשטחים טבעיים במסדרונות כשמורות טבע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3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קריטריונים פרטניים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ייצוג מינים או קבוצות מינים בשטחים מוגנים, בכלל זה: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מינים נדירים , מינים אנדמיים</a:t>
            </a: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אבות צמחי תרבות וערכי טבע דוממים.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אף שמדובר במינים יש חשיבות מכרעת ל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שימור כלל בית הגידול.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3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בנוסף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3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רמת תפקוד- </a:t>
            </a:r>
            <a:r>
              <a:rPr lang="he-IL" sz="33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רב שימושיות </a:t>
            </a:r>
            <a:endParaRPr lang="en-US" sz="33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09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852B8AAA-8E9C-E0D0-7CF0-2DFAB5E5B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-1400530"/>
            <a:ext cx="9404723" cy="140053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e-IL" dirty="0"/>
              <a:t>תאי שטח</a:t>
            </a:r>
          </a:p>
        </p:txBody>
      </p:sp>
      <p:graphicFrame>
        <p:nvGraphicFramePr>
          <p:cNvPr id="7" name="מציין מיקום תוכן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281818"/>
              </p:ext>
            </p:extLst>
          </p:nvPr>
        </p:nvGraphicFramePr>
        <p:xfrm>
          <a:off x="3446355" y="788565"/>
          <a:ext cx="8206740" cy="44943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6933">
                <a:tc>
                  <a:txBody>
                    <a:bodyPr/>
                    <a:lstStyle/>
                    <a:p>
                      <a:pPr algn="ctr" rtl="1"/>
                      <a:r>
                        <a:rPr kumimoji="0" lang="he-IL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תא</a:t>
                      </a:r>
                      <a:r>
                        <a:rPr lang="he-IL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0" lang="he-IL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שטח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</a:rPr>
                        <a:t>שטח בדונם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1" dirty="0">
                          <a:solidFill>
                            <a:schemeClr val="tx1"/>
                          </a:solidFill>
                        </a:rPr>
                        <a:t>יחס תא שטח </a:t>
                      </a:r>
                      <a:r>
                        <a:rPr lang="he-IL" sz="2400" b="1" dirty="0" err="1">
                          <a:solidFill>
                            <a:schemeClr val="tx1"/>
                          </a:solidFill>
                        </a:rPr>
                        <a:t>לש"ט</a:t>
                      </a:r>
                      <a:r>
                        <a:rPr lang="he-IL" sz="24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he-IL" sz="2400" b="1" dirty="0" err="1">
                          <a:solidFill>
                            <a:schemeClr val="tx1"/>
                          </a:solidFill>
                        </a:rPr>
                        <a:t>וג"ל</a:t>
                      </a:r>
                      <a:r>
                        <a:rPr lang="he-IL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1449" marR="91449" marT="45729" marB="4572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7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rgbClr val="993300"/>
                          </a:solidFill>
                        </a:rPr>
                        <a:t>שטח יבשתי של המדינה כ –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solidFill>
                            <a:srgbClr val="993300"/>
                          </a:solidFill>
                        </a:rPr>
                        <a:t>22,000,000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algn="ctr" rtl="0"/>
                      <a:endParaRPr lang="he-IL" sz="1800" dirty="0">
                        <a:solidFill>
                          <a:srgbClr val="993300"/>
                        </a:solidFill>
                      </a:endParaRPr>
                    </a:p>
                  </a:txBody>
                  <a:tcPr marL="91449" marR="91449" marT="45729" marB="45729" anchor="ctr"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21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>
                          <a:solidFill>
                            <a:srgbClr val="993300"/>
                          </a:solidFill>
                        </a:rPr>
                        <a:t>שטח ש"ט/</a:t>
                      </a:r>
                      <a:r>
                        <a:rPr lang="he-IL" sz="1800" dirty="0" err="1">
                          <a:solidFill>
                            <a:srgbClr val="993300"/>
                          </a:solidFill>
                        </a:rPr>
                        <a:t>ג"ל</a:t>
                      </a:r>
                      <a:r>
                        <a:rPr lang="he-IL" sz="1800" dirty="0">
                          <a:solidFill>
                            <a:srgbClr val="993300"/>
                          </a:solidFill>
                        </a:rPr>
                        <a:t> מוכרזים, מאושרים ומופקדים יבשתיים בתכניות מקומיות\מפורטות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kern="1200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6,144,575</a:t>
                      </a:r>
                      <a:endParaRPr lang="he-IL" sz="1800" u="none" strike="noStrike" kern="1200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99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27.9%</a:t>
                      </a:r>
                      <a:endParaRPr lang="he-IL" sz="1800" dirty="0">
                        <a:solidFill>
                          <a:srgbClr val="99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29" marB="45729" anchor="ctr"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701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שטח ש"ט/</a:t>
                      </a:r>
                      <a:r>
                        <a:rPr lang="he-IL" sz="1800" kern="1200" dirty="0" err="1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ג"ל</a:t>
                      </a: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 יבשתיים</a:t>
                      </a:r>
                      <a:r>
                        <a:rPr lang="he-IL" sz="1800" kern="1200" baseline="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מוצעים ועם תנאים להפקדה ( חלקם מבוססים על שמורות, </a:t>
                      </a:r>
                      <a:r>
                        <a:rPr lang="he-IL" sz="1800" kern="1200" dirty="0" err="1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גנים,יערות</a:t>
                      </a: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1800" kern="1200" dirty="0" err="1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בתמ"א</a:t>
                      </a: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he-IL" sz="1800" kern="1200" dirty="0" err="1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תמ"מ</a:t>
                      </a:r>
                      <a:r>
                        <a:rPr lang="he-IL" sz="1800" kern="1200" dirty="0">
                          <a:solidFill>
                            <a:srgbClr val="993300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1449" marR="91449" marT="45729" marB="45729" anchor="ctr"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solidFill>
                            <a:srgbClr val="99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1,649,291</a:t>
                      </a:r>
                      <a:endParaRPr lang="he-IL" sz="1800" kern="1200" dirty="0">
                        <a:solidFill>
                          <a:srgbClr val="99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29" marB="45729" anchor="ctr"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kern="1200" dirty="0">
                          <a:solidFill>
                            <a:srgbClr val="99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7.5%</a:t>
                      </a:r>
                      <a:endParaRPr lang="he-IL" sz="1800" kern="1200" dirty="0">
                        <a:solidFill>
                          <a:srgbClr val="99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29" marB="45729" anchor="ctr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07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שטח יו"ש:</a:t>
                      </a:r>
                    </a:p>
                  </a:txBody>
                  <a:tcPr marL="91449" marR="91449" marT="45729" marB="45729" anchor="ctr"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/>
                        <a:t>5,519,586</a:t>
                      </a:r>
                    </a:p>
                  </a:txBody>
                  <a:tcPr marL="91449" marR="91449" marT="45729" marB="45729" anchor="ctr"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/>
                    </a:p>
                  </a:txBody>
                  <a:tcPr marL="91449" marR="91449" marT="45729" marB="45729" anchor="ctr">
                    <a:lnT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055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שטח ש"ט/</a:t>
                      </a:r>
                      <a:r>
                        <a:rPr lang="he-IL" sz="1800" dirty="0" err="1"/>
                        <a:t>ג"ל</a:t>
                      </a:r>
                      <a:r>
                        <a:rPr lang="he-IL" sz="1800" dirty="0"/>
                        <a:t> מופקדים, מאושרים</a:t>
                      </a:r>
                      <a:r>
                        <a:rPr lang="he-IL" sz="1800" baseline="0" dirty="0"/>
                        <a:t> ו</a:t>
                      </a:r>
                      <a:r>
                        <a:rPr lang="he-IL" sz="1800" dirty="0"/>
                        <a:t>מוכרזים בצו אלוף</a:t>
                      </a:r>
                    </a:p>
                  </a:txBody>
                  <a:tcPr marL="91449" marR="91449" marT="45729" marB="4572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542,231</a:t>
                      </a:r>
                      <a:endParaRPr lang="he-IL" sz="1800" dirty="0"/>
                    </a:p>
                  </a:txBody>
                  <a:tcPr marL="91449" marR="91449" marT="45729" marB="45729"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9.8%</a:t>
                      </a:r>
                    </a:p>
                  </a:txBody>
                  <a:tcPr marL="91449" marR="91449" marT="45729" marB="45729"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539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/>
                        <a:t>שטח ש"ט/</a:t>
                      </a:r>
                      <a:r>
                        <a:rPr lang="he-IL" sz="1800" dirty="0" err="1"/>
                        <a:t>ג"ל</a:t>
                      </a:r>
                      <a:r>
                        <a:rPr lang="he-IL" sz="1800" dirty="0"/>
                        <a:t> מוצעים </a:t>
                      </a:r>
                    </a:p>
                  </a:txBody>
                  <a:tcPr marL="91449" marR="91449" marT="45729" marB="45729" anchor="ctr"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18,523   </a:t>
                      </a:r>
                      <a:endParaRPr lang="he-IL" sz="1800" dirty="0"/>
                    </a:p>
                  </a:txBody>
                  <a:tcPr marL="91449" marR="91449" marT="45729" marB="45729" anchor="ctr"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0.3%</a:t>
                      </a:r>
                    </a:p>
                  </a:txBody>
                  <a:tcPr marL="91449" marR="91449" marT="45729" marB="45729" anchor="ctr"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תמונה 1" descr="מפת תאי שטח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095"/>
          <a:stretch/>
        </p:blipFill>
        <p:spPr>
          <a:xfrm>
            <a:off x="82296" y="39194"/>
            <a:ext cx="2606040" cy="681880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59D8810-5A73-EFC9-3BB2-5C7F0FD0B155}"/>
              </a:ext>
            </a:extLst>
          </p:cNvPr>
          <p:cNvSpPr txBox="1"/>
          <p:nvPr/>
        </p:nvSpPr>
        <p:spPr>
          <a:xfrm>
            <a:off x="2862469" y="2705059"/>
            <a:ext cx="1288112" cy="600164"/>
          </a:xfrm>
          <a:prstGeom prst="rect">
            <a:avLst/>
          </a:prstGeom>
          <a:solidFill>
            <a:srgbClr val="C00000"/>
          </a:solidFill>
        </p:spPr>
        <p:txBody>
          <a:bodyPr wrap="square" rtlCol="1">
            <a:spAutoFit/>
          </a:bodyPr>
          <a:lstStyle/>
          <a:p>
            <a:r>
              <a:rPr lang="he-IL" sz="1100" dirty="0"/>
              <a:t>מתוכם שטחי אש 4,477,045 57% מסה"כ ש"ט/</a:t>
            </a:r>
            <a:r>
              <a:rPr lang="he-IL" sz="1100" dirty="0" err="1"/>
              <a:t>ג"ל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198537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8833" y="-1400530"/>
            <a:ext cx="9404723" cy="1400530"/>
          </a:xfrm>
        </p:spPr>
        <p:txBody>
          <a:bodyPr/>
          <a:lstStyle/>
          <a:p>
            <a:r>
              <a:rPr lang="he-IL" dirty="0"/>
              <a:t>יחידות אקולוגיות</a:t>
            </a:r>
            <a:endParaRPr lang="en-US" dirty="0"/>
          </a:p>
        </p:txBody>
      </p:sp>
      <p:pic>
        <p:nvPicPr>
          <p:cNvPr id="6" name="מציין מיקום תוכן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846" y="-38343"/>
            <a:ext cx="5915154" cy="6896343"/>
          </a:xfrm>
          <a:prstGeom prst="rect">
            <a:avLst/>
          </a:prstGeom>
        </p:spPr>
      </p:pic>
      <p:pic>
        <p:nvPicPr>
          <p:cNvPr id="7" name="תמונה 6" descr="מידת ייצוגן של יחידות אקולוגיות גדולות, טבעיות בשטחים מוגנים&#10;בישראל, ניתוח מחוד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1904"/>
            <a:ext cx="5895975" cy="4143375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-594805" y="612036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רותם ד., גוק ע. 2021 מידת ייצוגן של יחידות אקולוגיות גדולות, טבעיות בשטחים מוגנים</a:t>
            </a:r>
          </a:p>
          <a:p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בישראל, ניתוח מחודש, מסמך מקוצר. חטיבת המדע ויחידת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GIS </a:t>
            </a:r>
            <a:r>
              <a:rPr lang="he-IL" sz="1200" dirty="0">
                <a:latin typeface="Calibri" panose="020F0502020204030204" pitchFamily="34" charset="0"/>
                <a:cs typeface="Calibri" panose="020F0502020204030204" pitchFamily="34" charset="0"/>
              </a:rPr>
              <a:t>רשות הטבע והגנים.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870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 descr="גרף שטח כולל לפי מערכות אקולוגיות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1959305"/>
              </p:ext>
            </p:extLst>
          </p:nvPr>
        </p:nvGraphicFramePr>
        <p:xfrm>
          <a:off x="4610102" y="0"/>
          <a:ext cx="60578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מחבר ישר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29362" y="0"/>
            <a:ext cx="0" cy="685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תרשים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442890"/>
              </p:ext>
            </p:extLst>
          </p:nvPr>
        </p:nvGraphicFramePr>
        <p:xfrm>
          <a:off x="4610102" y="0"/>
          <a:ext cx="60578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תרשים 10" descr="גרף שטח שקיבל תוקף ב 2021 לפי מערכות אקולוגיות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941301"/>
              </p:ext>
            </p:extLst>
          </p:nvPr>
        </p:nvGraphicFramePr>
        <p:xfrm>
          <a:off x="1585547" y="0"/>
          <a:ext cx="796583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>
            <a:spLocks noGrp="1"/>
          </p:cNvSpPr>
          <p:nvPr>
            <p:ph type="title" idx="4294967295"/>
          </p:nvPr>
        </p:nvSpPr>
        <p:spPr>
          <a:xfrm>
            <a:off x="7962189" y="5047488"/>
            <a:ext cx="441147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30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607808" y="-246890"/>
            <a:ext cx="4468368" cy="1325563"/>
          </a:xfrm>
        </p:spPr>
        <p:txBody>
          <a:bodyPr/>
          <a:lstStyle/>
          <a:p>
            <a:r>
              <a:rPr lang="he-IL" dirty="0"/>
              <a:t>חולות נתיב העשרה</a:t>
            </a:r>
            <a:endParaRPr lang="en-US" dirty="0"/>
          </a:p>
        </p:txBody>
      </p:sp>
      <p:pic>
        <p:nvPicPr>
          <p:cNvPr id="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4492" y="792022"/>
            <a:ext cx="3246766" cy="243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6709144" y="792022"/>
            <a:ext cx="5272158" cy="357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he-IL" b="1" dirty="0"/>
              <a:t>מערכת אקולוגית ייחודית ונדירה ביותר – חולות מישור החוף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r>
              <a:rPr lang="he-IL" b="1" dirty="0"/>
              <a:t>חולות נודדים, מיוצבים למחצה ומיוצבים.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עושר מיני צומח – מעל 750 מיני צומח בחולות.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עושר בע"ח ומגוון ייחודי – מינים אוהבי חולות</a:t>
            </a:r>
            <a:r>
              <a:rPr lang="en-US" b="1" dirty="0"/>
              <a:t> </a:t>
            </a:r>
            <a:r>
              <a:rPr lang="he-IL" b="1" dirty="0"/>
              <a:t>- </a:t>
            </a:r>
            <a:r>
              <a:rPr lang="he-IL" b="1" dirty="0" err="1"/>
              <a:t>פסמופיליים</a:t>
            </a:r>
            <a:r>
              <a:rPr lang="he-IL" b="1" dirty="0"/>
              <a:t>.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e-IL" b="1" dirty="0"/>
              <a:t>אחד מבתי הגידול המצויים בסכנה ולא מיוצגים דיים בשמורות.</a:t>
            </a:r>
          </a:p>
          <a:p>
            <a:pPr marL="285750" indent="-285750">
              <a:lnSpc>
                <a:spcPct val="130000"/>
              </a:lnSpc>
              <a:buFont typeface="Arial" pitchFamily="34" charset="0"/>
              <a:buChar char="•"/>
            </a:pPr>
            <a:endParaRPr lang="he-IL" b="1" dirty="0"/>
          </a:p>
        </p:txBody>
      </p:sp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84" y="1078673"/>
            <a:ext cx="3414142" cy="2649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547" y="155635"/>
            <a:ext cx="351577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e-IL" b="1" dirty="0"/>
              <a:t>השתרעו בעבר על כ- 12,500 דונם כיום פחות מ 8,000 דונם של חולות.</a:t>
            </a:r>
          </a:p>
        </p:txBody>
      </p:sp>
      <p:sp>
        <p:nvSpPr>
          <p:cNvPr id="9" name="מלבן 8"/>
          <p:cNvSpPr/>
          <p:nvPr/>
        </p:nvSpPr>
        <p:spPr>
          <a:xfrm>
            <a:off x="603571" y="4274385"/>
            <a:ext cx="2126798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Calibri" panose="020F0502020204030204" pitchFamily="34" charset="0"/>
                <a:ea typeface="Calibri" panose="020F0502020204030204" pitchFamily="34" charset="0"/>
              </a:rPr>
              <a:t>בשבעת העשורים מאז קום המדינה, 70% מבית הגידול החולי נכחד </a:t>
            </a:r>
            <a:endParaRPr lang="en-US" b="1" dirty="0"/>
          </a:p>
        </p:txBody>
      </p:sp>
      <p:pic>
        <p:nvPicPr>
          <p:cNvPr id="10" name="תמונה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584" y="4040650"/>
            <a:ext cx="3695718" cy="2775560"/>
          </a:xfrm>
          <a:prstGeom prst="rect">
            <a:avLst/>
          </a:prstGeom>
        </p:spPr>
      </p:pic>
      <p:pic>
        <p:nvPicPr>
          <p:cNvPr id="11" name="תמונ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3450" y="4058368"/>
            <a:ext cx="3991431" cy="2757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4496" y="6144768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התכנית בהפקדה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2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מיני צומח בסכנת הכחדה </a:t>
            </a:r>
            <a:endParaRPr lang="en-US" dirty="0"/>
          </a:p>
        </p:txBody>
      </p:sp>
      <p:pic>
        <p:nvPicPr>
          <p:cNvPr id="4" name="מציין מיקום תוכן 3" descr="תילום של חוברת שמירת על צמחים בסכנת הכחדה סיכום עשור 2011-202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888" y="1740062"/>
            <a:ext cx="3827937" cy="5117938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319" y="1715375"/>
            <a:ext cx="2790825" cy="990600"/>
          </a:xfrm>
          <a:prstGeom prst="rect">
            <a:avLst/>
          </a:prstGeom>
        </p:spPr>
      </p:pic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069" y="2611790"/>
            <a:ext cx="2867025" cy="2590800"/>
          </a:xfrm>
          <a:prstGeom prst="rect">
            <a:avLst/>
          </a:prstGeom>
        </p:spPr>
      </p:pic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319" y="5172075"/>
            <a:ext cx="2771775" cy="1685925"/>
          </a:xfrm>
          <a:prstGeom prst="rect">
            <a:avLst/>
          </a:prstGeom>
        </p:spPr>
      </p:pic>
      <p:pic>
        <p:nvPicPr>
          <p:cNvPr id="8" name="תמונה 7" descr="צילום של טבלת פילוח בתי גידול של 64 המינים בסכנת הכחדה שאינם מיוצגים בשומורות טבע ובגנים לאומיים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9914" y="2009816"/>
            <a:ext cx="5422537" cy="4293944"/>
          </a:xfrm>
          <a:prstGeom prst="rect">
            <a:avLst/>
          </a:prstGeom>
        </p:spPr>
      </p:pic>
      <p:sp>
        <p:nvSpPr>
          <p:cNvPr id="3" name="מלבן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2623" y="2130552"/>
            <a:ext cx="2642471" cy="481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מלבן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2622" y="3720941"/>
            <a:ext cx="2642471" cy="14511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מלבן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7495" y="5869615"/>
            <a:ext cx="2642471" cy="434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75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1299"/>
          </a:xfrm>
        </p:spPr>
        <p:txBody>
          <a:bodyPr/>
          <a:lstStyle/>
          <a:p>
            <a:r>
              <a:rPr lang="he-IL" dirty="0"/>
              <a:t>ניו מג'דל</a:t>
            </a:r>
            <a:endParaRPr lang="en-US" dirty="0"/>
          </a:p>
        </p:txBody>
      </p:sp>
      <p:pic>
        <p:nvPicPr>
          <p:cNvPr id="4" name="מציין מיקום תוכן 3" descr="סיכום ערכיות גאולוגית / בטונית. השכונה מתוכננת על השטח היחידי בארץ של חולות מגיל קרטיקון ויורא באזור גשום. בשל המסלע המיוחד השטח מהווה בית גידול למינים נדירים ובסכנת הכחדה מיידית.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1347597"/>
            <a:ext cx="9796272" cy="5510403"/>
          </a:xfrm>
        </p:spPr>
      </p:pic>
    </p:spTree>
    <p:extLst>
      <p:ext uri="{BB962C8B-B14F-4D97-AF65-F5344CB8AC3E}">
        <p14:creationId xmlns:p14="http://schemas.microsoft.com/office/powerpoint/2010/main" val="358571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805672" y="-74471"/>
            <a:ext cx="3386328" cy="1325563"/>
          </a:xfrm>
        </p:spPr>
        <p:txBody>
          <a:bodyPr/>
          <a:lstStyle/>
          <a:p>
            <a:r>
              <a:rPr lang="he-IL" dirty="0"/>
              <a:t>שיקום בתי גידול</a:t>
            </a:r>
            <a:endParaRPr lang="en-US" dirty="0"/>
          </a:p>
        </p:txBody>
      </p:sp>
      <p:pic>
        <p:nvPicPr>
          <p:cNvPr id="4" name="מציין מיקום תוכן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7"/>
          <a:stretch/>
        </p:blipFill>
        <p:spPr>
          <a:xfrm>
            <a:off x="2522224" y="1014984"/>
            <a:ext cx="2101251" cy="5239512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37634"/>
            <a:ext cx="2460825" cy="5006635"/>
          </a:xfrm>
          <a:prstGeom prst="rect">
            <a:avLst/>
          </a:prstGeom>
        </p:spPr>
      </p:pic>
      <p:grpSp>
        <p:nvGrpSpPr>
          <p:cNvPr id="6" name="קבוצ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0295" y="2358231"/>
            <a:ext cx="3261705" cy="3690789"/>
            <a:chOff x="0" y="2318021"/>
            <a:chExt cx="4186773" cy="4634416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318021"/>
              <a:ext cx="4186773" cy="4634416"/>
            </a:xfrm>
            <a:prstGeom prst="rect">
              <a:avLst/>
            </a:prstGeom>
          </p:spPr>
        </p:pic>
        <p:sp>
          <p:nvSpPr>
            <p:cNvPr id="8" name="צורה חופשית 7"/>
            <p:cNvSpPr/>
            <p:nvPr/>
          </p:nvSpPr>
          <p:spPr>
            <a:xfrm>
              <a:off x="1532767" y="6048956"/>
              <a:ext cx="711668" cy="601224"/>
            </a:xfrm>
            <a:custGeom>
              <a:avLst/>
              <a:gdLst>
                <a:gd name="connsiteX0" fmla="*/ 323273 w 766618"/>
                <a:gd name="connsiteY0" fmla="*/ 544946 h 655782"/>
                <a:gd name="connsiteX1" fmla="*/ 498764 w 766618"/>
                <a:gd name="connsiteY1" fmla="*/ 655782 h 655782"/>
                <a:gd name="connsiteX2" fmla="*/ 766618 w 766618"/>
                <a:gd name="connsiteY2" fmla="*/ 387927 h 655782"/>
                <a:gd name="connsiteX3" fmla="*/ 508000 w 766618"/>
                <a:gd name="connsiteY3" fmla="*/ 212437 h 655782"/>
                <a:gd name="connsiteX4" fmla="*/ 110837 w 766618"/>
                <a:gd name="connsiteY4" fmla="*/ 0 h 655782"/>
                <a:gd name="connsiteX5" fmla="*/ 0 w 766618"/>
                <a:gd name="connsiteY5" fmla="*/ 73891 h 655782"/>
                <a:gd name="connsiteX6" fmla="*/ 258618 w 766618"/>
                <a:gd name="connsiteY6" fmla="*/ 212437 h 655782"/>
                <a:gd name="connsiteX7" fmla="*/ 443346 w 766618"/>
                <a:gd name="connsiteY7" fmla="*/ 360218 h 655782"/>
                <a:gd name="connsiteX8" fmla="*/ 323273 w 766618"/>
                <a:gd name="connsiteY8" fmla="*/ 544946 h 655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618" h="655782">
                  <a:moveTo>
                    <a:pt x="323273" y="544946"/>
                  </a:moveTo>
                  <a:lnTo>
                    <a:pt x="498764" y="655782"/>
                  </a:lnTo>
                  <a:lnTo>
                    <a:pt x="766618" y="387927"/>
                  </a:lnTo>
                  <a:lnTo>
                    <a:pt x="508000" y="212437"/>
                  </a:lnTo>
                  <a:lnTo>
                    <a:pt x="110837" y="0"/>
                  </a:lnTo>
                  <a:lnTo>
                    <a:pt x="0" y="73891"/>
                  </a:lnTo>
                  <a:lnTo>
                    <a:pt x="258618" y="212437"/>
                  </a:lnTo>
                  <a:lnTo>
                    <a:pt x="443346" y="360218"/>
                  </a:lnTo>
                  <a:lnTo>
                    <a:pt x="323273" y="544946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9" name="תמונה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655" y="117236"/>
            <a:ext cx="3817655" cy="3329553"/>
          </a:xfrm>
          <a:prstGeom prst="rect">
            <a:avLst/>
          </a:prstGeom>
        </p:spPr>
      </p:pic>
      <p:pic>
        <p:nvPicPr>
          <p:cNvPr id="10" name="תמונה 9" descr="מפתות וצילומים של איזורי שיקום בתי גידול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280" y="3640951"/>
            <a:ext cx="3817655" cy="3204247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50608" y="39044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צורה חופשית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0256" y="3840480"/>
            <a:ext cx="576072" cy="1463040"/>
          </a:xfrm>
          <a:custGeom>
            <a:avLst/>
            <a:gdLst>
              <a:gd name="connsiteX0" fmla="*/ 566928 w 576072"/>
              <a:gd name="connsiteY0" fmla="*/ 64008 h 1463040"/>
              <a:gd name="connsiteX1" fmla="*/ 36576 w 576072"/>
              <a:gd name="connsiteY1" fmla="*/ 0 h 1463040"/>
              <a:gd name="connsiteX2" fmla="*/ 0 w 576072"/>
              <a:gd name="connsiteY2" fmla="*/ 1088136 h 1463040"/>
              <a:gd name="connsiteX3" fmla="*/ 384048 w 576072"/>
              <a:gd name="connsiteY3" fmla="*/ 1463040 h 1463040"/>
              <a:gd name="connsiteX4" fmla="*/ 576072 w 576072"/>
              <a:gd name="connsiteY4" fmla="*/ 1444752 h 1463040"/>
              <a:gd name="connsiteX5" fmla="*/ 566928 w 576072"/>
              <a:gd name="connsiteY5" fmla="*/ 64008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72" h="1463040">
                <a:moveTo>
                  <a:pt x="566928" y="64008"/>
                </a:moveTo>
                <a:lnTo>
                  <a:pt x="36576" y="0"/>
                </a:lnTo>
                <a:lnTo>
                  <a:pt x="0" y="1088136"/>
                </a:lnTo>
                <a:lnTo>
                  <a:pt x="384048" y="1463040"/>
                </a:lnTo>
                <a:lnTo>
                  <a:pt x="576072" y="1444752"/>
                </a:lnTo>
                <a:lnTo>
                  <a:pt x="566928" y="6400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צורה חופשית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7482" y="243840"/>
            <a:ext cx="576072" cy="1463040"/>
          </a:xfrm>
          <a:custGeom>
            <a:avLst/>
            <a:gdLst>
              <a:gd name="connsiteX0" fmla="*/ 566928 w 576072"/>
              <a:gd name="connsiteY0" fmla="*/ 64008 h 1463040"/>
              <a:gd name="connsiteX1" fmla="*/ 36576 w 576072"/>
              <a:gd name="connsiteY1" fmla="*/ 0 h 1463040"/>
              <a:gd name="connsiteX2" fmla="*/ 0 w 576072"/>
              <a:gd name="connsiteY2" fmla="*/ 1088136 h 1463040"/>
              <a:gd name="connsiteX3" fmla="*/ 384048 w 576072"/>
              <a:gd name="connsiteY3" fmla="*/ 1463040 h 1463040"/>
              <a:gd name="connsiteX4" fmla="*/ 576072 w 576072"/>
              <a:gd name="connsiteY4" fmla="*/ 1444752 h 1463040"/>
              <a:gd name="connsiteX5" fmla="*/ 566928 w 576072"/>
              <a:gd name="connsiteY5" fmla="*/ 64008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072" h="1463040">
                <a:moveTo>
                  <a:pt x="566928" y="64008"/>
                </a:moveTo>
                <a:lnTo>
                  <a:pt x="36576" y="0"/>
                </a:lnTo>
                <a:lnTo>
                  <a:pt x="0" y="1088136"/>
                </a:lnTo>
                <a:lnTo>
                  <a:pt x="384048" y="1463040"/>
                </a:lnTo>
                <a:lnTo>
                  <a:pt x="576072" y="1444752"/>
                </a:lnTo>
                <a:lnTo>
                  <a:pt x="566928" y="64008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5069" y="338328"/>
            <a:ext cx="363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https://corona.cast.uark.edu/atlas#zoom=15&amp;center=3909205,3875453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112" y="6407471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b="1" dirty="0">
                <a:solidFill>
                  <a:srgbClr val="00B050"/>
                </a:solidFill>
              </a:rPr>
              <a:t>הוחלט לאחרונה להפקיד את התכנית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2742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6809</TotalTime>
  <Words>964</Words>
  <Application>Microsoft Office PowerPoint</Application>
  <PresentationFormat>מסך רחב</PresentationFormat>
  <Paragraphs>130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Heebo</vt:lpstr>
      <vt:lpstr>Tahoma</vt:lpstr>
      <vt:lpstr>Wingdings</vt:lpstr>
      <vt:lpstr>Wingdings 3</vt:lpstr>
      <vt:lpstr>ערכת נושא Office</vt:lpstr>
      <vt:lpstr>יונים</vt:lpstr>
      <vt:lpstr>עיצוב מותאם אישית</vt:lpstr>
      <vt:lpstr>Office Theme</vt:lpstr>
      <vt:lpstr>אכרזה: לאן הגענו ומה חסר ביבשה?  </vt:lpstr>
      <vt:lpstr>הקריטריונים העיקריים לבחינת פערי שימור בישראל ולבחינת הוספת שטחים מוגנים נשענים על עקרונות אקולוגיים ועל הטמעת עקרונות של אמנת המגוון הביולוגי (CBD) והמלצותיה לעשור האחרון הידועות בשם המלצות AICH</vt:lpstr>
      <vt:lpstr>תאי שטח</vt:lpstr>
      <vt:lpstr>יחידות אקולוגיות</vt:lpstr>
      <vt:lpstr>13</vt:lpstr>
      <vt:lpstr>חולות נתיב העשרה</vt:lpstr>
      <vt:lpstr>מיני צומח בסכנת הכחדה </vt:lpstr>
      <vt:lpstr>ניו מג'דל</vt:lpstr>
      <vt:lpstr>שיקום בתי גידול</vt:lpstr>
      <vt:lpstr>שיקום בתי גידול</vt:lpstr>
      <vt:lpstr>משאבי הטבע בפרק שטחים פתוחים</vt:lpstr>
      <vt:lpstr>אקולוגיה</vt:lpstr>
      <vt:lpstr>המרכיבים החשובים- שמורות ומסדרונות (שטח מוגן)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אכרזה: לאן הגענו ומה חסר ביבשה?</dc:title>
  <dc:creator>ניר אנגרט nir angert</dc:creator>
  <cp:lastModifiedBy>גילה גרטל</cp:lastModifiedBy>
  <cp:revision>37</cp:revision>
  <dcterms:created xsi:type="dcterms:W3CDTF">2022-02-25T15:07:32Z</dcterms:created>
  <dcterms:modified xsi:type="dcterms:W3CDTF">2023-12-05T14:43:38Z</dcterms:modified>
</cp:coreProperties>
</file>