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8" r:id="rId3"/>
    <p:sldId id="276" r:id="rId4"/>
    <p:sldId id="300" r:id="rId5"/>
    <p:sldId id="299" r:id="rId6"/>
    <p:sldId id="301" r:id="rId7"/>
    <p:sldId id="302" r:id="rId8"/>
    <p:sldId id="315" r:id="rId9"/>
    <p:sldId id="303" r:id="rId10"/>
    <p:sldId id="304" r:id="rId11"/>
    <p:sldId id="307" r:id="rId12"/>
    <p:sldId id="317" r:id="rId13"/>
    <p:sldId id="318" r:id="rId14"/>
    <p:sldId id="316" r:id="rId15"/>
    <p:sldId id="313" r:id="rId16"/>
    <p:sldId id="320" r:id="rId17"/>
    <p:sldId id="322" r:id="rId18"/>
    <p:sldId id="324" r:id="rId19"/>
    <p:sldId id="306" r:id="rId20"/>
    <p:sldId id="319" r:id="rId21"/>
    <p:sldId id="323" r:id="rId22"/>
    <p:sldId id="297" r:id="rId23"/>
    <p:sldId id="296" r:id="rId24"/>
    <p:sldId id="30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5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4D26"/>
    <a:srgbClr val="0F6B34"/>
    <a:srgbClr val="E76D1A"/>
    <a:srgbClr val="EB7255"/>
    <a:srgbClr val="EB7154"/>
    <a:srgbClr val="E87159"/>
    <a:srgbClr val="B8D82B"/>
    <a:srgbClr val="004437"/>
    <a:srgbClr val="F8E258"/>
    <a:srgbClr val="49BD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55" autoAdjust="0"/>
    <p:restoredTop sz="86388" autoAdjust="0"/>
  </p:normalViewPr>
  <p:slideViewPr>
    <p:cSldViewPr snapToGrid="0" showGuides="1">
      <p:cViewPr varScale="1">
        <p:scale>
          <a:sx n="57" d="100"/>
          <a:sy n="57" d="100"/>
        </p:scale>
        <p:origin x="244" y="52"/>
      </p:cViewPr>
      <p:guideLst>
        <p:guide orient="horz" pos="2160"/>
        <p:guide pos="55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1" d="100"/>
          <a:sy n="81" d="100"/>
        </p:scale>
        <p:origin x="389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9490819733660328"/>
          <c:y val="7.1917967358360993E-2"/>
          <c:w val="0.52787884698053666"/>
          <c:h val="0.6830202048280109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280-4D74-8032-3832E68324A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280-4D74-8032-3832E68324A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280-4D74-8032-3832E68324A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280-4D74-8032-3832E68324A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280-4D74-8032-3832E68324A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280-4D74-8032-3832E68324A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71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'הגביע הקדוש'!$B$30:$G$30</c:f>
              <c:strCache>
                <c:ptCount val="6"/>
                <c:pt idx="0">
                  <c:v>לא מיוצגים</c:v>
                </c:pt>
                <c:pt idx="1">
                  <c:v>שמורה/ גן לאומי</c:v>
                </c:pt>
                <c:pt idx="2">
                  <c:v>קק"ל</c:v>
                </c:pt>
                <c:pt idx="3">
                  <c:v>שמורה/ גן לאומי+ קק"ל</c:v>
                </c:pt>
                <c:pt idx="4">
                  <c:v>שמורה מוצעת</c:v>
                </c:pt>
                <c:pt idx="5">
                  <c:v>שמורה מופקדת (חרמון/ יו"ש)</c:v>
                </c:pt>
              </c:strCache>
            </c:strRef>
          </c:cat>
          <c:val>
            <c:numRef>
              <c:f>'הגביע הקדוש'!$B$31:$G$31</c:f>
              <c:numCache>
                <c:formatCode>General</c:formatCode>
                <c:ptCount val="6"/>
                <c:pt idx="0">
                  <c:v>41</c:v>
                </c:pt>
                <c:pt idx="1">
                  <c:v>190</c:v>
                </c:pt>
                <c:pt idx="2">
                  <c:v>15</c:v>
                </c:pt>
                <c:pt idx="3">
                  <c:v>120</c:v>
                </c:pt>
                <c:pt idx="4">
                  <c:v>8</c:v>
                </c:pt>
                <c:pt idx="5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280-4D74-8032-3832E68324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6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47780396538270553"/>
          <c:w val="0.58552687144299298"/>
          <c:h val="0.520913386856778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4AC-4087-9FA5-8AABC229A2C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4AC-4087-9FA5-8AABC229A2CB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4AC-4087-9FA5-8AABC229A2CB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4AC-4087-9FA5-8AABC229A2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'[1]נתונים לגרף'!$A$17:$A$18</c:f>
              <c:strCache>
                <c:ptCount val="2"/>
                <c:pt idx="0">
                  <c:v>סה"כ מינים שמורים בגנים</c:v>
                </c:pt>
                <c:pt idx="1">
                  <c:v>מינים שאינם שמורים בגנים</c:v>
                </c:pt>
              </c:strCache>
            </c:strRef>
          </c:cat>
          <c:val>
            <c:numRef>
              <c:f>'[1]נתונים לגרף'!$B$17:$B$18</c:f>
              <c:numCache>
                <c:formatCode>General</c:formatCode>
                <c:ptCount val="2"/>
                <c:pt idx="0">
                  <c:v>346</c:v>
                </c:pt>
                <c:pt idx="1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4AC-4087-9FA5-8AABC229A2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6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DA2AD2-E159-493C-B36B-56A56D87A572}" type="datetimeFigureOut">
              <a:rPr lang="en-GB" smtClean="0"/>
              <a:t>05/12/2023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CF21D-9888-4C21-B75E-8DCB990ECD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9791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C3AE5-A434-4F95-8D28-093488A647E5}" type="datetimeFigureOut">
              <a:rPr lang="en-GB" smtClean="0"/>
              <a:t>05/12/2023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CBC8D-DB39-46D7-9837-478B9C6F3B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870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CBC8D-DB39-46D7-9837-478B9C6F3BB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051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804259"/>
            <a:ext cx="9144000" cy="3228988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64368" y="1266092"/>
            <a:ext cx="4026877" cy="713434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/>
              <a:t>כותרת ראשית</a:t>
            </a:r>
            <a:endParaRPr lang="en-US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6903569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7617001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8330433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2497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F8E258"/>
                </a:solidFill>
                <a:cs typeface="+mn-cs"/>
              </a:defRPr>
            </a:lvl1pPr>
          </a:lstStyle>
          <a:p>
            <a:r>
              <a:rPr lang="he-IL" dirty="0"/>
              <a:t>שער משנה (חוצץ)</a:t>
            </a:r>
            <a:endParaRPr lang="en-GB" dirty="0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6903569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7617001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8330433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87603"/>
            <a:ext cx="214278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85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1216025"/>
            <a:ext cx="3084513" cy="5641975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3541573" y="2884435"/>
            <a:ext cx="5329237" cy="2802932"/>
          </a:xfrm>
        </p:spPr>
        <p:txBody>
          <a:bodyPr>
            <a:noAutofit/>
          </a:bodyPr>
          <a:lstStyle>
            <a:lvl1pPr marL="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20" hasCustomPrompt="1"/>
          </p:nvPr>
        </p:nvSpPr>
        <p:spPr>
          <a:xfrm>
            <a:off x="6903569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7617001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8330433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1926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1188" y="1902525"/>
            <a:ext cx="4449622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150347"/>
            <a:ext cx="4320791" cy="3808326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4421188" y="4089400"/>
            <a:ext cx="4429125" cy="1868488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1834890"/>
            <a:ext cx="4401945" cy="315457"/>
          </a:xfrm>
        </p:spPr>
        <p:txBody>
          <a:bodyPr>
            <a:normAutofit/>
          </a:bodyPr>
          <a:lstStyle>
            <a:lvl1pPr marL="0" indent="0" algn="just" rtl="1">
              <a:buNone/>
              <a:defRPr sz="1400" baseline="0">
                <a:solidFill>
                  <a:srgbClr val="004437"/>
                </a:solidFill>
              </a:defRPr>
            </a:lvl1pPr>
          </a:lstStyle>
          <a:p>
            <a:pPr lvl="0"/>
            <a:r>
              <a:rPr lang="he-IL" dirty="0"/>
              <a:t>תיאור תמונה לדוגמה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421188" y="3729579"/>
            <a:ext cx="4533846" cy="359821"/>
          </a:xfrm>
        </p:spPr>
        <p:txBody>
          <a:bodyPr>
            <a:noAutofit/>
          </a:bodyPr>
          <a:lstStyle>
            <a:lvl1pPr marL="0" indent="0" algn="r" rtl="1">
              <a:buFontTx/>
              <a:buNone/>
              <a:defRPr sz="14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e-IL" dirty="0"/>
              <a:t>תיאור תמונה לדוגמה</a:t>
            </a:r>
            <a:endParaRPr lang="en-GB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22" hasCustomPrompt="1"/>
          </p:nvPr>
        </p:nvSpPr>
        <p:spPr>
          <a:xfrm>
            <a:off x="6903569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23" hasCustomPrompt="1"/>
          </p:nvPr>
        </p:nvSpPr>
        <p:spPr>
          <a:xfrm>
            <a:off x="7617001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24" hasCustomPrompt="1"/>
          </p:nvPr>
        </p:nvSpPr>
        <p:spPr>
          <a:xfrm>
            <a:off x="8330433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7970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6903569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7617001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8330433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2169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3541573" y="2884435"/>
            <a:ext cx="5329237" cy="2802932"/>
          </a:xfrm>
        </p:spPr>
        <p:txBody>
          <a:bodyPr>
            <a:noAutofit/>
          </a:bodyPr>
          <a:lstStyle>
            <a:lvl1pPr marL="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6903569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7617001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8330433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2535" y="4698000"/>
            <a:ext cx="824427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34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8D82B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3541573" y="2884435"/>
            <a:ext cx="5329237" cy="2802932"/>
          </a:xfrm>
        </p:spPr>
        <p:txBody>
          <a:bodyPr>
            <a:noAutofit/>
          </a:bodyPr>
          <a:lstStyle>
            <a:lvl1pPr marL="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6903569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7617001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8330433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98000"/>
            <a:ext cx="3425194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93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59CC6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3541573" y="2884435"/>
            <a:ext cx="5329237" cy="2802932"/>
          </a:xfrm>
        </p:spPr>
        <p:txBody>
          <a:bodyPr>
            <a:noAutofit/>
          </a:bodyPr>
          <a:lstStyle>
            <a:lvl1pPr marL="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6903569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7617001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8330433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98000"/>
            <a:ext cx="2049882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84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3541573" y="2884435"/>
            <a:ext cx="5329237" cy="2802932"/>
          </a:xfrm>
        </p:spPr>
        <p:txBody>
          <a:bodyPr>
            <a:noAutofit/>
          </a:bodyPr>
          <a:lstStyle>
            <a:lvl1pPr marL="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6903569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7617001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8330433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" y="4698000"/>
            <a:ext cx="214278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93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8D82B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3541573" y="2884435"/>
            <a:ext cx="5329237" cy="2802932"/>
          </a:xfrm>
        </p:spPr>
        <p:txBody>
          <a:bodyPr>
            <a:noAutofit/>
          </a:bodyPr>
          <a:lstStyle>
            <a:lvl1pPr marL="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6903569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7617001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8330433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682" y="5505668"/>
            <a:ext cx="2160000" cy="135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73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/>
              <a:t>שער משנה (חוצץ)</a:t>
            </a:r>
            <a:endParaRPr lang="en-GB" dirty="0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6903569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7617001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8330433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0073" y="3798030"/>
            <a:ext cx="83720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48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8D82B"/>
                </a:solidFill>
                <a:cs typeface="+mn-cs"/>
              </a:defRPr>
            </a:lvl1pPr>
          </a:lstStyle>
          <a:p>
            <a:r>
              <a:rPr lang="he-IL" dirty="0"/>
              <a:t>שער משנה (חוצץ)</a:t>
            </a:r>
            <a:endParaRPr lang="en-GB" dirty="0"/>
          </a:p>
        </p:txBody>
      </p:sp>
      <p:sp>
        <p:nvSpPr>
          <p:cNvPr id="7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6903569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7617001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8330433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88"/>
          <a:stretch/>
        </p:blipFill>
        <p:spPr>
          <a:xfrm>
            <a:off x="1100664" y="4594835"/>
            <a:ext cx="2160000" cy="138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94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/>
              <a:t>שער משנה (חוצץ)</a:t>
            </a:r>
            <a:endParaRPr lang="en-GB" dirty="0"/>
          </a:p>
        </p:txBody>
      </p:sp>
      <p:sp>
        <p:nvSpPr>
          <p:cNvPr id="7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6903569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7617001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8330433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44" y="3784223"/>
            <a:ext cx="2160000" cy="215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18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053D9-701C-444A-8C64-AAC652109DAE}" type="datetimeFigureOut">
              <a:rPr lang="en-GB" smtClean="0"/>
              <a:t>05/12/2023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7385396" y="6033247"/>
            <a:ext cx="1758604" cy="82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118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4" r:id="rId4"/>
    <p:sldLayoutId id="2147483682" r:id="rId5"/>
    <p:sldLayoutId id="2147483683" r:id="rId6"/>
    <p:sldLayoutId id="2147483675" r:id="rId7"/>
    <p:sldLayoutId id="2147483676" r:id="rId8"/>
    <p:sldLayoutId id="2147483677" r:id="rId9"/>
    <p:sldLayoutId id="2147483681" r:id="rId10"/>
    <p:sldLayoutId id="2147483678" r:id="rId11"/>
    <p:sldLayoutId id="2147483679" r:id="rId12"/>
    <p:sldLayoutId id="214748368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://beshvilhaarez.parks.org.il/distinct/images/9.2%20final.pdf" TargetMode="Externa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9253" y="383458"/>
            <a:ext cx="5866116" cy="1238865"/>
          </a:xfrm>
        </p:spPr>
        <p:txBody>
          <a:bodyPr>
            <a:normAutofit/>
          </a:bodyPr>
          <a:lstStyle/>
          <a:p>
            <a:r>
              <a:rPr lang="he-IL" sz="3600" b="1" dirty="0"/>
              <a:t>צמחים בסכנת הכחדה</a:t>
            </a:r>
            <a:br>
              <a:rPr lang="he-IL" sz="3600" b="1" dirty="0"/>
            </a:br>
            <a:r>
              <a:rPr lang="he-IL" sz="3600" b="1" dirty="0"/>
              <a:t>לאן הגענו ומה חסר?</a:t>
            </a:r>
            <a:endParaRPr lang="en-GB" sz="3600" b="1" dirty="0"/>
          </a:p>
        </p:txBody>
      </p:sp>
      <p:pic>
        <p:nvPicPr>
          <p:cNvPr id="5" name="תמונה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355" y="2517058"/>
            <a:ext cx="5506064" cy="4129548"/>
          </a:xfrm>
          <a:prstGeom prst="rect">
            <a:avLst/>
          </a:prstGeom>
        </p:spPr>
      </p:pic>
      <p:sp>
        <p:nvSpPr>
          <p:cNvPr id="7" name="תיבת טקסט 13">
            <a:extLst>
              <a:ext uri="{FF2B5EF4-FFF2-40B4-BE49-F238E27FC236}">
                <a16:creationId xmlns:a16="http://schemas.microsoft.com/office/drawing/2014/main" id="{565F5ED0-46E0-494E-9023-4527C646A22C}"/>
              </a:ext>
            </a:extLst>
          </p:cNvPr>
          <p:cNvSpPr txBox="1"/>
          <p:nvPr/>
        </p:nvSpPr>
        <p:spPr>
          <a:xfrm>
            <a:off x="3569771" y="6324081"/>
            <a:ext cx="1989647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1">
            <a:spAutoFit/>
          </a:bodyPr>
          <a:lstStyle/>
          <a:p>
            <a:r>
              <a:rPr lang="he-IL" sz="1400" b="1" dirty="0"/>
              <a:t>סתוונית הרמון בהר הנגב</a:t>
            </a:r>
          </a:p>
        </p:txBody>
      </p:sp>
      <p:pic>
        <p:nvPicPr>
          <p:cNvPr id="6" name="תמונה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9134" y="2517058"/>
            <a:ext cx="3100848" cy="4134464"/>
          </a:xfrm>
          <a:prstGeom prst="rect">
            <a:avLst/>
          </a:prstGeom>
        </p:spPr>
      </p:pic>
      <p:sp>
        <p:nvSpPr>
          <p:cNvPr id="9" name="תיבת טקסט 13">
            <a:extLst>
              <a:ext uri="{FF2B5EF4-FFF2-40B4-BE49-F238E27FC236}">
                <a16:creationId xmlns:a16="http://schemas.microsoft.com/office/drawing/2014/main" id="{565F5ED0-46E0-494E-9023-4527C646A22C}"/>
              </a:ext>
            </a:extLst>
          </p:cNvPr>
          <p:cNvSpPr txBox="1"/>
          <p:nvPr/>
        </p:nvSpPr>
        <p:spPr>
          <a:xfrm>
            <a:off x="6380412" y="6319165"/>
            <a:ext cx="2520242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1">
            <a:spAutoFit/>
          </a:bodyPr>
          <a:lstStyle/>
          <a:p>
            <a:r>
              <a:rPr lang="he-IL" sz="1400" b="1" dirty="0"/>
              <a:t>סומקן ענקי בגן מקלט נבי סמואל</a:t>
            </a:r>
          </a:p>
        </p:txBody>
      </p:sp>
      <p:graphicFrame>
        <p:nvGraphicFramePr>
          <p:cNvPr id="2" name="אובייקט 1" descr="לוגו ציוני דרך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1251143"/>
              </p:ext>
            </p:extLst>
          </p:nvPr>
        </p:nvGraphicFramePr>
        <p:xfrm>
          <a:off x="7305369" y="153471"/>
          <a:ext cx="1557654" cy="110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7562591" imgH="5346465" progId="AcroExch.Document.DC">
                  <p:embed/>
                </p:oleObj>
              </mc:Choice>
              <mc:Fallback>
                <p:oleObj name="Acrobat Document" r:id="rId4" imgW="7562591" imgH="534646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05369" y="153471"/>
                        <a:ext cx="1557654" cy="1101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068090" y="1899775"/>
            <a:ext cx="4358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dirty="0">
                <a:solidFill>
                  <a:schemeClr val="bg1"/>
                </a:solidFill>
              </a:rPr>
              <a:t>מרגרטה </a:t>
            </a:r>
            <a:r>
              <a:rPr lang="he-IL" dirty="0" err="1">
                <a:solidFill>
                  <a:schemeClr val="bg1"/>
                </a:solidFill>
              </a:rPr>
              <a:t>וולצ'אק</a:t>
            </a:r>
            <a:r>
              <a:rPr lang="he-IL" dirty="0">
                <a:solidFill>
                  <a:schemeClr val="bg1"/>
                </a:solidFill>
              </a:rPr>
              <a:t> ומרב לבל, רשות הטבע והגנים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715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46962" y="683325"/>
            <a:ext cx="7423848" cy="318161"/>
          </a:xfrm>
        </p:spPr>
        <p:txBody>
          <a:bodyPr/>
          <a:lstStyle/>
          <a:p>
            <a:r>
              <a:rPr lang="he-IL" sz="3200" dirty="0"/>
              <a:t>שימור באתרים לא מוגנים סטטוטורית</a:t>
            </a:r>
            <a:endParaRPr lang="en-US" sz="3200" dirty="0"/>
          </a:p>
        </p:txBody>
      </p:sp>
      <p:sp>
        <p:nvSpPr>
          <p:cNvPr id="8" name="מלבן 7"/>
          <p:cNvSpPr/>
          <p:nvPr/>
        </p:nvSpPr>
        <p:spPr>
          <a:xfrm>
            <a:off x="110415" y="1291617"/>
            <a:ext cx="8581302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r" rtl="1"/>
            <a:r>
              <a:rPr lang="he-IL" sz="2400" dirty="0"/>
              <a:t>איתרנו 73 אתרים החשובים ביותר לשימור הצמחים בסכנת הכחדה שאינם מוגנים סטטוטורית ומקדמים פתרונות להגנתם</a:t>
            </a:r>
          </a:p>
        </p:txBody>
      </p:sp>
      <p:pic>
        <p:nvPicPr>
          <p:cNvPr id="9" name="תמונה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33" y="2188685"/>
            <a:ext cx="3211154" cy="20332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4932" y="2181309"/>
            <a:ext cx="1117614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he-IL" sz="1050" b="1" dirty="0"/>
              <a:t>בקעת בית נטופה</a:t>
            </a:r>
            <a:endParaRPr lang="en-US" sz="1050" b="1" dirty="0"/>
          </a:p>
        </p:txBody>
      </p:sp>
      <p:pic>
        <p:nvPicPr>
          <p:cNvPr id="12" name="תמונה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6065" y="2181309"/>
            <a:ext cx="3185652" cy="200804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19099" y="2188685"/>
            <a:ext cx="1963999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he-IL" sz="1050" b="1" dirty="0"/>
              <a:t>שדות מצפה יאיר, דרום הר חברון</a:t>
            </a:r>
            <a:endParaRPr lang="en-US" sz="1050" b="1" dirty="0"/>
          </a:p>
        </p:txBody>
      </p:sp>
      <p:pic>
        <p:nvPicPr>
          <p:cNvPr id="14" name="תמונה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6255" y="4339941"/>
            <a:ext cx="3318785" cy="218493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46672" y="4339942"/>
            <a:ext cx="841897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he-IL" sz="1050" b="1" dirty="0"/>
              <a:t>אחו בנימינה</a:t>
            </a:r>
            <a:endParaRPr lang="en-US" sz="1050" b="1" dirty="0"/>
          </a:p>
        </p:txBody>
      </p:sp>
      <p:pic>
        <p:nvPicPr>
          <p:cNvPr id="16" name="תמונה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80809" y="4594065"/>
            <a:ext cx="2032985" cy="152473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95945" y="4339942"/>
            <a:ext cx="835485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he-IL" sz="1050" b="1" dirty="0" err="1"/>
              <a:t>מיאגרון</a:t>
            </a:r>
            <a:r>
              <a:rPr lang="he-IL" sz="1050" b="1" dirty="0"/>
              <a:t> </a:t>
            </a:r>
            <a:r>
              <a:rPr lang="he-IL" sz="1050" b="1" dirty="0" err="1"/>
              <a:t>אזון</a:t>
            </a:r>
            <a:endParaRPr lang="en-US" sz="1050" b="1" dirty="0"/>
          </a:p>
        </p:txBody>
      </p:sp>
      <p:pic>
        <p:nvPicPr>
          <p:cNvPr id="3" name="תמונה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796" t="15831" r="27312" b="10383"/>
          <a:stretch/>
        </p:blipFill>
        <p:spPr>
          <a:xfrm>
            <a:off x="6390409" y="4318503"/>
            <a:ext cx="1974589" cy="2054424"/>
          </a:xfrm>
          <a:prstGeom prst="rect">
            <a:avLst/>
          </a:prstGeom>
        </p:spPr>
      </p:pic>
      <p:pic>
        <p:nvPicPr>
          <p:cNvPr id="4" name="תמונה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32906" y="2456956"/>
            <a:ext cx="2017146" cy="151285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57954" y="3935193"/>
            <a:ext cx="1005403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he-IL" sz="1050" b="1" dirty="0" err="1"/>
              <a:t>מניפנית</a:t>
            </a:r>
            <a:r>
              <a:rPr lang="he-IL" sz="1050" b="1" dirty="0"/>
              <a:t> </a:t>
            </a:r>
            <a:r>
              <a:rPr lang="he-IL" sz="1050" b="1" dirty="0" err="1"/>
              <a:t>גרוזית</a:t>
            </a:r>
            <a:endParaRPr lang="en-US" sz="105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471163" y="6089515"/>
            <a:ext cx="864339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r" rtl="1"/>
            <a:r>
              <a:rPr lang="he-IL" sz="1050" b="1" dirty="0" err="1"/>
              <a:t>אקינוס</a:t>
            </a:r>
            <a:r>
              <a:rPr lang="he-IL" sz="1050" b="1" dirty="0"/>
              <a:t> ריחני</a:t>
            </a: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1460114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49398" y="575170"/>
            <a:ext cx="7423848" cy="318161"/>
          </a:xfrm>
        </p:spPr>
        <p:txBody>
          <a:bodyPr/>
          <a:lstStyle/>
          <a:p>
            <a:pPr algn="ctr"/>
            <a:r>
              <a:rPr lang="he-IL" sz="2800" dirty="0"/>
              <a:t>אתר הצמחים בסכנת הכחדה בישראל </a:t>
            </a:r>
            <a:r>
              <a:rPr lang="en-US" sz="2800" dirty="0"/>
              <a:t>https://redlist.parks.org.il/</a:t>
            </a:r>
          </a:p>
        </p:txBody>
      </p:sp>
      <p:pic>
        <p:nvPicPr>
          <p:cNvPr id="8" name="תמונה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600" y="1197254"/>
            <a:ext cx="3312337" cy="2568501"/>
          </a:xfrm>
          <a:prstGeom prst="rect">
            <a:avLst/>
          </a:prstGeom>
        </p:spPr>
      </p:pic>
      <p:pic>
        <p:nvPicPr>
          <p:cNvPr id="9" name="תמונה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599" y="3889012"/>
            <a:ext cx="3312337" cy="2720848"/>
          </a:xfrm>
          <a:prstGeom prst="rect">
            <a:avLst/>
          </a:prstGeom>
        </p:spPr>
      </p:pic>
      <p:pic>
        <p:nvPicPr>
          <p:cNvPr id="10" name="תמונה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1986" y="1197254"/>
            <a:ext cx="2316536" cy="54126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00430" y="1221471"/>
            <a:ext cx="282324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2000" b="1" dirty="0"/>
              <a:t>באתר</a:t>
            </a:r>
            <a:r>
              <a:rPr lang="he-IL" sz="2000" dirty="0"/>
              <a:t>: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000" dirty="0"/>
              <a:t>מאגר תצפיות מעודכנות ומאושרות על ידי הוועדה המקצועית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000" dirty="0"/>
              <a:t>כל הטקסטים של הספר האדום ועדכוניהם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000" dirty="0"/>
              <a:t>דף מידע לכל מין צמח בסכנת הכחדה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000" dirty="0"/>
              <a:t>דף מידע על כל צמח על סף איום או נדיר מאוד (בהכנה)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000" dirty="0"/>
              <a:t>מידע על גני מקלט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000" dirty="0"/>
              <a:t>מפה אינטראקטיבית לקבלת מידע מרחבי על תפוצת מין מסוים או על כלל המינים בסכנת הכחדה בשטח מסוים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99944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930013"/>
            <a:ext cx="6725265" cy="39279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46962" y="585002"/>
            <a:ext cx="7423848" cy="318161"/>
          </a:xfrm>
        </p:spPr>
        <p:txBody>
          <a:bodyPr/>
          <a:lstStyle/>
          <a:p>
            <a:pPr algn="ctr" rtl="1"/>
            <a:r>
              <a:rPr lang="he-IL" dirty="0"/>
              <a:t>בנק הגנים הלאומי במכון וולקני</a:t>
            </a:r>
            <a:endParaRPr lang="en-US" dirty="0"/>
          </a:p>
        </p:txBody>
      </p:sp>
      <p:pic>
        <p:nvPicPr>
          <p:cNvPr id="9" name="Picture 55" descr="בנק הזרעים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033" y="1605260"/>
            <a:ext cx="2534195" cy="168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40010" y="1396919"/>
            <a:ext cx="4866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2400" dirty="0"/>
              <a:t>בבנק הגנים שמורים היום זרעים של מעל  80% מצמחים בסכנת הכחדה </a:t>
            </a:r>
            <a:endParaRPr lang="en-US" sz="2400" dirty="0"/>
          </a:p>
        </p:txBody>
      </p:sp>
      <p:pic>
        <p:nvPicPr>
          <p:cNvPr id="13" name="Picture 4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7084" y="4780467"/>
            <a:ext cx="2527455" cy="167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תמונה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349" y="2437829"/>
            <a:ext cx="2496619" cy="187246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535282" y="4316013"/>
            <a:ext cx="2121686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he-IL" sz="1050" b="1" dirty="0"/>
              <a:t>פירות וזרעים של שום הגלגל</a:t>
            </a:r>
            <a:endParaRPr lang="en-US" sz="1050" b="1" dirty="0"/>
          </a:p>
        </p:txBody>
      </p:sp>
      <p:pic>
        <p:nvPicPr>
          <p:cNvPr id="3" name="תמונה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94" y="3757438"/>
            <a:ext cx="5358475" cy="275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6244" y="2951716"/>
            <a:ext cx="4167821" cy="3125866"/>
          </a:xfrm>
          <a:prstGeom prst="rect">
            <a:avLst/>
          </a:prstGeom>
        </p:spPr>
      </p:pic>
      <p:sp>
        <p:nvSpPr>
          <p:cNvPr id="10" name="מלבן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288026"/>
            <a:ext cx="3972232" cy="55699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545285" y="324465"/>
            <a:ext cx="7423848" cy="894735"/>
          </a:xfrm>
        </p:spPr>
        <p:txBody>
          <a:bodyPr/>
          <a:lstStyle/>
          <a:p>
            <a:pPr algn="ctr"/>
            <a:r>
              <a:rPr lang="he-IL" sz="4000" dirty="0"/>
              <a:t>גנים בוטניים</a:t>
            </a:r>
            <a:endParaRPr lang="en-US" dirty="0"/>
          </a:p>
        </p:txBody>
      </p:sp>
      <p:graphicFrame>
        <p:nvGraphicFramePr>
          <p:cNvPr id="8" name="תרשים 7">
            <a:extLst>
              <a:ext uri="{FF2B5EF4-FFF2-40B4-BE49-F238E27FC236}">
                <a16:creationId xmlns:a16="http://schemas.microsoft.com/office/drawing/2014/main" id="{FA0068D2-C910-4B3B-9219-90A95DC7E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0972632"/>
              </p:ext>
            </p:extLst>
          </p:nvPr>
        </p:nvGraphicFramePr>
        <p:xfrm>
          <a:off x="452284" y="1219201"/>
          <a:ext cx="3667433" cy="4866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 Box 52"/>
          <p:cNvSpPr txBox="1">
            <a:spLocks noChangeArrowheads="1"/>
          </p:cNvSpPr>
          <p:nvPr/>
        </p:nvSpPr>
        <p:spPr bwMode="auto">
          <a:xfrm>
            <a:off x="4386244" y="5823666"/>
            <a:ext cx="2719014" cy="2539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he-IL" sz="105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הגן הבוטני האוניברסיטאי הר הצופים בירושלים</a:t>
            </a:r>
            <a:endParaRPr lang="en-US" sz="1050" b="1" kern="0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93574" y="1705219"/>
            <a:ext cx="4809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2400" dirty="0"/>
              <a:t>בגנים בוטניים שמורים היום זרעים של מעל  80% מצמחים בסכנת הכחדה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76943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46962" y="624332"/>
            <a:ext cx="7423848" cy="318161"/>
          </a:xfrm>
        </p:spPr>
        <p:txBody>
          <a:bodyPr/>
          <a:lstStyle/>
          <a:p>
            <a:pPr algn="ctr"/>
            <a:r>
              <a:rPr lang="he-IL" sz="3200" dirty="0"/>
              <a:t>גני מקלט וחלקות מקלט באתרי </a:t>
            </a:r>
            <a:r>
              <a:rPr lang="he-IL" sz="3200" dirty="0" err="1"/>
              <a:t>רט"ג</a:t>
            </a:r>
            <a:endParaRPr lang="en-US" sz="3200" dirty="0"/>
          </a:p>
        </p:txBody>
      </p:sp>
      <p:pic>
        <p:nvPicPr>
          <p:cNvPr id="9" name="image4.jpg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3256" y="2156773"/>
            <a:ext cx="3286783" cy="4106376"/>
          </a:xfrm>
          <a:prstGeom prst="rect">
            <a:avLst/>
          </a:prstGeom>
          <a:ln/>
        </p:spPr>
      </p:pic>
      <p:sp>
        <p:nvSpPr>
          <p:cNvPr id="7" name="TextBox 6"/>
          <p:cNvSpPr txBox="1"/>
          <p:nvPr/>
        </p:nvSpPr>
        <p:spPr>
          <a:xfrm>
            <a:off x="422787" y="1227457"/>
            <a:ext cx="8259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2400" dirty="0"/>
              <a:t>הקמנו מעל 20 גני מקלט וחלקות מקלט בשמורות טבע ובגנים לאומיים בהם מגדלים היום 114 מיני צמחים בסכנת הכחדה</a:t>
            </a:r>
            <a:endParaRPr lang="en-US" sz="2400" dirty="0"/>
          </a:p>
        </p:txBody>
      </p:sp>
      <p:pic>
        <p:nvPicPr>
          <p:cNvPr id="12" name="תמונה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561" y="4263440"/>
            <a:ext cx="3702902" cy="2143720"/>
          </a:xfrm>
          <a:prstGeom prst="rect">
            <a:avLst/>
          </a:prstGeom>
        </p:spPr>
      </p:pic>
      <p:sp>
        <p:nvSpPr>
          <p:cNvPr id="13" name="Text Box 52"/>
          <p:cNvSpPr txBox="1">
            <a:spLocks noChangeArrowheads="1"/>
          </p:cNvSpPr>
          <p:nvPr/>
        </p:nvSpPr>
        <p:spPr bwMode="auto">
          <a:xfrm>
            <a:off x="2991004" y="6263149"/>
            <a:ext cx="1428596" cy="2462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he-IL" sz="1000" b="1" kern="0" dirty="0">
                <a:solidFill>
                  <a:prstClr val="black"/>
                </a:solidFill>
              </a:rPr>
              <a:t>הדרכה בגן מקלט ציפורי</a:t>
            </a:r>
            <a:endParaRPr lang="en-US" sz="1000" b="1" kern="0" dirty="0">
              <a:solidFill>
                <a:prstClr val="black"/>
              </a:solidFill>
            </a:endParaRPr>
          </a:p>
        </p:txBody>
      </p:sp>
      <p:pic>
        <p:nvPicPr>
          <p:cNvPr id="14" name="תמונה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562" y="2180537"/>
            <a:ext cx="3702902" cy="2032641"/>
          </a:xfrm>
          <a:prstGeom prst="rect">
            <a:avLst/>
          </a:prstGeom>
        </p:spPr>
      </p:pic>
      <p:sp>
        <p:nvSpPr>
          <p:cNvPr id="15" name="Text Box 52"/>
          <p:cNvSpPr txBox="1">
            <a:spLocks noChangeArrowheads="1"/>
          </p:cNvSpPr>
          <p:nvPr/>
        </p:nvSpPr>
        <p:spPr bwMode="auto">
          <a:xfrm>
            <a:off x="1052880" y="3932962"/>
            <a:ext cx="1223412" cy="2539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he-IL" sz="1050" b="1" kern="0" dirty="0">
                <a:solidFill>
                  <a:prstClr val="black"/>
                </a:solidFill>
              </a:rPr>
              <a:t>גן מקלט נבי סמואל</a:t>
            </a:r>
            <a:endParaRPr lang="en-US" sz="1050" b="1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868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199535"/>
            <a:ext cx="9144000" cy="56584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כותרת 1"/>
          <p:cNvSpPr>
            <a:spLocks noGrp="1"/>
          </p:cNvSpPr>
          <p:nvPr>
            <p:ph type="title"/>
          </p:nvPr>
        </p:nvSpPr>
        <p:spPr>
          <a:xfrm>
            <a:off x="1555117" y="594835"/>
            <a:ext cx="7423848" cy="318161"/>
          </a:xfrm>
        </p:spPr>
        <p:txBody>
          <a:bodyPr>
            <a:noAutofit/>
          </a:bodyPr>
          <a:lstStyle/>
          <a:p>
            <a:pPr algn="ctr" rtl="1"/>
            <a:r>
              <a:rPr lang="he-IL" sz="3200" dirty="0"/>
              <a:t>אישוש אוכלוסיות והשבה של מינים לטבע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226142" y="1337131"/>
            <a:ext cx="8546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2400" dirty="0"/>
              <a:t>מבצעים השבה של 54 מיני צמחים בסכנת הכחדה ב- 148 אתרים</a:t>
            </a:r>
            <a:endParaRPr lang="en-US" sz="2400" dirty="0"/>
          </a:p>
        </p:txBody>
      </p:sp>
      <p:pic>
        <p:nvPicPr>
          <p:cNvPr id="12" name="Picture 6" descr="img of Vicia esdraelonensi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854" y="2892817"/>
            <a:ext cx="2271561" cy="302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52"/>
          <p:cNvSpPr txBox="1">
            <a:spLocks noChangeArrowheads="1"/>
          </p:cNvSpPr>
          <p:nvPr/>
        </p:nvSpPr>
        <p:spPr bwMode="auto">
          <a:xfrm>
            <a:off x="1902765" y="5593477"/>
            <a:ext cx="923650" cy="2539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r" rtl="1">
              <a:defRPr/>
            </a:pPr>
            <a:r>
              <a:rPr lang="he-IL" sz="1050" b="1" dirty="0" err="1"/>
              <a:t>בקיית</a:t>
            </a:r>
            <a:r>
              <a:rPr lang="he-IL" sz="1050" b="1" dirty="0"/>
              <a:t> יזרעאל</a:t>
            </a:r>
            <a:endParaRPr lang="en-US" sz="1050" b="1" dirty="0"/>
          </a:p>
        </p:txBody>
      </p:sp>
      <p:pic>
        <p:nvPicPr>
          <p:cNvPr id="1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7797" y="4472553"/>
            <a:ext cx="2656992" cy="182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52"/>
          <p:cNvSpPr txBox="1">
            <a:spLocks noChangeArrowheads="1"/>
          </p:cNvSpPr>
          <p:nvPr/>
        </p:nvSpPr>
        <p:spPr bwMode="auto">
          <a:xfrm>
            <a:off x="5727797" y="6057586"/>
            <a:ext cx="902811" cy="2539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5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</a:rPr>
              <a:t>אלקנת</a:t>
            </a:r>
            <a:r>
              <a:rPr kumimoji="0" lang="he-IL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</a:rPr>
              <a:t> הגליל</a:t>
            </a: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</a:endParaRPr>
          </a:p>
        </p:txBody>
      </p:sp>
      <p:pic>
        <p:nvPicPr>
          <p:cNvPr id="2" name="תמונה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1734" y="2681162"/>
            <a:ext cx="2630744" cy="3507659"/>
          </a:xfrm>
          <a:prstGeom prst="rect">
            <a:avLst/>
          </a:prstGeom>
        </p:spPr>
      </p:pic>
      <p:sp>
        <p:nvSpPr>
          <p:cNvPr id="16" name="Text Box 52"/>
          <p:cNvSpPr txBox="1">
            <a:spLocks noChangeArrowheads="1"/>
          </p:cNvSpPr>
          <p:nvPr/>
        </p:nvSpPr>
        <p:spPr bwMode="auto">
          <a:xfrm>
            <a:off x="2855831" y="2398058"/>
            <a:ext cx="2736647" cy="2539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r" rtl="1">
              <a:defRPr/>
            </a:pPr>
            <a:r>
              <a:rPr lang="he-IL" sz="1050" b="1" dirty="0"/>
              <a:t>אורי ושאדי בהשבת אירוס הביצות לבקעת סכנין</a:t>
            </a:r>
            <a:endParaRPr lang="en-US" sz="1050" b="1" dirty="0"/>
          </a:p>
        </p:txBody>
      </p:sp>
      <p:pic>
        <p:nvPicPr>
          <p:cNvPr id="3" name="תמונה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7096" y="2021745"/>
            <a:ext cx="1535963" cy="2385446"/>
          </a:xfrm>
          <a:prstGeom prst="rect">
            <a:avLst/>
          </a:prstGeom>
        </p:spPr>
      </p:pic>
      <p:sp>
        <p:nvSpPr>
          <p:cNvPr id="17" name="Text Box 52"/>
          <p:cNvSpPr txBox="1">
            <a:spLocks noChangeArrowheads="1"/>
          </p:cNvSpPr>
          <p:nvPr/>
        </p:nvSpPr>
        <p:spPr bwMode="auto">
          <a:xfrm>
            <a:off x="7557318" y="2021744"/>
            <a:ext cx="827471" cy="2539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5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</a:rPr>
              <a:t>בוצין</a:t>
            </a:r>
            <a:r>
              <a:rPr kumimoji="0" lang="he-IL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</a:rPr>
              <a:t> בירותי</a:t>
            </a: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98577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209368"/>
            <a:ext cx="9144000" cy="56486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96123" y="476848"/>
            <a:ext cx="7423848" cy="516210"/>
          </a:xfrm>
        </p:spPr>
        <p:txBody>
          <a:bodyPr/>
          <a:lstStyle/>
          <a:p>
            <a:pPr algn="ctr" rtl="1"/>
            <a:r>
              <a:rPr lang="he-IL" sz="2800" dirty="0"/>
              <a:t>פרויקט חינוכי בכפר הירוק</a:t>
            </a:r>
            <a:br>
              <a:rPr lang="he-IL" sz="2800" dirty="0"/>
            </a:br>
            <a:r>
              <a:rPr lang="he-IL" sz="2800" dirty="0"/>
              <a:t>גן מקלט והשבות לטבע באזור השרון</a:t>
            </a:r>
            <a:endParaRPr lang="en-US" sz="2800" dirty="0"/>
          </a:p>
        </p:txBody>
      </p:sp>
      <p:pic>
        <p:nvPicPr>
          <p:cNvPr id="8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3484" y="1311324"/>
            <a:ext cx="2515977" cy="258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תמונה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1933" y="3329426"/>
            <a:ext cx="2367528" cy="3156704"/>
          </a:xfrm>
          <a:prstGeom prst="rect">
            <a:avLst/>
          </a:prstGeom>
        </p:spPr>
      </p:pic>
      <p:pic>
        <p:nvPicPr>
          <p:cNvPr id="12" name="תמונה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0515" y="1311324"/>
            <a:ext cx="3342969" cy="1880420"/>
          </a:xfrm>
          <a:prstGeom prst="rect">
            <a:avLst/>
          </a:prstGeom>
        </p:spPr>
      </p:pic>
      <p:pic>
        <p:nvPicPr>
          <p:cNvPr id="13" name="תמונה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0046" y="2857178"/>
            <a:ext cx="1575602" cy="1616705"/>
          </a:xfrm>
          <a:prstGeom prst="rect">
            <a:avLst/>
          </a:prstGeom>
        </p:spPr>
      </p:pic>
      <p:pic>
        <p:nvPicPr>
          <p:cNvPr id="14" name="תמונה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648" y="2978169"/>
            <a:ext cx="1606285" cy="1528102"/>
          </a:xfrm>
          <a:prstGeom prst="rect">
            <a:avLst/>
          </a:prstGeom>
        </p:spPr>
      </p:pic>
      <p:pic>
        <p:nvPicPr>
          <p:cNvPr id="5" name="תמונה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30" b="14203"/>
          <a:stretch/>
        </p:blipFill>
        <p:spPr>
          <a:xfrm rot="5400000">
            <a:off x="-695036" y="2595612"/>
            <a:ext cx="5195155" cy="2585884"/>
          </a:xfrm>
          <a:prstGeom prst="rect">
            <a:avLst/>
          </a:prstGeom>
        </p:spPr>
      </p:pic>
      <p:pic>
        <p:nvPicPr>
          <p:cNvPr id="6" name="תמונה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8655" y="4463914"/>
            <a:ext cx="3243277" cy="200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96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209368"/>
            <a:ext cx="9144000" cy="56486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86478" y="624331"/>
            <a:ext cx="7423848" cy="318161"/>
          </a:xfrm>
        </p:spPr>
        <p:txBody>
          <a:bodyPr/>
          <a:lstStyle/>
          <a:p>
            <a:pPr algn="ctr" rtl="1"/>
            <a:r>
              <a:rPr lang="he-IL" dirty="0"/>
              <a:t>שיתוף ציבור חינוך והסברה</a:t>
            </a:r>
            <a:endParaRPr lang="en-US" dirty="0"/>
          </a:p>
        </p:txBody>
      </p:sp>
      <p:pic>
        <p:nvPicPr>
          <p:cNvPr id="10" name="תמונה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9662" y="3873391"/>
            <a:ext cx="2912256" cy="2380921"/>
          </a:xfrm>
          <a:prstGeom prst="rect">
            <a:avLst/>
          </a:prstGeom>
        </p:spPr>
      </p:pic>
      <p:pic>
        <p:nvPicPr>
          <p:cNvPr id="12" name="תמונה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1918" y="4045608"/>
            <a:ext cx="3052651" cy="2290919"/>
          </a:xfrm>
          <a:prstGeom prst="rect">
            <a:avLst/>
          </a:prstGeom>
        </p:spPr>
      </p:pic>
      <p:pic>
        <p:nvPicPr>
          <p:cNvPr id="13" name="תמונה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0234" y="1237976"/>
            <a:ext cx="3334335" cy="2502316"/>
          </a:xfrm>
          <a:prstGeom prst="rect">
            <a:avLst/>
          </a:prstGeom>
        </p:spPr>
      </p:pic>
      <p:pic>
        <p:nvPicPr>
          <p:cNvPr id="14" name="תמונה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603" y="4163046"/>
            <a:ext cx="2191059" cy="21676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8603" y="1294912"/>
            <a:ext cx="47354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sz="2000" dirty="0"/>
              <a:t>השתלמויות למדריכים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sz="2000" dirty="0"/>
              <a:t>סקר אירוס הסרגל 2014 – ציבור אוסף מידע על צמח אנדמי הנמצא בסכנת הכחדה ומוסר אותו </a:t>
            </a:r>
            <a:r>
              <a:rPr lang="he-IL" sz="2000" dirty="0" err="1"/>
              <a:t>לרט"ג</a:t>
            </a:r>
            <a:endParaRPr lang="he-IL" sz="2000" dirty="0"/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sz="2000" dirty="0"/>
              <a:t>משחק "שעון החול" – משפחות מצילות את הצמחים בסכנת הכחדה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sz="2000" dirty="0"/>
              <a:t>"הרפתקה בגן מקלט" – ילדים מבקרים בגני מקלט לצמחים בסכנת הכחדה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44306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6367009"/>
          </a:xfrm>
          <a:prstGeom prst="rect">
            <a:avLst/>
          </a:prstGeom>
          <a:solidFill>
            <a:srgbClr val="0B4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מלבן 1"/>
          <p:cNvSpPr/>
          <p:nvPr/>
        </p:nvSpPr>
        <p:spPr>
          <a:xfrm>
            <a:off x="4994788" y="3339071"/>
            <a:ext cx="3578942" cy="6626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 rtl="1">
              <a:spcAft>
                <a:spcPts val="0"/>
              </a:spcAft>
            </a:pPr>
            <a:r>
              <a:rPr lang="en-US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http://beshvilhaarez.parks.org.il/distinct/images/9.2%20final.pdf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תמונה 2" descr="חוברת שמירה על צמחים בסכנת הכחדה סיכום עשור 2011-202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058" y="575188"/>
            <a:ext cx="3690558" cy="4923298"/>
          </a:xfrm>
          <a:prstGeom prst="rect">
            <a:avLst/>
          </a:prstGeom>
        </p:spPr>
      </p:pic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4994787" y="1376516"/>
            <a:ext cx="3699042" cy="1897626"/>
          </a:xfrm>
        </p:spPr>
        <p:txBody>
          <a:bodyPr/>
          <a:lstStyle/>
          <a:p>
            <a:r>
              <a:rPr lang="he-IL" dirty="0"/>
              <a:t>סיכום פעילות של העשור האחרון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39912" y="4861203"/>
            <a:ext cx="2916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>
                <a:solidFill>
                  <a:schemeClr val="bg1"/>
                </a:solidFill>
              </a:rPr>
              <a:t>תודה לד"ר תמי </a:t>
            </a:r>
            <a:r>
              <a:rPr lang="he-IL" dirty="0">
                <a:solidFill>
                  <a:schemeClr val="bg1"/>
                </a:solidFill>
              </a:rPr>
              <a:t>קרן </a:t>
            </a:r>
          </a:p>
          <a:p>
            <a:pPr algn="r" rtl="1"/>
            <a:r>
              <a:rPr lang="he-IL" dirty="0">
                <a:solidFill>
                  <a:schemeClr val="bg1"/>
                </a:solidFill>
              </a:rPr>
              <a:t>על קידום הכתיבה  ועל העריכה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261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083167" y="1932022"/>
            <a:ext cx="7423848" cy="318161"/>
          </a:xfrm>
        </p:spPr>
        <p:txBody>
          <a:bodyPr/>
          <a:lstStyle/>
          <a:p>
            <a:pPr algn="ctr" rtl="1"/>
            <a:r>
              <a:rPr lang="he-IL" dirty="0"/>
              <a:t>מה חסר ומה הכיוון לעתיד</a:t>
            </a:r>
            <a:endParaRPr lang="en-GB" dirty="0"/>
          </a:p>
        </p:txBody>
      </p:sp>
      <p:pic>
        <p:nvPicPr>
          <p:cNvPr id="3" name="תמונה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103" y="2989006"/>
            <a:ext cx="3952568" cy="2964426"/>
          </a:xfrm>
          <a:prstGeom prst="rect">
            <a:avLst/>
          </a:prstGeom>
        </p:spPr>
      </p:pic>
      <p:sp>
        <p:nvSpPr>
          <p:cNvPr id="5" name="Text Box 52"/>
          <p:cNvSpPr txBox="1">
            <a:spLocks noChangeArrowheads="1"/>
          </p:cNvSpPr>
          <p:nvPr/>
        </p:nvSpPr>
        <p:spPr bwMode="auto">
          <a:xfrm>
            <a:off x="2668211" y="5699516"/>
            <a:ext cx="1446230" cy="2539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r" rtl="1">
              <a:defRPr/>
            </a:pPr>
            <a:r>
              <a:rPr lang="he-IL" sz="1050" b="1" dirty="0"/>
              <a:t>סומקן ענקי בנבי סמואל</a:t>
            </a:r>
            <a:endParaRPr lang="en-US" sz="1050" b="1" dirty="0"/>
          </a:p>
        </p:txBody>
      </p:sp>
      <p:pic>
        <p:nvPicPr>
          <p:cNvPr id="4" name="תמונה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1596" y="2989006"/>
            <a:ext cx="3952568" cy="2964426"/>
          </a:xfrm>
          <a:prstGeom prst="rect">
            <a:avLst/>
          </a:prstGeom>
        </p:spPr>
      </p:pic>
      <p:sp>
        <p:nvSpPr>
          <p:cNvPr id="7" name="Text Box 52"/>
          <p:cNvSpPr txBox="1">
            <a:spLocks noChangeArrowheads="1"/>
          </p:cNvSpPr>
          <p:nvPr/>
        </p:nvSpPr>
        <p:spPr bwMode="auto">
          <a:xfrm>
            <a:off x="6835276" y="5695461"/>
            <a:ext cx="1511952" cy="2539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r" rtl="1">
              <a:defRPr/>
            </a:pPr>
            <a:r>
              <a:rPr lang="he-IL" sz="1050" b="1" dirty="0"/>
              <a:t>נימפאה תכולה בעין </a:t>
            </a:r>
            <a:r>
              <a:rPr lang="he-IL" sz="1050" b="1" dirty="0" err="1"/>
              <a:t>אפק</a:t>
            </a: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104958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/>
          <p:cNvSpPr txBox="1">
            <a:spLocks noGrp="1"/>
          </p:cNvSpPr>
          <p:nvPr>
            <p:ph type="title" idx="4294967295"/>
          </p:nvPr>
        </p:nvSpPr>
        <p:spPr>
          <a:xfrm>
            <a:off x="1396181" y="363795"/>
            <a:ext cx="7642760" cy="76550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>
                <a:solidFill>
                  <a:srgbClr val="B8D82B"/>
                </a:solidFill>
                <a:latin typeface="+mj-lt"/>
                <a:ea typeface="+mj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8D82B"/>
                </a:solidFill>
                <a:effectLst/>
                <a:uLnTx/>
                <a:uFillTx/>
                <a:latin typeface="+mj-lt"/>
                <a:ea typeface="+mj-ea"/>
                <a:cs typeface="+mn-cs"/>
              </a:rPr>
              <a:t>התכנית</a:t>
            </a: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srgbClr val="B8D82B"/>
                </a:solidFill>
                <a:effectLst/>
                <a:uLnTx/>
                <a:uFillTx/>
                <a:latin typeface="+mj-lt"/>
                <a:ea typeface="+mj-ea"/>
                <a:cs typeface="+mn-cs"/>
              </a:rPr>
              <a:t> לשמירה על צמחים בסכנת הכחדה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B8D82B"/>
              </a:solidFill>
              <a:effectLst/>
              <a:uLnTx/>
              <a:uFillTx/>
              <a:latin typeface="+mj-lt"/>
              <a:ea typeface="+mj-ea"/>
              <a:cs typeface="+mn-cs"/>
            </a:endParaRPr>
          </a:p>
        </p:txBody>
      </p:sp>
      <p:grpSp>
        <p:nvGrpSpPr>
          <p:cNvPr id="7" name="קבוצה 6" descr="התכנית לשמירה על צמחים בסכנת הכחדה&#10;"/>
          <p:cNvGrpSpPr/>
          <p:nvPr/>
        </p:nvGrpSpPr>
        <p:grpSpPr>
          <a:xfrm>
            <a:off x="344129" y="1288023"/>
            <a:ext cx="8508001" cy="4972538"/>
            <a:chOff x="1335024" y="1244530"/>
            <a:chExt cx="9223012" cy="5563838"/>
          </a:xfrm>
        </p:grpSpPr>
        <p:cxnSp>
          <p:nvCxnSpPr>
            <p:cNvPr id="8" name="מחבר חץ ישר 7"/>
            <p:cNvCxnSpPr>
              <a:stCxn id="15" idx="1"/>
              <a:endCxn id="17" idx="3"/>
            </p:cNvCxnSpPr>
            <p:nvPr/>
          </p:nvCxnSpPr>
          <p:spPr>
            <a:xfrm flipH="1" flipV="1">
              <a:off x="5739865" y="3299343"/>
              <a:ext cx="797199" cy="826122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9" name="מחבר חץ ישר 8"/>
            <p:cNvCxnSpPr>
              <a:stCxn id="15" idx="1"/>
              <a:endCxn id="18" idx="3"/>
            </p:cNvCxnSpPr>
            <p:nvPr/>
          </p:nvCxnSpPr>
          <p:spPr>
            <a:xfrm flipH="1" flipV="1">
              <a:off x="5739866" y="3821598"/>
              <a:ext cx="797197" cy="303867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0" name="מחבר חץ ישר 9"/>
            <p:cNvCxnSpPr>
              <a:stCxn id="15" idx="1"/>
              <a:endCxn id="19" idx="3"/>
            </p:cNvCxnSpPr>
            <p:nvPr/>
          </p:nvCxnSpPr>
          <p:spPr>
            <a:xfrm flipH="1">
              <a:off x="5739865" y="4125465"/>
              <a:ext cx="797199" cy="198388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1" name="מחבר חץ ישר 10"/>
            <p:cNvCxnSpPr>
              <a:stCxn id="20" idx="1"/>
              <a:endCxn id="24" idx="3"/>
            </p:cNvCxnSpPr>
            <p:nvPr/>
          </p:nvCxnSpPr>
          <p:spPr>
            <a:xfrm flipH="1" flipV="1">
              <a:off x="5739867" y="4863733"/>
              <a:ext cx="797196" cy="290289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</p:spPr>
        </p:cxnSp>
        <p:grpSp>
          <p:nvGrpSpPr>
            <p:cNvPr id="12" name="קבוצה 11"/>
            <p:cNvGrpSpPr/>
            <p:nvPr/>
          </p:nvGrpSpPr>
          <p:grpSpPr>
            <a:xfrm>
              <a:off x="1335024" y="1244530"/>
              <a:ext cx="9223012" cy="5563838"/>
              <a:chOff x="1335024" y="1244530"/>
              <a:chExt cx="9223012" cy="5563838"/>
            </a:xfrm>
          </p:grpSpPr>
          <p:sp>
            <p:nvSpPr>
              <p:cNvPr id="13" name="Rectangle 4"/>
              <p:cNvSpPr>
                <a:spLocks noChangeArrowheads="1"/>
              </p:cNvSpPr>
              <p:nvPr/>
            </p:nvSpPr>
            <p:spPr bwMode="auto">
              <a:xfrm>
                <a:off x="6094079" y="3095504"/>
                <a:ext cx="4463956" cy="571744"/>
              </a:xfrm>
              <a:prstGeom prst="rect">
                <a:avLst/>
              </a:prstGeom>
              <a:solidFill>
                <a:srgbClr val="4472C4">
                  <a:lumMod val="60000"/>
                  <a:lumOff val="40000"/>
                </a:srgbClr>
              </a:solidFill>
              <a:ln w="285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e-IL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ניהול מידע 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https://redlist.parks.org.il/</a:t>
                </a:r>
                <a:r>
                  <a:rPr kumimoji="0" lang="he-IL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Rectangle 4"/>
              <p:cNvSpPr>
                <a:spLocks noChangeArrowheads="1"/>
              </p:cNvSpPr>
              <p:nvPr/>
            </p:nvSpPr>
            <p:spPr bwMode="auto">
              <a:xfrm>
                <a:off x="1335024" y="1721598"/>
                <a:ext cx="4404840" cy="1153123"/>
              </a:xfrm>
              <a:prstGeom prst="rect">
                <a:avLst/>
              </a:prstGeom>
              <a:solidFill>
                <a:srgbClr val="92D050"/>
              </a:solidFill>
              <a:ln w="285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e-IL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הגנה חוקית </a:t>
                </a:r>
              </a:p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e-IL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 ערכי טבע מוגנים </a:t>
                </a:r>
              </a:p>
            </p:txBody>
          </p:sp>
          <p:sp>
            <p:nvSpPr>
              <p:cNvPr id="15" name="Rectangle 4"/>
              <p:cNvSpPr>
                <a:spLocks noChangeArrowheads="1"/>
              </p:cNvSpPr>
              <p:nvPr/>
            </p:nvSpPr>
            <p:spPr bwMode="auto">
              <a:xfrm>
                <a:off x="6537063" y="3847058"/>
                <a:ext cx="4020973" cy="556813"/>
              </a:xfrm>
              <a:prstGeom prst="rect">
                <a:avLst/>
              </a:prstGeom>
              <a:solidFill>
                <a:srgbClr val="00B050"/>
              </a:solidFill>
              <a:ln w="285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e-IL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שימור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in situ</a:t>
                </a:r>
                <a:endPara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Rectangle 4"/>
              <p:cNvSpPr>
                <a:spLocks noChangeArrowheads="1"/>
              </p:cNvSpPr>
              <p:nvPr/>
            </p:nvSpPr>
            <p:spPr bwMode="auto">
              <a:xfrm>
                <a:off x="1335024" y="3095505"/>
                <a:ext cx="4404841" cy="407675"/>
              </a:xfrm>
              <a:prstGeom prst="rect">
                <a:avLst/>
              </a:prstGeom>
              <a:solidFill>
                <a:srgbClr val="92D050"/>
              </a:solidFill>
              <a:ln w="285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e-IL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ניטור תפוצת מינים (עדכון הספר האדום)</a:t>
                </a:r>
                <a:endPara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" name="Rectangle 4"/>
              <p:cNvSpPr>
                <a:spLocks noChangeArrowheads="1"/>
              </p:cNvSpPr>
              <p:nvPr/>
            </p:nvSpPr>
            <p:spPr bwMode="auto">
              <a:xfrm>
                <a:off x="1335024" y="3630044"/>
                <a:ext cx="4404842" cy="383109"/>
              </a:xfrm>
              <a:prstGeom prst="rect">
                <a:avLst/>
              </a:prstGeom>
              <a:solidFill>
                <a:srgbClr val="92D050"/>
              </a:solidFill>
              <a:ln w="285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e-IL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ניטור דינמיקה של אוכלוסיות</a:t>
                </a:r>
                <a:endPara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Rectangle 4"/>
              <p:cNvSpPr>
                <a:spLocks noChangeArrowheads="1"/>
              </p:cNvSpPr>
              <p:nvPr/>
            </p:nvSpPr>
            <p:spPr bwMode="auto">
              <a:xfrm>
                <a:off x="1335024" y="4135012"/>
                <a:ext cx="4404841" cy="377682"/>
              </a:xfrm>
              <a:prstGeom prst="rect">
                <a:avLst/>
              </a:prstGeom>
              <a:solidFill>
                <a:srgbClr val="92D050"/>
              </a:solidFill>
              <a:ln w="285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e-IL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ממשק בית גידול וממשק אוכלוסיות</a:t>
                </a:r>
                <a:endPara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" name="Rectangle 4"/>
              <p:cNvSpPr>
                <a:spLocks noChangeArrowheads="1"/>
              </p:cNvSpPr>
              <p:nvPr/>
            </p:nvSpPr>
            <p:spPr bwMode="auto">
              <a:xfrm>
                <a:off x="6537063" y="4904536"/>
                <a:ext cx="4020973" cy="498969"/>
              </a:xfrm>
              <a:prstGeom prst="rect">
                <a:avLst/>
              </a:prstGeom>
              <a:solidFill>
                <a:srgbClr val="ED7D31">
                  <a:lumMod val="40000"/>
                  <a:lumOff val="60000"/>
                </a:srgbClr>
              </a:solidFill>
              <a:ln w="285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e-IL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שימור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ex situ</a:t>
                </a:r>
                <a:endPara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" name="Rectangle 4"/>
              <p:cNvSpPr>
                <a:spLocks noChangeArrowheads="1"/>
              </p:cNvSpPr>
              <p:nvPr/>
            </p:nvSpPr>
            <p:spPr bwMode="auto">
              <a:xfrm>
                <a:off x="1335024" y="5214772"/>
                <a:ext cx="4404841" cy="316981"/>
              </a:xfrm>
              <a:prstGeom prst="rect">
                <a:avLst/>
              </a:prstGeom>
              <a:solidFill>
                <a:srgbClr val="ED7D31">
                  <a:lumMod val="40000"/>
                  <a:lumOff val="60000"/>
                </a:srgbClr>
              </a:solidFill>
              <a:ln w="285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e-IL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שימור צמחים בגנים בוטניים וגני מקלט</a:t>
                </a:r>
                <a:endPara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Rectangle 4"/>
              <p:cNvSpPr>
                <a:spLocks noChangeArrowheads="1"/>
              </p:cNvSpPr>
              <p:nvPr/>
            </p:nvSpPr>
            <p:spPr bwMode="auto">
              <a:xfrm>
                <a:off x="1335024" y="5813295"/>
                <a:ext cx="4404840" cy="350718"/>
              </a:xfrm>
              <a:prstGeom prst="rect">
                <a:avLst/>
              </a:prstGeom>
              <a:solidFill>
                <a:srgbClr val="CCCC00"/>
              </a:solidFill>
              <a:ln w="285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e-IL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השבה ואישוש אוכלוסיות</a:t>
                </a:r>
                <a:endPara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" name="Rectangle 4"/>
              <p:cNvSpPr>
                <a:spLocks noChangeArrowheads="1"/>
              </p:cNvSpPr>
              <p:nvPr/>
            </p:nvSpPr>
            <p:spPr bwMode="auto">
              <a:xfrm>
                <a:off x="6164827" y="6341308"/>
                <a:ext cx="4393209" cy="467060"/>
              </a:xfrm>
              <a:prstGeom prst="rect">
                <a:avLst/>
              </a:prstGeom>
              <a:solidFill>
                <a:sysClr val="window" lastClr="FFFFFF">
                  <a:lumMod val="65000"/>
                </a:sysClr>
              </a:solidFill>
              <a:ln w="285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e-IL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בניית תשתית, חינוך, הסברה</a:t>
                </a:r>
                <a:endPara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" name="Rectangle 4"/>
              <p:cNvSpPr>
                <a:spLocks noChangeArrowheads="1"/>
              </p:cNvSpPr>
              <p:nvPr/>
            </p:nvSpPr>
            <p:spPr bwMode="auto">
              <a:xfrm>
                <a:off x="1335025" y="4715801"/>
                <a:ext cx="4404842" cy="295862"/>
              </a:xfrm>
              <a:prstGeom prst="rect">
                <a:avLst/>
              </a:prstGeom>
              <a:solidFill>
                <a:srgbClr val="ED7D31">
                  <a:lumMod val="40000"/>
                  <a:lumOff val="60000"/>
                </a:srgbClr>
              </a:solidFill>
              <a:ln w="285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e-IL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שימור זרעים בבנק הגנים</a:t>
                </a:r>
                <a:endPara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" name="Rectangle 4"/>
              <p:cNvSpPr>
                <a:spLocks noChangeArrowheads="1"/>
              </p:cNvSpPr>
              <p:nvPr/>
            </p:nvSpPr>
            <p:spPr bwMode="auto">
              <a:xfrm>
                <a:off x="6537063" y="5693265"/>
                <a:ext cx="4020973" cy="526248"/>
              </a:xfrm>
              <a:prstGeom prst="rect">
                <a:avLst/>
              </a:prstGeom>
              <a:solidFill>
                <a:srgbClr val="CCCC00"/>
              </a:solidFill>
              <a:ln w="285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e-IL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שימור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in situ/ex situ</a:t>
                </a:r>
                <a:endPara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26" name="מחבר חץ ישר 25"/>
              <p:cNvCxnSpPr>
                <a:stCxn id="20" idx="1"/>
                <a:endCxn id="21" idx="3"/>
              </p:cNvCxnSpPr>
              <p:nvPr/>
            </p:nvCxnSpPr>
            <p:spPr>
              <a:xfrm flipH="1">
                <a:off x="5739865" y="5154021"/>
                <a:ext cx="797199" cy="219241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  <a:tailEnd type="arrow"/>
              </a:ln>
              <a:effectLst/>
            </p:spPr>
          </p:cxnSp>
          <p:cxnSp>
            <p:nvCxnSpPr>
              <p:cNvPr id="27" name="מחבר חץ ישר 26"/>
              <p:cNvCxnSpPr>
                <a:stCxn id="25" idx="1"/>
                <a:endCxn id="22" idx="3"/>
              </p:cNvCxnSpPr>
              <p:nvPr/>
            </p:nvCxnSpPr>
            <p:spPr>
              <a:xfrm flipH="1">
                <a:off x="5739864" y="5956390"/>
                <a:ext cx="797200" cy="32265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  <a:tailEnd type="arrow"/>
              </a:ln>
              <a:effectLst/>
            </p:spPr>
          </p:cxnSp>
          <p:sp>
            <p:nvSpPr>
              <p:cNvPr id="28" name="Rectangle 4"/>
              <p:cNvSpPr>
                <a:spLocks noChangeArrowheads="1"/>
              </p:cNvSpPr>
              <p:nvPr/>
            </p:nvSpPr>
            <p:spPr bwMode="auto">
              <a:xfrm>
                <a:off x="6094079" y="2085062"/>
                <a:ext cx="4463956" cy="827282"/>
              </a:xfrm>
              <a:prstGeom prst="rect">
                <a:avLst/>
              </a:prstGeom>
              <a:solidFill>
                <a:srgbClr val="EB7255"/>
              </a:solidFill>
              <a:ln w="285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e-IL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ליווי מקצועי </a:t>
                </a:r>
                <a:r>
                  <a:rPr kumimoji="0" lang="he-IL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– וועדת ההיגוי </a:t>
                </a:r>
              </a:p>
            </p:txBody>
          </p:sp>
          <p:sp>
            <p:nvSpPr>
              <p:cNvPr id="29" name="Rectangle 4"/>
              <p:cNvSpPr>
                <a:spLocks noChangeArrowheads="1"/>
              </p:cNvSpPr>
              <p:nvPr/>
            </p:nvSpPr>
            <p:spPr bwMode="auto">
              <a:xfrm>
                <a:off x="6094079" y="1244530"/>
                <a:ext cx="4463956" cy="682489"/>
              </a:xfrm>
              <a:prstGeom prst="rect">
                <a:avLst/>
              </a:prstGeom>
              <a:solidFill>
                <a:srgbClr val="EB7255"/>
              </a:solidFill>
              <a:ln w="2857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e-IL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ניהול מרכזי </a:t>
                </a:r>
                <a:r>
                  <a:rPr kumimoji="0" lang="he-IL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– מרב לבל</a:t>
                </a:r>
              </a:p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1441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979174" y="560440"/>
            <a:ext cx="5043949" cy="401718"/>
          </a:xfrm>
        </p:spPr>
        <p:txBody>
          <a:bodyPr/>
          <a:lstStyle/>
          <a:p>
            <a:r>
              <a:rPr lang="he-IL" dirty="0"/>
              <a:t>מה האיומים העיקריים?</a:t>
            </a:r>
            <a:endParaRPr lang="en-US" dirty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18"/>
          </p:nvPr>
        </p:nvSpPr>
        <p:spPr>
          <a:xfrm>
            <a:off x="1071717" y="2546555"/>
            <a:ext cx="7052239" cy="223192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800" b="1" dirty="0">
                <a:solidFill>
                  <a:schemeClr val="tx1"/>
                </a:solidFill>
              </a:rPr>
              <a:t>הרס בתי גידול  ושינויים בייעוד שטחים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800" b="1" dirty="0">
                <a:solidFill>
                  <a:schemeClr val="tx1"/>
                </a:solidFill>
              </a:rPr>
              <a:t>מינים פולשים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800" b="1" dirty="0">
                <a:solidFill>
                  <a:schemeClr val="tx1"/>
                </a:solidFill>
              </a:rPr>
              <a:t>משבר האקלים מחמיר את המצב – מגביר חוסר יציבות וחוסר ודאות </a:t>
            </a:r>
          </a:p>
        </p:txBody>
      </p:sp>
    </p:spTree>
    <p:extLst>
      <p:ext uri="{BB962C8B-B14F-4D97-AF65-F5344CB8AC3E}">
        <p14:creationId xmlns:p14="http://schemas.microsoft.com/office/powerpoint/2010/main" val="340724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979174" y="560440"/>
            <a:ext cx="5043949" cy="401718"/>
          </a:xfrm>
        </p:spPr>
        <p:txBody>
          <a:bodyPr/>
          <a:lstStyle/>
          <a:p>
            <a:r>
              <a:rPr lang="he-IL" dirty="0"/>
              <a:t>מה כיווני פעולה?</a:t>
            </a:r>
            <a:endParaRPr lang="en-US" dirty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18"/>
          </p:nvPr>
        </p:nvSpPr>
        <p:spPr>
          <a:xfrm>
            <a:off x="816078" y="1327357"/>
            <a:ext cx="7669162" cy="495545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rgbClr val="00B0F0"/>
                </a:solidFill>
                <a:ea typeface="Calibri" panose="020F0502020204030204" pitchFamily="34" charset="0"/>
              </a:rPr>
              <a:t>הבטחת תקציבים ומשאבים ארגוניים לתפעול הפרויקט לטווח ארוך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 dirty="0"/>
              <a:t>שיפור </a:t>
            </a:r>
            <a:r>
              <a:rPr lang="he-IL" sz="2400" b="1" dirty="0"/>
              <a:t>הגנה על שטחים פתוחים </a:t>
            </a:r>
            <a:r>
              <a:rPr lang="he-IL" sz="2400" dirty="0"/>
              <a:t>מול פיתוח (תסקירים סביבתיים, זמינות מידע)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 dirty="0"/>
              <a:t>תמיכה </a:t>
            </a:r>
            <a:r>
              <a:rPr lang="he-IL" sz="2400" b="1" dirty="0"/>
              <a:t>בחקלאות מסורתית </a:t>
            </a:r>
            <a:r>
              <a:rPr lang="he-IL" sz="2400" dirty="0"/>
              <a:t>ו"סביבתית"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 b="1" dirty="0"/>
              <a:t>יצירת רשת ביטחון </a:t>
            </a:r>
            <a:r>
              <a:rPr lang="he-IL" sz="2400" dirty="0"/>
              <a:t>- השבות מסיביות בבתי גידול מתאימים גם מחוץ לתחום תפוצה של המינים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 dirty="0"/>
              <a:t>עידוד שימוש ב</a:t>
            </a:r>
            <a:r>
              <a:rPr lang="he-IL" sz="2400" b="1" dirty="0"/>
              <a:t>צמחי בר בגינון ונוי </a:t>
            </a:r>
            <a:r>
              <a:rPr lang="he-IL" sz="2400" dirty="0"/>
              <a:t>(גינות צמחי בר באזורים אורבניים)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 b="1" dirty="0"/>
              <a:t>מחקר</a:t>
            </a:r>
            <a:r>
              <a:rPr lang="he-IL" sz="2400" dirty="0"/>
              <a:t>  תומך שימור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 b="1" dirty="0"/>
              <a:t>פיתוח</a:t>
            </a:r>
            <a:r>
              <a:rPr lang="he-IL" sz="2400" dirty="0"/>
              <a:t> שיטות ריבוי וגידול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 b="1" dirty="0"/>
              <a:t>הכשרת</a:t>
            </a:r>
            <a:r>
              <a:rPr lang="he-IL" sz="2400" dirty="0"/>
              <a:t> אנשי מקצוע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86202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46962" y="663661"/>
            <a:ext cx="7423848" cy="318161"/>
          </a:xfrm>
        </p:spPr>
        <p:txBody>
          <a:bodyPr/>
          <a:lstStyle/>
          <a:p>
            <a:pPr algn="ctr" rtl="1"/>
            <a:r>
              <a:rPr lang="he-IL" dirty="0"/>
              <a:t>תודה</a:t>
            </a:r>
            <a:endParaRPr lang="en-US" dirty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18"/>
          </p:nvPr>
        </p:nvSpPr>
        <p:spPr>
          <a:xfrm>
            <a:off x="1327356" y="1694730"/>
            <a:ext cx="6904358" cy="3880159"/>
          </a:xfrm>
        </p:spPr>
        <p:txBody>
          <a:bodyPr/>
          <a:lstStyle/>
          <a:p>
            <a:r>
              <a:rPr lang="he-IL" sz="2400" b="1" dirty="0"/>
              <a:t>ל</a:t>
            </a:r>
            <a:r>
              <a:rPr lang="he-IL" sz="2400" b="1" dirty="0">
                <a:solidFill>
                  <a:srgbClr val="C00000"/>
                </a:solidFill>
              </a:rPr>
              <a:t>תכנית</a:t>
            </a:r>
            <a:r>
              <a:rPr lang="he-IL" sz="2400" b="1" dirty="0"/>
              <a:t> </a:t>
            </a:r>
            <a:r>
              <a:rPr lang="he-IL" sz="2400" b="1" dirty="0">
                <a:solidFill>
                  <a:srgbClr val="C00000"/>
                </a:solidFill>
              </a:rPr>
              <a:t>ציוני דרך של אגף המורשת במשרד ירושלים ומורשת</a:t>
            </a:r>
            <a:r>
              <a:rPr lang="he-IL" sz="2400" b="1" dirty="0"/>
              <a:t> על תמיכה מתמשכת בפרויקט ועל מימון של חלקים נרחבים ממנה</a:t>
            </a:r>
          </a:p>
          <a:p>
            <a:r>
              <a:rPr lang="he-IL" sz="2400" b="1" dirty="0"/>
              <a:t>לד"ר </a:t>
            </a:r>
            <a:r>
              <a:rPr lang="he-IL" sz="2400" b="1" dirty="0">
                <a:solidFill>
                  <a:srgbClr val="C00000"/>
                </a:solidFill>
              </a:rPr>
              <a:t>יהושע שקדי </a:t>
            </a:r>
            <a:r>
              <a:rPr lang="he-IL" sz="2400" b="1" dirty="0"/>
              <a:t>ולד"ר </a:t>
            </a:r>
            <a:r>
              <a:rPr lang="he-IL" sz="2400" b="1" dirty="0">
                <a:solidFill>
                  <a:srgbClr val="C00000"/>
                </a:solidFill>
              </a:rPr>
              <a:t>נעם לידר </a:t>
            </a:r>
            <a:r>
              <a:rPr lang="he-IL" sz="2400" b="1" dirty="0"/>
              <a:t>על תרומתם לגיבוש התכנית, לקידומו ולהבטחת התקציב המאפשר את ביצועו</a:t>
            </a:r>
          </a:p>
          <a:p>
            <a:r>
              <a:rPr lang="he-IL" sz="2400" b="1" dirty="0">
                <a:solidFill>
                  <a:schemeClr val="tx1"/>
                </a:solidFill>
              </a:rPr>
              <a:t>ל</a:t>
            </a:r>
            <a:r>
              <a:rPr lang="he-IL" sz="2400" b="1" dirty="0">
                <a:solidFill>
                  <a:srgbClr val="C00000"/>
                </a:solidFill>
              </a:rPr>
              <a:t>מרב לבל </a:t>
            </a:r>
            <a:r>
              <a:rPr lang="he-IL" sz="2400" b="1" dirty="0"/>
              <a:t>– המנהלת והמרכזת של פרויקט הצמחים בסכנת הכחדה, שבמיומנות מדהימה מצליחה לתפור את כל הרכיבים לפרויקט אחד ושגדלה מקצועית יחד עם הפרויקט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26294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0" y="334296"/>
            <a:ext cx="9144000" cy="491613"/>
          </a:xfrm>
          <a:solidFill>
            <a:schemeClr val="accent6">
              <a:lumMod val="50000"/>
            </a:schemeClr>
          </a:solidFill>
        </p:spPr>
        <p:txBody>
          <a:bodyPr/>
          <a:lstStyle/>
          <a:p>
            <a:pPr algn="ctr" rtl="1"/>
            <a:r>
              <a:rPr lang="he-IL" sz="2800" dirty="0"/>
              <a:t>למי עוד נגיד תודה?</a:t>
            </a:r>
            <a:endParaRPr lang="en-US" sz="2800" dirty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18"/>
          </p:nvPr>
        </p:nvSpPr>
        <p:spPr>
          <a:xfrm>
            <a:off x="766916" y="943897"/>
            <a:ext cx="7492181" cy="5471651"/>
          </a:xfrm>
          <a:solidFill>
            <a:schemeClr val="bg1"/>
          </a:solidFill>
        </p:spPr>
        <p:txBody>
          <a:bodyPr/>
          <a:lstStyle/>
          <a:p>
            <a:r>
              <a:rPr lang="he-IL" sz="1800" b="1" dirty="0"/>
              <a:t>מימי רון </a:t>
            </a:r>
            <a:r>
              <a:rPr lang="he-IL" sz="1800" dirty="0"/>
              <a:t>– היוזמת והמכוונת את שמירה על הצמחים בסכנת הכחדה במשך עשרות שנים וחברה בצוות המקצועי</a:t>
            </a:r>
          </a:p>
          <a:p>
            <a:r>
              <a:rPr lang="he-IL" sz="1800" dirty="0"/>
              <a:t>ד"ר </a:t>
            </a:r>
            <a:r>
              <a:rPr lang="he-IL" sz="1800" b="1" dirty="0"/>
              <a:t>אורי </a:t>
            </a:r>
            <a:r>
              <a:rPr lang="he-IL" sz="1800" b="1" dirty="0" err="1"/>
              <a:t>פרגמן</a:t>
            </a:r>
            <a:r>
              <a:rPr lang="he-IL" sz="1800" b="1" dirty="0"/>
              <a:t> ספיר</a:t>
            </a:r>
            <a:r>
              <a:rPr lang="he-IL" sz="1800" dirty="0"/>
              <a:t>, ד"ר </a:t>
            </a:r>
            <a:r>
              <a:rPr lang="he-IL" sz="1800" b="1" dirty="0"/>
              <a:t>יובל ספיר</a:t>
            </a:r>
            <a:r>
              <a:rPr lang="he-IL" sz="1800" dirty="0"/>
              <a:t>, ד"ר </a:t>
            </a:r>
            <a:r>
              <a:rPr lang="he-IL" sz="1800" b="1" dirty="0"/>
              <a:t>אלון זינגר</a:t>
            </a:r>
            <a:r>
              <a:rPr lang="he-IL" sz="1800" dirty="0"/>
              <a:t>, </a:t>
            </a:r>
            <a:r>
              <a:rPr lang="he-IL" sz="1800" b="1" dirty="0"/>
              <a:t>יאיר אור</a:t>
            </a:r>
            <a:r>
              <a:rPr lang="he-IL" sz="1800" dirty="0"/>
              <a:t>, </a:t>
            </a:r>
            <a:r>
              <a:rPr lang="he-IL" sz="1800" b="1" dirty="0"/>
              <a:t>הגר </a:t>
            </a:r>
            <a:r>
              <a:rPr lang="he-IL" sz="1800" b="1" dirty="0" err="1"/>
              <a:t>לשנר</a:t>
            </a:r>
            <a:r>
              <a:rPr lang="he-IL" sz="1800" dirty="0"/>
              <a:t>, </a:t>
            </a:r>
            <a:r>
              <a:rPr lang="he-IL" sz="1800" b="1" dirty="0"/>
              <a:t>בר שמש</a:t>
            </a:r>
            <a:r>
              <a:rPr lang="he-IL" sz="1800" dirty="0"/>
              <a:t>, </a:t>
            </a:r>
            <a:r>
              <a:rPr lang="he-IL" sz="1800" b="1" dirty="0"/>
              <a:t>דר בן נתן </a:t>
            </a:r>
            <a:r>
              <a:rPr lang="he-IL" sz="1800" dirty="0"/>
              <a:t>חברים של הצוות המקצועי</a:t>
            </a:r>
          </a:p>
          <a:p>
            <a:r>
              <a:rPr lang="he-IL" sz="1800" b="1" dirty="0"/>
              <a:t>יפתח סיני ומיכאל בלכר </a:t>
            </a:r>
            <a:r>
              <a:rPr lang="he-IL" sz="1800" dirty="0"/>
              <a:t>– הראשונים שהקימו גני מקלט לצמחים בסכנת הכחדה</a:t>
            </a:r>
          </a:p>
          <a:p>
            <a:r>
              <a:rPr lang="he-IL" sz="1800" b="1" dirty="0"/>
              <a:t>אורי </a:t>
            </a:r>
            <a:r>
              <a:rPr lang="he-IL" sz="1800" b="1" dirty="0" err="1"/>
              <a:t>נוה</a:t>
            </a:r>
            <a:r>
              <a:rPr lang="he-IL" sz="1800" b="1" dirty="0"/>
              <a:t> </a:t>
            </a:r>
            <a:r>
              <a:rPr lang="he-IL" sz="1800" dirty="0"/>
              <a:t>– חלוץ </a:t>
            </a:r>
            <a:r>
              <a:rPr lang="he-IL" sz="1800" dirty="0" err="1"/>
              <a:t>ההשבות</a:t>
            </a:r>
            <a:r>
              <a:rPr lang="he-IL" sz="1800" dirty="0"/>
              <a:t> (</a:t>
            </a:r>
            <a:r>
              <a:rPr lang="he-IL" sz="1800" dirty="0" err="1"/>
              <a:t>חומעת</a:t>
            </a:r>
            <a:r>
              <a:rPr lang="he-IL" sz="1800" dirty="0"/>
              <a:t> האווירון)</a:t>
            </a:r>
          </a:p>
          <a:p>
            <a:r>
              <a:rPr lang="he-IL" sz="1800" b="1" dirty="0"/>
              <a:t>אורי </a:t>
            </a:r>
            <a:r>
              <a:rPr lang="he-IL" sz="1800" b="1" dirty="0" err="1"/>
              <a:t>הנדלר</a:t>
            </a:r>
            <a:r>
              <a:rPr lang="he-IL" sz="1800" b="1" dirty="0"/>
              <a:t> </a:t>
            </a:r>
            <a:r>
              <a:rPr lang="he-IL" sz="1800" dirty="0"/>
              <a:t>– הגנן של גני מקלט בגליל התחתון</a:t>
            </a:r>
          </a:p>
          <a:p>
            <a:r>
              <a:rPr lang="he-IL" sz="1800" b="1" dirty="0"/>
              <a:t>היימן </a:t>
            </a:r>
            <a:r>
              <a:rPr lang="he-IL" sz="1800" b="1" dirty="0" err="1"/>
              <a:t>ברכאת</a:t>
            </a:r>
            <a:r>
              <a:rPr lang="he-IL" sz="1800" b="1" dirty="0"/>
              <a:t> </a:t>
            </a:r>
            <a:r>
              <a:rPr lang="he-IL" sz="1800" dirty="0"/>
              <a:t>– המטפל בגן המקלט בנבי סמואל</a:t>
            </a:r>
          </a:p>
          <a:p>
            <a:r>
              <a:rPr lang="he-IL" sz="1800" b="1" dirty="0"/>
              <a:t>עמוס טל ואבי דוד </a:t>
            </a:r>
            <a:r>
              <a:rPr lang="he-IL" sz="1800" dirty="0"/>
              <a:t>– מנהלי אתרים שהתעקשו להקים גני מקלט באתרים שבניהולם והקדישו להם הרבה זמן ומאמץ</a:t>
            </a:r>
          </a:p>
          <a:p>
            <a:r>
              <a:rPr lang="he-IL" sz="1800" b="1" dirty="0"/>
              <a:t>לאביגיל הלר - </a:t>
            </a:r>
            <a:r>
              <a:rPr lang="he-IL" sz="1800" dirty="0"/>
              <a:t>המרכזת את פעולות הגנים הבוטניים במשרד החקלאות ומקדמת שימור בצמחים בסכנת הכחדה בגנים בוטניים</a:t>
            </a:r>
          </a:p>
          <a:p>
            <a:r>
              <a:rPr lang="he-IL" sz="1800" b="1" dirty="0"/>
              <a:t>רוני שושן </a:t>
            </a:r>
            <a:r>
              <a:rPr lang="he-IL" sz="1800" dirty="0"/>
              <a:t>– היוזם והמבצע פרויקט חינוכי-סביבת-אקולוגי בכפר הירוק</a:t>
            </a:r>
          </a:p>
          <a:p>
            <a:r>
              <a:rPr lang="he-IL" sz="1800" b="1" dirty="0"/>
              <a:t>גל וין </a:t>
            </a:r>
            <a:r>
              <a:rPr lang="he-IL" sz="1800" dirty="0"/>
              <a:t>– המפתח את אתר הצמחים בסכנת הכחדה ומערכת ניהול מידע על הצמחים בסכנת הכחדה</a:t>
            </a:r>
          </a:p>
          <a:p>
            <a:r>
              <a:rPr lang="he-IL" sz="1800" dirty="0"/>
              <a:t>סוקרים של מכון </a:t>
            </a:r>
            <a:r>
              <a:rPr lang="he-IL" sz="1800" dirty="0" err="1"/>
              <a:t>דש"א</a:t>
            </a:r>
            <a:r>
              <a:rPr lang="he-IL" sz="1800" dirty="0"/>
              <a:t>, צוות בנק הגנים הלאומי, צוותים של הגנים הבוטניים, אנשים שמטפחים צמחי בר גני מקלט פרטיים ורבים אחרים....</a:t>
            </a:r>
          </a:p>
          <a:p>
            <a:endParaRPr lang="he-IL" sz="1800" dirty="0"/>
          </a:p>
          <a:p>
            <a:endParaRPr lang="he-IL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798510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02809" y="1706330"/>
            <a:ext cx="4541644" cy="38640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8309" y="5928852"/>
            <a:ext cx="3666388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r" rtl="1"/>
            <a:r>
              <a:rPr lang="he-IL" sz="1400" dirty="0"/>
              <a:t>אשבל זהרי בשולי כרם זיתים מדרום למעלה צביה</a:t>
            </a:r>
          </a:p>
          <a:p>
            <a:pPr algn="r" rtl="1"/>
            <a:r>
              <a:rPr lang="he-IL" sz="1400" dirty="0"/>
              <a:t>סקר מכון </a:t>
            </a:r>
            <a:r>
              <a:rPr lang="he-IL" sz="1400" dirty="0" err="1"/>
              <a:t>דש"א</a:t>
            </a:r>
            <a:r>
              <a:rPr lang="he-IL" sz="1400" dirty="0"/>
              <a:t> 2016</a:t>
            </a:r>
            <a:endParaRPr lang="en-US" sz="1400" dirty="0"/>
          </a:p>
        </p:txBody>
      </p:sp>
      <p:pic>
        <p:nvPicPr>
          <p:cNvPr id="6" name="תמונה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3510" y="3028335"/>
            <a:ext cx="3841137" cy="28808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5450" y="5928852"/>
            <a:ext cx="2409634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he-IL" sz="1400" dirty="0"/>
              <a:t>טופח הגליל בחממה בבנק הגנים</a:t>
            </a:r>
            <a:endParaRPr lang="en-US" sz="1400" dirty="0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D04C8303-9B77-B16D-435C-2D282CEB11B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e-IL" dirty="0"/>
              <a:t>תודה רבה</a:t>
            </a:r>
          </a:p>
        </p:txBody>
      </p:sp>
    </p:spTree>
    <p:extLst>
      <p:ext uri="{BB962C8B-B14F-4D97-AF65-F5344CB8AC3E}">
        <p14:creationId xmlns:p14="http://schemas.microsoft.com/office/powerpoint/2010/main" val="3979169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389" y="3628629"/>
            <a:ext cx="3817502" cy="2863126"/>
          </a:xfrm>
          <a:prstGeom prst="rect">
            <a:avLst/>
          </a:prstGeom>
        </p:spPr>
      </p:pic>
      <p:pic>
        <p:nvPicPr>
          <p:cNvPr id="4" name="תמונה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349" y="3628629"/>
            <a:ext cx="3817502" cy="2863126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810755" y="693158"/>
            <a:ext cx="7423848" cy="318161"/>
          </a:xfrm>
        </p:spPr>
        <p:txBody>
          <a:bodyPr/>
          <a:lstStyle/>
          <a:p>
            <a:pPr algn="ctr"/>
            <a:r>
              <a:rPr lang="he-IL" dirty="0"/>
              <a:t>מה המטרה?</a:t>
            </a:r>
            <a:endParaRPr lang="en-US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3"/>
          </p:nvPr>
        </p:nvSpPr>
        <p:spPr>
          <a:xfrm>
            <a:off x="1002890" y="1345477"/>
            <a:ext cx="7246375" cy="2653746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sz="2400" b="1" dirty="0"/>
              <a:t>למנוע הכחדת מיני צמחים בישראל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sz="2400" b="1" dirty="0"/>
              <a:t>למקסם סיכוי של המינים לשרוד ולקיים אוכלוסיות בריאות ומתפקדות בבתי גידול טבעיים שלהם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sz="2400" dirty="0"/>
              <a:t>לבנות תשתית (פיזית, אנושית, מידע וניסיון)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sz="2400" dirty="0"/>
              <a:t>לבנות שגרת העבודה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878197" y="6183978"/>
            <a:ext cx="2042547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e-IL" sz="1050" b="1" dirty="0" err="1"/>
              <a:t>ליסאה</a:t>
            </a:r>
            <a:r>
              <a:rPr lang="he-IL" sz="1050" b="1" dirty="0"/>
              <a:t> סורית בגן מקלט נבי סמואל</a:t>
            </a:r>
            <a:endParaRPr lang="en-US" sz="105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119264" y="3628629"/>
            <a:ext cx="1300356" cy="4154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 rtl="1"/>
            <a:r>
              <a:rPr lang="he-IL" sz="1050" b="1" dirty="0"/>
              <a:t>קרן-יעל סורית </a:t>
            </a:r>
          </a:p>
          <a:p>
            <a:r>
              <a:rPr lang="he-IL" sz="1050" b="1" dirty="0"/>
              <a:t>בגן מקלט נבי סמואל</a:t>
            </a: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868680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142161" y="1961518"/>
            <a:ext cx="7423848" cy="318161"/>
          </a:xfrm>
        </p:spPr>
        <p:txBody>
          <a:bodyPr/>
          <a:lstStyle/>
          <a:p>
            <a:pPr algn="ctr" rtl="1"/>
            <a:r>
              <a:rPr lang="he-IL" dirty="0"/>
              <a:t>מה השגנו בעשור האחרון </a:t>
            </a:r>
            <a:br>
              <a:rPr lang="he-IL" dirty="0"/>
            </a:br>
            <a:endParaRPr lang="en-GB" dirty="0"/>
          </a:p>
        </p:txBody>
      </p:sp>
      <p:pic>
        <p:nvPicPr>
          <p:cNvPr id="3" name="תמונה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017" y="3320170"/>
            <a:ext cx="3858428" cy="28938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4745" y="6164830"/>
            <a:ext cx="3230372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he-IL" sz="1400" b="1" dirty="0"/>
              <a:t>שום הגליל בהר בן-זמרה, מתוך סקר 2017</a:t>
            </a:r>
            <a:endParaRPr lang="en-US" sz="1400" b="1" dirty="0"/>
          </a:p>
        </p:txBody>
      </p:sp>
      <p:pic>
        <p:nvPicPr>
          <p:cNvPr id="4" name="תמונה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3510" y="3320170"/>
            <a:ext cx="4413219" cy="28673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68274" y="6164830"/>
            <a:ext cx="359265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r" rtl="1"/>
            <a:r>
              <a:rPr lang="he-IL" sz="1400" b="1" dirty="0" err="1"/>
              <a:t>בקיית</a:t>
            </a:r>
            <a:r>
              <a:rPr lang="he-IL" sz="1400" b="1" dirty="0"/>
              <a:t> קפריסין ליד כפר גלעדי, מתוך סקר 2017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248888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90236" y="324887"/>
            <a:ext cx="7423848" cy="879764"/>
          </a:xfrm>
        </p:spPr>
        <p:txBody>
          <a:bodyPr/>
          <a:lstStyle/>
          <a:p>
            <a:pPr algn="ctr" rtl="1"/>
            <a:r>
              <a:rPr lang="he-IL" sz="3200" dirty="0"/>
              <a:t>הגנה חוקית ברשימת ערכי טבע מוגנים</a:t>
            </a:r>
            <a:endParaRPr lang="en-US" sz="3200" dirty="0"/>
          </a:p>
        </p:txBody>
      </p:sp>
      <p:pic>
        <p:nvPicPr>
          <p:cNvPr id="6" name="תמונה 5" descr="אחוז מינים מוגנים בשנת 2011 16%. בשנת 2020 95%.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076" y="2363939"/>
            <a:ext cx="7746821" cy="4027030"/>
          </a:xfrm>
          <a:prstGeom prst="rect">
            <a:avLst/>
          </a:prstGeom>
        </p:spPr>
      </p:pic>
      <p:sp>
        <p:nvSpPr>
          <p:cNvPr id="7" name="מלבן 6"/>
          <p:cNvSpPr/>
          <p:nvPr/>
        </p:nvSpPr>
        <p:spPr>
          <a:xfrm>
            <a:off x="151362" y="1314992"/>
            <a:ext cx="8606848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 rtl="1"/>
            <a:r>
              <a:rPr lang="he-IL" sz="2400" dirty="0"/>
              <a:t>בשנת 2020 הוספנו לרשימת ערכי טבע מוגנים כל </a:t>
            </a:r>
            <a:r>
              <a:rPr lang="he-IL" sz="2400" b="1" dirty="0"/>
              <a:t>414</a:t>
            </a:r>
            <a:r>
              <a:rPr lang="he-IL" sz="2400" dirty="0"/>
              <a:t> המינים שבספר האדום (עד שנת 2020 רק </a:t>
            </a:r>
            <a:r>
              <a:rPr lang="he-IL" sz="2400" b="1" dirty="0"/>
              <a:t>66 </a:t>
            </a:r>
            <a:r>
              <a:rPr lang="he-IL" sz="2400" dirty="0"/>
              <a:t>מתוכם היו מוגנים על פי החוק)</a:t>
            </a:r>
          </a:p>
        </p:txBody>
      </p:sp>
    </p:spTree>
    <p:extLst>
      <p:ext uri="{BB962C8B-B14F-4D97-AF65-F5344CB8AC3E}">
        <p14:creationId xmlns:p14="http://schemas.microsoft.com/office/powerpoint/2010/main" val="1455462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623942" y="594835"/>
            <a:ext cx="7423848" cy="318161"/>
          </a:xfrm>
        </p:spPr>
        <p:txBody>
          <a:bodyPr/>
          <a:lstStyle/>
          <a:p>
            <a:r>
              <a:rPr lang="he-IL" sz="3200" dirty="0"/>
              <a:t>עדכון מידע על אוכלוסיות בר – סקר וניטור</a:t>
            </a:r>
            <a:endParaRPr lang="en-US" sz="3200" dirty="0"/>
          </a:p>
        </p:txBody>
      </p:sp>
      <p:sp>
        <p:nvSpPr>
          <p:cNvPr id="8" name="מלבן 7"/>
          <p:cNvSpPr/>
          <p:nvPr/>
        </p:nvSpPr>
        <p:spPr>
          <a:xfrm>
            <a:off x="580103" y="1266548"/>
            <a:ext cx="8032956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 rtl="1"/>
            <a:r>
              <a:rPr lang="he-IL" sz="2400" dirty="0"/>
              <a:t>עדכנו מידע על אוכלוסיות בר של כ- 100 מינים (מיקום אוכלוסיות, גודל אוכלוסיות, בתי הגידול, איומים) באמצעות סקר ארצי (מכון </a:t>
            </a:r>
            <a:r>
              <a:rPr lang="he-IL" sz="2400" dirty="0" err="1"/>
              <a:t>דש"א</a:t>
            </a:r>
            <a:r>
              <a:rPr lang="he-IL" sz="2400" dirty="0"/>
              <a:t>)</a:t>
            </a:r>
          </a:p>
        </p:txBody>
      </p:sp>
      <p:pic>
        <p:nvPicPr>
          <p:cNvPr id="9" name="תמונה 8" descr="גרף תוצרות סקר ניתור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102" y="2875935"/>
            <a:ext cx="7970293" cy="359369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pic>
        <p:nvPicPr>
          <p:cNvPr id="10" name="תמונה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3252" y="2177848"/>
            <a:ext cx="3539613" cy="2251584"/>
          </a:xfrm>
          <a:prstGeom prst="rect">
            <a:avLst/>
          </a:prstGeom>
        </p:spPr>
      </p:pic>
      <p:pic>
        <p:nvPicPr>
          <p:cNvPr id="11" name="תמונה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1185" y="2177848"/>
            <a:ext cx="2369109" cy="177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55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קבוצה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0954" y="1722492"/>
            <a:ext cx="3805473" cy="5074107"/>
            <a:chOff x="2176439" y="46262"/>
            <a:chExt cx="5073964" cy="6765476"/>
          </a:xfrm>
        </p:grpSpPr>
        <p:pic>
          <p:nvPicPr>
            <p:cNvPr id="6" name="Picture 2" descr="C:\Users\havag\Desktop\My Documents\סקרים וספירות מחקרים\סקר אירוסים\תצפיות באירוס גולן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6439" y="46262"/>
              <a:ext cx="4791123" cy="6765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אליפסה 7"/>
            <p:cNvSpPr/>
            <p:nvPr/>
          </p:nvSpPr>
          <p:spPr>
            <a:xfrm>
              <a:off x="4427984" y="2636912"/>
              <a:ext cx="216024" cy="216023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 rtl="1">
                <a:defRPr/>
              </a:pPr>
              <a:endParaRPr lang="he-IL" sz="1350">
                <a:noFill/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9" name="אליפסה 8"/>
            <p:cNvSpPr/>
            <p:nvPr/>
          </p:nvSpPr>
          <p:spPr>
            <a:xfrm>
              <a:off x="4819740" y="3212976"/>
              <a:ext cx="216024" cy="216023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 rtl="1">
                <a:defRPr/>
              </a:pPr>
              <a:endParaRPr lang="he-IL" sz="1350">
                <a:noFill/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0" name="אליפסה 9"/>
            <p:cNvSpPr/>
            <p:nvPr/>
          </p:nvSpPr>
          <p:spPr>
            <a:xfrm>
              <a:off x="4932040" y="3789041"/>
              <a:ext cx="216024" cy="216023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 rtl="1">
                <a:defRPr/>
              </a:pPr>
              <a:endParaRPr lang="he-IL" sz="1350">
                <a:noFill/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1" name="אליפסה 10"/>
            <p:cNvSpPr/>
            <p:nvPr/>
          </p:nvSpPr>
          <p:spPr>
            <a:xfrm>
              <a:off x="4211960" y="3573016"/>
              <a:ext cx="216024" cy="216023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 rtl="1">
                <a:defRPr/>
              </a:pPr>
              <a:endParaRPr lang="he-IL" sz="1350">
                <a:noFill/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2" name="אליפסה 11"/>
            <p:cNvSpPr/>
            <p:nvPr/>
          </p:nvSpPr>
          <p:spPr>
            <a:xfrm>
              <a:off x="3702618" y="3527438"/>
              <a:ext cx="216024" cy="216023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 rtl="1">
                <a:defRPr/>
              </a:pPr>
              <a:endParaRPr lang="he-IL" sz="1350">
                <a:noFill/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3" name="אליפסה 12"/>
            <p:cNvSpPr/>
            <p:nvPr/>
          </p:nvSpPr>
          <p:spPr>
            <a:xfrm>
              <a:off x="4788024" y="4026209"/>
              <a:ext cx="216024" cy="216023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 rtl="1">
                <a:defRPr/>
              </a:pPr>
              <a:endParaRPr lang="he-IL" sz="1350">
                <a:noFill/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4" name="אליפסה 13"/>
            <p:cNvSpPr/>
            <p:nvPr/>
          </p:nvSpPr>
          <p:spPr>
            <a:xfrm>
              <a:off x="3779912" y="4293097"/>
              <a:ext cx="216024" cy="216023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 rtl="1">
                <a:defRPr/>
              </a:pPr>
              <a:endParaRPr lang="he-IL" sz="1350">
                <a:noFill/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5" name="אליפסה 14"/>
            <p:cNvSpPr/>
            <p:nvPr/>
          </p:nvSpPr>
          <p:spPr>
            <a:xfrm>
              <a:off x="4211960" y="4149080"/>
              <a:ext cx="216024" cy="216023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 rtl="1">
                <a:defRPr/>
              </a:pPr>
              <a:endParaRPr lang="he-IL" sz="1350">
                <a:noFill/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6" name="אליפסה 15"/>
            <p:cNvSpPr/>
            <p:nvPr/>
          </p:nvSpPr>
          <p:spPr>
            <a:xfrm>
              <a:off x="4644008" y="4221089"/>
              <a:ext cx="216024" cy="216023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 rtl="1">
                <a:defRPr/>
              </a:pPr>
              <a:endParaRPr lang="he-IL" sz="1350">
                <a:noFill/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7" name="אליפסה 16"/>
            <p:cNvSpPr/>
            <p:nvPr/>
          </p:nvSpPr>
          <p:spPr>
            <a:xfrm>
              <a:off x="4427984" y="4581129"/>
              <a:ext cx="216024" cy="216023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 rtl="1">
                <a:defRPr/>
              </a:pPr>
              <a:endParaRPr lang="he-IL" sz="1350">
                <a:noFill/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8" name="אליפסה 17"/>
            <p:cNvSpPr/>
            <p:nvPr/>
          </p:nvSpPr>
          <p:spPr>
            <a:xfrm>
              <a:off x="5230644" y="4725145"/>
              <a:ext cx="216024" cy="216023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 rtl="1">
                <a:defRPr/>
              </a:pPr>
              <a:endParaRPr lang="he-IL" sz="1350">
                <a:noFill/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9" name="אליפסה 18"/>
            <p:cNvSpPr/>
            <p:nvPr/>
          </p:nvSpPr>
          <p:spPr>
            <a:xfrm>
              <a:off x="4644008" y="5178336"/>
              <a:ext cx="216024" cy="216023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 rtl="1">
                <a:defRPr/>
              </a:pPr>
              <a:endParaRPr lang="he-IL" sz="1350">
                <a:noFill/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20" name="אליפסה 19"/>
            <p:cNvSpPr/>
            <p:nvPr/>
          </p:nvSpPr>
          <p:spPr>
            <a:xfrm>
              <a:off x="4067944" y="5949281"/>
              <a:ext cx="216024" cy="216023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 rtl="1">
                <a:defRPr/>
              </a:pPr>
              <a:endParaRPr lang="he-IL" sz="1350">
                <a:noFill/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21" name="אליפסה 20"/>
            <p:cNvSpPr/>
            <p:nvPr/>
          </p:nvSpPr>
          <p:spPr>
            <a:xfrm>
              <a:off x="3851920" y="5733256"/>
              <a:ext cx="216024" cy="216023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 rtl="1">
                <a:defRPr/>
              </a:pPr>
              <a:endParaRPr lang="he-IL" sz="1350">
                <a:noFill/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23" name="כפל 22"/>
            <p:cNvSpPr/>
            <p:nvPr/>
          </p:nvSpPr>
          <p:spPr>
            <a:xfrm>
              <a:off x="4416332" y="2603392"/>
              <a:ext cx="252028" cy="283062"/>
            </a:xfrm>
            <a:prstGeom prst="mathMultiply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 rtl="1">
                <a:defRPr/>
              </a:pPr>
              <a:endParaRPr lang="he-IL" sz="135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24" name="כפל 23"/>
            <p:cNvSpPr/>
            <p:nvPr/>
          </p:nvSpPr>
          <p:spPr>
            <a:xfrm>
              <a:off x="4802944" y="3179456"/>
              <a:ext cx="252028" cy="283062"/>
            </a:xfrm>
            <a:prstGeom prst="mathMultiply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 rtl="1">
                <a:defRPr/>
              </a:pPr>
              <a:endParaRPr lang="he-IL" sz="135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25" name="כפל 24"/>
            <p:cNvSpPr/>
            <p:nvPr/>
          </p:nvSpPr>
          <p:spPr>
            <a:xfrm>
              <a:off x="4914038" y="3761233"/>
              <a:ext cx="252028" cy="283062"/>
            </a:xfrm>
            <a:prstGeom prst="mathMultiply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 rtl="1">
                <a:defRPr/>
              </a:pPr>
              <a:endParaRPr lang="he-IL" sz="135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26" name="כפל 25"/>
            <p:cNvSpPr/>
            <p:nvPr/>
          </p:nvSpPr>
          <p:spPr>
            <a:xfrm>
              <a:off x="3761910" y="4259577"/>
              <a:ext cx="252028" cy="283062"/>
            </a:xfrm>
            <a:prstGeom prst="mathMultiply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 rtl="1">
                <a:defRPr/>
              </a:pPr>
              <a:endParaRPr lang="he-IL" sz="135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27" name="כפל 26"/>
            <p:cNvSpPr/>
            <p:nvPr/>
          </p:nvSpPr>
          <p:spPr>
            <a:xfrm>
              <a:off x="4193958" y="3539496"/>
              <a:ext cx="252028" cy="283062"/>
            </a:xfrm>
            <a:prstGeom prst="mathMultiply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 rtl="1">
                <a:defRPr/>
              </a:pPr>
              <a:endParaRPr lang="he-IL" sz="135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28" name="כפל 27"/>
            <p:cNvSpPr/>
            <p:nvPr/>
          </p:nvSpPr>
          <p:spPr>
            <a:xfrm>
              <a:off x="4626006" y="5144816"/>
              <a:ext cx="252028" cy="283062"/>
            </a:xfrm>
            <a:prstGeom prst="mathMultiply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 rtl="1">
                <a:defRPr/>
              </a:pPr>
              <a:endParaRPr lang="he-IL" sz="135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604214" y="2394626"/>
              <a:ext cx="1646189" cy="14157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r" defTabSz="685800" rtl="1">
                <a:defRPr/>
              </a:pPr>
              <a:r>
                <a:rPr lang="he-IL" sz="1050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סקר 2014 – 2019 </a:t>
              </a:r>
            </a:p>
            <a:p>
              <a:pPr algn="r" defTabSz="685800" rtl="1">
                <a:defRPr/>
              </a:pPr>
              <a:endParaRPr lang="he-IL" sz="105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algn="r" defTabSz="685800" rtl="1">
                <a:defRPr/>
              </a:pPr>
              <a:r>
                <a:rPr lang="he-IL" sz="1050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אתרים שנבדקו       </a:t>
              </a:r>
            </a:p>
            <a:p>
              <a:pPr algn="r" defTabSz="685800" rtl="1">
                <a:defRPr/>
              </a:pPr>
              <a:r>
                <a:rPr lang="he-IL" sz="1050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בשנת 2016 ולא     </a:t>
              </a:r>
            </a:p>
            <a:p>
              <a:pPr algn="r" defTabSz="685800" rtl="1">
                <a:defRPr/>
              </a:pPr>
              <a:r>
                <a:rPr lang="he-IL" sz="1050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נמצאו בהם אירוסים </a:t>
              </a:r>
            </a:p>
            <a:p>
              <a:pPr algn="r" defTabSz="685800" rtl="1">
                <a:defRPr/>
              </a:pPr>
              <a:r>
                <a:rPr lang="he-IL" sz="1050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 או פרטים בודדים     </a:t>
              </a:r>
              <a:endParaRPr lang="en-US" sz="10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29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5584" y="4932972"/>
            <a:ext cx="2536970" cy="1653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247" y="3095269"/>
            <a:ext cx="2525308" cy="1643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22B644EA-6F75-9CFD-FB5F-629070C44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40400" y="3503130"/>
            <a:ext cx="3075185" cy="2808644"/>
            <a:chOff x="1240400" y="3503130"/>
            <a:chExt cx="3075185" cy="2808644"/>
          </a:xfrm>
        </p:grpSpPr>
        <p:sp>
          <p:nvSpPr>
            <p:cNvPr id="3" name="אליפסה 2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979632" y="3503130"/>
              <a:ext cx="176262" cy="169724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rtl="1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כפל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939513" y="3779561"/>
              <a:ext cx="280220" cy="295346"/>
            </a:xfrm>
            <a:prstGeom prst="mathMultiply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rtl="1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אליפסה 31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772334" y="3647338"/>
              <a:ext cx="188174" cy="187188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rtl="1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אליפסה 32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050066" y="4088201"/>
              <a:ext cx="188174" cy="187188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rtl="1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אליפסה 3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602670" y="4370648"/>
              <a:ext cx="188174" cy="187188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rtl="1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אליפסה 3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240400" y="4331877"/>
              <a:ext cx="188174" cy="187188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rtl="1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6" name="אליפסה 35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142117" y="4525262"/>
              <a:ext cx="188174" cy="187188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rtl="1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אליפסה 3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043083" y="4712450"/>
              <a:ext cx="188174" cy="187188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rtl="1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אליפסה 37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949015" y="4850340"/>
              <a:ext cx="188174" cy="187188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rtl="1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אליפסה 38"/>
            <p:cNvSpPr/>
            <p:nvPr/>
          </p:nvSpPr>
          <p:spPr>
            <a:xfrm>
              <a:off x="1303519" y="4878713"/>
              <a:ext cx="188174" cy="187188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rtl="1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0" name="אליפסה 39"/>
            <p:cNvSpPr/>
            <p:nvPr/>
          </p:nvSpPr>
          <p:spPr>
            <a:xfrm>
              <a:off x="1764595" y="5123642"/>
              <a:ext cx="188174" cy="187188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rtl="1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1" name="אליפסה 40"/>
            <p:cNvSpPr/>
            <p:nvPr/>
          </p:nvSpPr>
          <p:spPr>
            <a:xfrm>
              <a:off x="1588878" y="4798629"/>
              <a:ext cx="188174" cy="187188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rtl="1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אליפסה 41"/>
            <p:cNvSpPr/>
            <p:nvPr/>
          </p:nvSpPr>
          <p:spPr>
            <a:xfrm>
              <a:off x="2379682" y="5219693"/>
              <a:ext cx="188174" cy="187188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rtl="1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3" name="אליפסה 42"/>
            <p:cNvSpPr/>
            <p:nvPr/>
          </p:nvSpPr>
          <p:spPr>
            <a:xfrm>
              <a:off x="1928129" y="5546396"/>
              <a:ext cx="188174" cy="187188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rtl="1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4" name="אליפסה 43"/>
            <p:cNvSpPr/>
            <p:nvPr/>
          </p:nvSpPr>
          <p:spPr>
            <a:xfrm>
              <a:off x="1334487" y="5975152"/>
              <a:ext cx="188174" cy="187188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rtl="1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5" name="אליפסה 44"/>
            <p:cNvSpPr/>
            <p:nvPr/>
          </p:nvSpPr>
          <p:spPr>
            <a:xfrm>
              <a:off x="1485080" y="6124586"/>
              <a:ext cx="188174" cy="187188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rtl="1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אליפסה 45"/>
            <p:cNvSpPr/>
            <p:nvPr/>
          </p:nvSpPr>
          <p:spPr>
            <a:xfrm>
              <a:off x="3967720" y="3510440"/>
              <a:ext cx="188174" cy="187188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rtl="1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7" name="כפל 46"/>
            <p:cNvSpPr/>
            <p:nvPr/>
          </p:nvSpPr>
          <p:spPr>
            <a:xfrm>
              <a:off x="1781269" y="3643807"/>
              <a:ext cx="189021" cy="212297"/>
            </a:xfrm>
            <a:prstGeom prst="mathMultiply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 rtl="1">
                <a:defRPr/>
              </a:pPr>
              <a:endParaRPr lang="he-IL" sz="135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48" name="כפל 47"/>
            <p:cNvSpPr/>
            <p:nvPr/>
          </p:nvSpPr>
          <p:spPr>
            <a:xfrm>
              <a:off x="2049643" y="4080317"/>
              <a:ext cx="189021" cy="212297"/>
            </a:xfrm>
            <a:prstGeom prst="mathMultiply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 rtl="1">
                <a:defRPr/>
              </a:pPr>
              <a:endParaRPr lang="he-IL" sz="135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49" name="כפל 48"/>
            <p:cNvSpPr/>
            <p:nvPr/>
          </p:nvSpPr>
          <p:spPr>
            <a:xfrm>
              <a:off x="1607132" y="4350755"/>
              <a:ext cx="189021" cy="212297"/>
            </a:xfrm>
            <a:prstGeom prst="mathMultiply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 rtl="1">
                <a:defRPr/>
              </a:pPr>
              <a:endParaRPr lang="he-IL" sz="135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50" name="כפל 49"/>
            <p:cNvSpPr/>
            <p:nvPr/>
          </p:nvSpPr>
          <p:spPr>
            <a:xfrm>
              <a:off x="2134459" y="4523804"/>
              <a:ext cx="189021" cy="212297"/>
            </a:xfrm>
            <a:prstGeom prst="mathMultiply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 rtl="1">
                <a:defRPr/>
              </a:pPr>
              <a:endParaRPr lang="he-IL" sz="135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51" name="כפל 50"/>
            <p:cNvSpPr/>
            <p:nvPr/>
          </p:nvSpPr>
          <p:spPr>
            <a:xfrm>
              <a:off x="1289171" y="4878713"/>
              <a:ext cx="189021" cy="212297"/>
            </a:xfrm>
            <a:prstGeom prst="mathMultiply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 rtl="1">
                <a:defRPr/>
              </a:pPr>
              <a:endParaRPr lang="he-IL" sz="135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52" name="כפל 51"/>
            <p:cNvSpPr/>
            <p:nvPr/>
          </p:nvSpPr>
          <p:spPr>
            <a:xfrm>
              <a:off x="1927282" y="5528679"/>
              <a:ext cx="189021" cy="212297"/>
            </a:xfrm>
            <a:prstGeom prst="mathMultiply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 rtl="1">
                <a:defRPr/>
              </a:pPr>
              <a:endParaRPr lang="he-IL" sz="135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cxnSp>
          <p:nvCxnSpPr>
            <p:cNvPr id="54" name="מחבר חץ ישר 53"/>
            <p:cNvCxnSpPr>
              <a:endCxn id="38" idx="6"/>
            </p:cNvCxnSpPr>
            <p:nvPr/>
          </p:nvCxnSpPr>
          <p:spPr>
            <a:xfrm flipH="1">
              <a:off x="2137189" y="4441885"/>
              <a:ext cx="2170017" cy="502049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מחבר חץ ישר 54"/>
            <p:cNvCxnSpPr>
              <a:stCxn id="29" idx="1"/>
              <a:endCxn id="41" idx="5"/>
            </p:cNvCxnSpPr>
            <p:nvPr/>
          </p:nvCxnSpPr>
          <p:spPr>
            <a:xfrm flipH="1" flipV="1">
              <a:off x="1749495" y="4958405"/>
              <a:ext cx="2566090" cy="801095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מלבן 61"/>
          <p:cNvSpPr/>
          <p:nvPr/>
        </p:nvSpPr>
        <p:spPr>
          <a:xfrm>
            <a:off x="1749495" y="367171"/>
            <a:ext cx="3429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 rtl="1">
              <a:defRPr/>
            </a:pPr>
            <a:r>
              <a:rPr lang="he-IL" sz="2100" b="1" dirty="0">
                <a:solidFill>
                  <a:srgbClr val="00B0F0"/>
                </a:solidFill>
                <a:latin typeface="Calibri" panose="020F0502020204030204"/>
                <a:cs typeface="Arial" panose="020B0604020202020204" pitchFamily="34" charset="0"/>
              </a:rPr>
              <a:t>סקר אירוס הגולן</a:t>
            </a:r>
          </a:p>
          <a:p>
            <a:pPr algn="ctr" defTabSz="685800" rtl="1">
              <a:defRPr/>
            </a:pPr>
            <a:r>
              <a:rPr lang="he-IL" sz="2100" b="1" dirty="0">
                <a:solidFill>
                  <a:srgbClr val="00B0F0"/>
                </a:solidFill>
                <a:latin typeface="Calibri" panose="020F0502020204030204"/>
                <a:cs typeface="Arial" panose="020B0604020202020204" pitchFamily="34" charset="0"/>
              </a:rPr>
              <a:t> 2001/2002  – 2014/2019</a:t>
            </a:r>
            <a:endParaRPr lang="en-US" sz="2100" b="1" dirty="0">
              <a:solidFill>
                <a:srgbClr val="00B0F0"/>
              </a:solidFill>
              <a:latin typeface="Calibri" panose="020F0502020204030204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881072" y="2765452"/>
            <a:ext cx="19351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85800" rtl="1">
              <a:defRPr/>
            </a:pPr>
            <a:r>
              <a:rPr lang="he-IL" sz="135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חווה גולדשטיין, רננה לביא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6" name="Picture 2" descr="אירוס הגולן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0068" y="4284685"/>
            <a:ext cx="1877655" cy="187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4472" y="1603109"/>
            <a:ext cx="1900021" cy="190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כותרת 52"/>
          <p:cNvSpPr>
            <a:spLocks noGrp="1"/>
          </p:cNvSpPr>
          <p:nvPr>
            <p:ph type="title" idx="4294967295"/>
          </p:nvPr>
        </p:nvSpPr>
        <p:spPr>
          <a:xfrm>
            <a:off x="5584069" y="444115"/>
            <a:ext cx="2773516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srgbClr val="B8D82B"/>
                </a:solidFill>
                <a:effectLst/>
                <a:uLnTx/>
                <a:uFillTx/>
                <a:latin typeface="Calibri Light"/>
                <a:ea typeface="+mj-ea"/>
                <a:cs typeface="+mn-cs"/>
              </a:rPr>
              <a:t>ניטור אוכלוסיות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504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title"/>
          </p:nvPr>
        </p:nvSpPr>
        <p:spPr>
          <a:xfrm>
            <a:off x="1614110" y="643996"/>
            <a:ext cx="7423848" cy="318161"/>
          </a:xfrm>
        </p:spPr>
        <p:txBody>
          <a:bodyPr>
            <a:normAutofit fontScale="90000"/>
          </a:bodyPr>
          <a:lstStyle/>
          <a:p>
            <a:pPr algn="ctr" rtl="1"/>
            <a:r>
              <a:rPr lang="he-IL" sz="3000" dirty="0">
                <a:cs typeface="+mn-cs"/>
              </a:rPr>
              <a:t>ממשק </a:t>
            </a:r>
            <a:r>
              <a:rPr lang="he-IL" sz="3100" dirty="0">
                <a:cs typeface="+mn-cs"/>
              </a:rPr>
              <a:t>ושיקום</a:t>
            </a:r>
            <a:r>
              <a:rPr lang="he-IL" sz="3000" dirty="0">
                <a:cs typeface="+mn-cs"/>
              </a:rPr>
              <a:t> בתי גידול, ממשק אוכלוסיות</a:t>
            </a:r>
            <a:endParaRPr lang="en-US" sz="3000" dirty="0"/>
          </a:p>
        </p:txBody>
      </p:sp>
      <p:pic>
        <p:nvPicPr>
          <p:cNvPr id="12" name="תמונה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0494" y="3704295"/>
            <a:ext cx="3778876" cy="2834157"/>
          </a:xfrm>
          <a:prstGeom prst="rect">
            <a:avLst/>
          </a:prstGeom>
        </p:spPr>
      </p:pic>
      <p:sp>
        <p:nvSpPr>
          <p:cNvPr id="13" name="Text Box 52"/>
          <p:cNvSpPr txBox="1">
            <a:spLocks noChangeArrowheads="1"/>
          </p:cNvSpPr>
          <p:nvPr/>
        </p:nvSpPr>
        <p:spPr bwMode="auto">
          <a:xfrm>
            <a:off x="6654452" y="3704295"/>
            <a:ext cx="1915352" cy="2539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שטח משוקם בשפך נחל שורק</a:t>
            </a: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</a:endParaRPr>
          </a:p>
        </p:txBody>
      </p:sp>
      <p:pic>
        <p:nvPicPr>
          <p:cNvPr id="7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948" y="3704296"/>
            <a:ext cx="4467278" cy="2834156"/>
          </a:xfrm>
          <a:prstGeom prst="rect">
            <a:avLst/>
          </a:prstGeom>
          <a:noFill/>
        </p:spPr>
      </p:pic>
      <p:sp>
        <p:nvSpPr>
          <p:cNvPr id="9" name="מלבן 8"/>
          <p:cNvSpPr/>
          <p:nvPr/>
        </p:nvSpPr>
        <p:spPr>
          <a:xfrm>
            <a:off x="599768" y="2114375"/>
            <a:ext cx="7970036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 rtl="1"/>
            <a:r>
              <a:rPr lang="he-IL" sz="2400" dirty="0"/>
              <a:t>מבצעים ממשק של בתי גידול, של צומח מתחרה ושל אוכלוסיות הצמחים בסכנת הכחדה ב 62 אתרים ושיקמנו בתי גידול ב 15 אתרים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0838" y="3704295"/>
            <a:ext cx="2763204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he-IL" sz="1050" b="1" dirty="0"/>
              <a:t>בשמת סגל מאביקה ידנית את אירוס הביצות</a:t>
            </a: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1499977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525620" y="643996"/>
            <a:ext cx="7423848" cy="318161"/>
          </a:xfrm>
        </p:spPr>
        <p:txBody>
          <a:bodyPr/>
          <a:lstStyle/>
          <a:p>
            <a:pPr algn="ctr"/>
            <a:r>
              <a:rPr lang="he-IL" dirty="0"/>
              <a:t>הגנה סטטוטורית של אתרים</a:t>
            </a:r>
            <a:endParaRPr lang="en-US" dirty="0"/>
          </a:p>
        </p:txBody>
      </p:sp>
      <p:sp>
        <p:nvSpPr>
          <p:cNvPr id="9" name="מלבן 8"/>
          <p:cNvSpPr/>
          <p:nvPr/>
        </p:nvSpPr>
        <p:spPr>
          <a:xfrm>
            <a:off x="324465" y="1435300"/>
            <a:ext cx="8465574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 rtl="1"/>
            <a:r>
              <a:rPr lang="he-IL" sz="2400" dirty="0"/>
              <a:t>310 מינים בסכנת הכחדה שמורים היום בשמורות טבע וגנים לאומיים, </a:t>
            </a:r>
          </a:p>
          <a:p>
            <a:pPr algn="r" rtl="1"/>
            <a:r>
              <a:rPr lang="he-IL" sz="2400" dirty="0"/>
              <a:t> 23 מינים נוספים בשמורות מופקדות או מוצעות, 15 נוספים בשטחים בניהול קק"ל. </a:t>
            </a:r>
            <a:r>
              <a:rPr lang="he-IL" sz="2400" b="1" dirty="0">
                <a:solidFill>
                  <a:srgbClr val="FF0000"/>
                </a:solidFill>
              </a:rPr>
              <a:t>41 מינים ללא הגנה סטטוטורית</a:t>
            </a:r>
            <a:r>
              <a:rPr lang="he-IL" sz="2400" dirty="0"/>
              <a:t>.</a:t>
            </a:r>
          </a:p>
        </p:txBody>
      </p:sp>
      <p:graphicFrame>
        <p:nvGraphicFramePr>
          <p:cNvPr id="10" name="תרשים 9">
            <a:extLst>
              <a:ext uri="{FF2B5EF4-FFF2-40B4-BE49-F238E27FC236}">
                <a16:creationId xmlns:a16="http://schemas.microsoft.com/office/drawing/2014/main" id="{C2F8CF36-4137-4A1F-AA0F-4A01EC0DA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770533"/>
              </p:ext>
            </p:extLst>
          </p:nvPr>
        </p:nvGraphicFramePr>
        <p:xfrm>
          <a:off x="481776" y="2571429"/>
          <a:ext cx="3775587" cy="3919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חץ למטה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286647">
            <a:off x="2961322" y="2626222"/>
            <a:ext cx="327959" cy="70142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אליפסה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90755" y="3618816"/>
            <a:ext cx="319149" cy="2567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תמונה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4315" y="2979174"/>
            <a:ext cx="3087824" cy="231586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572534" y="5244587"/>
            <a:ext cx="2170787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he-IL" sz="1050" b="1" dirty="0"/>
              <a:t>צלע שור אשונה בגן מקלט נבי סמואל</a:t>
            </a:r>
            <a:endParaRPr lang="en-US" sz="1050" b="1" dirty="0"/>
          </a:p>
        </p:txBody>
      </p:sp>
      <p:pic>
        <p:nvPicPr>
          <p:cNvPr id="16" name="תמונה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789" y="4437500"/>
            <a:ext cx="2497394" cy="186809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657600" y="4394235"/>
            <a:ext cx="1184940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he-IL" sz="1050" b="1" dirty="0"/>
              <a:t>מסרק ארץ-ישראלי</a:t>
            </a: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23897758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2046</TotalTime>
  <Words>1030</Words>
  <Application>Microsoft Office PowerPoint</Application>
  <PresentationFormat>‫הצגה על המסך (4:3)</PresentationFormat>
  <Paragraphs>136</Paragraphs>
  <Slides>24</Slides>
  <Notes>1</Notes>
  <HiddenSlides>0</HiddenSlides>
  <MMClips>0</MMClips>
  <ScaleCrop>false</ScaleCrop>
  <HeadingPairs>
    <vt:vector size="8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שרתי OLE מוטבעים</vt:lpstr>
      </vt:variant>
      <vt:variant>
        <vt:i4>1</vt:i4>
      </vt:variant>
      <vt:variant>
        <vt:lpstr>כותרות שקופיות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Acrobat Document</vt:lpstr>
      <vt:lpstr>צמחים בסכנת הכחדה לאן הגענו ומה חסר?</vt:lpstr>
      <vt:lpstr>התכנית לשמירה על צמחים בסכנת הכחדה</vt:lpstr>
      <vt:lpstr>מה המטרה?</vt:lpstr>
      <vt:lpstr>מה השגנו בעשור האחרון  </vt:lpstr>
      <vt:lpstr>הגנה חוקית ברשימת ערכי טבע מוגנים</vt:lpstr>
      <vt:lpstr>עדכון מידע על אוכלוסיות בר – סקר וניטור</vt:lpstr>
      <vt:lpstr>ניטור אוכלוסיות</vt:lpstr>
      <vt:lpstr>ממשק ושיקום בתי גידול, ממשק אוכלוסיות</vt:lpstr>
      <vt:lpstr>הגנה סטטוטורית של אתרים</vt:lpstr>
      <vt:lpstr>שימור באתרים לא מוגנים סטטוטורית</vt:lpstr>
      <vt:lpstr>אתר הצמחים בסכנת הכחדה בישראל https://redlist.parks.org.il/</vt:lpstr>
      <vt:lpstr>בנק הגנים הלאומי במכון וולקני</vt:lpstr>
      <vt:lpstr>גנים בוטניים</vt:lpstr>
      <vt:lpstr>גני מקלט וחלקות מקלט באתרי רט"ג</vt:lpstr>
      <vt:lpstr>אישוש אוכלוסיות והשבה של מינים לטבע</vt:lpstr>
      <vt:lpstr>פרויקט חינוכי בכפר הירוק גן מקלט והשבות לטבע באזור השרון</vt:lpstr>
      <vt:lpstr>שיתוף ציבור חינוך והסברה</vt:lpstr>
      <vt:lpstr>סיכום פעילות של העשור האחרון</vt:lpstr>
      <vt:lpstr>מה חסר ומה הכיוון לעתיד</vt:lpstr>
      <vt:lpstr>מה האיומים העיקריים?</vt:lpstr>
      <vt:lpstr>מה כיווני פעולה?</vt:lpstr>
      <vt:lpstr>תודה</vt:lpstr>
      <vt:lpstr>למי עוד נגיד תודה?</vt:lpstr>
      <vt:lpstr>תודה רבה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firma22</dc:creator>
  <cp:lastModifiedBy>גילה גרטל</cp:lastModifiedBy>
  <cp:revision>231</cp:revision>
  <dcterms:created xsi:type="dcterms:W3CDTF">2014-09-10T08:47:34Z</dcterms:created>
  <dcterms:modified xsi:type="dcterms:W3CDTF">2023-12-05T15:01:30Z</dcterms:modified>
</cp:coreProperties>
</file>