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5.xml" ContentType="application/vnd.openxmlformats-officedocument.themeOverride+xml"/>
  <Override PartName="/ppt/notesSlides/notesSlide6.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9"/>
  </p:notesMasterIdLst>
  <p:handoutMasterIdLst>
    <p:handoutMasterId r:id="rId20"/>
  </p:handoutMasterIdLst>
  <p:sldIdLst>
    <p:sldId id="268" r:id="rId3"/>
    <p:sldId id="284" r:id="rId4"/>
    <p:sldId id="299" r:id="rId5"/>
    <p:sldId id="302" r:id="rId6"/>
    <p:sldId id="301" r:id="rId7"/>
    <p:sldId id="297" r:id="rId8"/>
    <p:sldId id="296" r:id="rId9"/>
    <p:sldId id="300" r:id="rId10"/>
    <p:sldId id="288" r:id="rId11"/>
    <p:sldId id="304" r:id="rId12"/>
    <p:sldId id="289" r:id="rId13"/>
    <p:sldId id="290" r:id="rId14"/>
    <p:sldId id="291" r:id="rId15"/>
    <p:sldId id="280" r:id="rId16"/>
    <p:sldId id="303" r:id="rId17"/>
    <p:sldId id="29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55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8D82B"/>
    <a:srgbClr val="B59CC6"/>
    <a:srgbClr val="20413A"/>
    <a:srgbClr val="EB7255"/>
    <a:srgbClr val="E87159"/>
    <a:srgbClr val="49BDF0"/>
    <a:srgbClr val="E76D1A"/>
    <a:srgbClr val="EB7154"/>
    <a:srgbClr val="004437"/>
    <a:srgbClr val="F8E25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272" autoAdjust="0"/>
    <p:restoredTop sz="84820" autoAdjust="0"/>
  </p:normalViewPr>
  <p:slideViewPr>
    <p:cSldViewPr snapToGrid="0" showGuides="1">
      <p:cViewPr varScale="1">
        <p:scale>
          <a:sx n="58" d="100"/>
          <a:sy n="58" d="100"/>
        </p:scale>
        <p:origin x="1532" y="40"/>
      </p:cViewPr>
      <p:guideLst>
        <p:guide orient="horz" pos="2160"/>
        <p:guide pos="5556"/>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2496"/>
    </p:cViewPr>
  </p:sorterViewPr>
  <p:notesViewPr>
    <p:cSldViewPr snapToGrid="0" showGuides="1">
      <p:cViewPr varScale="1">
        <p:scale>
          <a:sx n="81" d="100"/>
          <a:sy n="81" d="100"/>
        </p:scale>
        <p:origin x="389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_______________Microsoft_Excel.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_______________Microsoft_Excel1.xlsx"/></Relationships>
</file>

<file path=ppt/charts/_rels/chart5.xml.rels><?xml version="1.0" encoding="UTF-8" standalone="yes"?>
<Relationships xmlns="http://schemas.openxmlformats.org/package/2006/relationships"><Relationship Id="rId3" Type="http://schemas.openxmlformats.org/officeDocument/2006/relationships/package" Target="../embeddings/_______________Microsoft_Excel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3.bin"/></Relationships>
</file>

<file path=ppt/charts/_rels/chart7.xml.rels><?xml version="1.0" encoding="UTF-8" standalone="yes"?>
<Relationships xmlns="http://schemas.openxmlformats.org/package/2006/relationships"><Relationship Id="rId3" Type="http://schemas.openxmlformats.org/officeDocument/2006/relationships/oleObject" Target="file:///C:\Users\lior\Desktop\FID_graph.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he-IL" dirty="0" smtClean="0"/>
              <a:t>ספירת יעלים בקעת  צין</a:t>
            </a:r>
            <a:endParaRPr lang="he-IL" dirty="0"/>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'גנדר טבעי מדרשה'!$B$18</c:f>
              <c:strCache>
                <c:ptCount val="1"/>
                <c:pt idx="0">
                  <c:v>מדרשה</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'גנדר טבעי מדרשה'!$A$19:$A$31</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'גנדר טבעי מדרשה'!$B$19:$B$31</c:f>
              <c:numCache>
                <c:formatCode>General</c:formatCode>
                <c:ptCount val="13"/>
                <c:pt idx="0">
                  <c:v>64</c:v>
                </c:pt>
                <c:pt idx="1">
                  <c:v>99</c:v>
                </c:pt>
                <c:pt idx="2">
                  <c:v>81</c:v>
                </c:pt>
                <c:pt idx="3">
                  <c:v>87</c:v>
                </c:pt>
                <c:pt idx="4">
                  <c:v>77</c:v>
                </c:pt>
                <c:pt idx="5">
                  <c:v>91</c:v>
                </c:pt>
                <c:pt idx="6">
                  <c:v>84</c:v>
                </c:pt>
                <c:pt idx="7">
                  <c:v>86</c:v>
                </c:pt>
                <c:pt idx="8">
                  <c:v>101</c:v>
                </c:pt>
                <c:pt idx="9">
                  <c:v>103</c:v>
                </c:pt>
                <c:pt idx="10">
                  <c:v>96</c:v>
                </c:pt>
                <c:pt idx="11">
                  <c:v>128</c:v>
                </c:pt>
                <c:pt idx="12">
                  <c:v>101</c:v>
                </c:pt>
              </c:numCache>
            </c:numRef>
          </c:val>
          <c:extLst>
            <c:ext xmlns:c16="http://schemas.microsoft.com/office/drawing/2014/chart" uri="{C3380CC4-5D6E-409C-BE32-E72D297353CC}">
              <c16:uniqueId val="{00000000-5354-4501-A9DC-2AF02E18DACD}"/>
            </c:ext>
          </c:extLst>
        </c:ser>
        <c:ser>
          <c:idx val="1"/>
          <c:order val="1"/>
          <c:tx>
            <c:strRef>
              <c:f>'גנדר טבעי מדרשה'!$C$18</c:f>
              <c:strCache>
                <c:ptCount val="1"/>
                <c:pt idx="0">
                  <c:v>טבעי</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'גנדר טבעי מדרשה'!$A$19:$A$31</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'גנדר טבעי מדרשה'!$C$19:$C$31</c:f>
              <c:numCache>
                <c:formatCode>General</c:formatCode>
                <c:ptCount val="13"/>
                <c:pt idx="0">
                  <c:v>42</c:v>
                </c:pt>
                <c:pt idx="1">
                  <c:v>42</c:v>
                </c:pt>
                <c:pt idx="2">
                  <c:v>95</c:v>
                </c:pt>
                <c:pt idx="3">
                  <c:v>30</c:v>
                </c:pt>
                <c:pt idx="4">
                  <c:v>38</c:v>
                </c:pt>
                <c:pt idx="5">
                  <c:v>42</c:v>
                </c:pt>
                <c:pt idx="6">
                  <c:v>76</c:v>
                </c:pt>
                <c:pt idx="7">
                  <c:v>9</c:v>
                </c:pt>
                <c:pt idx="8">
                  <c:v>105</c:v>
                </c:pt>
                <c:pt idx="9">
                  <c:v>61</c:v>
                </c:pt>
                <c:pt idx="10">
                  <c:v>99</c:v>
                </c:pt>
                <c:pt idx="11">
                  <c:v>70</c:v>
                </c:pt>
                <c:pt idx="12">
                  <c:v>117</c:v>
                </c:pt>
              </c:numCache>
            </c:numRef>
          </c:val>
          <c:extLst>
            <c:ext xmlns:c16="http://schemas.microsoft.com/office/drawing/2014/chart" uri="{C3380CC4-5D6E-409C-BE32-E72D297353CC}">
              <c16:uniqueId val="{00000001-5354-4501-A9DC-2AF02E18DACD}"/>
            </c:ext>
          </c:extLst>
        </c:ser>
        <c:dLbls>
          <c:dLblPos val="ctr"/>
          <c:showLegendKey val="0"/>
          <c:showVal val="1"/>
          <c:showCatName val="0"/>
          <c:showSerName val="0"/>
          <c:showPercent val="0"/>
          <c:showBubbleSize val="0"/>
        </c:dLbls>
        <c:gapWidth val="79"/>
        <c:overlap val="100"/>
        <c:axId val="393611656"/>
        <c:axId val="393611984"/>
      </c:barChart>
      <c:catAx>
        <c:axId val="393611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crossAx val="393611984"/>
        <c:crosses val="autoZero"/>
        <c:auto val="1"/>
        <c:lblAlgn val="ctr"/>
        <c:lblOffset val="100"/>
        <c:noMultiLvlLbl val="0"/>
      </c:catAx>
      <c:valAx>
        <c:axId val="393611984"/>
        <c:scaling>
          <c:orientation val="minMax"/>
        </c:scaling>
        <c:delete val="1"/>
        <c:axPos val="l"/>
        <c:numFmt formatCode="General" sourceLinked="1"/>
        <c:majorTickMark val="none"/>
        <c:minorTickMark val="none"/>
        <c:tickLblPos val="nextTo"/>
        <c:crossAx val="39361165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solidFill>
      <a:sysClr val="window" lastClr="FFFFFF"/>
    </a:solid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a:t>מניטור מצפה רמון מזרח-מערב 2021-2022</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'[Copy of 23 פבר 2022-אחהצר.xlsx]גרפים'!$D$2</c:f>
              <c:strCache>
                <c:ptCount val="1"/>
                <c:pt idx="0">
                  <c:v>גדי</c:v>
                </c:pt>
              </c:strCache>
            </c:strRef>
          </c:tx>
          <c:spPr>
            <a:solidFill>
              <a:schemeClr val="accent1"/>
            </a:solidFill>
            <a:ln>
              <a:noFill/>
            </a:ln>
            <a:effectLst/>
          </c:spPr>
          <c:invertIfNegative val="0"/>
          <c:cat>
            <c:strRef>
              <c:f>'[Copy of 23 פבר 2022-אחהצר.xlsx]גרפים'!$C$3:$C$15</c:f>
              <c:strCache>
                <c:ptCount val="13"/>
                <c:pt idx="0">
                  <c:v>Feb</c:v>
                </c:pt>
                <c:pt idx="1">
                  <c:v>Mar</c:v>
                </c:pt>
                <c:pt idx="2">
                  <c:v>Apr</c:v>
                </c:pt>
                <c:pt idx="3">
                  <c:v>May</c:v>
                </c:pt>
                <c:pt idx="4">
                  <c:v>Jun</c:v>
                </c:pt>
                <c:pt idx="5">
                  <c:v>Jul</c:v>
                </c:pt>
                <c:pt idx="6">
                  <c:v>Aug</c:v>
                </c:pt>
                <c:pt idx="7">
                  <c:v>Sep</c:v>
                </c:pt>
                <c:pt idx="8">
                  <c:v>Oct</c:v>
                </c:pt>
                <c:pt idx="9">
                  <c:v>Nov</c:v>
                </c:pt>
                <c:pt idx="10">
                  <c:v>Dec</c:v>
                </c:pt>
                <c:pt idx="11">
                  <c:v>Jan</c:v>
                </c:pt>
                <c:pt idx="12">
                  <c:v>Feb</c:v>
                </c:pt>
              </c:strCache>
            </c:strRef>
          </c:cat>
          <c:val>
            <c:numRef>
              <c:f>'[Copy of 23 פבר 2022-אחהצר.xlsx]גרפים'!$D$3:$D$15</c:f>
              <c:numCache>
                <c:formatCode>General</c:formatCode>
                <c:ptCount val="13"/>
                <c:pt idx="0">
                  <c:v>1</c:v>
                </c:pt>
                <c:pt idx="1">
                  <c:v>5</c:v>
                </c:pt>
                <c:pt idx="2">
                  <c:v>10</c:v>
                </c:pt>
                <c:pt idx="3">
                  <c:v>14</c:v>
                </c:pt>
                <c:pt idx="4">
                  <c:v>32</c:v>
                </c:pt>
                <c:pt idx="5">
                  <c:v>23</c:v>
                </c:pt>
                <c:pt idx="6">
                  <c:v>17</c:v>
                </c:pt>
                <c:pt idx="7">
                  <c:v>17</c:v>
                </c:pt>
                <c:pt idx="8">
                  <c:v>10</c:v>
                </c:pt>
                <c:pt idx="9">
                  <c:v>13</c:v>
                </c:pt>
                <c:pt idx="10">
                  <c:v>7</c:v>
                </c:pt>
                <c:pt idx="11">
                  <c:v>3</c:v>
                </c:pt>
                <c:pt idx="12">
                  <c:v>0</c:v>
                </c:pt>
              </c:numCache>
            </c:numRef>
          </c:val>
          <c:extLst>
            <c:ext xmlns:c16="http://schemas.microsoft.com/office/drawing/2014/chart" uri="{C3380CC4-5D6E-409C-BE32-E72D297353CC}">
              <c16:uniqueId val="{00000000-9EBA-4BAB-AB50-5A499CCCA9C6}"/>
            </c:ext>
          </c:extLst>
        </c:ser>
        <c:ser>
          <c:idx val="1"/>
          <c:order val="1"/>
          <c:tx>
            <c:strRef>
              <c:f>'[Copy of 23 פבר 2022-אחהצר.xlsx]גרפים'!$E$2</c:f>
              <c:strCache>
                <c:ptCount val="1"/>
                <c:pt idx="0">
                  <c:v>זכר</c:v>
                </c:pt>
              </c:strCache>
            </c:strRef>
          </c:tx>
          <c:spPr>
            <a:solidFill>
              <a:schemeClr val="accent2"/>
            </a:solidFill>
            <a:ln>
              <a:noFill/>
            </a:ln>
            <a:effectLst/>
          </c:spPr>
          <c:invertIfNegative val="0"/>
          <c:cat>
            <c:strRef>
              <c:f>'[Copy of 23 פבר 2022-אחהצר.xlsx]גרפים'!$C$3:$C$15</c:f>
              <c:strCache>
                <c:ptCount val="13"/>
                <c:pt idx="0">
                  <c:v>Feb</c:v>
                </c:pt>
                <c:pt idx="1">
                  <c:v>Mar</c:v>
                </c:pt>
                <c:pt idx="2">
                  <c:v>Apr</c:v>
                </c:pt>
                <c:pt idx="3">
                  <c:v>May</c:v>
                </c:pt>
                <c:pt idx="4">
                  <c:v>Jun</c:v>
                </c:pt>
                <c:pt idx="5">
                  <c:v>Jul</c:v>
                </c:pt>
                <c:pt idx="6">
                  <c:v>Aug</c:v>
                </c:pt>
                <c:pt idx="7">
                  <c:v>Sep</c:v>
                </c:pt>
                <c:pt idx="8">
                  <c:v>Oct</c:v>
                </c:pt>
                <c:pt idx="9">
                  <c:v>Nov</c:v>
                </c:pt>
                <c:pt idx="10">
                  <c:v>Dec</c:v>
                </c:pt>
                <c:pt idx="11">
                  <c:v>Jan</c:v>
                </c:pt>
                <c:pt idx="12">
                  <c:v>Feb</c:v>
                </c:pt>
              </c:strCache>
            </c:strRef>
          </c:cat>
          <c:val>
            <c:numRef>
              <c:f>'[Copy of 23 פבר 2022-אחהצר.xlsx]גרפים'!$E$3:$E$15</c:f>
              <c:numCache>
                <c:formatCode>General</c:formatCode>
                <c:ptCount val="13"/>
                <c:pt idx="0">
                  <c:v>23</c:v>
                </c:pt>
                <c:pt idx="1">
                  <c:v>8</c:v>
                </c:pt>
                <c:pt idx="2">
                  <c:v>20</c:v>
                </c:pt>
                <c:pt idx="3">
                  <c:v>15</c:v>
                </c:pt>
                <c:pt idx="4">
                  <c:v>42</c:v>
                </c:pt>
                <c:pt idx="5">
                  <c:v>31</c:v>
                </c:pt>
                <c:pt idx="6">
                  <c:v>22</c:v>
                </c:pt>
                <c:pt idx="7">
                  <c:v>31</c:v>
                </c:pt>
                <c:pt idx="8">
                  <c:v>25</c:v>
                </c:pt>
                <c:pt idx="9">
                  <c:v>48</c:v>
                </c:pt>
                <c:pt idx="10">
                  <c:v>33</c:v>
                </c:pt>
                <c:pt idx="11">
                  <c:v>20</c:v>
                </c:pt>
                <c:pt idx="12">
                  <c:v>10</c:v>
                </c:pt>
              </c:numCache>
            </c:numRef>
          </c:val>
          <c:extLst>
            <c:ext xmlns:c16="http://schemas.microsoft.com/office/drawing/2014/chart" uri="{C3380CC4-5D6E-409C-BE32-E72D297353CC}">
              <c16:uniqueId val="{00000001-9EBA-4BAB-AB50-5A499CCCA9C6}"/>
            </c:ext>
          </c:extLst>
        </c:ser>
        <c:ser>
          <c:idx val="2"/>
          <c:order val="2"/>
          <c:tx>
            <c:strRef>
              <c:f>'[Copy of 23 פבר 2022-אחהצר.xlsx]גרפים'!$F$2</c:f>
              <c:strCache>
                <c:ptCount val="1"/>
                <c:pt idx="0">
                  <c:v>נקבה</c:v>
                </c:pt>
              </c:strCache>
            </c:strRef>
          </c:tx>
          <c:spPr>
            <a:solidFill>
              <a:schemeClr val="accent3"/>
            </a:solidFill>
            <a:ln>
              <a:noFill/>
            </a:ln>
            <a:effectLst/>
          </c:spPr>
          <c:invertIfNegative val="0"/>
          <c:cat>
            <c:strRef>
              <c:f>'[Copy of 23 פבר 2022-אחהצר.xlsx]גרפים'!$C$3:$C$15</c:f>
              <c:strCache>
                <c:ptCount val="13"/>
                <c:pt idx="0">
                  <c:v>Feb</c:v>
                </c:pt>
                <c:pt idx="1">
                  <c:v>Mar</c:v>
                </c:pt>
                <c:pt idx="2">
                  <c:v>Apr</c:v>
                </c:pt>
                <c:pt idx="3">
                  <c:v>May</c:v>
                </c:pt>
                <c:pt idx="4">
                  <c:v>Jun</c:v>
                </c:pt>
                <c:pt idx="5">
                  <c:v>Jul</c:v>
                </c:pt>
                <c:pt idx="6">
                  <c:v>Aug</c:v>
                </c:pt>
                <c:pt idx="7">
                  <c:v>Sep</c:v>
                </c:pt>
                <c:pt idx="8">
                  <c:v>Oct</c:v>
                </c:pt>
                <c:pt idx="9">
                  <c:v>Nov</c:v>
                </c:pt>
                <c:pt idx="10">
                  <c:v>Dec</c:v>
                </c:pt>
                <c:pt idx="11">
                  <c:v>Jan</c:v>
                </c:pt>
                <c:pt idx="12">
                  <c:v>Feb</c:v>
                </c:pt>
              </c:strCache>
            </c:strRef>
          </c:cat>
          <c:val>
            <c:numRef>
              <c:f>'[Copy of 23 פבר 2022-אחהצר.xlsx]גרפים'!$F$3:$F$15</c:f>
              <c:numCache>
                <c:formatCode>General</c:formatCode>
                <c:ptCount val="13"/>
                <c:pt idx="0">
                  <c:v>10</c:v>
                </c:pt>
                <c:pt idx="1">
                  <c:v>10</c:v>
                </c:pt>
                <c:pt idx="2">
                  <c:v>25</c:v>
                </c:pt>
                <c:pt idx="3">
                  <c:v>25</c:v>
                </c:pt>
                <c:pt idx="4">
                  <c:v>73</c:v>
                </c:pt>
                <c:pt idx="5">
                  <c:v>50</c:v>
                </c:pt>
                <c:pt idx="6">
                  <c:v>41</c:v>
                </c:pt>
                <c:pt idx="7">
                  <c:v>51</c:v>
                </c:pt>
                <c:pt idx="8">
                  <c:v>36</c:v>
                </c:pt>
                <c:pt idx="9">
                  <c:v>68</c:v>
                </c:pt>
                <c:pt idx="10">
                  <c:v>43</c:v>
                </c:pt>
                <c:pt idx="11">
                  <c:v>33</c:v>
                </c:pt>
                <c:pt idx="12">
                  <c:v>22</c:v>
                </c:pt>
              </c:numCache>
            </c:numRef>
          </c:val>
          <c:extLst>
            <c:ext xmlns:c16="http://schemas.microsoft.com/office/drawing/2014/chart" uri="{C3380CC4-5D6E-409C-BE32-E72D297353CC}">
              <c16:uniqueId val="{00000002-9EBA-4BAB-AB50-5A499CCCA9C6}"/>
            </c:ext>
          </c:extLst>
        </c:ser>
        <c:dLbls>
          <c:showLegendKey val="0"/>
          <c:showVal val="0"/>
          <c:showCatName val="0"/>
          <c:showSerName val="0"/>
          <c:showPercent val="0"/>
          <c:showBubbleSize val="0"/>
        </c:dLbls>
        <c:gapWidth val="150"/>
        <c:axId val="1820411936"/>
        <c:axId val="1820410272"/>
      </c:barChart>
      <c:catAx>
        <c:axId val="18204119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e-IL"/>
                  <a:t>חודש</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0410272"/>
        <c:crosses val="autoZero"/>
        <c:auto val="1"/>
        <c:lblAlgn val="ctr"/>
        <c:lblOffset val="100"/>
        <c:noMultiLvlLbl val="0"/>
      </c:catAx>
      <c:valAx>
        <c:axId val="1820410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e-IL"/>
                  <a:t>מספר יעלים נצפים</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0411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a:t>ניטור מצפה רמון צפון-דרום 2021-2022</a:t>
            </a:r>
            <a:endParaRPr lang="en-GB"/>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'[Copy of 23 פבר 2022-אחהצר.xlsx]גרפים'!$G$2</c:f>
              <c:strCache>
                <c:ptCount val="1"/>
                <c:pt idx="0">
                  <c:v>גדי</c:v>
                </c:pt>
              </c:strCache>
            </c:strRef>
          </c:tx>
          <c:spPr>
            <a:solidFill>
              <a:schemeClr val="accent1"/>
            </a:solidFill>
            <a:ln>
              <a:noFill/>
            </a:ln>
            <a:effectLst/>
          </c:spPr>
          <c:invertIfNegative val="0"/>
          <c:cat>
            <c:strRef>
              <c:f>'[Copy of 23 פבר 2022-אחהצר.xlsx]גרפים'!$C$6:$C$15</c:f>
              <c:strCache>
                <c:ptCount val="10"/>
                <c:pt idx="0">
                  <c:v>May</c:v>
                </c:pt>
                <c:pt idx="1">
                  <c:v>Jun</c:v>
                </c:pt>
                <c:pt idx="2">
                  <c:v>Jul</c:v>
                </c:pt>
                <c:pt idx="3">
                  <c:v>Aug</c:v>
                </c:pt>
                <c:pt idx="4">
                  <c:v>Sep</c:v>
                </c:pt>
                <c:pt idx="5">
                  <c:v>Oct</c:v>
                </c:pt>
                <c:pt idx="6">
                  <c:v>Nov</c:v>
                </c:pt>
                <c:pt idx="7">
                  <c:v>Dec</c:v>
                </c:pt>
                <c:pt idx="8">
                  <c:v>Jan</c:v>
                </c:pt>
                <c:pt idx="9">
                  <c:v>Feb</c:v>
                </c:pt>
              </c:strCache>
            </c:strRef>
          </c:cat>
          <c:val>
            <c:numRef>
              <c:f>'[Copy of 23 פבר 2022-אחהצר.xlsx]גרפים'!$G$6:$G$15</c:f>
              <c:numCache>
                <c:formatCode>General</c:formatCode>
                <c:ptCount val="10"/>
                <c:pt idx="0">
                  <c:v>12</c:v>
                </c:pt>
                <c:pt idx="1">
                  <c:v>13</c:v>
                </c:pt>
                <c:pt idx="2">
                  <c:v>36</c:v>
                </c:pt>
                <c:pt idx="3">
                  <c:v>10</c:v>
                </c:pt>
                <c:pt idx="4">
                  <c:v>27</c:v>
                </c:pt>
                <c:pt idx="5">
                  <c:v>17</c:v>
                </c:pt>
                <c:pt idx="6">
                  <c:v>5</c:v>
                </c:pt>
                <c:pt idx="7">
                  <c:v>4</c:v>
                </c:pt>
                <c:pt idx="8">
                  <c:v>1</c:v>
                </c:pt>
                <c:pt idx="9">
                  <c:v>0</c:v>
                </c:pt>
              </c:numCache>
            </c:numRef>
          </c:val>
          <c:extLst>
            <c:ext xmlns:c16="http://schemas.microsoft.com/office/drawing/2014/chart" uri="{C3380CC4-5D6E-409C-BE32-E72D297353CC}">
              <c16:uniqueId val="{00000000-28E3-41D0-B5D4-A2D0BEC91411}"/>
            </c:ext>
          </c:extLst>
        </c:ser>
        <c:ser>
          <c:idx val="1"/>
          <c:order val="1"/>
          <c:tx>
            <c:strRef>
              <c:f>'[Copy of 23 פבר 2022-אחהצר.xlsx]גרפים'!$H$2</c:f>
              <c:strCache>
                <c:ptCount val="1"/>
                <c:pt idx="0">
                  <c:v>זכר</c:v>
                </c:pt>
              </c:strCache>
            </c:strRef>
          </c:tx>
          <c:spPr>
            <a:solidFill>
              <a:schemeClr val="accent2"/>
            </a:solidFill>
            <a:ln>
              <a:noFill/>
            </a:ln>
            <a:effectLst/>
          </c:spPr>
          <c:invertIfNegative val="0"/>
          <c:cat>
            <c:strRef>
              <c:f>'[Copy of 23 פבר 2022-אחהצר.xlsx]גרפים'!$C$6:$C$15</c:f>
              <c:strCache>
                <c:ptCount val="10"/>
                <c:pt idx="0">
                  <c:v>May</c:v>
                </c:pt>
                <c:pt idx="1">
                  <c:v>Jun</c:v>
                </c:pt>
                <c:pt idx="2">
                  <c:v>Jul</c:v>
                </c:pt>
                <c:pt idx="3">
                  <c:v>Aug</c:v>
                </c:pt>
                <c:pt idx="4">
                  <c:v>Sep</c:v>
                </c:pt>
                <c:pt idx="5">
                  <c:v>Oct</c:v>
                </c:pt>
                <c:pt idx="6">
                  <c:v>Nov</c:v>
                </c:pt>
                <c:pt idx="7">
                  <c:v>Dec</c:v>
                </c:pt>
                <c:pt idx="8">
                  <c:v>Jan</c:v>
                </c:pt>
                <c:pt idx="9">
                  <c:v>Feb</c:v>
                </c:pt>
              </c:strCache>
            </c:strRef>
          </c:cat>
          <c:val>
            <c:numRef>
              <c:f>'[Copy of 23 פבר 2022-אחהצר.xlsx]גרפים'!$H$6:$H$15</c:f>
              <c:numCache>
                <c:formatCode>General</c:formatCode>
                <c:ptCount val="10"/>
                <c:pt idx="0">
                  <c:v>14</c:v>
                </c:pt>
                <c:pt idx="1">
                  <c:v>29</c:v>
                </c:pt>
                <c:pt idx="2">
                  <c:v>82</c:v>
                </c:pt>
                <c:pt idx="3">
                  <c:v>35</c:v>
                </c:pt>
                <c:pt idx="4">
                  <c:v>36</c:v>
                </c:pt>
                <c:pt idx="5">
                  <c:v>14</c:v>
                </c:pt>
                <c:pt idx="6">
                  <c:v>16</c:v>
                </c:pt>
                <c:pt idx="7">
                  <c:v>41</c:v>
                </c:pt>
                <c:pt idx="8">
                  <c:v>17</c:v>
                </c:pt>
                <c:pt idx="9">
                  <c:v>18</c:v>
                </c:pt>
              </c:numCache>
            </c:numRef>
          </c:val>
          <c:extLst>
            <c:ext xmlns:c16="http://schemas.microsoft.com/office/drawing/2014/chart" uri="{C3380CC4-5D6E-409C-BE32-E72D297353CC}">
              <c16:uniqueId val="{00000001-28E3-41D0-B5D4-A2D0BEC91411}"/>
            </c:ext>
          </c:extLst>
        </c:ser>
        <c:ser>
          <c:idx val="2"/>
          <c:order val="2"/>
          <c:tx>
            <c:strRef>
              <c:f>'[Copy of 23 פבר 2022-אחהצר.xlsx]גרפים'!$I$2</c:f>
              <c:strCache>
                <c:ptCount val="1"/>
                <c:pt idx="0">
                  <c:v>נקבה</c:v>
                </c:pt>
              </c:strCache>
            </c:strRef>
          </c:tx>
          <c:spPr>
            <a:solidFill>
              <a:schemeClr val="accent3"/>
            </a:solidFill>
            <a:ln>
              <a:noFill/>
            </a:ln>
            <a:effectLst/>
          </c:spPr>
          <c:invertIfNegative val="0"/>
          <c:cat>
            <c:strRef>
              <c:f>'[Copy of 23 פבר 2022-אחהצר.xlsx]גרפים'!$C$6:$C$15</c:f>
              <c:strCache>
                <c:ptCount val="10"/>
                <c:pt idx="0">
                  <c:v>May</c:v>
                </c:pt>
                <c:pt idx="1">
                  <c:v>Jun</c:v>
                </c:pt>
                <c:pt idx="2">
                  <c:v>Jul</c:v>
                </c:pt>
                <c:pt idx="3">
                  <c:v>Aug</c:v>
                </c:pt>
                <c:pt idx="4">
                  <c:v>Sep</c:v>
                </c:pt>
                <c:pt idx="5">
                  <c:v>Oct</c:v>
                </c:pt>
                <c:pt idx="6">
                  <c:v>Nov</c:v>
                </c:pt>
                <c:pt idx="7">
                  <c:v>Dec</c:v>
                </c:pt>
                <c:pt idx="8">
                  <c:v>Jan</c:v>
                </c:pt>
                <c:pt idx="9">
                  <c:v>Feb</c:v>
                </c:pt>
              </c:strCache>
            </c:strRef>
          </c:cat>
          <c:val>
            <c:numRef>
              <c:f>'[Copy of 23 פבר 2022-אחהצר.xlsx]גרפים'!$I$6:$I$15</c:f>
              <c:numCache>
                <c:formatCode>General</c:formatCode>
                <c:ptCount val="10"/>
                <c:pt idx="0">
                  <c:v>25</c:v>
                </c:pt>
                <c:pt idx="1">
                  <c:v>28</c:v>
                </c:pt>
                <c:pt idx="2">
                  <c:v>60</c:v>
                </c:pt>
                <c:pt idx="3">
                  <c:v>30</c:v>
                </c:pt>
                <c:pt idx="4">
                  <c:v>80</c:v>
                </c:pt>
                <c:pt idx="5">
                  <c:v>32</c:v>
                </c:pt>
                <c:pt idx="6">
                  <c:v>26</c:v>
                </c:pt>
                <c:pt idx="7">
                  <c:v>74</c:v>
                </c:pt>
                <c:pt idx="8">
                  <c:v>19</c:v>
                </c:pt>
                <c:pt idx="9">
                  <c:v>12</c:v>
                </c:pt>
              </c:numCache>
            </c:numRef>
          </c:val>
          <c:extLst>
            <c:ext xmlns:c16="http://schemas.microsoft.com/office/drawing/2014/chart" uri="{C3380CC4-5D6E-409C-BE32-E72D297353CC}">
              <c16:uniqueId val="{00000002-28E3-41D0-B5D4-A2D0BEC91411}"/>
            </c:ext>
          </c:extLst>
        </c:ser>
        <c:dLbls>
          <c:showLegendKey val="0"/>
          <c:showVal val="0"/>
          <c:showCatName val="0"/>
          <c:showSerName val="0"/>
          <c:showPercent val="0"/>
          <c:showBubbleSize val="0"/>
        </c:dLbls>
        <c:gapWidth val="150"/>
        <c:axId val="1820411936"/>
        <c:axId val="1820410272"/>
      </c:barChart>
      <c:catAx>
        <c:axId val="182041193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e-IL"/>
                  <a:t>חודש</a:t>
                </a:r>
              </a:p>
            </c:rich>
          </c:tx>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0410272"/>
        <c:crosses val="autoZero"/>
        <c:auto val="1"/>
        <c:lblAlgn val="ctr"/>
        <c:lblOffset val="100"/>
        <c:noMultiLvlLbl val="0"/>
      </c:catAx>
      <c:valAx>
        <c:axId val="182041027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he-IL"/>
                  <a:t>מספר יעלים נצפים</a:t>
                </a:r>
              </a:p>
            </c:rich>
          </c:tx>
          <c:layout/>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82041193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r>
              <a:rPr lang="he-IL"/>
              <a:t>ספירה שנתית</a:t>
            </a:r>
          </a:p>
        </c:rich>
      </c:tx>
      <c:layout/>
      <c:overlay val="0"/>
      <c:spPr>
        <a:noFill/>
        <a:ln>
          <a:noFill/>
        </a:ln>
        <a:effectLst/>
      </c:spPr>
      <c:txPr>
        <a:bodyPr rot="0" spcFirstLastPara="1" vertOverflow="ellipsis" vert="horz" wrap="square" anchor="ctr" anchorCtr="1"/>
        <a:lstStyle/>
        <a:p>
          <a:pPr>
            <a:defRPr sz="1600" b="1" i="0" u="none" strike="noStrike" kern="1200" cap="all" spc="120" normalizeH="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'גנדר טבעי מדרשה'!$B$18</c:f>
              <c:strCache>
                <c:ptCount val="1"/>
                <c:pt idx="0">
                  <c:v>מדרשה</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'גנדר טבעי מדרשה'!$A$19:$A$31</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'גנדר טבעי מדרשה'!$B$19:$B$31</c:f>
              <c:numCache>
                <c:formatCode>General</c:formatCode>
                <c:ptCount val="13"/>
                <c:pt idx="0">
                  <c:v>64</c:v>
                </c:pt>
                <c:pt idx="1">
                  <c:v>99</c:v>
                </c:pt>
                <c:pt idx="2">
                  <c:v>81</c:v>
                </c:pt>
                <c:pt idx="3">
                  <c:v>87</c:v>
                </c:pt>
                <c:pt idx="4">
                  <c:v>77</c:v>
                </c:pt>
                <c:pt idx="5">
                  <c:v>91</c:v>
                </c:pt>
                <c:pt idx="6">
                  <c:v>84</c:v>
                </c:pt>
                <c:pt idx="7">
                  <c:v>86</c:v>
                </c:pt>
                <c:pt idx="8">
                  <c:v>101</c:v>
                </c:pt>
                <c:pt idx="9">
                  <c:v>103</c:v>
                </c:pt>
                <c:pt idx="10">
                  <c:v>96</c:v>
                </c:pt>
                <c:pt idx="11">
                  <c:v>128</c:v>
                </c:pt>
                <c:pt idx="12">
                  <c:v>101</c:v>
                </c:pt>
              </c:numCache>
            </c:numRef>
          </c:val>
          <c:extLst>
            <c:ext xmlns:c16="http://schemas.microsoft.com/office/drawing/2014/chart" uri="{C3380CC4-5D6E-409C-BE32-E72D297353CC}">
              <c16:uniqueId val="{00000000-F308-4B63-96D2-D428150E71E4}"/>
            </c:ext>
          </c:extLst>
        </c:ser>
        <c:ser>
          <c:idx val="1"/>
          <c:order val="1"/>
          <c:tx>
            <c:strRef>
              <c:f>'גנדר טבעי מדרשה'!$C$18</c:f>
              <c:strCache>
                <c:ptCount val="1"/>
                <c:pt idx="0">
                  <c:v>טבעי</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tx1">
                          <a:lumMod val="35000"/>
                          <a:lumOff val="65000"/>
                        </a:schemeClr>
                      </a:solidFill>
                    </a:ln>
                    <a:effectLst/>
                  </c:spPr>
                </c15:leaderLines>
              </c:ext>
            </c:extLst>
          </c:dLbls>
          <c:cat>
            <c:numRef>
              <c:f>'גנדר טבעי מדרשה'!$A$19:$A$31</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'גנדר טבעי מדרשה'!$C$19:$C$31</c:f>
              <c:numCache>
                <c:formatCode>General</c:formatCode>
                <c:ptCount val="13"/>
                <c:pt idx="0">
                  <c:v>42</c:v>
                </c:pt>
                <c:pt idx="1">
                  <c:v>42</c:v>
                </c:pt>
                <c:pt idx="2">
                  <c:v>95</c:v>
                </c:pt>
                <c:pt idx="3">
                  <c:v>30</c:v>
                </c:pt>
                <c:pt idx="4">
                  <c:v>38</c:v>
                </c:pt>
                <c:pt idx="5">
                  <c:v>42</c:v>
                </c:pt>
                <c:pt idx="6">
                  <c:v>76</c:v>
                </c:pt>
                <c:pt idx="7">
                  <c:v>9</c:v>
                </c:pt>
                <c:pt idx="8">
                  <c:v>105</c:v>
                </c:pt>
                <c:pt idx="9">
                  <c:v>61</c:v>
                </c:pt>
                <c:pt idx="10">
                  <c:v>99</c:v>
                </c:pt>
                <c:pt idx="11">
                  <c:v>70</c:v>
                </c:pt>
                <c:pt idx="12">
                  <c:v>117</c:v>
                </c:pt>
              </c:numCache>
            </c:numRef>
          </c:val>
          <c:extLst>
            <c:ext xmlns:c16="http://schemas.microsoft.com/office/drawing/2014/chart" uri="{C3380CC4-5D6E-409C-BE32-E72D297353CC}">
              <c16:uniqueId val="{00000001-F308-4B63-96D2-D428150E71E4}"/>
            </c:ext>
          </c:extLst>
        </c:ser>
        <c:dLbls>
          <c:dLblPos val="ctr"/>
          <c:showLegendKey val="0"/>
          <c:showVal val="1"/>
          <c:showCatName val="0"/>
          <c:showSerName val="0"/>
          <c:showPercent val="0"/>
          <c:showBubbleSize val="0"/>
        </c:dLbls>
        <c:gapWidth val="79"/>
        <c:overlap val="100"/>
        <c:axId val="393611656"/>
        <c:axId val="393611984"/>
      </c:barChart>
      <c:catAx>
        <c:axId val="3936116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cap="all" spc="120" normalizeH="0" baseline="0">
                <a:solidFill>
                  <a:schemeClr val="tx1">
                    <a:lumMod val="65000"/>
                    <a:lumOff val="35000"/>
                  </a:schemeClr>
                </a:solidFill>
                <a:latin typeface="+mn-lt"/>
                <a:ea typeface="+mn-ea"/>
                <a:cs typeface="+mn-cs"/>
              </a:defRPr>
            </a:pPr>
            <a:endParaRPr lang="en-US"/>
          </a:p>
        </c:txPr>
        <c:crossAx val="393611984"/>
        <c:crosses val="autoZero"/>
        <c:auto val="1"/>
        <c:lblAlgn val="ctr"/>
        <c:lblOffset val="100"/>
        <c:noMultiLvlLbl val="0"/>
      </c:catAx>
      <c:valAx>
        <c:axId val="393611984"/>
        <c:scaling>
          <c:orientation val="minMax"/>
        </c:scaling>
        <c:delete val="1"/>
        <c:axPos val="l"/>
        <c:numFmt formatCode="General" sourceLinked="1"/>
        <c:majorTickMark val="none"/>
        <c:minorTickMark val="none"/>
        <c:tickLblPos val="nextTo"/>
        <c:crossAx val="39361165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he-IL" sz="1800"/>
              <a:t>נתוני</a:t>
            </a:r>
            <a:r>
              <a:rPr lang="he-IL" sz="1800" baseline="0"/>
              <a:t> ספירות היעלים   ומשקעים 2008 - 2020</a:t>
            </a:r>
            <a:endParaRPr lang="he-IL" sz="1800"/>
          </a:p>
        </c:rich>
      </c:tx>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'טבעי - מדרשה'!$A$2</c:f>
              <c:strCache>
                <c:ptCount val="1"/>
                <c:pt idx="0">
                  <c:v>טבעי</c:v>
                </c:pt>
              </c:strCache>
            </c:strRef>
          </c:tx>
          <c:spPr>
            <a:ln w="28575" cap="rnd">
              <a:solidFill>
                <a:srgbClr val="00B050"/>
              </a:solidFill>
              <a:round/>
            </a:ln>
            <a:effectLst/>
          </c:spPr>
          <c:marker>
            <c:symbol val="none"/>
          </c:marker>
          <c:trendline>
            <c:spPr>
              <a:ln w="19050" cap="rnd">
                <a:solidFill>
                  <a:srgbClr val="00B050"/>
                </a:solidFill>
                <a:prstDash val="sysDot"/>
              </a:ln>
              <a:effectLst/>
            </c:spPr>
            <c:trendlineType val="linear"/>
            <c:dispRSqr val="0"/>
            <c:dispEq val="0"/>
          </c:trendline>
          <c:cat>
            <c:numRef>
              <c:f>'טבעי - מדרשה'!$B$1:$N$1</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'טבעי - מדרשה'!$B$2:$N$2</c:f>
              <c:numCache>
                <c:formatCode>General</c:formatCode>
                <c:ptCount val="13"/>
                <c:pt idx="0">
                  <c:v>42</c:v>
                </c:pt>
                <c:pt idx="1">
                  <c:v>42</c:v>
                </c:pt>
                <c:pt idx="2">
                  <c:v>95</c:v>
                </c:pt>
                <c:pt idx="3">
                  <c:v>30</c:v>
                </c:pt>
                <c:pt idx="4">
                  <c:v>38</c:v>
                </c:pt>
                <c:pt idx="5">
                  <c:v>42</c:v>
                </c:pt>
                <c:pt idx="6">
                  <c:v>96</c:v>
                </c:pt>
                <c:pt idx="7">
                  <c:v>22</c:v>
                </c:pt>
                <c:pt idx="8">
                  <c:v>105</c:v>
                </c:pt>
                <c:pt idx="9">
                  <c:v>70</c:v>
                </c:pt>
                <c:pt idx="10">
                  <c:v>99</c:v>
                </c:pt>
                <c:pt idx="11">
                  <c:v>70</c:v>
                </c:pt>
                <c:pt idx="12">
                  <c:v>117</c:v>
                </c:pt>
              </c:numCache>
            </c:numRef>
          </c:val>
          <c:smooth val="0"/>
          <c:extLst>
            <c:ext xmlns:c16="http://schemas.microsoft.com/office/drawing/2014/chart" uri="{C3380CC4-5D6E-409C-BE32-E72D297353CC}">
              <c16:uniqueId val="{00000000-24A4-4D57-BE5D-61173BC58C6B}"/>
            </c:ext>
          </c:extLst>
        </c:ser>
        <c:ser>
          <c:idx val="1"/>
          <c:order val="1"/>
          <c:tx>
            <c:strRef>
              <c:f>'טבעי - מדרשה'!$A$3</c:f>
              <c:strCache>
                <c:ptCount val="1"/>
                <c:pt idx="0">
                  <c:v>מדרשה</c:v>
                </c:pt>
              </c:strCache>
            </c:strRef>
          </c:tx>
          <c:spPr>
            <a:ln w="28575" cap="rnd">
              <a:solidFill>
                <a:schemeClr val="accent2"/>
              </a:solidFill>
              <a:round/>
            </a:ln>
            <a:effectLst/>
          </c:spPr>
          <c:marker>
            <c:symbol val="none"/>
          </c:marker>
          <c:trendline>
            <c:spPr>
              <a:ln w="19050" cap="rnd">
                <a:solidFill>
                  <a:schemeClr val="accent2"/>
                </a:solidFill>
                <a:prstDash val="sysDot"/>
              </a:ln>
              <a:effectLst/>
            </c:spPr>
            <c:trendlineType val="linear"/>
            <c:dispRSqr val="0"/>
            <c:dispEq val="0"/>
          </c:trendline>
          <c:cat>
            <c:numRef>
              <c:f>'טבעי - מדרשה'!$B$1:$N$1</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'טבעי - מדרשה'!$B$3:$N$3</c:f>
              <c:numCache>
                <c:formatCode>General</c:formatCode>
                <c:ptCount val="13"/>
                <c:pt idx="0">
                  <c:v>64</c:v>
                </c:pt>
                <c:pt idx="1">
                  <c:v>99</c:v>
                </c:pt>
                <c:pt idx="2">
                  <c:v>81</c:v>
                </c:pt>
                <c:pt idx="3">
                  <c:v>87</c:v>
                </c:pt>
                <c:pt idx="4">
                  <c:v>77</c:v>
                </c:pt>
                <c:pt idx="5">
                  <c:v>91</c:v>
                </c:pt>
                <c:pt idx="6">
                  <c:v>64</c:v>
                </c:pt>
                <c:pt idx="7">
                  <c:v>74</c:v>
                </c:pt>
                <c:pt idx="8">
                  <c:v>101</c:v>
                </c:pt>
                <c:pt idx="9">
                  <c:v>94</c:v>
                </c:pt>
                <c:pt idx="10">
                  <c:v>96</c:v>
                </c:pt>
                <c:pt idx="11">
                  <c:v>128</c:v>
                </c:pt>
                <c:pt idx="12">
                  <c:v>101</c:v>
                </c:pt>
              </c:numCache>
            </c:numRef>
          </c:val>
          <c:smooth val="0"/>
          <c:extLst>
            <c:ext xmlns:c16="http://schemas.microsoft.com/office/drawing/2014/chart" uri="{C3380CC4-5D6E-409C-BE32-E72D297353CC}">
              <c16:uniqueId val="{00000001-24A4-4D57-BE5D-61173BC58C6B}"/>
            </c:ext>
          </c:extLst>
        </c:ser>
        <c:ser>
          <c:idx val="2"/>
          <c:order val="2"/>
          <c:tx>
            <c:v>גשם עונתי</c:v>
          </c:tx>
          <c:spPr>
            <a:ln w="28575" cap="rnd">
              <a:solidFill>
                <a:schemeClr val="accent1">
                  <a:lumMod val="60000"/>
                  <a:lumOff val="40000"/>
                </a:schemeClr>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2">
                        <a:lumMod val="60000"/>
                        <a:lumOff val="40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numRef>
              <c:f>'טבעי - מדרשה'!$B$1:$N$1</c:f>
              <c:numCache>
                <c:formatCode>General</c:formatCode>
                <c:ptCount val="13"/>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numCache>
            </c:numRef>
          </c:cat>
          <c:val>
            <c:numRef>
              <c:f>'טבעי - מדרשה'!$U$4:$U$16</c:f>
              <c:numCache>
                <c:formatCode>General</c:formatCode>
                <c:ptCount val="13"/>
                <c:pt idx="0">
                  <c:v>73.3</c:v>
                </c:pt>
                <c:pt idx="1">
                  <c:v>41.4</c:v>
                </c:pt>
                <c:pt idx="2">
                  <c:v>154.79999999999998</c:v>
                </c:pt>
                <c:pt idx="3">
                  <c:v>47.5</c:v>
                </c:pt>
                <c:pt idx="4">
                  <c:v>53</c:v>
                </c:pt>
                <c:pt idx="5">
                  <c:v>105.8</c:v>
                </c:pt>
                <c:pt idx="6">
                  <c:v>80.7</c:v>
                </c:pt>
                <c:pt idx="7">
                  <c:v>113.5</c:v>
                </c:pt>
                <c:pt idx="8">
                  <c:v>88.800000000000011</c:v>
                </c:pt>
                <c:pt idx="9">
                  <c:v>53.2</c:v>
                </c:pt>
                <c:pt idx="10">
                  <c:v>70.5</c:v>
                </c:pt>
                <c:pt idx="11">
                  <c:v>82</c:v>
                </c:pt>
                <c:pt idx="12">
                  <c:v>138.5</c:v>
                </c:pt>
              </c:numCache>
            </c:numRef>
          </c:val>
          <c:smooth val="0"/>
          <c:extLst>
            <c:ext xmlns:c16="http://schemas.microsoft.com/office/drawing/2014/chart" uri="{C3380CC4-5D6E-409C-BE32-E72D297353CC}">
              <c16:uniqueId val="{00000002-24A4-4D57-BE5D-61173BC58C6B}"/>
            </c:ext>
          </c:extLst>
        </c:ser>
        <c:dLbls>
          <c:showLegendKey val="0"/>
          <c:showVal val="0"/>
          <c:showCatName val="0"/>
          <c:showSerName val="0"/>
          <c:showPercent val="0"/>
          <c:showBubbleSize val="0"/>
        </c:dLbls>
        <c:smooth val="0"/>
        <c:axId val="341640584"/>
        <c:axId val="341640976"/>
      </c:lineChart>
      <c:catAx>
        <c:axId val="341640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1640976"/>
        <c:crosses val="autoZero"/>
        <c:auto val="1"/>
        <c:lblAlgn val="ctr"/>
        <c:lblOffset val="100"/>
        <c:noMultiLvlLbl val="0"/>
      </c:catAx>
      <c:valAx>
        <c:axId val="34164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41640584"/>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he-IL"/>
              <a:t>יחס גדיים נקבות בספירה כולה  ומשקעים עונתי </a:t>
            </a:r>
          </a:p>
        </c:rich>
      </c:tx>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'[תרשים ב- Microsoft Word]טבעי - מדרשה'!$U$3</c:f>
              <c:strCache>
                <c:ptCount val="1"/>
                <c:pt idx="0">
                  <c:v>משקעים עונתי</c:v>
                </c:pt>
              </c:strCache>
            </c:strRef>
          </c:tx>
          <c:spPr>
            <a:ln w="28575" cap="rnd">
              <a:solidFill>
                <a:schemeClr val="accent1"/>
              </a:solidFill>
              <a:round/>
            </a:ln>
            <a:effectLst/>
          </c:spPr>
          <c:marker>
            <c:symbol val="none"/>
          </c:marker>
          <c:cat>
            <c:numRef>
              <c:f>'[תרשים ב- Microsoft Word]טבעי - מדרשה'!$T$4:$T$16</c:f>
              <c:numCache>
                <c:formatCode>0</c:formatCode>
                <c:ptCount val="13"/>
                <c:pt idx="0" formatCode="General">
                  <c:v>2008</c:v>
                </c:pt>
                <c:pt idx="1">
                  <c:v>2009</c:v>
                </c:pt>
                <c:pt idx="2">
                  <c:v>2010</c:v>
                </c:pt>
                <c:pt idx="3" formatCode="General">
                  <c:v>2011</c:v>
                </c:pt>
                <c:pt idx="4" formatCode="General">
                  <c:v>2012</c:v>
                </c:pt>
                <c:pt idx="5" formatCode="General">
                  <c:v>2013</c:v>
                </c:pt>
                <c:pt idx="6" formatCode="General">
                  <c:v>2014</c:v>
                </c:pt>
                <c:pt idx="7" formatCode="General">
                  <c:v>2015</c:v>
                </c:pt>
                <c:pt idx="8" formatCode="General">
                  <c:v>2016</c:v>
                </c:pt>
                <c:pt idx="9" formatCode="General">
                  <c:v>2017</c:v>
                </c:pt>
                <c:pt idx="10" formatCode="General">
                  <c:v>2018</c:v>
                </c:pt>
                <c:pt idx="11" formatCode="General">
                  <c:v>2019</c:v>
                </c:pt>
                <c:pt idx="12" formatCode="General">
                  <c:v>2020</c:v>
                </c:pt>
              </c:numCache>
            </c:numRef>
          </c:cat>
          <c:val>
            <c:numRef>
              <c:f>'[תרשים ב- Microsoft Word]טבעי - מדרשה'!$U$4:$U$16</c:f>
              <c:numCache>
                <c:formatCode>0</c:formatCode>
                <c:ptCount val="13"/>
                <c:pt idx="0">
                  <c:v>73.3</c:v>
                </c:pt>
                <c:pt idx="1">
                  <c:v>41.4</c:v>
                </c:pt>
                <c:pt idx="2">
                  <c:v>154.79999999999998</c:v>
                </c:pt>
                <c:pt idx="3">
                  <c:v>47.5</c:v>
                </c:pt>
                <c:pt idx="4">
                  <c:v>53</c:v>
                </c:pt>
                <c:pt idx="5">
                  <c:v>105.8</c:v>
                </c:pt>
                <c:pt idx="6">
                  <c:v>80.7</c:v>
                </c:pt>
                <c:pt idx="7">
                  <c:v>113.5</c:v>
                </c:pt>
                <c:pt idx="8">
                  <c:v>88.800000000000011</c:v>
                </c:pt>
                <c:pt idx="9">
                  <c:v>53.2</c:v>
                </c:pt>
                <c:pt idx="10">
                  <c:v>70.5</c:v>
                </c:pt>
                <c:pt idx="11">
                  <c:v>82</c:v>
                </c:pt>
                <c:pt idx="12">
                  <c:v>138.5</c:v>
                </c:pt>
              </c:numCache>
            </c:numRef>
          </c:val>
          <c:smooth val="0"/>
          <c:extLst>
            <c:ext xmlns:c16="http://schemas.microsoft.com/office/drawing/2014/chart" uri="{C3380CC4-5D6E-409C-BE32-E72D297353CC}">
              <c16:uniqueId val="{00000000-B3F8-45BA-9E05-F0A0BF4DC7E1}"/>
            </c:ext>
          </c:extLst>
        </c:ser>
        <c:ser>
          <c:idx val="1"/>
          <c:order val="1"/>
          <c:tx>
            <c:strRef>
              <c:f>'[תרשים ב- Microsoft Word]טבעי - מדרשה'!$V$3</c:f>
              <c:strCache>
                <c:ptCount val="1"/>
                <c:pt idx="0">
                  <c:v>גדיים/נקבות</c:v>
                </c:pt>
              </c:strCache>
            </c:strRef>
          </c:tx>
          <c:spPr>
            <a:ln w="28575" cap="rnd">
              <a:solidFill>
                <a:schemeClr val="accent2"/>
              </a:solidFill>
              <a:round/>
            </a:ln>
            <a:effectLst/>
          </c:spPr>
          <c:marker>
            <c:symbol val="none"/>
          </c:marker>
          <c:cat>
            <c:numRef>
              <c:f>'[תרשים ב- Microsoft Word]טבעי - מדרשה'!$T$4:$T$16</c:f>
              <c:numCache>
                <c:formatCode>0</c:formatCode>
                <c:ptCount val="13"/>
                <c:pt idx="0" formatCode="General">
                  <c:v>2008</c:v>
                </c:pt>
                <c:pt idx="1">
                  <c:v>2009</c:v>
                </c:pt>
                <c:pt idx="2">
                  <c:v>2010</c:v>
                </c:pt>
                <c:pt idx="3" formatCode="General">
                  <c:v>2011</c:v>
                </c:pt>
                <c:pt idx="4" formatCode="General">
                  <c:v>2012</c:v>
                </c:pt>
                <c:pt idx="5" formatCode="General">
                  <c:v>2013</c:v>
                </c:pt>
                <c:pt idx="6" formatCode="General">
                  <c:v>2014</c:v>
                </c:pt>
                <c:pt idx="7" formatCode="General">
                  <c:v>2015</c:v>
                </c:pt>
                <c:pt idx="8" formatCode="General">
                  <c:v>2016</c:v>
                </c:pt>
                <c:pt idx="9" formatCode="General">
                  <c:v>2017</c:v>
                </c:pt>
                <c:pt idx="10" formatCode="General">
                  <c:v>2018</c:v>
                </c:pt>
                <c:pt idx="11" formatCode="General">
                  <c:v>2019</c:v>
                </c:pt>
                <c:pt idx="12" formatCode="General">
                  <c:v>2020</c:v>
                </c:pt>
              </c:numCache>
            </c:numRef>
          </c:cat>
          <c:val>
            <c:numRef>
              <c:f>'[תרשים ב- Microsoft Word]טבעי - מדרשה'!$V$4:$V$16</c:f>
              <c:numCache>
                <c:formatCode>0</c:formatCode>
                <c:ptCount val="13"/>
                <c:pt idx="0">
                  <c:v>43.859649122807014</c:v>
                </c:pt>
                <c:pt idx="1">
                  <c:v>9.67741935483871</c:v>
                </c:pt>
                <c:pt idx="2">
                  <c:v>32.558139534883722</c:v>
                </c:pt>
                <c:pt idx="3">
                  <c:v>40</c:v>
                </c:pt>
                <c:pt idx="4">
                  <c:v>13.559322033898304</c:v>
                </c:pt>
                <c:pt idx="5">
                  <c:v>30.985915492957744</c:v>
                </c:pt>
                <c:pt idx="6">
                  <c:v>45.833333333333329</c:v>
                </c:pt>
                <c:pt idx="7">
                  <c:v>65.625</c:v>
                </c:pt>
                <c:pt idx="8">
                  <c:v>42.857142857142854</c:v>
                </c:pt>
                <c:pt idx="9">
                  <c:v>20.408163265306122</c:v>
                </c:pt>
                <c:pt idx="10">
                  <c:v>19.811320754716981</c:v>
                </c:pt>
                <c:pt idx="11">
                  <c:v>12.711864406779661</c:v>
                </c:pt>
                <c:pt idx="12">
                  <c:v>53.191489361702125</c:v>
                </c:pt>
              </c:numCache>
            </c:numRef>
          </c:val>
          <c:smooth val="0"/>
          <c:extLst>
            <c:ext xmlns:c16="http://schemas.microsoft.com/office/drawing/2014/chart" uri="{C3380CC4-5D6E-409C-BE32-E72D297353CC}">
              <c16:uniqueId val="{00000001-B3F8-45BA-9E05-F0A0BF4DC7E1}"/>
            </c:ext>
          </c:extLst>
        </c:ser>
        <c:dLbls>
          <c:showLegendKey val="0"/>
          <c:showVal val="0"/>
          <c:showCatName val="0"/>
          <c:showSerName val="0"/>
          <c:showPercent val="0"/>
          <c:showBubbleSize val="0"/>
        </c:dLbls>
        <c:smooth val="0"/>
        <c:axId val="339447848"/>
        <c:axId val="339452112"/>
      </c:lineChart>
      <c:catAx>
        <c:axId val="339447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452112"/>
        <c:crosses val="autoZero"/>
        <c:auto val="1"/>
        <c:lblAlgn val="ctr"/>
        <c:lblOffset val="100"/>
        <c:noMultiLvlLbl val="0"/>
      </c:catAx>
      <c:valAx>
        <c:axId val="33945211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39447848"/>
        <c:crosses val="autoZero"/>
        <c:crossBetween val="between"/>
      </c:valAx>
      <c:dTable>
        <c:showHorzBorder val="1"/>
        <c:showVertBorder val="1"/>
        <c:showOutline val="1"/>
        <c:showKeys val="0"/>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he-IL"/>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4.8322523118498412E-2"/>
          <c:y val="3.3989961647547209E-2"/>
          <c:w val="0.92495513044255007"/>
          <c:h val="0.77291104376852571"/>
        </c:manualLayout>
      </c:layout>
      <c:scatterChart>
        <c:scatterStyle val="lineMarker"/>
        <c:varyColors val="0"/>
        <c:ser>
          <c:idx val="0"/>
          <c:order val="0"/>
          <c:tx>
            <c:v>Human</c:v>
          </c:tx>
          <c:spPr>
            <a:ln w="76200" cap="rnd">
              <a:solidFill>
                <a:srgbClr val="C00000"/>
              </a:solidFill>
              <a:round/>
            </a:ln>
            <a:effectLst/>
          </c:spPr>
          <c:marker>
            <c:symbol val="none"/>
          </c:marker>
          <c:errBars>
            <c:errDir val="y"/>
            <c:errBarType val="both"/>
            <c:errValType val="cust"/>
            <c:noEndCap val="0"/>
            <c:plus>
              <c:numRef>
                <c:f>Sheet1!$I$313:$I$317</c:f>
                <c:numCache>
                  <c:formatCode>General</c:formatCode>
                  <c:ptCount val="5"/>
                  <c:pt idx="0">
                    <c:v>0.13104394871751235</c:v>
                  </c:pt>
                  <c:pt idx="1">
                    <c:v>0.13048661430839287</c:v>
                  </c:pt>
                  <c:pt idx="2">
                    <c:v>3.9662858274406562E-2</c:v>
                  </c:pt>
                  <c:pt idx="3">
                    <c:v>6.2979451877233444E-2</c:v>
                  </c:pt>
                  <c:pt idx="4">
                    <c:v>0.17538550835339412</c:v>
                  </c:pt>
                </c:numCache>
              </c:numRef>
            </c:plus>
            <c:minus>
              <c:numRef>
                <c:f>Sheet1!$I$313:$I$317</c:f>
                <c:numCache>
                  <c:formatCode>General</c:formatCode>
                  <c:ptCount val="5"/>
                  <c:pt idx="0">
                    <c:v>0.13104394871751235</c:v>
                  </c:pt>
                  <c:pt idx="1">
                    <c:v>0.13048661430839287</c:v>
                  </c:pt>
                  <c:pt idx="2">
                    <c:v>3.9662858274406562E-2</c:v>
                  </c:pt>
                  <c:pt idx="3">
                    <c:v>6.2979451877233444E-2</c:v>
                  </c:pt>
                  <c:pt idx="4">
                    <c:v>0.17538550835339412</c:v>
                  </c:pt>
                </c:numCache>
              </c:numRef>
            </c:minus>
            <c:spPr>
              <a:noFill/>
              <a:ln w="9525" cap="flat" cmpd="sng" algn="ctr">
                <a:solidFill>
                  <a:schemeClr val="tx1">
                    <a:lumMod val="65000"/>
                    <a:lumOff val="35000"/>
                  </a:schemeClr>
                </a:solidFill>
                <a:round/>
              </a:ln>
              <a:effectLst/>
            </c:spPr>
          </c:errBars>
          <c:xVal>
            <c:numRef>
              <c:f>Sheet1!$N$304:$N$308</c:f>
              <c:numCache>
                <c:formatCode>General</c:formatCode>
                <c:ptCount val="5"/>
                <c:pt idx="0">
                  <c:v>303</c:v>
                </c:pt>
                <c:pt idx="1">
                  <c:v>238</c:v>
                </c:pt>
                <c:pt idx="2">
                  <c:v>115</c:v>
                </c:pt>
                <c:pt idx="3">
                  <c:v>18</c:v>
                </c:pt>
                <c:pt idx="4">
                  <c:v>0.5</c:v>
                </c:pt>
              </c:numCache>
            </c:numRef>
          </c:xVal>
          <c:yVal>
            <c:numRef>
              <c:f>Sheet1!$C$304:$C$308</c:f>
              <c:numCache>
                <c:formatCode>General</c:formatCode>
                <c:ptCount val="5"/>
                <c:pt idx="0">
                  <c:v>0.47341164731105234</c:v>
                </c:pt>
                <c:pt idx="1">
                  <c:v>0.69576865041676228</c:v>
                </c:pt>
                <c:pt idx="2">
                  <c:v>1.4138942305508537</c:v>
                </c:pt>
                <c:pt idx="3">
                  <c:v>1.5047531499468241</c:v>
                </c:pt>
                <c:pt idx="4">
                  <c:v>2.1839177850921834</c:v>
                </c:pt>
              </c:numCache>
            </c:numRef>
          </c:yVal>
          <c:smooth val="0"/>
          <c:extLst>
            <c:ext xmlns:c16="http://schemas.microsoft.com/office/drawing/2014/chart" uri="{C3380CC4-5D6E-409C-BE32-E72D297353CC}">
              <c16:uniqueId val="{00000000-8BB7-4765-828F-C20221BC2C04}"/>
            </c:ext>
          </c:extLst>
        </c:ser>
        <c:ser>
          <c:idx val="1"/>
          <c:order val="1"/>
          <c:tx>
            <c:v>Human+ Dog</c:v>
          </c:tx>
          <c:spPr>
            <a:ln w="34925" cap="rnd">
              <a:solidFill>
                <a:srgbClr val="7030A0"/>
              </a:solidFill>
              <a:round/>
            </a:ln>
            <a:effectLst/>
          </c:spPr>
          <c:marker>
            <c:symbol val="none"/>
          </c:marker>
          <c:errBars>
            <c:errDir val="y"/>
            <c:errBarType val="both"/>
            <c:errValType val="cust"/>
            <c:noEndCap val="0"/>
            <c:plus>
              <c:numRef>
                <c:f>Sheet1!$J$313:$J$317</c:f>
                <c:numCache>
                  <c:formatCode>General</c:formatCode>
                  <c:ptCount val="5"/>
                  <c:pt idx="0">
                    <c:v>0.15296340022290425</c:v>
                  </c:pt>
                  <c:pt idx="1">
                    <c:v>0.10794431355043653</c:v>
                  </c:pt>
                  <c:pt idx="2">
                    <c:v>0.15144808007950725</c:v>
                  </c:pt>
                  <c:pt idx="3">
                    <c:v>0.18138290695817272</c:v>
                  </c:pt>
                  <c:pt idx="4">
                    <c:v>4.2167261531507065E-2</c:v>
                  </c:pt>
                </c:numCache>
              </c:numRef>
            </c:plus>
            <c:minus>
              <c:numRef>
                <c:f>Sheet1!$J$313:$J$317</c:f>
                <c:numCache>
                  <c:formatCode>General</c:formatCode>
                  <c:ptCount val="5"/>
                  <c:pt idx="0">
                    <c:v>0.15296340022290425</c:v>
                  </c:pt>
                  <c:pt idx="1">
                    <c:v>0.10794431355043653</c:v>
                  </c:pt>
                  <c:pt idx="2">
                    <c:v>0.15144808007950725</c:v>
                  </c:pt>
                  <c:pt idx="3">
                    <c:v>0.18138290695817272</c:v>
                  </c:pt>
                  <c:pt idx="4">
                    <c:v>4.2167261531507065E-2</c:v>
                  </c:pt>
                </c:numCache>
              </c:numRef>
            </c:minus>
            <c:spPr>
              <a:noFill/>
              <a:ln w="9525" cap="flat" cmpd="sng" algn="ctr">
                <a:solidFill>
                  <a:schemeClr val="tx1">
                    <a:lumMod val="65000"/>
                    <a:lumOff val="35000"/>
                  </a:schemeClr>
                </a:solidFill>
                <a:round/>
              </a:ln>
              <a:effectLst/>
            </c:spPr>
          </c:errBars>
          <c:xVal>
            <c:numRef>
              <c:f>Sheet1!$N$304:$N$308</c:f>
              <c:numCache>
                <c:formatCode>General</c:formatCode>
                <c:ptCount val="5"/>
                <c:pt idx="0">
                  <c:v>303</c:v>
                </c:pt>
                <c:pt idx="1">
                  <c:v>238</c:v>
                </c:pt>
                <c:pt idx="2">
                  <c:v>115</c:v>
                </c:pt>
                <c:pt idx="3">
                  <c:v>18</c:v>
                </c:pt>
                <c:pt idx="4">
                  <c:v>0.5</c:v>
                </c:pt>
              </c:numCache>
            </c:numRef>
          </c:xVal>
          <c:yVal>
            <c:numRef>
              <c:f>Sheet1!$D$304:$D$308</c:f>
              <c:numCache>
                <c:formatCode>General</c:formatCode>
                <c:ptCount val="5"/>
                <c:pt idx="0">
                  <c:v>1.2330874291787681</c:v>
                </c:pt>
                <c:pt idx="1">
                  <c:v>1.3204400957116165</c:v>
                </c:pt>
                <c:pt idx="2">
                  <c:v>1.6459675224339074</c:v>
                </c:pt>
                <c:pt idx="3">
                  <c:v>1.821714650399646</c:v>
                </c:pt>
                <c:pt idx="4">
                  <c:v>2.3939558049861112</c:v>
                </c:pt>
              </c:numCache>
            </c:numRef>
          </c:yVal>
          <c:smooth val="0"/>
          <c:extLst>
            <c:ext xmlns:c16="http://schemas.microsoft.com/office/drawing/2014/chart" uri="{C3380CC4-5D6E-409C-BE32-E72D297353CC}">
              <c16:uniqueId val="{00000001-8BB7-4765-828F-C20221BC2C04}"/>
            </c:ext>
          </c:extLst>
        </c:ser>
        <c:ser>
          <c:idx val="2"/>
          <c:order val="2"/>
          <c:tx>
            <c:v>Novel Object</c:v>
          </c:tx>
          <c:spPr>
            <a:ln w="34925" cap="rnd">
              <a:solidFill>
                <a:schemeClr val="accent6">
                  <a:lumMod val="50000"/>
                </a:schemeClr>
              </a:solidFill>
              <a:round/>
            </a:ln>
            <a:effectLst/>
          </c:spPr>
          <c:marker>
            <c:symbol val="none"/>
          </c:marker>
          <c:errBars>
            <c:errDir val="y"/>
            <c:errBarType val="both"/>
            <c:errValType val="cust"/>
            <c:noEndCap val="0"/>
            <c:plus>
              <c:numRef>
                <c:f>Sheet1!$K$313:$K$317</c:f>
                <c:numCache>
                  <c:formatCode>General</c:formatCode>
                  <c:ptCount val="5"/>
                  <c:pt idx="0">
                    <c:v>0.16136131147149696</c:v>
                  </c:pt>
                  <c:pt idx="1">
                    <c:v>0.15867837651561631</c:v>
                  </c:pt>
                  <c:pt idx="2">
                    <c:v>0.19479396485628619</c:v>
                  </c:pt>
                  <c:pt idx="3">
                    <c:v>0.16307259901680804</c:v>
                  </c:pt>
                  <c:pt idx="4">
                    <c:v>0.20270324545967361</c:v>
                  </c:pt>
                </c:numCache>
              </c:numRef>
            </c:plus>
            <c:minus>
              <c:numRef>
                <c:f>Sheet1!$K$313:$K$317</c:f>
                <c:numCache>
                  <c:formatCode>General</c:formatCode>
                  <c:ptCount val="5"/>
                  <c:pt idx="0">
                    <c:v>0.16136131147149696</c:v>
                  </c:pt>
                  <c:pt idx="1">
                    <c:v>0.15867837651561631</c:v>
                  </c:pt>
                  <c:pt idx="2">
                    <c:v>0.19479396485628619</c:v>
                  </c:pt>
                  <c:pt idx="3">
                    <c:v>0.16307259901680804</c:v>
                  </c:pt>
                  <c:pt idx="4">
                    <c:v>0.20270324545967361</c:v>
                  </c:pt>
                </c:numCache>
              </c:numRef>
            </c:minus>
            <c:spPr>
              <a:noFill/>
              <a:ln w="9525" cap="flat" cmpd="sng" algn="ctr">
                <a:solidFill>
                  <a:schemeClr val="tx1">
                    <a:lumMod val="65000"/>
                    <a:lumOff val="35000"/>
                  </a:schemeClr>
                </a:solidFill>
                <a:round/>
              </a:ln>
              <a:effectLst/>
            </c:spPr>
          </c:errBars>
          <c:xVal>
            <c:numRef>
              <c:f>Sheet1!$N$304:$N$308</c:f>
              <c:numCache>
                <c:formatCode>General</c:formatCode>
                <c:ptCount val="5"/>
                <c:pt idx="0">
                  <c:v>303</c:v>
                </c:pt>
                <c:pt idx="1">
                  <c:v>238</c:v>
                </c:pt>
                <c:pt idx="2">
                  <c:v>115</c:v>
                </c:pt>
                <c:pt idx="3">
                  <c:v>18</c:v>
                </c:pt>
                <c:pt idx="4">
                  <c:v>0.5</c:v>
                </c:pt>
              </c:numCache>
            </c:numRef>
          </c:xVal>
          <c:yVal>
            <c:numRef>
              <c:f>Sheet1!$E$304:$E$308</c:f>
              <c:numCache>
                <c:formatCode>General</c:formatCode>
                <c:ptCount val="5"/>
                <c:pt idx="0">
                  <c:v>0.80195857174510199</c:v>
                </c:pt>
                <c:pt idx="1">
                  <c:v>1.2083952248196781</c:v>
                </c:pt>
                <c:pt idx="2">
                  <c:v>1.7385978597803928</c:v>
                </c:pt>
                <c:pt idx="3">
                  <c:v>1.8803354779817882</c:v>
                </c:pt>
                <c:pt idx="4">
                  <c:v>2.1343436180864619</c:v>
                </c:pt>
              </c:numCache>
            </c:numRef>
          </c:yVal>
          <c:smooth val="0"/>
          <c:extLst>
            <c:ext xmlns:c16="http://schemas.microsoft.com/office/drawing/2014/chart" uri="{C3380CC4-5D6E-409C-BE32-E72D297353CC}">
              <c16:uniqueId val="{00000002-8BB7-4765-828F-C20221BC2C04}"/>
            </c:ext>
          </c:extLst>
        </c:ser>
        <c:ser>
          <c:idx val="3"/>
          <c:order val="3"/>
          <c:tx>
            <c:v>Leopard Model</c:v>
          </c:tx>
          <c:spPr>
            <a:ln w="34925" cap="rnd">
              <a:solidFill>
                <a:schemeClr val="accent4">
                  <a:lumMod val="75000"/>
                </a:schemeClr>
              </a:solidFill>
              <a:round/>
            </a:ln>
            <a:effectLst/>
          </c:spPr>
          <c:marker>
            <c:symbol val="none"/>
          </c:marker>
          <c:errBars>
            <c:errDir val="y"/>
            <c:errBarType val="both"/>
            <c:errValType val="cust"/>
            <c:noEndCap val="0"/>
            <c:plus>
              <c:numRef>
                <c:f>Sheet1!$L$313:$L$317</c:f>
                <c:numCache>
                  <c:formatCode>General</c:formatCode>
                  <c:ptCount val="5"/>
                  <c:pt idx="0">
                    <c:v>0.1866919855237883</c:v>
                  </c:pt>
                  <c:pt idx="1">
                    <c:v>0.16966865195548553</c:v>
                  </c:pt>
                  <c:pt idx="2">
                    <c:v>0.16774585942122969</c:v>
                  </c:pt>
                  <c:pt idx="3">
                    <c:v>0.1574081861543071</c:v>
                  </c:pt>
                  <c:pt idx="4">
                    <c:v>0.13405061777944355</c:v>
                  </c:pt>
                </c:numCache>
              </c:numRef>
            </c:plus>
            <c:minus>
              <c:numRef>
                <c:f>Sheet1!$L$313:$L$317</c:f>
                <c:numCache>
                  <c:formatCode>General</c:formatCode>
                  <c:ptCount val="5"/>
                  <c:pt idx="0">
                    <c:v>0.1866919855237883</c:v>
                  </c:pt>
                  <c:pt idx="1">
                    <c:v>0.16966865195548553</c:v>
                  </c:pt>
                  <c:pt idx="2">
                    <c:v>0.16774585942122969</c:v>
                  </c:pt>
                  <c:pt idx="3">
                    <c:v>0.1574081861543071</c:v>
                  </c:pt>
                  <c:pt idx="4">
                    <c:v>0.13405061777944355</c:v>
                  </c:pt>
                </c:numCache>
              </c:numRef>
            </c:minus>
            <c:spPr>
              <a:noFill/>
              <a:ln w="9525" cap="flat" cmpd="sng" algn="ctr">
                <a:solidFill>
                  <a:schemeClr val="tx1">
                    <a:lumMod val="65000"/>
                    <a:lumOff val="35000"/>
                  </a:schemeClr>
                </a:solidFill>
                <a:round/>
              </a:ln>
              <a:effectLst/>
            </c:spPr>
          </c:errBars>
          <c:xVal>
            <c:numRef>
              <c:f>Sheet1!$N$304:$N$308</c:f>
              <c:numCache>
                <c:formatCode>General</c:formatCode>
                <c:ptCount val="5"/>
                <c:pt idx="0">
                  <c:v>303</c:v>
                </c:pt>
                <c:pt idx="1">
                  <c:v>238</c:v>
                </c:pt>
                <c:pt idx="2">
                  <c:v>115</c:v>
                </c:pt>
                <c:pt idx="3">
                  <c:v>18</c:v>
                </c:pt>
                <c:pt idx="4">
                  <c:v>0.5</c:v>
                </c:pt>
              </c:numCache>
            </c:numRef>
          </c:xVal>
          <c:yVal>
            <c:numRef>
              <c:f>Sheet1!$F$304:$F$308</c:f>
              <c:numCache>
                <c:formatCode>General</c:formatCode>
                <c:ptCount val="5"/>
                <c:pt idx="0">
                  <c:v>0.98453798150648153</c:v>
                </c:pt>
                <c:pt idx="1">
                  <c:v>1.1179656145014503</c:v>
                </c:pt>
                <c:pt idx="2">
                  <c:v>1.6144783549146011</c:v>
                </c:pt>
                <c:pt idx="3">
                  <c:v>1.8535808863500962</c:v>
                </c:pt>
                <c:pt idx="4">
                  <c:v>2.2333608595294581</c:v>
                </c:pt>
              </c:numCache>
            </c:numRef>
          </c:yVal>
          <c:smooth val="0"/>
          <c:extLst>
            <c:ext xmlns:c16="http://schemas.microsoft.com/office/drawing/2014/chart" uri="{C3380CC4-5D6E-409C-BE32-E72D297353CC}">
              <c16:uniqueId val="{00000003-8BB7-4765-828F-C20221BC2C04}"/>
            </c:ext>
          </c:extLst>
        </c:ser>
        <c:dLbls>
          <c:showLegendKey val="0"/>
          <c:showVal val="0"/>
          <c:showCatName val="0"/>
          <c:showSerName val="0"/>
          <c:showPercent val="0"/>
          <c:showBubbleSize val="0"/>
        </c:dLbls>
        <c:axId val="436915376"/>
        <c:axId val="436913736"/>
      </c:scatterChart>
      <c:valAx>
        <c:axId val="436915376"/>
        <c:scaling>
          <c:orientation val="minMax"/>
          <c:max val="310"/>
          <c:min val="0"/>
        </c:scaling>
        <c:delete val="0"/>
        <c:axPos val="b"/>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mn-lt"/>
                <a:ea typeface="+mn-ea"/>
                <a:cs typeface="+mn-cs"/>
              </a:defRPr>
            </a:pPr>
            <a:endParaRPr lang="en-US"/>
          </a:p>
        </c:txPr>
        <c:crossAx val="436913736"/>
        <c:crosses val="autoZero"/>
        <c:crossBetween val="midCat"/>
      </c:valAx>
      <c:valAx>
        <c:axId val="436913736"/>
        <c:scaling>
          <c:orientation val="minMax"/>
          <c:max val="2.5"/>
        </c:scaling>
        <c:delete val="0"/>
        <c:axPos val="l"/>
        <c:numFmt formatCode="General" sourceLinked="1"/>
        <c:majorTickMark val="none"/>
        <c:minorTickMark val="none"/>
        <c:tickLblPos val="nextTo"/>
        <c:spPr>
          <a:noFill/>
          <a:ln w="19050" cap="flat" cmpd="sng" algn="ctr">
            <a:solidFill>
              <a:schemeClr val="tx1"/>
            </a:solidFill>
            <a:round/>
          </a:ln>
          <a:effectLst/>
        </c:spPr>
        <c:txPr>
          <a:bodyPr rot="-60000000" spcFirstLastPara="1" vertOverflow="ellipsis" vert="horz" wrap="square" anchor="ctr" anchorCtr="1"/>
          <a:lstStyle/>
          <a:p>
            <a:pPr>
              <a:defRPr sz="1600" b="0" i="0" u="none" strike="noStrike" kern="1200" baseline="0">
                <a:solidFill>
                  <a:sysClr val="windowText" lastClr="000000"/>
                </a:solidFill>
                <a:latin typeface="+mn-lt"/>
                <a:ea typeface="+mn-ea"/>
                <a:cs typeface="+mn-cs"/>
              </a:defRPr>
            </a:pPr>
            <a:endParaRPr lang="en-US"/>
          </a:p>
        </c:txPr>
        <c:crossAx val="436915376"/>
        <c:crosses val="autoZero"/>
        <c:crossBetween val="midCat"/>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ysClr val="windowText" lastClr="000000"/>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lt1"/>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5DA2AD2-E159-493C-B36B-56A56D87A572}" type="datetimeFigureOut">
              <a:rPr lang="en-GB" smtClean="0"/>
              <a:t>09/03/2022</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4ACF21D-9888-4C21-B75E-8DCB990ECD0F}" type="slidenum">
              <a:rPr lang="en-GB" smtClean="0"/>
              <a:t>‹#›</a:t>
            </a:fld>
            <a:endParaRPr lang="en-GB"/>
          </a:p>
        </p:txBody>
      </p:sp>
    </p:spTree>
    <p:extLst>
      <p:ext uri="{BB962C8B-B14F-4D97-AF65-F5344CB8AC3E}">
        <p14:creationId xmlns:p14="http://schemas.microsoft.com/office/powerpoint/2010/main" val="931979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3C3AE5-A434-4F95-8D28-093488A647E5}" type="datetimeFigureOut">
              <a:rPr lang="en-GB" smtClean="0"/>
              <a:t>09/03/2022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ACBC8D-DB39-46D7-9837-478B9C6F3BB9}" type="slidenum">
              <a:rPr lang="en-GB" smtClean="0"/>
              <a:t>‹#›</a:t>
            </a:fld>
            <a:endParaRPr lang="en-GB"/>
          </a:p>
        </p:txBody>
      </p:sp>
    </p:spTree>
    <p:extLst>
      <p:ext uri="{BB962C8B-B14F-4D97-AF65-F5344CB8AC3E}">
        <p14:creationId xmlns:p14="http://schemas.microsoft.com/office/powerpoint/2010/main" val="6108709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45ACBC8D-DB39-46D7-9837-478B9C6F3BB9}" type="slidenum">
              <a:rPr lang="en-GB" smtClean="0"/>
              <a:t>3</a:t>
            </a:fld>
            <a:endParaRPr lang="en-GB"/>
          </a:p>
        </p:txBody>
      </p:sp>
    </p:spTree>
    <p:extLst>
      <p:ext uri="{BB962C8B-B14F-4D97-AF65-F5344CB8AC3E}">
        <p14:creationId xmlns:p14="http://schemas.microsoft.com/office/powerpoint/2010/main" val="14861341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45ACBC8D-DB39-46D7-9837-478B9C6F3BB9}" type="slidenum">
              <a:rPr lang="en-GB" smtClean="0"/>
              <a:t>4</a:t>
            </a:fld>
            <a:endParaRPr lang="en-GB"/>
          </a:p>
        </p:txBody>
      </p:sp>
    </p:spTree>
    <p:extLst>
      <p:ext uri="{BB962C8B-B14F-4D97-AF65-F5344CB8AC3E}">
        <p14:creationId xmlns:p14="http://schemas.microsoft.com/office/powerpoint/2010/main" val="31588727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smtClean="0"/>
              <a:t>שיח ועבודה התנדבותית משותפת עם תושבי היישובים </a:t>
            </a:r>
          </a:p>
          <a:p>
            <a:pPr algn="r" rtl="1"/>
            <a:r>
              <a:rPr lang="he-IL" dirty="0" smtClean="0"/>
              <a:t>סיוע בפינוי מפגעים </a:t>
            </a:r>
          </a:p>
          <a:p>
            <a:pPr algn="r" rtl="1"/>
            <a:r>
              <a:rPr lang="he-IL" dirty="0" smtClean="0"/>
              <a:t>טיפול רפואי ליעלים חולים או פצועים ניטור </a:t>
            </a:r>
          </a:p>
          <a:p>
            <a:pPr algn="r" rtl="1"/>
            <a:r>
              <a:rPr lang="he-IL" dirty="0" smtClean="0"/>
              <a:t>ספירות יעלים </a:t>
            </a:r>
          </a:p>
          <a:p>
            <a:pPr algn="r" rtl="1"/>
            <a:r>
              <a:rPr lang="he-IL" dirty="0" smtClean="0"/>
              <a:t>מחקרים בשיתוף חוקרים. </a:t>
            </a:r>
          </a:p>
          <a:p>
            <a:pPr algn="r" rtl="1"/>
            <a:endParaRPr lang="en-US" dirty="0"/>
          </a:p>
        </p:txBody>
      </p:sp>
      <p:sp>
        <p:nvSpPr>
          <p:cNvPr id="4" name="מציין מיקום של מספר שקופית 3"/>
          <p:cNvSpPr>
            <a:spLocks noGrp="1"/>
          </p:cNvSpPr>
          <p:nvPr>
            <p:ph type="sldNum" sz="quarter" idx="10"/>
          </p:nvPr>
        </p:nvSpPr>
        <p:spPr/>
        <p:txBody>
          <a:bodyPr/>
          <a:lstStyle/>
          <a:p>
            <a:fld id="{45ACBC8D-DB39-46D7-9837-478B9C6F3BB9}" type="slidenum">
              <a:rPr lang="en-GB" smtClean="0"/>
              <a:t>5</a:t>
            </a:fld>
            <a:endParaRPr lang="en-GB"/>
          </a:p>
        </p:txBody>
      </p:sp>
    </p:spTree>
    <p:extLst>
      <p:ext uri="{BB962C8B-B14F-4D97-AF65-F5344CB8AC3E}">
        <p14:creationId xmlns:p14="http://schemas.microsoft.com/office/powerpoint/2010/main" val="38857140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endParaRPr lang="en-US" dirty="0"/>
          </a:p>
        </p:txBody>
      </p:sp>
      <p:sp>
        <p:nvSpPr>
          <p:cNvPr id="4" name="מציין מיקום של מספר שקופית 3"/>
          <p:cNvSpPr>
            <a:spLocks noGrp="1"/>
          </p:cNvSpPr>
          <p:nvPr>
            <p:ph type="sldNum" sz="quarter" idx="10"/>
          </p:nvPr>
        </p:nvSpPr>
        <p:spPr/>
        <p:txBody>
          <a:bodyPr/>
          <a:lstStyle/>
          <a:p>
            <a:fld id="{45ACBC8D-DB39-46D7-9837-478B9C6F3BB9}" type="slidenum">
              <a:rPr lang="en-GB" smtClean="0"/>
              <a:t>7</a:t>
            </a:fld>
            <a:endParaRPr lang="en-GB"/>
          </a:p>
        </p:txBody>
      </p:sp>
    </p:spTree>
    <p:extLst>
      <p:ext uri="{BB962C8B-B14F-4D97-AF65-F5344CB8AC3E}">
        <p14:creationId xmlns:p14="http://schemas.microsoft.com/office/powerpoint/2010/main" val="3331613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p:sp>
      <p:sp>
        <p:nvSpPr>
          <p:cNvPr id="3" name="מציין מיקום של הערות 2"/>
          <p:cNvSpPr>
            <a:spLocks noGrp="1"/>
          </p:cNvSpPr>
          <p:nvPr>
            <p:ph type="body" idx="1"/>
          </p:nvPr>
        </p:nvSpPr>
        <p:spPr/>
        <p:txBody>
          <a:bodyPr/>
          <a:lstStyle/>
          <a:p>
            <a:pPr algn="r" rtl="1"/>
            <a:r>
              <a:rPr lang="he-IL" dirty="0" smtClean="0">
                <a:latin typeface="Calibri" panose="020F0502020204030204" pitchFamily="34" charset="0"/>
                <a:ea typeface="Times New Roman" panose="02020603050405020304" pitchFamily="18" charset="0"/>
              </a:rPr>
              <a:t>בבחינת הקשר על ידי רגרסיה לינארית:</a:t>
            </a:r>
            <a:r>
              <a:rPr lang="he-IL" baseline="0" dirty="0" smtClean="0">
                <a:latin typeface="Calibri" panose="020F0502020204030204" pitchFamily="34" charset="0"/>
                <a:ea typeface="Times New Roman" panose="02020603050405020304" pitchFamily="18" charset="0"/>
              </a:rPr>
              <a:t> </a:t>
            </a:r>
            <a:r>
              <a:rPr lang="he-IL" dirty="0" smtClean="0">
                <a:latin typeface="Calibri" panose="020F0502020204030204" pitchFamily="34" charset="0"/>
                <a:ea typeface="Times New Roman" panose="02020603050405020304" pitchFamily="18" charset="0"/>
              </a:rPr>
              <a:t> יחס צעירים נקבות במדרשה למשקעים - קשר חיובי לממוצע נע של שתי עונות אחרונות</a:t>
            </a:r>
          </a:p>
          <a:p>
            <a:pPr algn="r" rtl="1"/>
            <a:r>
              <a:rPr lang="he-IL" dirty="0" smtClean="0">
                <a:latin typeface="Calibri" panose="020F0502020204030204" pitchFamily="34" charset="0"/>
                <a:ea typeface="Times New Roman" panose="02020603050405020304" pitchFamily="18" charset="0"/>
              </a:rPr>
              <a:t>יחס צעירים נקבות בשטח הטבעי למשקעים - קשר חיובי לעונה אחרונה ושלוש עונות אחרונות. </a:t>
            </a:r>
          </a:p>
          <a:p>
            <a:endParaRPr lang="en-US" dirty="0"/>
          </a:p>
        </p:txBody>
      </p:sp>
      <p:sp>
        <p:nvSpPr>
          <p:cNvPr id="4" name="מציין מיקום של מספר שקופית 3"/>
          <p:cNvSpPr>
            <a:spLocks noGrp="1"/>
          </p:cNvSpPr>
          <p:nvPr>
            <p:ph type="sldNum" sz="quarter" idx="10"/>
          </p:nvPr>
        </p:nvSpPr>
        <p:spPr/>
        <p:txBody>
          <a:bodyPr/>
          <a:lstStyle/>
          <a:p>
            <a:fld id="{45ACBC8D-DB39-46D7-9837-478B9C6F3BB9}" type="slidenum">
              <a:rPr lang="en-GB" smtClean="0"/>
              <a:t>13</a:t>
            </a:fld>
            <a:endParaRPr lang="en-GB"/>
          </a:p>
        </p:txBody>
      </p:sp>
    </p:spTree>
    <p:extLst>
      <p:ext uri="{BB962C8B-B14F-4D97-AF65-F5344CB8AC3E}">
        <p14:creationId xmlns:p14="http://schemas.microsoft.com/office/powerpoint/2010/main" val="298454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t>
            </a:r>
            <a:r>
              <a:rPr lang="en-US" dirty="0"/>
              <a:t>we see that ibex that are highly exposed to humans reduce their FID to humans compared to the other stimuli, and ibex that almost never see humans, respond to humans the same they respond to novel objects and potential predators.</a:t>
            </a:r>
          </a:p>
          <a:p>
            <a:r>
              <a:rPr lang="en-US" dirty="0"/>
              <a:t>We expect to see this result because this is habituation- if the ibex are highly exposed to humans, then they are more habituate to humans and they reduce their behavioral respond to only human and not other stimuli. </a:t>
            </a:r>
          </a:p>
          <a:p>
            <a:endParaRPr lang="en-US" dirty="0"/>
          </a:p>
          <a:p>
            <a:endParaRPr lang="en-US" dirty="0"/>
          </a:p>
        </p:txBody>
      </p:sp>
      <p:sp>
        <p:nvSpPr>
          <p:cNvPr id="4" name="Slide Number Placeholder 3"/>
          <p:cNvSpPr>
            <a:spLocks noGrp="1"/>
          </p:cNvSpPr>
          <p:nvPr>
            <p:ph type="sldNum" sz="quarter" idx="5"/>
          </p:nvPr>
        </p:nvSpPr>
        <p:spPr/>
        <p:txBody>
          <a:bodyPr/>
          <a:lstStyle/>
          <a:p>
            <a:fld id="{F539EF75-EBC8-4625-86E6-84029402F87E}" type="slidenum">
              <a:rPr lang="en-IL" smtClean="0"/>
              <a:t>15</a:t>
            </a:fld>
            <a:endParaRPr lang="en-IL"/>
          </a:p>
        </p:txBody>
      </p:sp>
    </p:spTree>
    <p:extLst>
      <p:ext uri="{BB962C8B-B14F-4D97-AF65-F5344CB8AC3E}">
        <p14:creationId xmlns:p14="http://schemas.microsoft.com/office/powerpoint/2010/main" val="3047649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a:prstGeom prst="rect">
            <a:avLst/>
          </a:prstGeo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ו'/אדר ב/תשפ"ב</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4658890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1600200"/>
            <a:ext cx="8229600" cy="4525963"/>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ו'/אדר ב/תשפ"ב</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2247686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a:prstGeom prst="rect">
            <a:avLst/>
          </a:prstGeo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a:prstGeom prst="rect">
            <a:avLst/>
          </a:prstGeo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ו'/אדר ב/תשפ"ב</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4044903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682" y="5505668"/>
            <a:ext cx="2160000" cy="1352332"/>
          </a:xfrm>
          <a:prstGeom prst="rect">
            <a:avLst/>
          </a:prstGeom>
        </p:spPr>
      </p:pic>
    </p:spTree>
    <p:extLst>
      <p:ext uri="{BB962C8B-B14F-4D97-AF65-F5344CB8AC3E}">
        <p14:creationId xmlns:p14="http://schemas.microsoft.com/office/powerpoint/2010/main" val="1175852210"/>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Picture Placeholder 7"/>
          <p:cNvSpPr>
            <a:spLocks noGrp="1"/>
          </p:cNvSpPr>
          <p:nvPr>
            <p:ph type="pic" sz="quarter" idx="13" hasCustomPrompt="1"/>
          </p:nvPr>
        </p:nvSpPr>
        <p:spPr>
          <a:xfrm>
            <a:off x="0" y="2526861"/>
            <a:ext cx="9144000" cy="3228988"/>
          </a:xfrm>
          <a:prstGeom prst="rect">
            <a:avLst/>
          </a:prstGeom>
        </p:spPr>
        <p:txBody>
          <a:bodyPr/>
          <a:lstStyle/>
          <a:p>
            <a:r>
              <a:rPr lang="he-IL" dirty="0" smtClean="0"/>
              <a:t>תמונה</a:t>
            </a:r>
            <a:endParaRPr lang="en-GB" dirty="0"/>
          </a:p>
        </p:txBody>
      </p:sp>
      <p:sp>
        <p:nvSpPr>
          <p:cNvPr id="2" name="Title 1"/>
          <p:cNvSpPr>
            <a:spLocks noGrp="1"/>
          </p:cNvSpPr>
          <p:nvPr>
            <p:ph type="ctrTitle" hasCustomPrompt="1"/>
          </p:nvPr>
        </p:nvSpPr>
        <p:spPr>
          <a:xfrm>
            <a:off x="5064368" y="1266092"/>
            <a:ext cx="4026877" cy="713434"/>
          </a:xfrm>
          <a:prstGeom prst="rect">
            <a:avLst/>
          </a:prstGeom>
        </p:spPr>
        <p:txBody>
          <a:bodyPr anchor="b">
            <a:normAutofit/>
          </a:bodyPr>
          <a:lstStyle>
            <a:lvl1pPr algn="ctr">
              <a:defRPr sz="4800">
                <a:solidFill>
                  <a:srgbClr val="49BDF0"/>
                </a:solidFill>
                <a:cs typeface="+mn-cs"/>
              </a:defRPr>
            </a:lvl1pPr>
          </a:lstStyle>
          <a:p>
            <a:r>
              <a:rPr lang="he-IL" dirty="0" smtClean="0"/>
              <a:t>כותרת ראשית</a:t>
            </a:r>
            <a:endParaRPr lang="en-US" dirty="0"/>
          </a:p>
        </p:txBody>
      </p:sp>
    </p:spTree>
    <p:extLst>
      <p:ext uri="{BB962C8B-B14F-4D97-AF65-F5344CB8AC3E}">
        <p14:creationId xmlns:p14="http://schemas.microsoft.com/office/powerpoint/2010/main" val="372249768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663"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49BDF0"/>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a:prstGeom prst="rect">
            <a:avLst/>
          </a:prstGeo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8194" name="Picture 2" descr="G:\שיווק\איורים\איורים PNG\IURIM-67.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0275" y="4428161"/>
            <a:ext cx="1643864" cy="2429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634934"/>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B8D82B"/>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a:prstGeom prst="rect">
            <a:avLst/>
          </a:prstGeo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10" name="Picture 9"/>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8000"/>
            <a:ext cx="3425194" cy="2160000"/>
          </a:xfrm>
          <a:prstGeom prst="rect">
            <a:avLst/>
          </a:prstGeom>
        </p:spPr>
      </p:pic>
    </p:spTree>
    <p:extLst>
      <p:ext uri="{BB962C8B-B14F-4D97-AF65-F5344CB8AC3E}">
        <p14:creationId xmlns:p14="http://schemas.microsoft.com/office/powerpoint/2010/main" val="1891993448"/>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B59CC6"/>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a:prstGeom prst="rect">
            <a:avLst/>
          </a:prstGeo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2050" name="Picture 2" descr="G:\שיווק\איורים\איורים PNG\IURIM-40.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28271" y="4634857"/>
            <a:ext cx="2327061" cy="2223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22894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B59CC6"/>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a:prstGeom prst="rect">
            <a:avLst/>
          </a:prstGeo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0" y="4698000"/>
            <a:ext cx="2049882" cy="2160000"/>
          </a:xfrm>
          <a:prstGeom prst="rect">
            <a:avLst/>
          </a:prstGeom>
        </p:spPr>
      </p:pic>
    </p:spTree>
    <p:extLst>
      <p:ext uri="{BB962C8B-B14F-4D97-AF65-F5344CB8AC3E}">
        <p14:creationId xmlns:p14="http://schemas.microsoft.com/office/powerpoint/2010/main" val="223508494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EB7255"/>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a:prstGeom prst="rect">
            <a:avLst/>
          </a:prstGeo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12" name="Picture 11"/>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320" y="4698000"/>
            <a:ext cx="2142789" cy="2160000"/>
          </a:xfrm>
          <a:prstGeom prst="rect">
            <a:avLst/>
          </a:prstGeom>
        </p:spPr>
      </p:pic>
    </p:spTree>
    <p:extLst>
      <p:ext uri="{BB962C8B-B14F-4D97-AF65-F5344CB8AC3E}">
        <p14:creationId xmlns:p14="http://schemas.microsoft.com/office/powerpoint/2010/main" val="2506793817"/>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EB7255"/>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a:prstGeom prst="rect">
            <a:avLst/>
          </a:prstGeo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3074" name="Picture 2" descr="G:\שיווק\איורים\איורים PNG\IURIM-46.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5303839"/>
            <a:ext cx="2638097" cy="1554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220024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457200" y="1600200"/>
            <a:ext cx="8229600" cy="4525963"/>
          </a:xfrm>
          <a:prstGeom prst="rect">
            <a:avLst/>
          </a:prstGeom>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ו'/אדר ב/תשפ"ב</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78705601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EB7255"/>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a:prstGeom prst="rect">
            <a:avLst/>
          </a:prstGeo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flipH="1">
            <a:off x="-10274" y="5430160"/>
            <a:ext cx="2438948" cy="1438114"/>
          </a:xfrm>
          <a:prstGeom prst="rect">
            <a:avLst/>
          </a:prstGeom>
        </p:spPr>
      </p:pic>
    </p:spTree>
    <p:extLst>
      <p:ext uri="{BB962C8B-B14F-4D97-AF65-F5344CB8AC3E}">
        <p14:creationId xmlns:p14="http://schemas.microsoft.com/office/powerpoint/2010/main" val="478407740"/>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B8D82B"/>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a:prstGeom prst="rect">
            <a:avLst/>
          </a:prstGeo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1026" name="Picture 2" descr="G:\שיווק\איורים\איורים ים\איורים ים\איורים-ים-23.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t="-7921"/>
          <a:stretch/>
        </p:blipFill>
        <p:spPr bwMode="auto">
          <a:xfrm>
            <a:off x="0" y="5322013"/>
            <a:ext cx="2825393" cy="1535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9283544"/>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49BDF0"/>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a:prstGeom prst="rect">
            <a:avLst/>
          </a:prstGeo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1026" name="Picture 2" descr="G:\שיווק\איורים\איורים ים\איורים ים\איורים-ים-1.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t="-19174" r="-4390"/>
          <a:stretch/>
        </p:blipFill>
        <p:spPr bwMode="auto">
          <a:xfrm>
            <a:off x="0" y="4878388"/>
            <a:ext cx="2629431" cy="19796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474709"/>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EB7255"/>
                </a:solidFill>
                <a:cs typeface="+mn-cs"/>
              </a:defRPr>
            </a:lvl1pPr>
          </a:lstStyle>
          <a:p>
            <a:r>
              <a:rPr lang="he-IL" dirty="0" smtClean="0"/>
              <a:t>שער משנה (חוצץ)</a:t>
            </a:r>
            <a:endParaRPr lang="en-GB" dirty="0"/>
          </a:p>
        </p:txBody>
      </p:sp>
      <p:pic>
        <p:nvPicPr>
          <p:cNvPr id="7170" name="Picture 2" descr="G:\שיווק\איורים\איורים PNG\IURIM-49.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2866" y="4443361"/>
            <a:ext cx="2322165" cy="14848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548386"/>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EB7255"/>
                </a:solidFill>
                <a:cs typeface="+mn-cs"/>
              </a:defRPr>
            </a:lvl1pPr>
          </a:lstStyle>
          <a:p>
            <a:r>
              <a:rPr lang="he-IL" dirty="0" smtClean="0"/>
              <a:t>שער משנה (חוצץ)</a:t>
            </a:r>
            <a:endParaRPr lang="en-GB" dirty="0"/>
          </a:p>
        </p:txBody>
      </p:sp>
      <p:pic>
        <p:nvPicPr>
          <p:cNvPr id="6146" name="Picture 2" descr="G:\שיווק\איורים\איורים PNG\IURIM-45.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0275" y="3585680"/>
            <a:ext cx="1639052" cy="23425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7794410"/>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B8D82B"/>
                </a:solidFill>
                <a:cs typeface="+mn-cs"/>
              </a:defRPr>
            </a:lvl1pPr>
          </a:lstStyle>
          <a:p>
            <a:r>
              <a:rPr lang="he-IL" dirty="0" smtClean="0"/>
              <a:t>שער משנה (חוצץ)</a:t>
            </a:r>
            <a:endParaRPr lang="en-GB" dirty="0"/>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2288"/>
          <a:stretch/>
        </p:blipFill>
        <p:spPr>
          <a:xfrm>
            <a:off x="1100664" y="4594835"/>
            <a:ext cx="2160000" cy="1383515"/>
          </a:xfrm>
          <a:prstGeom prst="rect">
            <a:avLst/>
          </a:prstGeom>
        </p:spPr>
      </p:pic>
    </p:spTree>
    <p:extLst>
      <p:ext uri="{BB962C8B-B14F-4D97-AF65-F5344CB8AC3E}">
        <p14:creationId xmlns:p14="http://schemas.microsoft.com/office/powerpoint/2010/main" val="4039894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B8D82B"/>
                </a:solidFill>
                <a:cs typeface="+mn-cs"/>
              </a:defRPr>
            </a:lvl1pPr>
          </a:lstStyle>
          <a:p>
            <a:r>
              <a:rPr lang="he-IL" dirty="0" smtClean="0"/>
              <a:t>שער משנה (חוצץ)</a:t>
            </a:r>
            <a:endParaRPr lang="en-GB" dirty="0"/>
          </a:p>
        </p:txBody>
      </p:sp>
      <p:pic>
        <p:nvPicPr>
          <p:cNvPr id="3074" name="Picture 2" descr="G:\שיווק\איורים\איורים ים\איורים ים\איורים-ים-22.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flipH="1">
            <a:off x="-1" y="4865954"/>
            <a:ext cx="3063991" cy="1082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224779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49BDF0"/>
                </a:solidFill>
                <a:cs typeface="+mn-cs"/>
              </a:defRPr>
            </a:lvl1pPr>
          </a:lstStyle>
          <a:p>
            <a:r>
              <a:rPr lang="he-IL" dirty="0" smtClean="0"/>
              <a:t>שער משנה (חוצץ)</a:t>
            </a:r>
            <a:endParaRPr lang="en-GB" dirty="0"/>
          </a:p>
        </p:txBody>
      </p:sp>
      <p:pic>
        <p:nvPicPr>
          <p:cNvPr id="6" name="Picture 5"/>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21644" y="3784223"/>
            <a:ext cx="2160000" cy="2153487"/>
          </a:xfrm>
          <a:prstGeom prst="rect">
            <a:avLst/>
          </a:prstGeom>
        </p:spPr>
      </p:pic>
    </p:spTree>
    <p:extLst>
      <p:ext uri="{BB962C8B-B14F-4D97-AF65-F5344CB8AC3E}">
        <p14:creationId xmlns:p14="http://schemas.microsoft.com/office/powerpoint/2010/main" val="33027189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49BDF0"/>
                </a:solidFill>
                <a:cs typeface="+mn-cs"/>
              </a:defRPr>
            </a:lvl1pPr>
          </a:lstStyle>
          <a:p>
            <a:r>
              <a:rPr lang="he-IL" dirty="0" smtClean="0"/>
              <a:t>שער משנה (חוצץ)</a:t>
            </a:r>
            <a:endParaRPr lang="en-GB" dirty="0"/>
          </a:p>
        </p:txBody>
      </p:sp>
      <p:pic>
        <p:nvPicPr>
          <p:cNvPr id="1026" name="Picture 2" descr="G:\שיווק\איורים\איורים PNG\איורים עיבוד.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l="11182" b="26336"/>
          <a:stretch/>
        </p:blipFill>
        <p:spPr bwMode="auto">
          <a:xfrm>
            <a:off x="0" y="4214276"/>
            <a:ext cx="4244874" cy="1724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21213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0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B59CC6"/>
                </a:solidFill>
                <a:cs typeface="+mn-cs"/>
              </a:defRPr>
            </a:lvl1pPr>
          </a:lstStyle>
          <a:p>
            <a:r>
              <a:rPr lang="he-IL" dirty="0" smtClean="0"/>
              <a:t>שער משנה (חוצץ)</a:t>
            </a:r>
            <a:endParaRPr lang="en-GB" dirty="0"/>
          </a:p>
        </p:txBody>
      </p:sp>
      <p:pic>
        <p:nvPicPr>
          <p:cNvPr id="5122" name="Picture 2" descr="G:\שיווק\איורים\איורים PNG\IURIM-36.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4213688"/>
            <a:ext cx="3130831" cy="17247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666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a:prstGeom prst="rect">
            <a:avLst/>
          </a:prstGeo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ו'/אדר ב/תשפ"ב</a:t>
            </a:fld>
            <a:endParaRPr lang="he-IL"/>
          </a:p>
        </p:txBody>
      </p:sp>
      <p:sp>
        <p:nvSpPr>
          <p:cNvPr id="5" name="מציין מיקום של כותרת תחתונה 4"/>
          <p:cNvSpPr>
            <a:spLocks noGrp="1"/>
          </p:cNvSpPr>
          <p:nvPr>
            <p:ph type="ftr" sz="quarter" idx="11"/>
          </p:nvPr>
        </p:nvSpPr>
        <p:spPr>
          <a:xfrm>
            <a:off x="3124200" y="6356350"/>
            <a:ext cx="2895600" cy="365125"/>
          </a:xfrm>
          <a:prstGeom prst="rect">
            <a:avLst/>
          </a:prstGeom>
        </p:spPr>
        <p:txBody>
          <a:bodyPr/>
          <a:lstStyle/>
          <a:p>
            <a:endParaRPr lang="he-IL"/>
          </a:p>
        </p:txBody>
      </p:sp>
      <p:sp>
        <p:nvSpPr>
          <p:cNvPr id="6" name="מציין מיקום של מספר שקופית 5"/>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2681871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B59CC6"/>
                </a:solidFill>
                <a:cs typeface="+mn-cs"/>
              </a:defRPr>
            </a:lvl1pPr>
          </a:lstStyle>
          <a:p>
            <a:r>
              <a:rPr lang="he-IL" dirty="0" smtClean="0"/>
              <a:t>שער משנה (חוצץ)</a:t>
            </a:r>
            <a:endParaRPr lang="en-GB" dirty="0"/>
          </a:p>
        </p:txBody>
      </p:sp>
      <p:pic>
        <p:nvPicPr>
          <p:cNvPr id="2051" name="Picture 3" descr="G:\שיווק\איורים\איורים PNG\IURIM-41.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4103456"/>
            <a:ext cx="2075193" cy="18350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7244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49BDF0"/>
                </a:solidFill>
                <a:cs typeface="+mn-cs"/>
              </a:defRPr>
            </a:lvl1pPr>
          </a:lstStyle>
          <a:p>
            <a:r>
              <a:rPr lang="he-IL" dirty="0" smtClean="0"/>
              <a:t>שער משנה (חוצץ)</a:t>
            </a:r>
            <a:endParaRPr lang="en-GB" dirty="0"/>
          </a:p>
        </p:txBody>
      </p:sp>
      <p:pic>
        <p:nvPicPr>
          <p:cNvPr id="2050" name="Picture 2" descr="G:\שיווק\איורים\איורים ים\איורים ים\איורים-ים-3.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1" y="4356374"/>
            <a:ext cx="3092521" cy="1571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69501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F8E258"/>
                </a:solidFill>
                <a:cs typeface="+mn-cs"/>
              </a:defRPr>
            </a:lvl1pPr>
          </a:lstStyle>
          <a:p>
            <a:r>
              <a:rPr lang="he-IL" dirty="0" smtClean="0"/>
              <a:t>שער משנה (חוצץ)</a:t>
            </a:r>
            <a:endParaRPr lang="en-GB" dirty="0"/>
          </a:p>
        </p:txBody>
      </p:sp>
      <p:pic>
        <p:nvPicPr>
          <p:cNvPr id="7" name="Picture 6"/>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3787603"/>
            <a:ext cx="2142789" cy="2160000"/>
          </a:xfrm>
          <a:prstGeom prst="rect">
            <a:avLst/>
          </a:prstGeom>
        </p:spPr>
      </p:pic>
    </p:spTree>
    <p:extLst>
      <p:ext uri="{BB962C8B-B14F-4D97-AF65-F5344CB8AC3E}">
        <p14:creationId xmlns:p14="http://schemas.microsoft.com/office/powerpoint/2010/main" val="23116859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9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F8E258"/>
                </a:solidFill>
                <a:cs typeface="+mn-cs"/>
              </a:defRPr>
            </a:lvl1pPr>
          </a:lstStyle>
          <a:p>
            <a:r>
              <a:rPr lang="he-IL" dirty="0" smtClean="0"/>
              <a:t>שער משנה (חוצץ)</a:t>
            </a:r>
            <a:endParaRPr lang="en-GB" dirty="0"/>
          </a:p>
        </p:txBody>
      </p:sp>
      <p:pic>
        <p:nvPicPr>
          <p:cNvPr id="4098" name="Picture 2" descr="G:\שיווק\איורים\איורים PNG\IURIM-24.pn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auto">
          <a:xfrm>
            <a:off x="0" y="4513495"/>
            <a:ext cx="2553377" cy="1424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723552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369924" y="1902525"/>
            <a:ext cx="5500886" cy="318161"/>
          </a:xfrm>
          <a:prstGeom prst="rect">
            <a:avLst/>
          </a:prstGeom>
        </p:spPr>
        <p:txBody>
          <a:bodyPr>
            <a:noAutofit/>
          </a:bodyPr>
          <a:lstStyle>
            <a:lvl1pPr algn="r">
              <a:defRPr sz="3800" b="1">
                <a:solidFill>
                  <a:srgbClr val="49BDF0"/>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a:prstGeom prst="rect">
            <a:avLst/>
          </a:prstGeo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sp>
        <p:nvSpPr>
          <p:cNvPr id="5" name="Picture Placeholder 4"/>
          <p:cNvSpPr>
            <a:spLocks noGrp="1"/>
          </p:cNvSpPr>
          <p:nvPr>
            <p:ph type="pic" sz="quarter" idx="15" hasCustomPrompt="1"/>
          </p:nvPr>
        </p:nvSpPr>
        <p:spPr>
          <a:xfrm>
            <a:off x="0" y="1216025"/>
            <a:ext cx="3084513" cy="5641975"/>
          </a:xfrm>
          <a:prstGeom prst="rect">
            <a:avLst/>
          </a:prstGeom>
        </p:spPr>
        <p:txBody>
          <a:bodyPr/>
          <a:lstStyle/>
          <a:p>
            <a:r>
              <a:rPr lang="he-IL" dirty="0" smtClean="0"/>
              <a:t>תמונה</a:t>
            </a:r>
            <a:endParaRPr lang="en-GB" dirty="0"/>
          </a:p>
        </p:txBody>
      </p:sp>
    </p:spTree>
    <p:extLst>
      <p:ext uri="{BB962C8B-B14F-4D97-AF65-F5344CB8AC3E}">
        <p14:creationId xmlns:p14="http://schemas.microsoft.com/office/powerpoint/2010/main" val="243192666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7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421188" y="1902525"/>
            <a:ext cx="4449622" cy="318161"/>
          </a:xfrm>
          <a:prstGeom prst="rect">
            <a:avLst/>
          </a:prstGeom>
        </p:spPr>
        <p:txBody>
          <a:bodyPr>
            <a:noAutofit/>
          </a:bodyPr>
          <a:lstStyle>
            <a:lvl1pPr algn="r">
              <a:defRPr sz="3800" b="1">
                <a:solidFill>
                  <a:srgbClr val="EB7255"/>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a:prstGeom prst="rect">
            <a:avLst/>
          </a:prstGeo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spTree>
    <p:extLst>
      <p:ext uri="{BB962C8B-B14F-4D97-AF65-F5344CB8AC3E}">
        <p14:creationId xmlns:p14="http://schemas.microsoft.com/office/powerpoint/2010/main" val="33479703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8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2169517"/>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2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B8D82B"/>
                </a:solidFill>
                <a:cs typeface="+mn-cs"/>
              </a:defRPr>
            </a:lvl1pPr>
          </a:lstStyle>
          <a:p>
            <a:r>
              <a:rPr lang="he-IL" dirty="0" smtClean="0"/>
              <a:t>שער משנה (חוצץ)</a:t>
            </a:r>
            <a:endParaRPr lang="en-GB" dirty="0"/>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2288"/>
          <a:stretch/>
        </p:blipFill>
        <p:spPr>
          <a:xfrm>
            <a:off x="1100664" y="4594835"/>
            <a:ext cx="2160000" cy="1383515"/>
          </a:xfrm>
          <a:prstGeom prst="rect">
            <a:avLst/>
          </a:prstGeom>
        </p:spPr>
      </p:pic>
    </p:spTree>
    <p:extLst>
      <p:ext uri="{BB962C8B-B14F-4D97-AF65-F5344CB8AC3E}">
        <p14:creationId xmlns:p14="http://schemas.microsoft.com/office/powerpoint/2010/main" val="34305544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2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B8D82B"/>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a:prstGeom prst="rect">
            <a:avLst/>
          </a:prstGeo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682" y="5505668"/>
            <a:ext cx="2160000" cy="1352332"/>
          </a:xfrm>
          <a:prstGeom prst="rect">
            <a:avLst/>
          </a:prstGeom>
        </p:spPr>
      </p:pic>
    </p:spTree>
    <p:extLst>
      <p:ext uri="{BB962C8B-B14F-4D97-AF65-F5344CB8AC3E}">
        <p14:creationId xmlns:p14="http://schemas.microsoft.com/office/powerpoint/2010/main" val="283980376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685800" y="2130425"/>
            <a:ext cx="7772400" cy="1470025"/>
          </a:xfrm>
        </p:spPr>
        <p:txBody>
          <a:bodyPr/>
          <a:lstStyle/>
          <a:p>
            <a:r>
              <a:rPr lang="he-IL" smtClean="0"/>
              <a:t>לחץ כדי לערוך סגנון כותרת של תבנית בסיס</a:t>
            </a:r>
            <a:endParaRPr lang="he-IL"/>
          </a:p>
        </p:txBody>
      </p:sp>
      <p:sp>
        <p:nvSpPr>
          <p:cNvPr id="3" name="כותרת משנה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e-IL" smtClean="0"/>
              <a:t>לחץ כדי לערוך סגנון כותרת משנה של תבנית בסיס</a:t>
            </a:r>
            <a:endParaRPr lang="he-IL"/>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ו'/אדר ב/תשפ"ב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1913369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ו'/אדר ב/תשפ"ב</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40782994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p:txBody>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ו'/אדר ב/תשפ"ב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2503996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722313" y="4406900"/>
            <a:ext cx="7772400" cy="1362075"/>
          </a:xfrm>
        </p:spPr>
        <p:txBody>
          <a:bodyPr anchor="t"/>
          <a:lstStyle>
            <a:lvl1pPr algn="r">
              <a:defRPr sz="4000" b="1" cap="all"/>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e-IL" smtClean="0"/>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ו'/אדר ב/תשפ"ב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7422935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תוכן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תוכן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של תאריך 4"/>
          <p:cNvSpPr>
            <a:spLocks noGrp="1"/>
          </p:cNvSpPr>
          <p:nvPr>
            <p:ph type="dt" sz="half" idx="10"/>
          </p:nvPr>
        </p:nvSpPr>
        <p:spPr/>
        <p:txBody>
          <a:bodyPr/>
          <a:lstStyle/>
          <a:p>
            <a:fld id="{625EAB19-EB0F-4CCD-9F6C-9001C22AE814}" type="datetimeFigureOut">
              <a:rPr lang="he-IL" smtClean="0"/>
              <a:t>ו'/אדר ב/תשפ"ב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412111578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p:txBody>
          <a:bodyPr/>
          <a:lstStyle/>
          <a:p>
            <a:fld id="{625EAB19-EB0F-4CCD-9F6C-9001C22AE814}" type="datetimeFigureOut">
              <a:rPr lang="he-IL" smtClean="0"/>
              <a:t>ו'/אדר ב/תשפ"ב</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21716541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p:txBody>
          <a:bodyPr/>
          <a:lstStyle/>
          <a:p>
            <a:fld id="{625EAB19-EB0F-4CCD-9F6C-9001C22AE814}" type="datetimeFigureOut">
              <a:rPr lang="he-IL" smtClean="0"/>
              <a:t>ו'/אדר ב/תשפ"ב</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394312436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625EAB19-EB0F-4CCD-9F6C-9001C22AE814}" type="datetimeFigureOut">
              <a:rPr lang="he-IL" smtClean="0"/>
              <a:t>ו'/אדר ב/תשפ"ב</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31395899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25EAB19-EB0F-4CCD-9F6C-9001C22AE814}" type="datetimeFigureOut">
              <a:rPr lang="he-IL" smtClean="0"/>
              <a:t>ו'/אדר ב/תשפ"ב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151176473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625EAB19-EB0F-4CCD-9F6C-9001C22AE814}" type="datetimeFigureOut">
              <a:rPr lang="he-IL" smtClean="0"/>
              <a:t>ו'/אדר ב/תשפ"ב</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394312482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ו'/אדר ב/תשפ"ב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676384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629400" y="274638"/>
            <a:ext cx="2057400" cy="5851525"/>
          </a:xfrm>
        </p:spPr>
        <p:txBody>
          <a:bodyPr vert="eaVert"/>
          <a:lstStyle/>
          <a:p>
            <a:r>
              <a:rPr lang="he-IL" smtClean="0"/>
              <a:t>לחץ כדי לערוך סגנון כותרת של תבנית בסיס</a:t>
            </a:r>
            <a:endParaRPr lang="he-IL"/>
          </a:p>
        </p:txBody>
      </p:sp>
      <p:sp>
        <p:nvSpPr>
          <p:cNvPr id="3" name="מציין מיקום של טקסט אנכי 2"/>
          <p:cNvSpPr>
            <a:spLocks noGrp="1"/>
          </p:cNvSpPr>
          <p:nvPr>
            <p:ph type="body" orient="vert" idx="1"/>
          </p:nvPr>
        </p:nvSpPr>
        <p:spPr>
          <a:xfrm>
            <a:off x="457200" y="274638"/>
            <a:ext cx="6019800" cy="5851525"/>
          </a:xfrm>
        </p:spPr>
        <p:txBody>
          <a:bodyPr vert="eaVert"/>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10"/>
          </p:nvPr>
        </p:nvSpPr>
        <p:spPr/>
        <p:txBody>
          <a:bodyPr/>
          <a:lstStyle/>
          <a:p>
            <a:fld id="{625EAB19-EB0F-4CCD-9F6C-9001C22AE814}" type="datetimeFigureOut">
              <a:rPr lang="he-IL" smtClean="0"/>
              <a:t>ו'/אדר ב/תשפ"ב</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69217A60-298F-4965-8A94-E6694E971BB8}" type="slidenum">
              <a:rPr lang="he-IL" smtClean="0"/>
              <a:t>‹#›</a:t>
            </a:fld>
            <a:endParaRPr lang="he-IL"/>
          </a:p>
        </p:txBody>
      </p:sp>
    </p:spTree>
    <p:extLst>
      <p:ext uri="{BB962C8B-B14F-4D97-AF65-F5344CB8AC3E}">
        <p14:creationId xmlns:p14="http://schemas.microsoft.com/office/powerpoint/2010/main" val="31056523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lvl1pPr>
              <a:defRPr/>
            </a:lvl1p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4" name="מציין מיקום תוכן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5" name="מציין מיקום טקסט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smtClean="0"/>
              <a:t>לחץ כדי לערוך סגנונות טקסט של תבנית בסיס</a:t>
            </a:r>
          </a:p>
        </p:txBody>
      </p:sp>
      <p:sp>
        <p:nvSpPr>
          <p:cNvPr id="6" name="מציין מיקום תוכן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7" name="מציין מיקום של תאריך 6"/>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ו'/אדר ב/תשפ"ב</a:t>
            </a:fld>
            <a:endParaRPr lang="he-IL"/>
          </a:p>
        </p:txBody>
      </p:sp>
      <p:sp>
        <p:nvSpPr>
          <p:cNvPr id="8" name="מציין מיקום של כותרת תחתונה 7"/>
          <p:cNvSpPr>
            <a:spLocks noGrp="1"/>
          </p:cNvSpPr>
          <p:nvPr>
            <p:ph type="ftr" sz="quarter" idx="11"/>
          </p:nvPr>
        </p:nvSpPr>
        <p:spPr>
          <a:xfrm>
            <a:off x="3124200" y="6356350"/>
            <a:ext cx="2895600" cy="365125"/>
          </a:xfrm>
          <a:prstGeom prst="rect">
            <a:avLst/>
          </a:prstGeom>
        </p:spPr>
        <p:txBody>
          <a:bodyPr/>
          <a:lstStyle/>
          <a:p>
            <a:endParaRPr lang="he-IL"/>
          </a:p>
        </p:txBody>
      </p:sp>
      <p:sp>
        <p:nvSpPr>
          <p:cNvPr id="9" name="מציין מיקום של מספר שקופית 8"/>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15881055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11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682" y="5505668"/>
            <a:ext cx="2160000" cy="1352332"/>
          </a:xfrm>
          <a:prstGeom prst="rect">
            <a:avLst/>
          </a:prstGeom>
        </p:spPr>
      </p:pic>
    </p:spTree>
    <p:extLst>
      <p:ext uri="{BB962C8B-B14F-4D97-AF65-F5344CB8AC3E}">
        <p14:creationId xmlns:p14="http://schemas.microsoft.com/office/powerpoint/2010/main" val="3209322873"/>
      </p:ext>
    </p:extLst>
  </p:cSld>
  <p:clrMapOvr>
    <a:masterClrMapping/>
  </p:clrMapOvr>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2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682" y="5505668"/>
            <a:ext cx="2160000" cy="1352332"/>
          </a:xfrm>
          <a:prstGeom prst="rect">
            <a:avLst/>
          </a:prstGeom>
        </p:spPr>
      </p:pic>
    </p:spTree>
    <p:extLst>
      <p:ext uri="{BB962C8B-B14F-4D97-AF65-F5344CB8AC3E}">
        <p14:creationId xmlns:p14="http://schemas.microsoft.com/office/powerpoint/2010/main" val="4133231754"/>
      </p:ext>
    </p:extLst>
  </p:cSld>
  <p:clrMapOvr>
    <a:masterClrMapping/>
  </p:clrMapOvr>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B8D82B"/>
                </a:solidFill>
                <a:cs typeface="+mn-cs"/>
              </a:defRPr>
            </a:lvl1pPr>
          </a:lstStyle>
          <a:p>
            <a:r>
              <a:rPr lang="he-IL" dirty="0" smtClean="0"/>
              <a:t>שער משנה (חוצץ)</a:t>
            </a:r>
            <a:endParaRPr lang="en-GB" dirty="0"/>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2288"/>
          <a:stretch/>
        </p:blipFill>
        <p:spPr>
          <a:xfrm>
            <a:off x="1100664" y="4594835"/>
            <a:ext cx="2160000" cy="1383515"/>
          </a:xfrm>
          <a:prstGeom prst="rect">
            <a:avLst/>
          </a:prstGeom>
        </p:spPr>
      </p:pic>
    </p:spTree>
    <p:extLst>
      <p:ext uri="{BB962C8B-B14F-4D97-AF65-F5344CB8AC3E}">
        <p14:creationId xmlns:p14="http://schemas.microsoft.com/office/powerpoint/2010/main" val="174164173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5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B8D82B"/>
                </a:solidFill>
                <a:cs typeface="+mn-cs"/>
              </a:defRPr>
            </a:lvl1pPr>
          </a:lstStyle>
          <a:p>
            <a:r>
              <a:rPr lang="he-IL" dirty="0" smtClean="0"/>
              <a:t>שער משנה (חוצץ)</a:t>
            </a:r>
            <a:endParaRPr lang="en-GB" dirty="0"/>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2288"/>
          <a:stretch/>
        </p:blipFill>
        <p:spPr>
          <a:xfrm>
            <a:off x="1100664" y="4594835"/>
            <a:ext cx="2160000" cy="1383515"/>
          </a:xfrm>
          <a:prstGeom prst="rect">
            <a:avLst/>
          </a:prstGeom>
        </p:spPr>
      </p:pic>
    </p:spTree>
    <p:extLst>
      <p:ext uri="{BB962C8B-B14F-4D97-AF65-F5344CB8AC3E}">
        <p14:creationId xmlns:p14="http://schemas.microsoft.com/office/powerpoint/2010/main" val="21916496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3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682" y="5505668"/>
            <a:ext cx="2160000" cy="1352332"/>
          </a:xfrm>
          <a:prstGeom prst="rect">
            <a:avLst/>
          </a:prstGeom>
        </p:spPr>
      </p:pic>
    </p:spTree>
    <p:extLst>
      <p:ext uri="{BB962C8B-B14F-4D97-AF65-F5344CB8AC3E}">
        <p14:creationId xmlns:p14="http://schemas.microsoft.com/office/powerpoint/2010/main" val="1985265302"/>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6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a:prstGeom prst="rect">
            <a:avLst/>
          </a:prstGeom>
        </p:spPr>
        <p:txBody>
          <a:bodyPr>
            <a:noAutofit/>
          </a:bodyPr>
          <a:lstStyle>
            <a:lvl1pPr algn="r">
              <a:defRPr sz="3800" b="1">
                <a:solidFill>
                  <a:srgbClr val="B8D82B"/>
                </a:solidFill>
                <a:cs typeface="+mn-cs"/>
              </a:defRPr>
            </a:lvl1pPr>
          </a:lstStyle>
          <a:p>
            <a:r>
              <a:rPr lang="he-IL" dirty="0" smtClean="0"/>
              <a:t>שער משנה (חוצץ)</a:t>
            </a:r>
            <a:endParaRPr lang="en-GB" dirty="0"/>
          </a:p>
        </p:txBody>
      </p:sp>
      <p:pic>
        <p:nvPicPr>
          <p:cNvPr id="6" name="Picture 5"/>
          <p:cNvPicPr>
            <a:picLocks noChangeAspect="1"/>
          </p:cNvPicPr>
          <p:nvPr userDrawn="1"/>
        </p:nvPicPr>
        <p:blipFill rotWithShape="1">
          <a:blip r:embed="rId3" cstate="screen">
            <a:extLst>
              <a:ext uri="{28A0092B-C50C-407E-A947-70E740481C1C}">
                <a14:useLocalDpi xmlns:a14="http://schemas.microsoft.com/office/drawing/2010/main"/>
              </a:ext>
            </a:extLst>
          </a:blip>
          <a:srcRect b="2288"/>
          <a:stretch/>
        </p:blipFill>
        <p:spPr>
          <a:xfrm>
            <a:off x="1100664" y="4594835"/>
            <a:ext cx="2160000" cy="1383515"/>
          </a:xfrm>
          <a:prstGeom prst="rect">
            <a:avLst/>
          </a:prstGeom>
        </p:spPr>
      </p:pic>
    </p:spTree>
    <p:extLst>
      <p:ext uri="{BB962C8B-B14F-4D97-AF65-F5344CB8AC3E}">
        <p14:creationId xmlns:p14="http://schemas.microsoft.com/office/powerpoint/2010/main" val="21167884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4_Custom Layout">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446962" y="1902525"/>
            <a:ext cx="7423848" cy="318161"/>
          </a:xfrm>
        </p:spPr>
        <p:txBody>
          <a:bodyPr>
            <a:noAutofit/>
          </a:bodyPr>
          <a:lstStyle>
            <a:lvl1pPr algn="r">
              <a:defRPr sz="3800" b="1">
                <a:solidFill>
                  <a:srgbClr val="B8D82B"/>
                </a:solidFill>
                <a:cs typeface="+mn-cs"/>
              </a:defRPr>
            </a:lvl1pPr>
          </a:lstStyle>
          <a:p>
            <a:r>
              <a:rPr lang="he-IL" dirty="0" smtClean="0"/>
              <a:t>כותרת לדוגמה</a:t>
            </a:r>
            <a:endParaRPr lang="en-GB" dirty="0"/>
          </a:p>
        </p:txBody>
      </p:sp>
      <p:sp>
        <p:nvSpPr>
          <p:cNvPr id="9" name="Text Placeholder 8"/>
          <p:cNvSpPr>
            <a:spLocks noGrp="1"/>
          </p:cNvSpPr>
          <p:nvPr>
            <p:ph type="body" sz="quarter" idx="13" hasCustomPrompt="1"/>
          </p:nvPr>
        </p:nvSpPr>
        <p:spPr>
          <a:xfrm>
            <a:off x="3541573" y="2262383"/>
            <a:ext cx="5329237" cy="523875"/>
          </a:xfrm>
        </p:spPr>
        <p:txBody>
          <a:bodyPr/>
          <a:lstStyle>
            <a:lvl1pPr marL="0" indent="0" algn="r" rtl="1">
              <a:buNone/>
              <a:defRPr sz="2800"/>
            </a:lvl1pPr>
          </a:lstStyle>
          <a:p>
            <a:r>
              <a:rPr lang="he-IL" sz="1700" b="1" dirty="0" smtClean="0">
                <a:solidFill>
                  <a:srgbClr val="004437"/>
                </a:solidFill>
              </a:rPr>
              <a:t>כותרת משנה לדוגמה</a:t>
            </a:r>
            <a:endParaRPr lang="en-GB" sz="1700" b="1" dirty="0" smtClean="0">
              <a:solidFill>
                <a:srgbClr val="004437"/>
              </a:solidFill>
            </a:endParaRPr>
          </a:p>
        </p:txBody>
      </p:sp>
      <p:pic>
        <p:nvPicPr>
          <p:cNvPr id="12" name="Picture 11"/>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85682" y="5505668"/>
            <a:ext cx="2160000" cy="1352332"/>
          </a:xfrm>
          <a:prstGeom prst="rect">
            <a:avLst/>
          </a:prstGeom>
        </p:spPr>
      </p:pic>
    </p:spTree>
    <p:extLst>
      <p:ext uri="{BB962C8B-B14F-4D97-AF65-F5344CB8AC3E}">
        <p14:creationId xmlns:p14="http://schemas.microsoft.com/office/powerpoint/2010/main" val="551735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4638"/>
            <a:ext cx="8229600" cy="1143000"/>
          </a:xfrm>
          <a:prstGeom prst="rect">
            <a:avLst/>
          </a:prstGeom>
        </p:spPr>
        <p:txBody>
          <a:bodyPr/>
          <a:lstStyle/>
          <a:p>
            <a:r>
              <a:rPr lang="he-IL" smtClean="0"/>
              <a:t>לחץ כדי לערוך סגנון כותרת של תבנית בסיס</a:t>
            </a:r>
            <a:endParaRPr lang="he-IL"/>
          </a:p>
        </p:txBody>
      </p:sp>
      <p:sp>
        <p:nvSpPr>
          <p:cNvPr id="3" name="מציין מיקום של תאריך 2"/>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ו'/אדר ב/תשפ"ב</a:t>
            </a:fld>
            <a:endParaRPr lang="he-IL"/>
          </a:p>
        </p:txBody>
      </p:sp>
      <p:sp>
        <p:nvSpPr>
          <p:cNvPr id="4" name="מציין מיקום של כותרת תחתונה 3"/>
          <p:cNvSpPr>
            <a:spLocks noGrp="1"/>
          </p:cNvSpPr>
          <p:nvPr>
            <p:ph type="ftr" sz="quarter" idx="11"/>
          </p:nvPr>
        </p:nvSpPr>
        <p:spPr>
          <a:xfrm>
            <a:off x="3124200" y="6356350"/>
            <a:ext cx="2895600" cy="365125"/>
          </a:xfrm>
          <a:prstGeom prst="rect">
            <a:avLst/>
          </a:prstGeom>
        </p:spPr>
        <p:txBody>
          <a:bodyPr/>
          <a:lstStyle/>
          <a:p>
            <a:endParaRPr lang="he-IL"/>
          </a:p>
        </p:txBody>
      </p:sp>
      <p:sp>
        <p:nvSpPr>
          <p:cNvPr id="5" name="מציין מיקום של מספר שקופית 4"/>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2061325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ו'/אדר ב/תשפ"ב</a:t>
            </a:fld>
            <a:endParaRPr lang="he-IL"/>
          </a:p>
        </p:txBody>
      </p:sp>
      <p:sp>
        <p:nvSpPr>
          <p:cNvPr id="3" name="מציין מיקום של כותרת תחתונה 2"/>
          <p:cNvSpPr>
            <a:spLocks noGrp="1"/>
          </p:cNvSpPr>
          <p:nvPr>
            <p:ph type="ftr" sz="quarter" idx="11"/>
          </p:nvPr>
        </p:nvSpPr>
        <p:spPr>
          <a:xfrm>
            <a:off x="3124200" y="6356350"/>
            <a:ext cx="2895600" cy="365125"/>
          </a:xfrm>
          <a:prstGeom prst="rect">
            <a:avLst/>
          </a:prstGeom>
        </p:spPr>
        <p:txBody>
          <a:bodyPr/>
          <a:lstStyle/>
          <a:p>
            <a:endParaRPr lang="he-IL"/>
          </a:p>
        </p:txBody>
      </p:sp>
      <p:sp>
        <p:nvSpPr>
          <p:cNvPr id="4" name="מציין מיקום של מספר שקופית 3"/>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2628982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457200" y="273050"/>
            <a:ext cx="3008313" cy="1162050"/>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תוכן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טקסט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ו'/אדר ב/תשפ"ב</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194338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1792288" y="4800600"/>
            <a:ext cx="5486400" cy="566738"/>
          </a:xfrm>
          <a:prstGeom prst="rect">
            <a:avLst/>
          </a:prstGeom>
        </p:spPr>
        <p:txBody>
          <a:bodyPr anchor="b"/>
          <a:lstStyle>
            <a:lvl1pPr algn="r">
              <a:defRPr sz="2000" b="1"/>
            </a:lvl1pPr>
          </a:lstStyle>
          <a:p>
            <a:r>
              <a:rPr lang="he-IL" smtClean="0"/>
              <a:t>לחץ כדי לערוך סגנון כותרת של תבנית בסיס</a:t>
            </a:r>
            <a:endParaRPr lang="he-IL"/>
          </a:p>
        </p:txBody>
      </p:sp>
      <p:sp>
        <p:nvSpPr>
          <p:cNvPr id="3" name="מציין מיקום של תמונה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e-IL"/>
          </a:p>
        </p:txBody>
      </p:sp>
      <p:sp>
        <p:nvSpPr>
          <p:cNvPr id="4" name="מציין מיקום טקסט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e-IL" smtClean="0"/>
              <a:t>לחץ כדי לערוך סגנונות טקסט של תבנית בסיס</a:t>
            </a:r>
          </a:p>
        </p:txBody>
      </p:sp>
      <p:sp>
        <p:nvSpPr>
          <p:cNvPr id="5" name="מציין מיקום של תאריך 4"/>
          <p:cNvSpPr>
            <a:spLocks noGrp="1"/>
          </p:cNvSpPr>
          <p:nvPr>
            <p:ph type="dt" sz="half" idx="10"/>
          </p:nvPr>
        </p:nvSpPr>
        <p:spPr>
          <a:xfrm>
            <a:off x="6553200" y="6356350"/>
            <a:ext cx="2133600" cy="365125"/>
          </a:xfrm>
          <a:prstGeom prst="rect">
            <a:avLst/>
          </a:prstGeom>
        </p:spPr>
        <p:txBody>
          <a:bodyPr/>
          <a:lstStyle/>
          <a:p>
            <a:fld id="{047CA76F-CF7A-45DE-B899-6F71CFE16570}" type="datetimeFigureOut">
              <a:rPr lang="he-IL" smtClean="0"/>
              <a:t>ו'/אדר ב/תשפ"ב</a:t>
            </a:fld>
            <a:endParaRPr lang="he-IL"/>
          </a:p>
        </p:txBody>
      </p:sp>
      <p:sp>
        <p:nvSpPr>
          <p:cNvPr id="6" name="מציין מיקום של כותרת תחתונה 5"/>
          <p:cNvSpPr>
            <a:spLocks noGrp="1"/>
          </p:cNvSpPr>
          <p:nvPr>
            <p:ph type="ftr" sz="quarter" idx="11"/>
          </p:nvPr>
        </p:nvSpPr>
        <p:spPr>
          <a:xfrm>
            <a:off x="3124200" y="6356350"/>
            <a:ext cx="2895600" cy="365125"/>
          </a:xfrm>
          <a:prstGeom prst="rect">
            <a:avLst/>
          </a:prstGeom>
        </p:spPr>
        <p:txBody>
          <a:bodyPr/>
          <a:lstStyle/>
          <a:p>
            <a:endParaRPr lang="he-IL"/>
          </a:p>
        </p:txBody>
      </p:sp>
      <p:sp>
        <p:nvSpPr>
          <p:cNvPr id="7" name="מציין מיקום של מספר שקופית 6"/>
          <p:cNvSpPr>
            <a:spLocks noGrp="1"/>
          </p:cNvSpPr>
          <p:nvPr>
            <p:ph type="sldNum" sz="quarter" idx="12"/>
          </p:nvPr>
        </p:nvSpPr>
        <p:spPr>
          <a:xfrm>
            <a:off x="457200" y="6356350"/>
            <a:ext cx="2133600" cy="365125"/>
          </a:xfrm>
          <a:prstGeom prst="rect">
            <a:avLst/>
          </a:prstGeom>
        </p:spPr>
        <p:txBody>
          <a:bodyPr/>
          <a:lstStyle/>
          <a:p>
            <a:fld id="{C812E914-4662-470B-87B8-D23E92BC0AC3}" type="slidenum">
              <a:rPr lang="he-IL" smtClean="0"/>
              <a:t>‹#›</a:t>
            </a:fld>
            <a:endParaRPr lang="he-IL"/>
          </a:p>
        </p:txBody>
      </p:sp>
    </p:spTree>
    <p:extLst>
      <p:ext uri="{BB962C8B-B14F-4D97-AF65-F5344CB8AC3E}">
        <p14:creationId xmlns:p14="http://schemas.microsoft.com/office/powerpoint/2010/main" val="3882660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slideLayout" Target="../slideLayouts/slideLayout51.xml"/><Relationship Id="rId18" Type="http://schemas.openxmlformats.org/officeDocument/2006/relationships/slideLayout" Target="../slideLayouts/slideLayout56.xml"/><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slideLayout" Target="../slideLayouts/slideLayout50.xml"/><Relationship Id="rId17" Type="http://schemas.openxmlformats.org/officeDocument/2006/relationships/slideLayout" Target="../slideLayouts/slideLayout55.xml"/><Relationship Id="rId2" Type="http://schemas.openxmlformats.org/officeDocument/2006/relationships/slideLayout" Target="../slideLayouts/slideLayout40.xml"/><Relationship Id="rId16" Type="http://schemas.openxmlformats.org/officeDocument/2006/relationships/slideLayout" Target="../slideLayouts/slideLayout54.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5" Type="http://schemas.openxmlformats.org/officeDocument/2006/relationships/slideLayout" Target="../slideLayouts/slideLayout53.xml"/><Relationship Id="rId10" Type="http://schemas.openxmlformats.org/officeDocument/2006/relationships/slideLayout" Target="../slideLayouts/slideLayout48.xml"/><Relationship Id="rId19" Type="http://schemas.openxmlformats.org/officeDocument/2006/relationships/theme" Target="../theme/theme2.xml"/><Relationship Id="rId4" Type="http://schemas.openxmlformats.org/officeDocument/2006/relationships/slideLayout" Target="../slideLayouts/slideLayout42.xml"/><Relationship Id="rId9" Type="http://schemas.openxmlformats.org/officeDocument/2006/relationships/slideLayout" Target="../slideLayouts/slideLayout47.xml"/><Relationship Id="rId14" Type="http://schemas.openxmlformats.org/officeDocument/2006/relationships/slideLayout" Target="../slideLayouts/slideLayout5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11760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71" r:id="rId12"/>
    <p:sldLayoutId id="2147483661" r:id="rId13"/>
    <p:sldLayoutId id="2147483672" r:id="rId14"/>
    <p:sldLayoutId id="2147483673" r:id="rId15"/>
    <p:sldLayoutId id="2147483713" r:id="rId16"/>
    <p:sldLayoutId id="2147483674" r:id="rId17"/>
    <p:sldLayoutId id="2147483682" r:id="rId18"/>
    <p:sldLayoutId id="2147483714" r:id="rId19"/>
    <p:sldLayoutId id="2147483709" r:id="rId20"/>
    <p:sldLayoutId id="2147483712" r:id="rId21"/>
    <p:sldLayoutId id="2147483708" r:id="rId22"/>
    <p:sldLayoutId id="2147483675" r:id="rId23"/>
    <p:sldLayoutId id="2147483717" r:id="rId24"/>
    <p:sldLayoutId id="2147483676" r:id="rId25"/>
    <p:sldLayoutId id="2147483711" r:id="rId26"/>
    <p:sldLayoutId id="2147483677" r:id="rId27"/>
    <p:sldLayoutId id="2147483718" r:id="rId28"/>
    <p:sldLayoutId id="2147483716" r:id="rId29"/>
    <p:sldLayoutId id="2147483719" r:id="rId30"/>
    <p:sldLayoutId id="2147483710" r:id="rId31"/>
    <p:sldLayoutId id="2147483681" r:id="rId32"/>
    <p:sldLayoutId id="2147483715" r:id="rId33"/>
    <p:sldLayoutId id="2147483678" r:id="rId34"/>
    <p:sldLayoutId id="2147483679" r:id="rId35"/>
    <p:sldLayoutId id="2147483680" r:id="rId36"/>
    <p:sldLayoutId id="2147484266" r:id="rId37"/>
    <p:sldLayoutId id="2147484267" r:id="rId38"/>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he-IL" smtClean="0"/>
              <a:t>לחץ כדי לערוך סגנון כותרת של תבנית בסיס</a:t>
            </a:r>
            <a:endParaRPr lang="he-IL"/>
          </a:p>
        </p:txBody>
      </p:sp>
      <p:sp>
        <p:nvSpPr>
          <p:cNvPr id="3" name="מציין מיקום טקסט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he-IL" smtClean="0"/>
              <a:t>לחץ כדי לערוך סגנונות טקסט של תבנית בסיס</a:t>
            </a:r>
          </a:p>
          <a:p>
            <a:pPr lvl="1"/>
            <a:r>
              <a:rPr lang="he-IL" smtClean="0"/>
              <a:t>רמה שנייה</a:t>
            </a:r>
          </a:p>
          <a:p>
            <a:pPr lvl="2"/>
            <a:r>
              <a:rPr lang="he-IL" smtClean="0"/>
              <a:t>רמה שלישית</a:t>
            </a:r>
          </a:p>
          <a:p>
            <a:pPr lvl="3"/>
            <a:r>
              <a:rPr lang="he-IL" smtClean="0"/>
              <a:t>רמה רביעית</a:t>
            </a:r>
          </a:p>
          <a:p>
            <a:pPr lvl="4"/>
            <a:r>
              <a:rPr lang="he-IL" smtClean="0"/>
              <a:t>רמה חמישית</a:t>
            </a:r>
            <a:endParaRPr lang="he-IL"/>
          </a:p>
        </p:txBody>
      </p:sp>
      <p:sp>
        <p:nvSpPr>
          <p:cNvPr id="4" name="מציין מיקום של תאריך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625EAB19-EB0F-4CCD-9F6C-9001C22AE814}" type="datetimeFigureOut">
              <a:rPr lang="he-IL" smtClean="0"/>
              <a:t>ו'/אדר ב/תשפ"ב</a:t>
            </a:fld>
            <a:endParaRPr lang="he-IL"/>
          </a:p>
        </p:txBody>
      </p:sp>
      <p:sp>
        <p:nvSpPr>
          <p:cNvPr id="5" name="מציין מיקום של כותרת תחתונה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9217A60-298F-4965-8A94-E6694E971BB8}" type="slidenum">
              <a:rPr lang="he-IL" smtClean="0"/>
              <a:t>‹#›</a:t>
            </a:fld>
            <a:endParaRPr lang="he-IL"/>
          </a:p>
        </p:txBody>
      </p:sp>
    </p:spTree>
    <p:extLst>
      <p:ext uri="{BB962C8B-B14F-4D97-AF65-F5344CB8AC3E}">
        <p14:creationId xmlns:p14="http://schemas.microsoft.com/office/powerpoint/2010/main" val="224332153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72" r:id="rId12"/>
    <p:sldLayoutId id="2147483824" r:id="rId13"/>
    <p:sldLayoutId id="2147483825" r:id="rId14"/>
    <p:sldLayoutId id="2147483968" r:id="rId15"/>
    <p:sldLayoutId id="2147483969" r:id="rId16"/>
    <p:sldLayoutId id="2147484061" r:id="rId17"/>
    <p:sldLayoutId id="2147484062" r:id="rId18"/>
  </p:sldLayoutIdLst>
  <p:timing>
    <p:tnLst>
      <p:par>
        <p:cTn id="1" dur="indefinite" restart="never" nodeType="tmRoot"/>
      </p:par>
    </p:tnLst>
  </p:timing>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jpe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8" Type="http://schemas.openxmlformats.org/officeDocument/2006/relationships/image" Target="../media/image69.png"/><Relationship Id="rId3" Type="http://schemas.openxmlformats.org/officeDocument/2006/relationships/image" Target="../media/image66.jpeg"/><Relationship Id="rId7" Type="http://schemas.microsoft.com/office/2007/relationships/hdphoto" Target="../media/hdphoto1.wdp"/><Relationship Id="rId12" Type="http://schemas.openxmlformats.org/officeDocument/2006/relationships/image" Target="../media/image7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8.png"/><Relationship Id="rId11" Type="http://schemas.microsoft.com/office/2007/relationships/hdphoto" Target="../media/hdphoto3.wdp"/><Relationship Id="rId5" Type="http://schemas.openxmlformats.org/officeDocument/2006/relationships/image" Target="../media/image67.jpeg"/><Relationship Id="rId10" Type="http://schemas.openxmlformats.org/officeDocument/2006/relationships/image" Target="../media/image70.png"/><Relationship Id="rId4" Type="http://schemas.openxmlformats.org/officeDocument/2006/relationships/chart" Target="../charts/chart7.xml"/><Relationship Id="rId9" Type="http://schemas.microsoft.com/office/2007/relationships/hdphoto" Target="../media/hdphoto2.wdp"/></Relationships>
</file>

<file path=ppt/slides/_rels/slide16.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7.xml"/><Relationship Id="rId6" Type="http://schemas.openxmlformats.org/officeDocument/2006/relationships/image" Target="../media/image34.png"/><Relationship Id="rId5" Type="http://schemas.openxmlformats.org/officeDocument/2006/relationships/image" Target="../media/image33.jpeg"/><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xml"/><Relationship Id="rId1" Type="http://schemas.openxmlformats.org/officeDocument/2006/relationships/slideLayout" Target="../slideLayouts/slideLayout17.xml"/><Relationship Id="rId5" Type="http://schemas.openxmlformats.org/officeDocument/2006/relationships/image" Target="../media/image38.png"/><Relationship Id="rId4" Type="http://schemas.openxmlformats.org/officeDocument/2006/relationships/image" Target="../media/image37.gif"/></Relationships>
</file>

<file path=ppt/slides/_rels/slide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42.jpeg"/><Relationship Id="rId5" Type="http://schemas.openxmlformats.org/officeDocument/2006/relationships/image" Target="../media/image41.png"/><Relationship Id="rId10" Type="http://schemas.openxmlformats.org/officeDocument/2006/relationships/image" Target="../media/image46.jpeg"/><Relationship Id="rId4" Type="http://schemas.openxmlformats.org/officeDocument/2006/relationships/image" Target="../media/image40.png"/><Relationship Id="rId9" Type="http://schemas.openxmlformats.org/officeDocument/2006/relationships/image" Target="../media/image45.jpeg"/></Relationships>
</file>

<file path=ppt/slides/_rels/slide5.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17.xml"/><Relationship Id="rId6" Type="http://schemas.openxmlformats.org/officeDocument/2006/relationships/image" Target="../media/image50.jpeg"/><Relationship Id="rId5" Type="http://schemas.openxmlformats.org/officeDocument/2006/relationships/image" Target="../media/image49.png"/><Relationship Id="rId4" Type="http://schemas.openxmlformats.org/officeDocument/2006/relationships/image" Target="../media/image48.jpeg"/></Relationships>
</file>

<file path=ppt/slides/_rels/slide6.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56.jpeg"/><Relationship Id="rId2" Type="http://schemas.openxmlformats.org/officeDocument/2006/relationships/image" Target="../media/image51.jpeg"/><Relationship Id="rId1" Type="http://schemas.openxmlformats.org/officeDocument/2006/relationships/slideLayout" Target="../slideLayouts/slideLayout17.xml"/><Relationship Id="rId6" Type="http://schemas.openxmlformats.org/officeDocument/2006/relationships/image" Target="../media/image55.jpeg"/><Relationship Id="rId5" Type="http://schemas.openxmlformats.org/officeDocument/2006/relationships/image" Target="../media/image54.jpeg"/><Relationship Id="rId4" Type="http://schemas.openxmlformats.org/officeDocument/2006/relationships/image" Target="../media/image53.jpeg"/></Relationships>
</file>

<file path=ppt/slides/_rels/slide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17.xml"/><Relationship Id="rId5" Type="http://schemas.openxmlformats.org/officeDocument/2006/relationships/image" Target="../media/image59.jpeg"/><Relationship Id="rId4" Type="http://schemas.openxmlformats.org/officeDocument/2006/relationships/image" Target="../media/image58.jpeg"/></Relationships>
</file>

<file path=ppt/slides/_rels/slide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17.xml"/><Relationship Id="rId4" Type="http://schemas.openxmlformats.org/officeDocument/2006/relationships/image" Target="../media/image6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כותרת 6"/>
          <p:cNvSpPr>
            <a:spLocks noGrp="1"/>
          </p:cNvSpPr>
          <p:nvPr>
            <p:ph type="title"/>
          </p:nvPr>
        </p:nvSpPr>
        <p:spPr>
          <a:xfrm>
            <a:off x="706733" y="1423553"/>
            <a:ext cx="7423848" cy="318161"/>
          </a:xfrm>
        </p:spPr>
        <p:txBody>
          <a:bodyPr/>
          <a:lstStyle/>
          <a:p>
            <a:r>
              <a:rPr lang="he-IL" dirty="0" smtClean="0"/>
              <a:t>יעלים ביישובים ברכה או קללה?</a:t>
            </a:r>
            <a:endParaRPr lang="en-US" dirty="0"/>
          </a:p>
        </p:txBody>
      </p:sp>
      <p:sp>
        <p:nvSpPr>
          <p:cNvPr id="8" name="TextBox 7"/>
          <p:cNvSpPr txBox="1"/>
          <p:nvPr/>
        </p:nvSpPr>
        <p:spPr>
          <a:xfrm>
            <a:off x="1925561" y="6027765"/>
            <a:ext cx="5999241" cy="830997"/>
          </a:xfrm>
          <a:prstGeom prst="rect">
            <a:avLst/>
          </a:prstGeom>
          <a:noFill/>
        </p:spPr>
        <p:txBody>
          <a:bodyPr wrap="square" rtlCol="0">
            <a:spAutoFit/>
          </a:bodyPr>
          <a:lstStyle/>
          <a:p>
            <a:pPr algn="ctr" rtl="1"/>
            <a:r>
              <a:rPr lang="he-IL" sz="2400" dirty="0" smtClean="0">
                <a:solidFill>
                  <a:srgbClr val="B59CC6"/>
                </a:solidFill>
              </a:rPr>
              <a:t>כך שומרים על הטבע 10.3.22</a:t>
            </a:r>
          </a:p>
          <a:p>
            <a:pPr algn="ctr" rtl="1"/>
            <a:r>
              <a:rPr lang="he-IL" sz="2400" dirty="0" smtClean="0">
                <a:solidFill>
                  <a:srgbClr val="B59CC6"/>
                </a:solidFill>
              </a:rPr>
              <a:t>זהבה סיגל, יובל צוקרמן ועודד ברגר-טל</a:t>
            </a:r>
            <a:endParaRPr lang="en-US" sz="2400" dirty="0">
              <a:solidFill>
                <a:srgbClr val="B59CC6"/>
              </a:solidFill>
            </a:endParaRPr>
          </a:p>
        </p:txBody>
      </p:sp>
      <p:pic>
        <p:nvPicPr>
          <p:cNvPr id="10" name="תמונה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5562" y="2028272"/>
            <a:ext cx="5999240" cy="3999493"/>
          </a:xfrm>
          <a:prstGeom prst="rect">
            <a:avLst/>
          </a:prstGeom>
        </p:spPr>
      </p:pic>
      <p:pic>
        <p:nvPicPr>
          <p:cNvPr id="11" name="תמונה 1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75958" y="4734017"/>
            <a:ext cx="1709246" cy="1709246"/>
          </a:xfrm>
          <a:prstGeom prst="rect">
            <a:avLst/>
          </a:prstGeom>
        </p:spPr>
      </p:pic>
    </p:spTree>
    <p:extLst>
      <p:ext uri="{BB962C8B-B14F-4D97-AF65-F5344CB8AC3E}">
        <p14:creationId xmlns:p14="http://schemas.microsoft.com/office/powerpoint/2010/main" val="37783879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46962" y="456291"/>
            <a:ext cx="7423848" cy="642678"/>
          </a:xfrm>
        </p:spPr>
        <p:txBody>
          <a:bodyPr/>
          <a:lstStyle/>
          <a:p>
            <a:r>
              <a:rPr lang="he-IL" dirty="0" smtClean="0"/>
              <a:t>יעלי המדרשה ויעלי עין עבדת</a:t>
            </a:r>
            <a:endParaRPr lang="en-US" dirty="0"/>
          </a:p>
        </p:txBody>
      </p:sp>
      <p:sp>
        <p:nvSpPr>
          <p:cNvPr id="3" name="מציין מיקום טקסט 2"/>
          <p:cNvSpPr>
            <a:spLocks noGrp="1"/>
          </p:cNvSpPr>
          <p:nvPr>
            <p:ph type="body" sz="quarter" idx="13"/>
          </p:nvPr>
        </p:nvSpPr>
        <p:spPr/>
        <p:txBody>
          <a:bodyPr/>
          <a:lstStyle/>
          <a:p>
            <a:endParaRPr lang="en-US"/>
          </a:p>
        </p:txBody>
      </p:sp>
      <p:pic>
        <p:nvPicPr>
          <p:cNvPr id="28" name="Picture 6">
            <a:extLst>
              <a:ext uri="{FF2B5EF4-FFF2-40B4-BE49-F238E27FC236}">
                <a16:creationId xmlns:a16="http://schemas.microsoft.com/office/drawing/2014/main" id="{C3DD2686-3C25-493E-92C6-926BA93AE59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322217"/>
            <a:ext cx="9144000" cy="5546224"/>
          </a:xfrm>
          <a:prstGeom prst="rect">
            <a:avLst/>
          </a:prstGeom>
        </p:spPr>
      </p:pic>
      <p:grpSp>
        <p:nvGrpSpPr>
          <p:cNvPr id="4" name="קבוצה 3"/>
          <p:cNvGrpSpPr/>
          <p:nvPr/>
        </p:nvGrpSpPr>
        <p:grpSpPr>
          <a:xfrm>
            <a:off x="7450251" y="3653957"/>
            <a:ext cx="1732547" cy="3203455"/>
            <a:chOff x="917324" y="1524000"/>
            <a:chExt cx="2369573" cy="4906297"/>
          </a:xfrm>
        </p:grpSpPr>
        <p:grpSp>
          <p:nvGrpSpPr>
            <p:cNvPr id="5" name="Group 9">
              <a:extLst>
                <a:ext uri="{FF2B5EF4-FFF2-40B4-BE49-F238E27FC236}">
                  <a16:creationId xmlns:a16="http://schemas.microsoft.com/office/drawing/2014/main" id="{4972E55D-1D5A-420F-A41E-BA679230D505}"/>
                </a:ext>
              </a:extLst>
            </p:cNvPr>
            <p:cNvGrpSpPr/>
            <p:nvPr/>
          </p:nvGrpSpPr>
          <p:grpSpPr>
            <a:xfrm>
              <a:off x="924232" y="1779639"/>
              <a:ext cx="2188608" cy="452116"/>
              <a:chOff x="924232" y="1779639"/>
              <a:chExt cx="2188608" cy="452116"/>
            </a:xfrm>
          </p:grpSpPr>
          <p:sp>
            <p:nvSpPr>
              <p:cNvPr id="26" name="Oval 7">
                <a:extLst>
                  <a:ext uri="{FF2B5EF4-FFF2-40B4-BE49-F238E27FC236}">
                    <a16:creationId xmlns:a16="http://schemas.microsoft.com/office/drawing/2014/main" id="{12BF958C-6EAF-4C77-9667-4C341FAB4F5C}"/>
                  </a:ext>
                </a:extLst>
              </p:cNvPr>
              <p:cNvSpPr/>
              <p:nvPr/>
            </p:nvSpPr>
            <p:spPr>
              <a:xfrm>
                <a:off x="2778543" y="1779639"/>
                <a:ext cx="334297" cy="324464"/>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b="1"/>
              </a:p>
            </p:txBody>
          </p:sp>
          <p:sp>
            <p:nvSpPr>
              <p:cNvPr id="27" name="TextBox 26">
                <a:extLst>
                  <a:ext uri="{FF2B5EF4-FFF2-40B4-BE49-F238E27FC236}">
                    <a16:creationId xmlns:a16="http://schemas.microsoft.com/office/drawing/2014/main" id="{7B354886-6A63-47E7-97AE-D25FBC2929DB}"/>
                  </a:ext>
                </a:extLst>
              </p:cNvPr>
              <p:cNvSpPr txBox="1"/>
              <p:nvPr/>
            </p:nvSpPr>
            <p:spPr>
              <a:xfrm>
                <a:off x="924232" y="1779639"/>
                <a:ext cx="1632155" cy="452116"/>
              </a:xfrm>
              <a:prstGeom prst="rect">
                <a:avLst/>
              </a:prstGeom>
              <a:noFill/>
            </p:spPr>
            <p:txBody>
              <a:bodyPr wrap="square" rtlCol="0">
                <a:spAutoFit/>
              </a:bodyPr>
              <a:lstStyle/>
              <a:p>
                <a:pPr algn="r" rtl="1"/>
                <a:r>
                  <a:rPr lang="he-IL" b="1" dirty="0" smtClean="0">
                    <a:latin typeface="Calibri" panose="020F0502020204030204" pitchFamily="34" charset="0"/>
                    <a:cs typeface="Calibri" panose="020F0502020204030204" pitchFamily="34" charset="0"/>
                  </a:rPr>
                  <a:t>מדרשה</a:t>
                </a:r>
                <a:endParaRPr lang="en-IL" b="1" dirty="0">
                  <a:latin typeface="Calibri" panose="020F0502020204030204" pitchFamily="34" charset="0"/>
                  <a:cs typeface="Calibri" panose="020F0502020204030204" pitchFamily="34" charset="0"/>
                </a:endParaRPr>
              </a:p>
            </p:txBody>
          </p:sp>
        </p:grpSp>
        <p:grpSp>
          <p:nvGrpSpPr>
            <p:cNvPr id="6" name="Group 10">
              <a:extLst>
                <a:ext uri="{FF2B5EF4-FFF2-40B4-BE49-F238E27FC236}">
                  <a16:creationId xmlns:a16="http://schemas.microsoft.com/office/drawing/2014/main" id="{16DFE439-F3DB-4FBA-A09C-E28B44B0951C}"/>
                </a:ext>
              </a:extLst>
            </p:cNvPr>
            <p:cNvGrpSpPr/>
            <p:nvPr/>
          </p:nvGrpSpPr>
          <p:grpSpPr>
            <a:xfrm>
              <a:off x="924232" y="2404960"/>
              <a:ext cx="2188608" cy="452116"/>
              <a:chOff x="924232" y="1779639"/>
              <a:chExt cx="2188608" cy="452116"/>
            </a:xfrm>
          </p:grpSpPr>
          <p:sp>
            <p:nvSpPr>
              <p:cNvPr id="24" name="Oval 11">
                <a:extLst>
                  <a:ext uri="{FF2B5EF4-FFF2-40B4-BE49-F238E27FC236}">
                    <a16:creationId xmlns:a16="http://schemas.microsoft.com/office/drawing/2014/main" id="{6B08A6B3-AD66-4195-82CA-27520216D444}"/>
                  </a:ext>
                </a:extLst>
              </p:cNvPr>
              <p:cNvSpPr/>
              <p:nvPr/>
            </p:nvSpPr>
            <p:spPr>
              <a:xfrm>
                <a:off x="2778543" y="1779639"/>
                <a:ext cx="334297" cy="324464"/>
              </a:xfrm>
              <a:prstGeom prst="ellipse">
                <a:avLst/>
              </a:prstGeom>
              <a:solidFill>
                <a:srgbClr val="7030A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b="1"/>
              </a:p>
            </p:txBody>
          </p:sp>
          <p:sp>
            <p:nvSpPr>
              <p:cNvPr id="25" name="TextBox 24">
                <a:extLst>
                  <a:ext uri="{FF2B5EF4-FFF2-40B4-BE49-F238E27FC236}">
                    <a16:creationId xmlns:a16="http://schemas.microsoft.com/office/drawing/2014/main" id="{6431A304-0E22-441B-BD86-40E8FC06C4EA}"/>
                  </a:ext>
                </a:extLst>
              </p:cNvPr>
              <p:cNvSpPr txBox="1"/>
              <p:nvPr/>
            </p:nvSpPr>
            <p:spPr>
              <a:xfrm>
                <a:off x="924232" y="1779639"/>
                <a:ext cx="1632155" cy="452116"/>
              </a:xfrm>
              <a:prstGeom prst="rect">
                <a:avLst/>
              </a:prstGeom>
              <a:noFill/>
            </p:spPr>
            <p:txBody>
              <a:bodyPr wrap="square" rtlCol="0">
                <a:spAutoFit/>
              </a:bodyPr>
              <a:lstStyle/>
              <a:p>
                <a:pPr algn="r" rtl="1"/>
                <a:r>
                  <a:rPr lang="he-IL" b="1" dirty="0" smtClean="0">
                    <a:latin typeface="Calibri" panose="020F0502020204030204" pitchFamily="34" charset="0"/>
                    <a:cs typeface="Calibri" panose="020F0502020204030204" pitchFamily="34" charset="0"/>
                  </a:rPr>
                  <a:t>מדרשה</a:t>
                </a:r>
                <a:endParaRPr lang="en-IL" b="1" dirty="0">
                  <a:latin typeface="Calibri" panose="020F0502020204030204" pitchFamily="34" charset="0"/>
                  <a:cs typeface="Calibri" panose="020F0502020204030204" pitchFamily="34" charset="0"/>
                </a:endParaRPr>
              </a:p>
            </p:txBody>
          </p:sp>
        </p:grpSp>
        <p:grpSp>
          <p:nvGrpSpPr>
            <p:cNvPr id="7" name="Group 13">
              <a:extLst>
                <a:ext uri="{FF2B5EF4-FFF2-40B4-BE49-F238E27FC236}">
                  <a16:creationId xmlns:a16="http://schemas.microsoft.com/office/drawing/2014/main" id="{A2C77259-CAA1-446E-8290-DB05FEE3052F}"/>
                </a:ext>
              </a:extLst>
            </p:cNvPr>
            <p:cNvGrpSpPr/>
            <p:nvPr/>
          </p:nvGrpSpPr>
          <p:grpSpPr>
            <a:xfrm>
              <a:off x="924232" y="3059668"/>
              <a:ext cx="2188608" cy="452116"/>
              <a:chOff x="924232" y="1779639"/>
              <a:chExt cx="2188608" cy="452116"/>
            </a:xfrm>
          </p:grpSpPr>
          <p:sp>
            <p:nvSpPr>
              <p:cNvPr id="22" name="Oval 14">
                <a:extLst>
                  <a:ext uri="{FF2B5EF4-FFF2-40B4-BE49-F238E27FC236}">
                    <a16:creationId xmlns:a16="http://schemas.microsoft.com/office/drawing/2014/main" id="{39910E97-1870-404F-B107-3BF00F192024}"/>
                  </a:ext>
                </a:extLst>
              </p:cNvPr>
              <p:cNvSpPr/>
              <p:nvPr/>
            </p:nvSpPr>
            <p:spPr>
              <a:xfrm>
                <a:off x="2778543" y="1779639"/>
                <a:ext cx="334297" cy="324464"/>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b="1"/>
              </a:p>
            </p:txBody>
          </p:sp>
          <p:sp>
            <p:nvSpPr>
              <p:cNvPr id="23" name="TextBox 22">
                <a:extLst>
                  <a:ext uri="{FF2B5EF4-FFF2-40B4-BE49-F238E27FC236}">
                    <a16:creationId xmlns:a16="http://schemas.microsoft.com/office/drawing/2014/main" id="{C414CDE8-7983-453A-83B8-D58117785C82}"/>
                  </a:ext>
                </a:extLst>
              </p:cNvPr>
              <p:cNvSpPr txBox="1"/>
              <p:nvPr/>
            </p:nvSpPr>
            <p:spPr>
              <a:xfrm>
                <a:off x="924232" y="1779639"/>
                <a:ext cx="1632155" cy="452116"/>
              </a:xfrm>
              <a:prstGeom prst="rect">
                <a:avLst/>
              </a:prstGeom>
              <a:noFill/>
            </p:spPr>
            <p:txBody>
              <a:bodyPr wrap="square" rtlCol="0">
                <a:spAutoFit/>
              </a:bodyPr>
              <a:lstStyle/>
              <a:p>
                <a:pPr algn="r" rtl="1"/>
                <a:r>
                  <a:rPr lang="he-IL" b="1" dirty="0" smtClean="0">
                    <a:latin typeface="Calibri" panose="020F0502020204030204" pitchFamily="34" charset="0"/>
                    <a:cs typeface="Calibri" panose="020F0502020204030204" pitchFamily="34" charset="0"/>
                  </a:rPr>
                  <a:t>מדרשה</a:t>
                </a:r>
                <a:endParaRPr lang="en-IL" b="1" dirty="0">
                  <a:latin typeface="Calibri" panose="020F0502020204030204" pitchFamily="34" charset="0"/>
                  <a:cs typeface="Calibri" panose="020F0502020204030204" pitchFamily="34" charset="0"/>
                </a:endParaRPr>
              </a:p>
            </p:txBody>
          </p:sp>
        </p:grpSp>
        <p:grpSp>
          <p:nvGrpSpPr>
            <p:cNvPr id="8" name="Group 16">
              <a:extLst>
                <a:ext uri="{FF2B5EF4-FFF2-40B4-BE49-F238E27FC236}">
                  <a16:creationId xmlns:a16="http://schemas.microsoft.com/office/drawing/2014/main" id="{02B41533-0D3C-44C8-AAEA-ABB6F297F299}"/>
                </a:ext>
              </a:extLst>
            </p:cNvPr>
            <p:cNvGrpSpPr/>
            <p:nvPr/>
          </p:nvGrpSpPr>
          <p:grpSpPr>
            <a:xfrm>
              <a:off x="924232" y="3759245"/>
              <a:ext cx="2188608" cy="452116"/>
              <a:chOff x="924232" y="1779639"/>
              <a:chExt cx="2188608" cy="452116"/>
            </a:xfrm>
          </p:grpSpPr>
          <p:sp>
            <p:nvSpPr>
              <p:cNvPr id="20" name="Oval 17">
                <a:extLst>
                  <a:ext uri="{FF2B5EF4-FFF2-40B4-BE49-F238E27FC236}">
                    <a16:creationId xmlns:a16="http://schemas.microsoft.com/office/drawing/2014/main" id="{8A2D8A71-583A-47D8-8484-8EB47CC263C3}"/>
                  </a:ext>
                </a:extLst>
              </p:cNvPr>
              <p:cNvSpPr/>
              <p:nvPr/>
            </p:nvSpPr>
            <p:spPr>
              <a:xfrm>
                <a:off x="2778543" y="1779639"/>
                <a:ext cx="334297" cy="324464"/>
              </a:xfrm>
              <a:prstGeom prst="ellipse">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b="1"/>
              </a:p>
            </p:txBody>
          </p:sp>
          <p:sp>
            <p:nvSpPr>
              <p:cNvPr id="21" name="TextBox 20">
                <a:extLst>
                  <a:ext uri="{FF2B5EF4-FFF2-40B4-BE49-F238E27FC236}">
                    <a16:creationId xmlns:a16="http://schemas.microsoft.com/office/drawing/2014/main" id="{AAB23C69-8763-4534-8AC8-D684A3E890A0}"/>
                  </a:ext>
                </a:extLst>
              </p:cNvPr>
              <p:cNvSpPr txBox="1"/>
              <p:nvPr/>
            </p:nvSpPr>
            <p:spPr>
              <a:xfrm>
                <a:off x="924232" y="1779639"/>
                <a:ext cx="1632155" cy="452116"/>
              </a:xfrm>
              <a:prstGeom prst="rect">
                <a:avLst/>
              </a:prstGeom>
              <a:noFill/>
            </p:spPr>
            <p:txBody>
              <a:bodyPr wrap="square" rtlCol="0">
                <a:spAutoFit/>
              </a:bodyPr>
              <a:lstStyle/>
              <a:p>
                <a:pPr algn="r" rtl="1"/>
                <a:r>
                  <a:rPr lang="he-IL" b="1" dirty="0">
                    <a:latin typeface="Calibri" panose="020F0502020204030204" pitchFamily="34" charset="0"/>
                    <a:cs typeface="Calibri" panose="020F0502020204030204" pitchFamily="34" charset="0"/>
                  </a:rPr>
                  <a:t>מ</a:t>
                </a:r>
                <a:r>
                  <a:rPr lang="he-IL" b="1" dirty="0" smtClean="0">
                    <a:latin typeface="Calibri" panose="020F0502020204030204" pitchFamily="34" charset="0"/>
                    <a:cs typeface="Calibri" panose="020F0502020204030204" pitchFamily="34" charset="0"/>
                  </a:rPr>
                  <a:t>דרשה</a:t>
                </a:r>
                <a:endParaRPr lang="en-IL" b="1" dirty="0">
                  <a:latin typeface="Calibri" panose="020F0502020204030204" pitchFamily="34" charset="0"/>
                  <a:cs typeface="Calibri" panose="020F0502020204030204" pitchFamily="34" charset="0"/>
                </a:endParaRPr>
              </a:p>
            </p:txBody>
          </p:sp>
        </p:grpSp>
        <p:grpSp>
          <p:nvGrpSpPr>
            <p:cNvPr id="9" name="Group 19">
              <a:extLst>
                <a:ext uri="{FF2B5EF4-FFF2-40B4-BE49-F238E27FC236}">
                  <a16:creationId xmlns:a16="http://schemas.microsoft.com/office/drawing/2014/main" id="{58341678-A5C7-4E35-B069-53A2C9D4427B}"/>
                </a:ext>
              </a:extLst>
            </p:cNvPr>
            <p:cNvGrpSpPr/>
            <p:nvPr/>
          </p:nvGrpSpPr>
          <p:grpSpPr>
            <a:xfrm>
              <a:off x="924232" y="4458822"/>
              <a:ext cx="2188608" cy="452116"/>
              <a:chOff x="924232" y="1779639"/>
              <a:chExt cx="2188608" cy="452116"/>
            </a:xfrm>
          </p:grpSpPr>
          <p:sp>
            <p:nvSpPr>
              <p:cNvPr id="18" name="Oval 20">
                <a:extLst>
                  <a:ext uri="{FF2B5EF4-FFF2-40B4-BE49-F238E27FC236}">
                    <a16:creationId xmlns:a16="http://schemas.microsoft.com/office/drawing/2014/main" id="{975E6E8F-D4C3-4A5A-90ED-22EE5BBE9ECC}"/>
                  </a:ext>
                </a:extLst>
              </p:cNvPr>
              <p:cNvSpPr/>
              <p:nvPr/>
            </p:nvSpPr>
            <p:spPr>
              <a:xfrm>
                <a:off x="2778543" y="1779639"/>
                <a:ext cx="334297" cy="324464"/>
              </a:xfrm>
              <a:prstGeom prst="ellipse">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b="1"/>
              </a:p>
            </p:txBody>
          </p:sp>
          <p:sp>
            <p:nvSpPr>
              <p:cNvPr id="19" name="TextBox 18">
                <a:extLst>
                  <a:ext uri="{FF2B5EF4-FFF2-40B4-BE49-F238E27FC236}">
                    <a16:creationId xmlns:a16="http://schemas.microsoft.com/office/drawing/2014/main" id="{5C530F4A-4D7A-4E60-85C8-55AC95FA7E07}"/>
                  </a:ext>
                </a:extLst>
              </p:cNvPr>
              <p:cNvSpPr txBox="1"/>
              <p:nvPr/>
            </p:nvSpPr>
            <p:spPr>
              <a:xfrm>
                <a:off x="924232" y="1779639"/>
                <a:ext cx="1632155" cy="452116"/>
              </a:xfrm>
              <a:prstGeom prst="rect">
                <a:avLst/>
              </a:prstGeom>
              <a:noFill/>
            </p:spPr>
            <p:txBody>
              <a:bodyPr wrap="square" rtlCol="0">
                <a:spAutoFit/>
              </a:bodyPr>
              <a:lstStyle/>
              <a:p>
                <a:pPr algn="r" rtl="1"/>
                <a:r>
                  <a:rPr lang="he-IL" b="1" dirty="0" smtClean="0">
                    <a:latin typeface="Calibri" panose="020F0502020204030204" pitchFamily="34" charset="0"/>
                    <a:cs typeface="Calibri" panose="020F0502020204030204" pitchFamily="34" charset="0"/>
                  </a:rPr>
                  <a:t>עין </a:t>
                </a:r>
                <a:r>
                  <a:rPr lang="he-IL" b="1" dirty="0">
                    <a:latin typeface="Calibri" panose="020F0502020204030204" pitchFamily="34" charset="0"/>
                    <a:cs typeface="Calibri" panose="020F0502020204030204" pitchFamily="34" charset="0"/>
                  </a:rPr>
                  <a:t>עבדת</a:t>
                </a:r>
                <a:endParaRPr lang="en-IL" b="1" dirty="0">
                  <a:latin typeface="Calibri" panose="020F0502020204030204" pitchFamily="34" charset="0"/>
                  <a:cs typeface="Calibri" panose="020F0502020204030204" pitchFamily="34" charset="0"/>
                </a:endParaRPr>
              </a:p>
            </p:txBody>
          </p:sp>
        </p:grpSp>
        <p:grpSp>
          <p:nvGrpSpPr>
            <p:cNvPr id="10" name="Group 22">
              <a:extLst>
                <a:ext uri="{FF2B5EF4-FFF2-40B4-BE49-F238E27FC236}">
                  <a16:creationId xmlns:a16="http://schemas.microsoft.com/office/drawing/2014/main" id="{DB68DBBF-6F3A-4DA0-9720-57344BDE02E6}"/>
                </a:ext>
              </a:extLst>
            </p:cNvPr>
            <p:cNvGrpSpPr/>
            <p:nvPr/>
          </p:nvGrpSpPr>
          <p:grpSpPr>
            <a:xfrm>
              <a:off x="917324" y="5208317"/>
              <a:ext cx="2188608" cy="574633"/>
              <a:chOff x="924232" y="1779639"/>
              <a:chExt cx="2188608" cy="574633"/>
            </a:xfrm>
          </p:grpSpPr>
          <p:sp>
            <p:nvSpPr>
              <p:cNvPr id="16" name="Oval 23">
                <a:extLst>
                  <a:ext uri="{FF2B5EF4-FFF2-40B4-BE49-F238E27FC236}">
                    <a16:creationId xmlns:a16="http://schemas.microsoft.com/office/drawing/2014/main" id="{CD4CDB83-29B8-4A6F-819D-6D4E1C940F52}"/>
                  </a:ext>
                </a:extLst>
              </p:cNvPr>
              <p:cNvSpPr/>
              <p:nvPr/>
            </p:nvSpPr>
            <p:spPr>
              <a:xfrm>
                <a:off x="2778543" y="1779639"/>
                <a:ext cx="334297" cy="324464"/>
              </a:xfrm>
              <a:prstGeom prst="ellipse">
                <a:avLst/>
              </a:prstGeom>
              <a:solidFill>
                <a:srgbClr val="0070C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b="1"/>
              </a:p>
            </p:txBody>
          </p:sp>
          <p:sp>
            <p:nvSpPr>
              <p:cNvPr id="17" name="TextBox 16">
                <a:extLst>
                  <a:ext uri="{FF2B5EF4-FFF2-40B4-BE49-F238E27FC236}">
                    <a16:creationId xmlns:a16="http://schemas.microsoft.com/office/drawing/2014/main" id="{99675CF4-C85E-4374-A413-D3AE23581F60}"/>
                  </a:ext>
                </a:extLst>
              </p:cNvPr>
              <p:cNvSpPr txBox="1"/>
              <p:nvPr/>
            </p:nvSpPr>
            <p:spPr>
              <a:xfrm>
                <a:off x="924232" y="1779639"/>
                <a:ext cx="1632155" cy="574633"/>
              </a:xfrm>
              <a:prstGeom prst="rect">
                <a:avLst/>
              </a:prstGeom>
              <a:noFill/>
            </p:spPr>
            <p:txBody>
              <a:bodyPr wrap="square" rtlCol="0">
                <a:spAutoFit/>
              </a:bodyPr>
              <a:lstStyle/>
              <a:p>
                <a:pPr algn="r" rtl="1"/>
                <a:r>
                  <a:rPr lang="he-IL" b="1" dirty="0" smtClean="0">
                    <a:latin typeface="Calibri" panose="020F0502020204030204" pitchFamily="34" charset="0"/>
                    <a:cs typeface="Calibri" panose="020F0502020204030204" pitchFamily="34" charset="0"/>
                  </a:rPr>
                  <a:t>עין </a:t>
                </a:r>
                <a:r>
                  <a:rPr lang="he-IL" b="1" dirty="0">
                    <a:latin typeface="Calibri" panose="020F0502020204030204" pitchFamily="34" charset="0"/>
                    <a:cs typeface="Calibri" panose="020F0502020204030204" pitchFamily="34" charset="0"/>
                  </a:rPr>
                  <a:t>עבדת</a:t>
                </a:r>
                <a:endParaRPr lang="en-IL" b="1" dirty="0">
                  <a:latin typeface="Calibri" panose="020F0502020204030204" pitchFamily="34" charset="0"/>
                  <a:cs typeface="Calibri" panose="020F0502020204030204" pitchFamily="34" charset="0"/>
                </a:endParaRPr>
              </a:p>
            </p:txBody>
          </p:sp>
        </p:grpSp>
        <p:grpSp>
          <p:nvGrpSpPr>
            <p:cNvPr id="11" name="Group 25">
              <a:extLst>
                <a:ext uri="{FF2B5EF4-FFF2-40B4-BE49-F238E27FC236}">
                  <a16:creationId xmlns:a16="http://schemas.microsoft.com/office/drawing/2014/main" id="{C985ED16-E999-4AD5-9109-5134BF0C12C7}"/>
                </a:ext>
              </a:extLst>
            </p:cNvPr>
            <p:cNvGrpSpPr/>
            <p:nvPr/>
          </p:nvGrpSpPr>
          <p:grpSpPr>
            <a:xfrm>
              <a:off x="917324" y="5907893"/>
              <a:ext cx="2188608" cy="452116"/>
              <a:chOff x="924232" y="1779639"/>
              <a:chExt cx="2188608" cy="452116"/>
            </a:xfrm>
          </p:grpSpPr>
          <p:sp>
            <p:nvSpPr>
              <p:cNvPr id="14" name="Oval 26">
                <a:extLst>
                  <a:ext uri="{FF2B5EF4-FFF2-40B4-BE49-F238E27FC236}">
                    <a16:creationId xmlns:a16="http://schemas.microsoft.com/office/drawing/2014/main" id="{15CBE0BE-B0CB-4818-9DDB-36E6493B90DC}"/>
                  </a:ext>
                </a:extLst>
              </p:cNvPr>
              <p:cNvSpPr/>
              <p:nvPr/>
            </p:nvSpPr>
            <p:spPr>
              <a:xfrm>
                <a:off x="2778543" y="1779639"/>
                <a:ext cx="334297" cy="324464"/>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b="1"/>
              </a:p>
            </p:txBody>
          </p:sp>
          <p:sp>
            <p:nvSpPr>
              <p:cNvPr id="15" name="TextBox 14">
                <a:extLst>
                  <a:ext uri="{FF2B5EF4-FFF2-40B4-BE49-F238E27FC236}">
                    <a16:creationId xmlns:a16="http://schemas.microsoft.com/office/drawing/2014/main" id="{1162E67D-3627-4AB2-A5A8-43E76F5D5865}"/>
                  </a:ext>
                </a:extLst>
              </p:cNvPr>
              <p:cNvSpPr txBox="1"/>
              <p:nvPr/>
            </p:nvSpPr>
            <p:spPr>
              <a:xfrm>
                <a:off x="924232" y="1779639"/>
                <a:ext cx="1632155" cy="452116"/>
              </a:xfrm>
              <a:prstGeom prst="rect">
                <a:avLst/>
              </a:prstGeom>
              <a:noFill/>
            </p:spPr>
            <p:txBody>
              <a:bodyPr wrap="square" rtlCol="0">
                <a:spAutoFit/>
              </a:bodyPr>
              <a:lstStyle/>
              <a:p>
                <a:pPr algn="r" rtl="1"/>
                <a:r>
                  <a:rPr lang="he-IL" b="1" dirty="0" smtClean="0">
                    <a:latin typeface="Calibri" panose="020F0502020204030204" pitchFamily="34" charset="0"/>
                    <a:cs typeface="Calibri" panose="020F0502020204030204" pitchFamily="34" charset="0"/>
                  </a:rPr>
                  <a:t>עין </a:t>
                </a:r>
                <a:r>
                  <a:rPr lang="he-IL" b="1" dirty="0">
                    <a:latin typeface="Calibri" panose="020F0502020204030204" pitchFamily="34" charset="0"/>
                    <a:cs typeface="Calibri" panose="020F0502020204030204" pitchFamily="34" charset="0"/>
                  </a:rPr>
                  <a:t>עבדת</a:t>
                </a:r>
                <a:endParaRPr lang="en-IL" b="1" dirty="0">
                  <a:latin typeface="Calibri" panose="020F0502020204030204" pitchFamily="34" charset="0"/>
                  <a:cs typeface="Calibri" panose="020F0502020204030204" pitchFamily="34" charset="0"/>
                </a:endParaRPr>
              </a:p>
            </p:txBody>
          </p:sp>
        </p:grpSp>
        <p:sp>
          <p:nvSpPr>
            <p:cNvPr id="12" name="Rectangle 29">
              <a:extLst>
                <a:ext uri="{FF2B5EF4-FFF2-40B4-BE49-F238E27FC236}">
                  <a16:creationId xmlns:a16="http://schemas.microsoft.com/office/drawing/2014/main" id="{B342CB6A-AF3D-4B66-AEC5-1A487EA4E38F}"/>
                </a:ext>
              </a:extLst>
            </p:cNvPr>
            <p:cNvSpPr/>
            <p:nvPr/>
          </p:nvSpPr>
          <p:spPr>
            <a:xfrm>
              <a:off x="1293826" y="1524000"/>
              <a:ext cx="1980315" cy="267437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b="1"/>
            </a:p>
          </p:txBody>
        </p:sp>
        <p:sp>
          <p:nvSpPr>
            <p:cNvPr id="13" name="Rectangle 30">
              <a:extLst>
                <a:ext uri="{FF2B5EF4-FFF2-40B4-BE49-F238E27FC236}">
                  <a16:creationId xmlns:a16="http://schemas.microsoft.com/office/drawing/2014/main" id="{96C51C8B-14AF-4E97-A87E-9C0630B71AB1}"/>
                </a:ext>
              </a:extLst>
            </p:cNvPr>
            <p:cNvSpPr/>
            <p:nvPr/>
          </p:nvSpPr>
          <p:spPr>
            <a:xfrm>
              <a:off x="1293825" y="4360498"/>
              <a:ext cx="1993072" cy="206979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b="1"/>
            </a:p>
          </p:txBody>
        </p:sp>
      </p:grpSp>
      <p:pic>
        <p:nvPicPr>
          <p:cNvPr id="29" name="Picture 10">
            <a:extLst>
              <a:ext uri="{FF2B5EF4-FFF2-40B4-BE49-F238E27FC236}">
                <a16:creationId xmlns:a16="http://schemas.microsoft.com/office/drawing/2014/main" id="{46A16E32-1942-45F6-9F1E-8892319A1CB7}"/>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361988" y="3767701"/>
            <a:ext cx="2326057" cy="3089711"/>
          </a:xfrm>
          <a:prstGeom prst="rect">
            <a:avLst/>
          </a:prstGeom>
        </p:spPr>
      </p:pic>
    </p:spTree>
    <p:extLst>
      <p:ext uri="{BB962C8B-B14F-4D97-AF65-F5344CB8AC3E}">
        <p14:creationId xmlns:p14="http://schemas.microsoft.com/office/powerpoint/2010/main" val="2945366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345362" y="538182"/>
            <a:ext cx="7423848" cy="608447"/>
          </a:xfrm>
        </p:spPr>
        <p:txBody>
          <a:bodyPr>
            <a:normAutofit fontScale="90000"/>
          </a:bodyPr>
          <a:lstStyle/>
          <a:p>
            <a:r>
              <a:rPr lang="he-IL" dirty="0" smtClean="0"/>
              <a:t>ספירת יעלים בבקעת צין</a:t>
            </a:r>
            <a:endParaRPr lang="en-US" dirty="0"/>
          </a:p>
        </p:txBody>
      </p:sp>
      <p:sp>
        <p:nvSpPr>
          <p:cNvPr id="8" name="מציין מיקום טקסט 7"/>
          <p:cNvSpPr>
            <a:spLocks noGrp="1"/>
          </p:cNvSpPr>
          <p:nvPr>
            <p:ph type="body" sz="quarter" idx="13"/>
          </p:nvPr>
        </p:nvSpPr>
        <p:spPr>
          <a:xfrm>
            <a:off x="1930401" y="1349829"/>
            <a:ext cx="6940410" cy="1436429"/>
          </a:xfrm>
        </p:spPr>
        <p:txBody>
          <a:bodyPr/>
          <a:lstStyle/>
          <a:p>
            <a:r>
              <a:rPr lang="he-IL" dirty="0" smtClean="0"/>
              <a:t>הספירה מתקיימת כל שנה בסתיו </a:t>
            </a:r>
          </a:p>
          <a:p>
            <a:r>
              <a:rPr lang="he-IL" dirty="0" smtClean="0"/>
              <a:t>17 מסלולים</a:t>
            </a:r>
          </a:p>
          <a:p>
            <a:r>
              <a:rPr lang="he-IL" dirty="0" smtClean="0"/>
              <a:t>35 סופרים אנשי רט"ג ומתנדבים</a:t>
            </a:r>
          </a:p>
          <a:p>
            <a:r>
              <a:rPr lang="he-IL" dirty="0" smtClean="0"/>
              <a:t>חלוקה ליעלי המדרשה וליעלים במרחב הטבעי </a:t>
            </a:r>
          </a:p>
          <a:p>
            <a:endParaRPr lang="en-US" dirty="0"/>
          </a:p>
        </p:txBody>
      </p:sp>
      <p:graphicFrame>
        <p:nvGraphicFramePr>
          <p:cNvPr id="4" name="תרשים 3"/>
          <p:cNvGraphicFramePr/>
          <p:nvPr>
            <p:extLst>
              <p:ext uri="{D42A27DB-BD31-4B8C-83A1-F6EECF244321}">
                <p14:modId xmlns:p14="http://schemas.microsoft.com/office/powerpoint/2010/main" val="3088934218"/>
              </p:ext>
            </p:extLst>
          </p:nvPr>
        </p:nvGraphicFramePr>
        <p:xfrm>
          <a:off x="0" y="3416968"/>
          <a:ext cx="9144000" cy="329665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7834978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49543" y="523668"/>
            <a:ext cx="7423848" cy="710046"/>
          </a:xfrm>
        </p:spPr>
        <p:txBody>
          <a:bodyPr>
            <a:noAutofit/>
          </a:bodyPr>
          <a:lstStyle/>
          <a:p>
            <a:r>
              <a:rPr lang="he-IL" sz="2800" dirty="0" smtClean="0"/>
              <a:t>השפעת המשקעים על גודל אוכלוסיית היעלים</a:t>
            </a:r>
            <a:endParaRPr lang="en-US" sz="2800" dirty="0"/>
          </a:p>
        </p:txBody>
      </p:sp>
      <p:sp>
        <p:nvSpPr>
          <p:cNvPr id="8" name="מציין מיקום טקסט 7"/>
          <p:cNvSpPr>
            <a:spLocks noGrp="1"/>
          </p:cNvSpPr>
          <p:nvPr>
            <p:ph type="body" sz="quarter" idx="13"/>
          </p:nvPr>
        </p:nvSpPr>
        <p:spPr>
          <a:xfrm>
            <a:off x="2075630" y="5282515"/>
            <a:ext cx="6797761" cy="988335"/>
          </a:xfrm>
        </p:spPr>
        <p:txBody>
          <a:bodyPr/>
          <a:lstStyle/>
          <a:p>
            <a:r>
              <a:rPr lang="he-IL" dirty="0" smtClean="0"/>
              <a:t>נראה שכמות המשקעים משפיעה יותר על היעלים בשטח הטבעי</a:t>
            </a:r>
          </a:p>
          <a:p>
            <a:endParaRPr lang="en-US" dirty="0"/>
          </a:p>
        </p:txBody>
      </p:sp>
      <p:graphicFrame>
        <p:nvGraphicFramePr>
          <p:cNvPr id="4" name="תרשים 3"/>
          <p:cNvGraphicFramePr/>
          <p:nvPr>
            <p:extLst>
              <p:ext uri="{D42A27DB-BD31-4B8C-83A1-F6EECF244321}">
                <p14:modId xmlns:p14="http://schemas.microsoft.com/office/powerpoint/2010/main" val="1912984380"/>
              </p:ext>
            </p:extLst>
          </p:nvPr>
        </p:nvGraphicFramePr>
        <p:xfrm>
          <a:off x="254487" y="1381417"/>
          <a:ext cx="8624066" cy="37533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8615594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46962" y="528502"/>
            <a:ext cx="7423848" cy="560069"/>
          </a:xfrm>
        </p:spPr>
        <p:txBody>
          <a:bodyPr>
            <a:normAutofit fontScale="90000"/>
          </a:bodyPr>
          <a:lstStyle/>
          <a:p>
            <a:r>
              <a:rPr lang="he-IL" dirty="0" smtClean="0"/>
              <a:t>השפעת המשקעים על הרבייה</a:t>
            </a:r>
            <a:endParaRPr lang="en-US" dirty="0"/>
          </a:p>
        </p:txBody>
      </p:sp>
      <p:graphicFrame>
        <p:nvGraphicFramePr>
          <p:cNvPr id="4" name="תרשים 3"/>
          <p:cNvGraphicFramePr/>
          <p:nvPr>
            <p:extLst>
              <p:ext uri="{D42A27DB-BD31-4B8C-83A1-F6EECF244321}">
                <p14:modId xmlns:p14="http://schemas.microsoft.com/office/powerpoint/2010/main" val="1319393994"/>
              </p:ext>
            </p:extLst>
          </p:nvPr>
        </p:nvGraphicFramePr>
        <p:xfrm>
          <a:off x="377371" y="1436914"/>
          <a:ext cx="8493439" cy="3363686"/>
        </p:xfrm>
        <a:graphic>
          <a:graphicData uri="http://schemas.openxmlformats.org/drawingml/2006/chart">
            <c:chart xmlns:c="http://schemas.openxmlformats.org/drawingml/2006/chart" xmlns:r="http://schemas.openxmlformats.org/officeDocument/2006/relationships" r:id="rId3"/>
          </a:graphicData>
        </a:graphic>
      </p:graphicFrame>
      <p:sp>
        <p:nvSpPr>
          <p:cNvPr id="10" name="מציין מיקום טקסט 7"/>
          <p:cNvSpPr>
            <a:spLocks noGrp="1"/>
          </p:cNvSpPr>
          <p:nvPr>
            <p:ph type="body" sz="quarter" idx="13"/>
          </p:nvPr>
        </p:nvSpPr>
        <p:spPr>
          <a:xfrm>
            <a:off x="2075630" y="5282515"/>
            <a:ext cx="6797761" cy="988335"/>
          </a:xfrm>
        </p:spPr>
        <p:txBody>
          <a:bodyPr/>
          <a:lstStyle/>
          <a:p>
            <a:r>
              <a:rPr lang="he-IL" dirty="0" smtClean="0"/>
              <a:t>נמצא קשר חיובי בין כמות המשקעים העונתית ליחס צעירים נקבות</a:t>
            </a:r>
          </a:p>
          <a:p>
            <a:endParaRPr lang="en-US" dirty="0"/>
          </a:p>
        </p:txBody>
      </p:sp>
    </p:spTree>
    <p:extLst>
      <p:ext uri="{BB962C8B-B14F-4D97-AF65-F5344CB8AC3E}">
        <p14:creationId xmlns:p14="http://schemas.microsoft.com/office/powerpoint/2010/main" val="4970409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p:txBody>
          <a:bodyPr>
            <a:normAutofit fontScale="90000"/>
          </a:bodyPr>
          <a:lstStyle/>
          <a:p>
            <a:r>
              <a:rPr lang="he-IL" dirty="0" smtClean="0"/>
              <a:t>הסתגלות יעלים לבני אדם</a:t>
            </a:r>
            <a:endParaRPr lang="en-GB" dirty="0"/>
          </a:p>
        </p:txBody>
      </p:sp>
      <p:sp>
        <p:nvSpPr>
          <p:cNvPr id="6" name="מציין מיקום טקסט 5"/>
          <p:cNvSpPr>
            <a:spLocks noGrp="1"/>
          </p:cNvSpPr>
          <p:nvPr>
            <p:ph type="body" sz="quarter" idx="13"/>
          </p:nvPr>
        </p:nvSpPr>
        <p:spPr>
          <a:xfrm>
            <a:off x="5598695" y="2839898"/>
            <a:ext cx="3223514" cy="1828355"/>
          </a:xfrm>
        </p:spPr>
        <p:txBody>
          <a:bodyPr/>
          <a:lstStyle/>
          <a:p>
            <a:r>
              <a:rPr lang="he-IL" dirty="0" smtClean="0"/>
              <a:t>מסכנת את היעלים</a:t>
            </a:r>
          </a:p>
          <a:p>
            <a:r>
              <a:rPr lang="he-IL" dirty="0" smtClean="0"/>
              <a:t>מזיקה לתושבים</a:t>
            </a:r>
          </a:p>
          <a:p>
            <a:endParaRPr lang="he-IL" dirty="0"/>
          </a:p>
        </p:txBody>
      </p:sp>
      <p:pic>
        <p:nvPicPr>
          <p:cNvPr id="9" name="Picture 2">
            <a:extLst>
              <a:ext uri="{FF2B5EF4-FFF2-40B4-BE49-F238E27FC236}">
                <a16:creationId xmlns:a16="http://schemas.microsoft.com/office/drawing/2014/main" id="{6D563AE6-A1E9-4DA3-8370-47DF58C626AB}"/>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2983831"/>
            <a:ext cx="5165558" cy="3874169"/>
          </a:xfrm>
          <a:prstGeom prst="rect">
            <a:avLst/>
          </a:prstGeom>
        </p:spPr>
      </p:pic>
    </p:spTree>
    <p:extLst>
      <p:ext uri="{BB962C8B-B14F-4D97-AF65-F5344CB8AC3E}">
        <p14:creationId xmlns:p14="http://schemas.microsoft.com/office/powerpoint/2010/main" val="22644880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 name="תמונה 16">
            <a:extLst>
              <a:ext uri="{FF2B5EF4-FFF2-40B4-BE49-F238E27FC236}">
                <a16:creationId xmlns:a16="http://schemas.microsoft.com/office/drawing/2014/main" id="{1896CCBC-085C-40B3-B4D9-B9F7FCAEF8D0}"/>
              </a:ext>
            </a:extLst>
          </p:cNvPr>
          <p:cNvPicPr>
            <a:picLocks noChangeAspect="1"/>
          </p:cNvPicPr>
          <p:nvPr/>
        </p:nvPicPr>
        <p:blipFill>
          <a:blip r:embed="rId3" cstate="screen">
            <a:alphaModFix amt="26000"/>
            <a:extLst>
              <a:ext uri="{28A0092B-C50C-407E-A947-70E740481C1C}">
                <a14:useLocalDpi xmlns:a14="http://schemas.microsoft.com/office/drawing/2010/main"/>
              </a:ext>
            </a:extLst>
          </a:blip>
          <a:stretch>
            <a:fillRect/>
          </a:stretch>
        </p:blipFill>
        <p:spPr>
          <a:xfrm rot="16200000">
            <a:off x="2743866" y="-333598"/>
            <a:ext cx="3600450" cy="9199823"/>
          </a:xfrm>
          <a:prstGeom prst="rect">
            <a:avLst/>
          </a:prstGeom>
        </p:spPr>
      </p:pic>
      <p:sp>
        <p:nvSpPr>
          <p:cNvPr id="38" name="Rectangle 37">
            <a:extLst>
              <a:ext uri="{FF2B5EF4-FFF2-40B4-BE49-F238E27FC236}">
                <a16:creationId xmlns:a16="http://schemas.microsoft.com/office/drawing/2014/main" id="{5580C813-357E-4EFA-B578-152E7F65D7E1}"/>
              </a:ext>
            </a:extLst>
          </p:cNvPr>
          <p:cNvSpPr/>
          <p:nvPr/>
        </p:nvSpPr>
        <p:spPr>
          <a:xfrm>
            <a:off x="1911865" y="4093971"/>
            <a:ext cx="1295683" cy="278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1350"/>
          </a:p>
        </p:txBody>
      </p:sp>
      <p:graphicFrame>
        <p:nvGraphicFramePr>
          <p:cNvPr id="33" name="Chart 32">
            <a:extLst>
              <a:ext uri="{FF2B5EF4-FFF2-40B4-BE49-F238E27FC236}">
                <a16:creationId xmlns:a16="http://schemas.microsoft.com/office/drawing/2014/main" id="{327C35EF-8BB7-4F46-A7D4-CD25023C200F}"/>
              </a:ext>
            </a:extLst>
          </p:cNvPr>
          <p:cNvGraphicFramePr>
            <a:graphicFrameLocks/>
          </p:cNvGraphicFramePr>
          <p:nvPr>
            <p:extLst/>
          </p:nvPr>
        </p:nvGraphicFramePr>
        <p:xfrm>
          <a:off x="934147" y="1178999"/>
          <a:ext cx="6436046" cy="3530208"/>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1">
            <a:extLst>
              <a:ext uri="{FF2B5EF4-FFF2-40B4-BE49-F238E27FC236}">
                <a16:creationId xmlns:a16="http://schemas.microsoft.com/office/drawing/2014/main" id="{531F85CA-8E13-4189-AA80-963A422841C9}"/>
              </a:ext>
            </a:extLst>
          </p:cNvPr>
          <p:cNvSpPr/>
          <p:nvPr/>
        </p:nvSpPr>
        <p:spPr>
          <a:xfrm>
            <a:off x="3935028" y="4102148"/>
            <a:ext cx="1295683" cy="27837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1350"/>
          </a:p>
        </p:txBody>
      </p:sp>
      <p:sp>
        <p:nvSpPr>
          <p:cNvPr id="3" name="TextBox 2">
            <a:extLst>
              <a:ext uri="{FF2B5EF4-FFF2-40B4-BE49-F238E27FC236}">
                <a16:creationId xmlns:a16="http://schemas.microsoft.com/office/drawing/2014/main" id="{8FA84E59-919B-470B-85E8-030EFAACA856}"/>
              </a:ext>
            </a:extLst>
          </p:cNvPr>
          <p:cNvSpPr txBox="1"/>
          <p:nvPr/>
        </p:nvSpPr>
        <p:spPr>
          <a:xfrm rot="16200000">
            <a:off x="-1204464" y="2521056"/>
            <a:ext cx="3536615" cy="461665"/>
          </a:xfrm>
          <a:prstGeom prst="rect">
            <a:avLst/>
          </a:prstGeom>
          <a:noFill/>
        </p:spPr>
        <p:txBody>
          <a:bodyPr wrap="square" rtlCol="0">
            <a:spAutoFit/>
          </a:bodyPr>
          <a:lstStyle/>
          <a:p>
            <a:pPr algn="ctr" rtl="1"/>
            <a:r>
              <a:rPr lang="en-US" sz="2400" dirty="0">
                <a:cs typeface="Guttman Frnew" panose="02010401010101010101" pitchFamily="2" charset="-79"/>
              </a:rPr>
              <a:t>Log (FID) [m]</a:t>
            </a:r>
            <a:endParaRPr lang="en-IL" sz="2400" dirty="0">
              <a:cs typeface="Guttman Frnew" panose="02010401010101010101" pitchFamily="2" charset="-79"/>
            </a:endParaRPr>
          </a:p>
        </p:txBody>
      </p:sp>
      <p:grpSp>
        <p:nvGrpSpPr>
          <p:cNvPr id="52" name="Group 51">
            <a:extLst>
              <a:ext uri="{FF2B5EF4-FFF2-40B4-BE49-F238E27FC236}">
                <a16:creationId xmlns:a16="http://schemas.microsoft.com/office/drawing/2014/main" id="{C811618B-805E-41F0-9CF3-38C1E9403ECF}"/>
              </a:ext>
            </a:extLst>
          </p:cNvPr>
          <p:cNvGrpSpPr/>
          <p:nvPr/>
        </p:nvGrpSpPr>
        <p:grpSpPr>
          <a:xfrm>
            <a:off x="593593" y="4082384"/>
            <a:ext cx="7839506" cy="1253876"/>
            <a:chOff x="791457" y="4279395"/>
            <a:chExt cx="10452674" cy="1671834"/>
          </a:xfrm>
        </p:grpSpPr>
        <p:grpSp>
          <p:nvGrpSpPr>
            <p:cNvPr id="53" name="Group 52">
              <a:extLst>
                <a:ext uri="{FF2B5EF4-FFF2-40B4-BE49-F238E27FC236}">
                  <a16:creationId xmlns:a16="http://schemas.microsoft.com/office/drawing/2014/main" id="{0FBFEAD6-CD78-4E3A-8D35-E47CD3E14BBC}"/>
                </a:ext>
              </a:extLst>
            </p:cNvPr>
            <p:cNvGrpSpPr/>
            <p:nvPr/>
          </p:nvGrpSpPr>
          <p:grpSpPr>
            <a:xfrm>
              <a:off x="791457" y="4279395"/>
              <a:ext cx="9257822" cy="918554"/>
              <a:chOff x="1099805" y="4816291"/>
              <a:chExt cx="9257822" cy="918554"/>
            </a:xfrm>
          </p:grpSpPr>
          <p:grpSp>
            <p:nvGrpSpPr>
              <p:cNvPr id="56" name="Group 55">
                <a:extLst>
                  <a:ext uri="{FF2B5EF4-FFF2-40B4-BE49-F238E27FC236}">
                    <a16:creationId xmlns:a16="http://schemas.microsoft.com/office/drawing/2014/main" id="{94BACB13-E133-420B-B512-EC9C12100FEC}"/>
                  </a:ext>
                </a:extLst>
              </p:cNvPr>
              <p:cNvGrpSpPr/>
              <p:nvPr/>
            </p:nvGrpSpPr>
            <p:grpSpPr>
              <a:xfrm>
                <a:off x="1099805" y="4816291"/>
                <a:ext cx="9257822" cy="918554"/>
                <a:chOff x="2488574" y="4816291"/>
                <a:chExt cx="7221775" cy="918554"/>
              </a:xfrm>
            </p:grpSpPr>
            <p:grpSp>
              <p:nvGrpSpPr>
                <p:cNvPr id="61" name="Group 60">
                  <a:extLst>
                    <a:ext uri="{FF2B5EF4-FFF2-40B4-BE49-F238E27FC236}">
                      <a16:creationId xmlns:a16="http://schemas.microsoft.com/office/drawing/2014/main" id="{B789863B-C646-4DF3-9660-9CB84151E34F}"/>
                    </a:ext>
                  </a:extLst>
                </p:cNvPr>
                <p:cNvGrpSpPr/>
                <p:nvPr/>
              </p:nvGrpSpPr>
              <p:grpSpPr>
                <a:xfrm>
                  <a:off x="2826519" y="4816291"/>
                  <a:ext cx="6883830" cy="875649"/>
                  <a:chOff x="3495233" y="5182280"/>
                  <a:chExt cx="6014398" cy="875649"/>
                </a:xfrm>
                <a:noFill/>
              </p:grpSpPr>
              <p:sp>
                <p:nvSpPr>
                  <p:cNvPr id="63" name="TextBox 62">
                    <a:extLst>
                      <a:ext uri="{FF2B5EF4-FFF2-40B4-BE49-F238E27FC236}">
                        <a16:creationId xmlns:a16="http://schemas.microsoft.com/office/drawing/2014/main" id="{9BE4D0C9-959D-4080-9E54-E708C279E7C4}"/>
                      </a:ext>
                    </a:extLst>
                  </p:cNvPr>
                  <p:cNvSpPr txBox="1"/>
                  <p:nvPr/>
                </p:nvSpPr>
                <p:spPr>
                  <a:xfrm>
                    <a:off x="5349727" y="5196155"/>
                    <a:ext cx="953049" cy="861774"/>
                  </a:xfrm>
                  <a:prstGeom prst="rect">
                    <a:avLst/>
                  </a:prstGeom>
                  <a:solidFill>
                    <a:schemeClr val="bg1"/>
                  </a:solidFill>
                  <a:ln>
                    <a:noFill/>
                  </a:ln>
                </p:spPr>
                <p:txBody>
                  <a:bodyPr wrap="square" rtlCol="0">
                    <a:spAutoFit/>
                  </a:bodyPr>
                  <a:lstStyle/>
                  <a:p>
                    <a:pPr algn="ctr"/>
                    <a:r>
                      <a:rPr lang="en-US" dirty="0">
                        <a:cs typeface="Guttman Frnew" panose="02010401010101010101" pitchFamily="2" charset="-79"/>
                      </a:rPr>
                      <a:t>Ein-Yorkeam</a:t>
                    </a:r>
                    <a:endParaRPr lang="en-IL" sz="1500" dirty="0">
                      <a:cs typeface="Guttman Frnew" panose="02010401010101010101" pitchFamily="2" charset="-79"/>
                    </a:endParaRPr>
                  </a:p>
                </p:txBody>
              </p:sp>
              <p:sp>
                <p:nvSpPr>
                  <p:cNvPr id="64" name="TextBox 63">
                    <a:extLst>
                      <a:ext uri="{FF2B5EF4-FFF2-40B4-BE49-F238E27FC236}">
                        <a16:creationId xmlns:a16="http://schemas.microsoft.com/office/drawing/2014/main" id="{6DA10715-1997-4D17-85DE-976AA4532499}"/>
                      </a:ext>
                    </a:extLst>
                  </p:cNvPr>
                  <p:cNvSpPr txBox="1"/>
                  <p:nvPr/>
                </p:nvSpPr>
                <p:spPr>
                  <a:xfrm>
                    <a:off x="8629419" y="5195927"/>
                    <a:ext cx="880212" cy="861774"/>
                  </a:xfrm>
                  <a:prstGeom prst="rect">
                    <a:avLst/>
                  </a:prstGeom>
                  <a:solidFill>
                    <a:schemeClr val="bg1"/>
                  </a:solidFill>
                  <a:ln>
                    <a:noFill/>
                  </a:ln>
                </p:spPr>
                <p:txBody>
                  <a:bodyPr wrap="square" rtlCol="0">
                    <a:spAutoFit/>
                  </a:bodyPr>
                  <a:lstStyle/>
                  <a:p>
                    <a:pPr algn="ctr"/>
                    <a:r>
                      <a:rPr lang="en-US" dirty="0">
                        <a:cs typeface="Guttman Frnew" panose="02010401010101010101" pitchFamily="2" charset="-79"/>
                      </a:rPr>
                      <a:t>Mitzpe Ramon</a:t>
                    </a:r>
                    <a:endParaRPr lang="he-IL" dirty="0">
                      <a:cs typeface="Guttman Frnew" panose="02010401010101010101" pitchFamily="2" charset="-79"/>
                    </a:endParaRPr>
                  </a:p>
                </p:txBody>
              </p:sp>
              <p:sp>
                <p:nvSpPr>
                  <p:cNvPr id="65" name="TextBox 64">
                    <a:extLst>
                      <a:ext uri="{FF2B5EF4-FFF2-40B4-BE49-F238E27FC236}">
                        <a16:creationId xmlns:a16="http://schemas.microsoft.com/office/drawing/2014/main" id="{AF84E89A-B440-4766-A459-2687D73BBC7B}"/>
                      </a:ext>
                    </a:extLst>
                  </p:cNvPr>
                  <p:cNvSpPr txBox="1"/>
                  <p:nvPr/>
                </p:nvSpPr>
                <p:spPr>
                  <a:xfrm>
                    <a:off x="7295224" y="5182280"/>
                    <a:ext cx="1284708" cy="861774"/>
                  </a:xfrm>
                  <a:prstGeom prst="rect">
                    <a:avLst/>
                  </a:prstGeom>
                  <a:solidFill>
                    <a:schemeClr val="bg1"/>
                  </a:solidFill>
                  <a:ln>
                    <a:noFill/>
                  </a:ln>
                </p:spPr>
                <p:txBody>
                  <a:bodyPr wrap="square" rtlCol="0">
                    <a:spAutoFit/>
                  </a:bodyPr>
                  <a:lstStyle/>
                  <a:p>
                    <a:pPr algn="ctr"/>
                    <a:r>
                      <a:rPr lang="en-US" dirty="0">
                        <a:cs typeface="Guttman Frnew" panose="02010401010101010101" pitchFamily="2" charset="-79"/>
                      </a:rPr>
                      <a:t>Midreshet Ben-Gurion</a:t>
                    </a:r>
                    <a:endParaRPr lang="he-IL" dirty="0">
                      <a:cs typeface="Guttman Frnew" panose="02010401010101010101" pitchFamily="2" charset="-79"/>
                    </a:endParaRPr>
                  </a:p>
                </p:txBody>
              </p:sp>
              <p:sp>
                <p:nvSpPr>
                  <p:cNvPr id="66" name="TextBox 65">
                    <a:extLst>
                      <a:ext uri="{FF2B5EF4-FFF2-40B4-BE49-F238E27FC236}">
                        <a16:creationId xmlns:a16="http://schemas.microsoft.com/office/drawing/2014/main" id="{C014778C-A2CF-41EB-8DA7-BA3626DEF306}"/>
                      </a:ext>
                    </a:extLst>
                  </p:cNvPr>
                  <p:cNvSpPr txBox="1"/>
                  <p:nvPr/>
                </p:nvSpPr>
                <p:spPr>
                  <a:xfrm>
                    <a:off x="3787928" y="5193399"/>
                    <a:ext cx="947429" cy="861774"/>
                  </a:xfrm>
                  <a:prstGeom prst="rect">
                    <a:avLst/>
                  </a:prstGeom>
                  <a:solidFill>
                    <a:schemeClr val="bg1"/>
                  </a:solidFill>
                  <a:ln>
                    <a:noFill/>
                  </a:ln>
                </p:spPr>
                <p:txBody>
                  <a:bodyPr wrap="square" rtlCol="0">
                    <a:spAutoFit/>
                  </a:bodyPr>
                  <a:lstStyle/>
                  <a:p>
                    <a:pPr algn="ctr"/>
                    <a:r>
                      <a:rPr lang="en-US" dirty="0">
                        <a:cs typeface="Guttman Frnew" panose="02010401010101010101" pitchFamily="2" charset="-79"/>
                      </a:rPr>
                      <a:t>Ein-Shaviv</a:t>
                    </a:r>
                    <a:endParaRPr lang="he-IL" dirty="0">
                      <a:cs typeface="Guttman Frnew" panose="02010401010101010101" pitchFamily="2" charset="-79"/>
                    </a:endParaRPr>
                  </a:p>
                </p:txBody>
              </p:sp>
              <p:sp>
                <p:nvSpPr>
                  <p:cNvPr id="67" name="TextBox 66">
                    <a:extLst>
                      <a:ext uri="{FF2B5EF4-FFF2-40B4-BE49-F238E27FC236}">
                        <a16:creationId xmlns:a16="http://schemas.microsoft.com/office/drawing/2014/main" id="{EB1FA3B3-7C33-4E73-A7D0-6D15E2BC2C06}"/>
                      </a:ext>
                    </a:extLst>
                  </p:cNvPr>
                  <p:cNvSpPr txBox="1"/>
                  <p:nvPr/>
                </p:nvSpPr>
                <p:spPr>
                  <a:xfrm>
                    <a:off x="3495233" y="5182327"/>
                    <a:ext cx="585391" cy="861774"/>
                  </a:xfrm>
                  <a:prstGeom prst="rect">
                    <a:avLst/>
                  </a:prstGeom>
                  <a:solidFill>
                    <a:schemeClr val="bg1"/>
                  </a:solidFill>
                  <a:ln>
                    <a:noFill/>
                  </a:ln>
                </p:spPr>
                <p:txBody>
                  <a:bodyPr wrap="square" rtlCol="0">
                    <a:spAutoFit/>
                  </a:bodyPr>
                  <a:lstStyle/>
                  <a:p>
                    <a:pPr algn="ctr"/>
                    <a:r>
                      <a:rPr lang="en-US" dirty="0">
                        <a:cs typeface="Guttman Frnew" panose="02010401010101010101" pitchFamily="2" charset="-79"/>
                      </a:rPr>
                      <a:t>Saraf</a:t>
                    </a:r>
                    <a:endParaRPr lang="en-IL" sz="1500" dirty="0">
                      <a:cs typeface="Guttman Frnew" panose="02010401010101010101" pitchFamily="2" charset="-79"/>
                    </a:endParaRPr>
                  </a:p>
                </p:txBody>
              </p:sp>
            </p:grpSp>
            <p:sp>
              <p:nvSpPr>
                <p:cNvPr id="62" name="Rectangle 61">
                  <a:extLst>
                    <a:ext uri="{FF2B5EF4-FFF2-40B4-BE49-F238E27FC236}">
                      <a16:creationId xmlns:a16="http://schemas.microsoft.com/office/drawing/2014/main" id="{E7EBEF8E-C50F-477D-8CB5-175E67715D48}"/>
                    </a:ext>
                  </a:extLst>
                </p:cNvPr>
                <p:cNvSpPr/>
                <p:nvPr/>
              </p:nvSpPr>
              <p:spPr>
                <a:xfrm>
                  <a:off x="2488574" y="4885338"/>
                  <a:ext cx="6789296" cy="84950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1350"/>
                </a:p>
              </p:txBody>
            </p:sp>
          </p:grpSp>
          <p:cxnSp>
            <p:nvCxnSpPr>
              <p:cNvPr id="57" name="Straight Arrow Connector 56">
                <a:extLst>
                  <a:ext uri="{FF2B5EF4-FFF2-40B4-BE49-F238E27FC236}">
                    <a16:creationId xmlns:a16="http://schemas.microsoft.com/office/drawing/2014/main" id="{43999048-713E-4599-8873-952D27035E8D}"/>
                  </a:ext>
                </a:extLst>
              </p:cNvPr>
              <p:cNvCxnSpPr/>
              <p:nvPr/>
            </p:nvCxnSpPr>
            <p:spPr>
              <a:xfrm>
                <a:off x="2094614" y="5292712"/>
                <a:ext cx="1010093" cy="0"/>
              </a:xfrm>
              <a:prstGeom prst="straightConnector1">
                <a:avLst/>
              </a:prstGeom>
              <a:ln w="63500">
                <a:noFill/>
                <a:tailEnd type="triangle"/>
              </a:ln>
            </p:spPr>
            <p:style>
              <a:lnRef idx="1">
                <a:schemeClr val="accent1"/>
              </a:lnRef>
              <a:fillRef idx="0">
                <a:schemeClr val="accent1"/>
              </a:fillRef>
              <a:effectRef idx="0">
                <a:schemeClr val="accent1"/>
              </a:effectRef>
              <a:fontRef idx="minor">
                <a:schemeClr val="tx1"/>
              </a:fontRef>
            </p:style>
          </p:cxnSp>
          <p:cxnSp>
            <p:nvCxnSpPr>
              <p:cNvPr id="58" name="Straight Arrow Connector 57">
                <a:extLst>
                  <a:ext uri="{FF2B5EF4-FFF2-40B4-BE49-F238E27FC236}">
                    <a16:creationId xmlns:a16="http://schemas.microsoft.com/office/drawing/2014/main" id="{01CF1E0E-EB2D-4AE9-AA96-D63A4F604043}"/>
                  </a:ext>
                </a:extLst>
              </p:cNvPr>
              <p:cNvCxnSpPr/>
              <p:nvPr/>
            </p:nvCxnSpPr>
            <p:spPr>
              <a:xfrm>
                <a:off x="3943112" y="5292712"/>
                <a:ext cx="1010093" cy="0"/>
              </a:xfrm>
              <a:prstGeom prst="straightConnector1">
                <a:avLst/>
              </a:prstGeom>
              <a:ln w="63500">
                <a:noFill/>
                <a:tailEnd type="triangle"/>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B29996B4-6990-4086-B22D-272AC82AE02B}"/>
                  </a:ext>
                </a:extLst>
              </p:cNvPr>
              <p:cNvCxnSpPr/>
              <p:nvPr/>
            </p:nvCxnSpPr>
            <p:spPr>
              <a:xfrm>
                <a:off x="5932895" y="5319346"/>
                <a:ext cx="1010093" cy="0"/>
              </a:xfrm>
              <a:prstGeom prst="straightConnector1">
                <a:avLst/>
              </a:prstGeom>
              <a:ln w="63500">
                <a:noFill/>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D6E6D891-3D8F-4DD1-B728-DD60509FDBD7}"/>
                  </a:ext>
                </a:extLst>
              </p:cNvPr>
              <p:cNvCxnSpPr/>
              <p:nvPr/>
            </p:nvCxnSpPr>
            <p:spPr>
              <a:xfrm>
                <a:off x="8348415" y="5319346"/>
                <a:ext cx="1010093" cy="0"/>
              </a:xfrm>
              <a:prstGeom prst="straightConnector1">
                <a:avLst/>
              </a:prstGeom>
              <a:ln w="63500">
                <a:noFill/>
                <a:tailEnd type="triangle"/>
              </a:ln>
            </p:spPr>
            <p:style>
              <a:lnRef idx="1">
                <a:schemeClr val="accent1"/>
              </a:lnRef>
              <a:fillRef idx="0">
                <a:schemeClr val="accent1"/>
              </a:fillRef>
              <a:effectRef idx="0">
                <a:schemeClr val="accent1"/>
              </a:effectRef>
              <a:fontRef idx="minor">
                <a:schemeClr val="tx1"/>
              </a:fontRef>
            </p:style>
          </p:cxnSp>
        </p:grpSp>
        <p:cxnSp>
          <p:nvCxnSpPr>
            <p:cNvPr id="54" name="Straight Arrow Connector 53">
              <a:extLst>
                <a:ext uri="{FF2B5EF4-FFF2-40B4-BE49-F238E27FC236}">
                  <a16:creationId xmlns:a16="http://schemas.microsoft.com/office/drawing/2014/main" id="{0721587C-1A55-4500-92DE-273B02949B87}"/>
                </a:ext>
              </a:extLst>
            </p:cNvPr>
            <p:cNvCxnSpPr>
              <a:cxnSpLocks/>
            </p:cNvCxnSpPr>
            <p:nvPr/>
          </p:nvCxnSpPr>
          <p:spPr>
            <a:xfrm>
              <a:off x="799995" y="5214327"/>
              <a:ext cx="10444136" cy="0"/>
            </a:xfrm>
            <a:prstGeom prst="straightConnector1">
              <a:avLst/>
            </a:prstGeom>
            <a:ln w="7620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135BD613-AD62-4A8D-8A59-EF3DF2886DF1}"/>
                </a:ext>
              </a:extLst>
            </p:cNvPr>
            <p:cNvSpPr txBox="1"/>
            <p:nvPr/>
          </p:nvSpPr>
          <p:spPr>
            <a:xfrm>
              <a:off x="2659092" y="5274121"/>
              <a:ext cx="5973918" cy="677108"/>
            </a:xfrm>
            <a:prstGeom prst="rect">
              <a:avLst/>
            </a:prstGeom>
            <a:noFill/>
            <a:ln>
              <a:noFill/>
            </a:ln>
          </p:spPr>
          <p:txBody>
            <a:bodyPr wrap="square" rtlCol="0">
              <a:spAutoFit/>
            </a:bodyPr>
            <a:lstStyle/>
            <a:p>
              <a:pPr algn="ctr"/>
              <a:r>
                <a:rPr lang="en-US" sz="2700" dirty="0">
                  <a:cs typeface="Guttman Frnew" panose="02010401010101010101" pitchFamily="2" charset="-79"/>
                </a:rPr>
                <a:t>Human disturbance intensity</a:t>
              </a:r>
              <a:endParaRPr lang="en-IL" sz="2400" dirty="0">
                <a:cs typeface="Guttman Frnew" panose="02010401010101010101" pitchFamily="2" charset="-79"/>
              </a:endParaRPr>
            </a:p>
          </p:txBody>
        </p:sp>
      </p:grpSp>
      <p:sp>
        <p:nvSpPr>
          <p:cNvPr id="47" name="Title 1">
            <a:extLst>
              <a:ext uri="{FF2B5EF4-FFF2-40B4-BE49-F238E27FC236}">
                <a16:creationId xmlns:a16="http://schemas.microsoft.com/office/drawing/2014/main" id="{C3C9D123-F50A-4BFE-8C42-9E44C4B650FE}"/>
              </a:ext>
            </a:extLst>
          </p:cNvPr>
          <p:cNvSpPr>
            <a:spLocks noGrp="1"/>
          </p:cNvSpPr>
          <p:nvPr>
            <p:ph type="title"/>
          </p:nvPr>
        </p:nvSpPr>
        <p:spPr>
          <a:xfrm>
            <a:off x="0" y="857251"/>
            <a:ext cx="9144000" cy="994172"/>
          </a:xfrm>
        </p:spPr>
        <p:txBody>
          <a:bodyPr/>
          <a:lstStyle/>
          <a:p>
            <a:pPr algn="ctr"/>
            <a:r>
              <a:rPr lang="en-US" dirty="0"/>
              <a:t>Results</a:t>
            </a:r>
            <a:endParaRPr lang="en-IL" dirty="0"/>
          </a:p>
        </p:txBody>
      </p:sp>
      <p:grpSp>
        <p:nvGrpSpPr>
          <p:cNvPr id="9" name="Group 8">
            <a:extLst>
              <a:ext uri="{FF2B5EF4-FFF2-40B4-BE49-F238E27FC236}">
                <a16:creationId xmlns:a16="http://schemas.microsoft.com/office/drawing/2014/main" id="{5E191BCF-6870-4CA8-B011-B4EE52F4D90A}"/>
              </a:ext>
            </a:extLst>
          </p:cNvPr>
          <p:cNvGrpSpPr/>
          <p:nvPr/>
        </p:nvGrpSpPr>
        <p:grpSpPr>
          <a:xfrm>
            <a:off x="7435521" y="983582"/>
            <a:ext cx="1453094" cy="3383161"/>
            <a:chOff x="9914027" y="168442"/>
            <a:chExt cx="1937459" cy="4510881"/>
          </a:xfrm>
        </p:grpSpPr>
        <p:grpSp>
          <p:nvGrpSpPr>
            <p:cNvPr id="34" name="Group 33">
              <a:extLst>
                <a:ext uri="{FF2B5EF4-FFF2-40B4-BE49-F238E27FC236}">
                  <a16:creationId xmlns:a16="http://schemas.microsoft.com/office/drawing/2014/main" id="{2200A4D0-3B16-4317-9BBE-2A03E83AE0CB}"/>
                </a:ext>
              </a:extLst>
            </p:cNvPr>
            <p:cNvGrpSpPr/>
            <p:nvPr/>
          </p:nvGrpSpPr>
          <p:grpSpPr>
            <a:xfrm>
              <a:off x="9914027" y="168442"/>
              <a:ext cx="1937459" cy="4510881"/>
              <a:chOff x="9914027" y="168442"/>
              <a:chExt cx="1937459" cy="4510881"/>
            </a:xfrm>
          </p:grpSpPr>
          <p:sp>
            <p:nvSpPr>
              <p:cNvPr id="35" name="Rectangle 34">
                <a:extLst>
                  <a:ext uri="{FF2B5EF4-FFF2-40B4-BE49-F238E27FC236}">
                    <a16:creationId xmlns:a16="http://schemas.microsoft.com/office/drawing/2014/main" id="{0C8B44C6-173B-4704-B503-E8A31A0E4F09}"/>
                  </a:ext>
                </a:extLst>
              </p:cNvPr>
              <p:cNvSpPr/>
              <p:nvPr/>
            </p:nvSpPr>
            <p:spPr>
              <a:xfrm>
                <a:off x="9914027" y="168442"/>
                <a:ext cx="1937459" cy="4510881"/>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L" sz="1350"/>
              </a:p>
            </p:txBody>
          </p:sp>
          <p:pic>
            <p:nvPicPr>
              <p:cNvPr id="36" name="Picture 35">
                <a:extLst>
                  <a:ext uri="{FF2B5EF4-FFF2-40B4-BE49-F238E27FC236}">
                    <a16:creationId xmlns:a16="http://schemas.microsoft.com/office/drawing/2014/main" id="{F3D28C83-3323-4BFB-AE91-5E9E4713F1BA}"/>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386" t="22042" r="9912" b="19410"/>
              <a:stretch/>
            </p:blipFill>
            <p:spPr>
              <a:xfrm rot="16200000">
                <a:off x="10297899" y="3801480"/>
                <a:ext cx="1069444" cy="663841"/>
              </a:xfrm>
              <a:prstGeom prst="rect">
                <a:avLst/>
              </a:prstGeom>
            </p:spPr>
          </p:pic>
          <p:cxnSp>
            <p:nvCxnSpPr>
              <p:cNvPr id="37" name="Straight Connector 36">
                <a:extLst>
                  <a:ext uri="{FF2B5EF4-FFF2-40B4-BE49-F238E27FC236}">
                    <a16:creationId xmlns:a16="http://schemas.microsoft.com/office/drawing/2014/main" id="{7A3DB9D6-D587-40EB-B928-B0434B65CE9D}"/>
                  </a:ext>
                </a:extLst>
              </p:cNvPr>
              <p:cNvCxnSpPr/>
              <p:nvPr/>
            </p:nvCxnSpPr>
            <p:spPr>
              <a:xfrm>
                <a:off x="11280271" y="4152655"/>
                <a:ext cx="421106" cy="0"/>
              </a:xfrm>
              <a:prstGeom prst="line">
                <a:avLst/>
              </a:prstGeom>
              <a:ln w="127000">
                <a:solidFill>
                  <a:srgbClr val="C00000"/>
                </a:solidFill>
              </a:ln>
            </p:spPr>
            <p:style>
              <a:lnRef idx="1">
                <a:schemeClr val="accent1"/>
              </a:lnRef>
              <a:fillRef idx="0">
                <a:schemeClr val="accent1"/>
              </a:fillRef>
              <a:effectRef idx="0">
                <a:schemeClr val="accent1"/>
              </a:effectRef>
              <a:fontRef idx="minor">
                <a:schemeClr val="tx1"/>
              </a:fontRef>
            </p:style>
          </p:cxnSp>
        </p:grpSp>
        <p:cxnSp>
          <p:nvCxnSpPr>
            <p:cNvPr id="41" name="Straight Connector 40">
              <a:extLst>
                <a:ext uri="{FF2B5EF4-FFF2-40B4-BE49-F238E27FC236}">
                  <a16:creationId xmlns:a16="http://schemas.microsoft.com/office/drawing/2014/main" id="{67A7281D-19FE-4D08-AC68-E8A37963D9A3}"/>
                </a:ext>
              </a:extLst>
            </p:cNvPr>
            <p:cNvCxnSpPr/>
            <p:nvPr/>
          </p:nvCxnSpPr>
          <p:spPr>
            <a:xfrm>
              <a:off x="11277377" y="2898813"/>
              <a:ext cx="421106" cy="0"/>
            </a:xfrm>
            <a:prstGeom prst="line">
              <a:avLst/>
            </a:prstGeom>
            <a:ln w="127000">
              <a:solidFill>
                <a:srgbClr val="7030A0"/>
              </a:solidFill>
            </a:ln>
          </p:spPr>
          <p:style>
            <a:lnRef idx="1">
              <a:schemeClr val="accent1"/>
            </a:lnRef>
            <a:fillRef idx="0">
              <a:schemeClr val="accent1"/>
            </a:fillRef>
            <a:effectRef idx="0">
              <a:schemeClr val="accent1"/>
            </a:effectRef>
            <a:fontRef idx="minor">
              <a:schemeClr val="tx1"/>
            </a:fontRef>
          </p:style>
        </p:cxnSp>
        <p:pic>
          <p:nvPicPr>
            <p:cNvPr id="42" name="Picture 41">
              <a:extLst>
                <a:ext uri="{FF2B5EF4-FFF2-40B4-BE49-F238E27FC236}">
                  <a16:creationId xmlns:a16="http://schemas.microsoft.com/office/drawing/2014/main" id="{6D9C8212-9C51-440D-895E-58D095FCA06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8386" t="22042" r="9912" b="19410"/>
            <a:stretch/>
          </p:blipFill>
          <p:spPr>
            <a:xfrm rot="16200000">
              <a:off x="9806213" y="2566893"/>
              <a:ext cx="1069444" cy="663841"/>
            </a:xfrm>
            <a:prstGeom prst="rect">
              <a:avLst/>
            </a:prstGeom>
          </p:spPr>
        </p:pic>
        <p:pic>
          <p:nvPicPr>
            <p:cNvPr id="39" name="תמונה 15">
              <a:extLst>
                <a:ext uri="{FF2B5EF4-FFF2-40B4-BE49-F238E27FC236}">
                  <a16:creationId xmlns:a16="http://schemas.microsoft.com/office/drawing/2014/main" id="{995BE743-BA6A-43D8-9DD0-1125D1B79172}"/>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10554" b="94281" l="11498" r="94045">
                          <a14:foregroundMark x1="85731" y1="73231" x2="93278" y2="74705"/>
                          <a14:foregroundMark x1="93278" y1="74705" x2="86262" y2="77300"/>
                          <a14:foregroundMark x1="91699" y1="83308" x2="95421" y2="87421"/>
                          <a14:foregroundMark x1="86262" y1="77300" x2="89525" y2="80905"/>
                          <a14:foregroundMark x1="82085" y1="91766" x2="81545" y2="91863"/>
                          <a14:foregroundMark x1="81545" y1="91863" x2="75472" y2="96226"/>
                          <a14:foregroundMark x1="75472" y1="96226" x2="69988" y2="90330"/>
                          <a14:foregroundMark x1="69988" y1="90330" x2="70460" y2="78538"/>
                          <a14:foregroundMark x1="86498" y1="73585" x2="92860" y2="73585"/>
                          <a14:foregroundMark x1="93713" y1="74626" x2="89505" y2="77771"/>
                          <a14:foregroundMark x1="89505" y1="77771" x2="86851" y2="77889"/>
                          <a14:foregroundMark x1="90684" y1="84021" x2="97524" y2="86262"/>
                          <a14:foregroundMark x1="97524" y1="86262" x2="93440" y2="88511"/>
                          <a14:foregroundMark x1="91509" y1="73880" x2="83432" y2="74175"/>
                          <a14:foregroundMark x1="83432" y1="74175" x2="82960" y2="74057"/>
                          <a14:foregroundMark x1="94045" y1="75472" x2="88443" y2="75825"/>
                          <a14:foregroundMark x1="17571" y1="26474" x2="11498" y2="30012"/>
                          <a14:foregroundMark x1="11498" y1="30012" x2="18868" y2="29599"/>
                          <a14:foregroundMark x1="18868" y1="29599" x2="19988" y2="28243"/>
                          <a14:foregroundMark x1="17925" y1="36910" x2="17925" y2="36910"/>
                          <a14:foregroundMark x1="53243" y1="19104" x2="46344" y2="15920"/>
                          <a14:foregroundMark x1="46344" y1="15920" x2="24116" y2="14446"/>
                          <a14:foregroundMark x1="24116" y1="14446" x2="29422" y2="9788"/>
                          <a14:foregroundMark x1="29422" y1="9788" x2="37264" y2="8196"/>
                          <a14:foregroundMark x1="37264" y1="8196" x2="44222" y2="9080"/>
                          <a14:foregroundMark x1="44222" y1="9080" x2="50943" y2="13267"/>
                          <a14:foregroundMark x1="50943" y1="13267" x2="55719" y2="18868"/>
                          <a14:foregroundMark x1="55719" y1="18868" x2="56781" y2="21167"/>
                          <a14:foregroundMark x1="49587" y1="12500" x2="42630" y2="8667"/>
                          <a14:foregroundMark x1="42630" y1="8667" x2="26592" y2="10613"/>
                          <a14:foregroundMark x1="26592" y1="10613" x2="24823" y2="11851"/>
                          <a14:foregroundMark x1="79894" y1="91097" x2="76179" y2="97700"/>
                          <a14:foregroundMark x1="76179" y1="97700" x2="69458" y2="94281"/>
                          <a14:foregroundMark x1="69458" y1="94281" x2="68927" y2="86792"/>
                          <a14:foregroundMark x1="68927" y1="86792" x2="72347" y2="78243"/>
                          <a14:backgroundMark x1="94399" y1="89917" x2="86910" y2="87559"/>
                          <a14:backgroundMark x1="86910" y1="87559" x2="82017" y2="94458"/>
                          <a14:backgroundMark x1="91627" y1="90566" x2="84139" y2="91097"/>
                          <a14:backgroundMark x1="84139" y1="91097" x2="83962" y2="91215"/>
                          <a14:backgroundMark x1="96639" y1="88502" x2="93278" y2="89623"/>
                          <a14:backgroundMark x1="92925" y1="81781" x2="88738" y2="82370"/>
                          <a14:backgroundMark x1="94870" y1="73231" x2="93101" y2="73880"/>
                        </a14:backgroundRemoval>
                      </a14:imgEffect>
                    </a14:imgLayer>
                  </a14:imgProps>
                </a:ext>
                <a:ext uri="{28A0092B-C50C-407E-A947-70E740481C1C}">
                  <a14:useLocalDpi xmlns:a14="http://schemas.microsoft.com/office/drawing/2010/main"/>
                </a:ext>
              </a:extLst>
            </a:blip>
            <a:srcRect l="9599" t="5771" r="2170" b="1424"/>
            <a:stretch/>
          </p:blipFill>
          <p:spPr>
            <a:xfrm rot="16200000">
              <a:off x="10148664" y="2413826"/>
              <a:ext cx="975714" cy="1026312"/>
            </a:xfrm>
            <a:prstGeom prst="rect">
              <a:avLst/>
            </a:prstGeom>
          </p:spPr>
        </p:pic>
        <p:pic>
          <p:nvPicPr>
            <p:cNvPr id="43" name="תמונה 26">
              <a:extLst>
                <a:ext uri="{FF2B5EF4-FFF2-40B4-BE49-F238E27FC236}">
                  <a16:creationId xmlns:a16="http://schemas.microsoft.com/office/drawing/2014/main" id="{C8DA72BD-FD7B-4CC7-99A4-6BA3787CF87B}"/>
                </a:ext>
              </a:extLst>
            </p:cNvPr>
            <p:cNvPicPr>
              <a:picLocks noChangeAspect="1"/>
            </p:cNvPicPr>
            <p:nvPr/>
          </p:nvPicPr>
          <p:blipFill rotWithShape="1">
            <a:blip r:embed="rId8" cstate="screen">
              <a:extLst>
                <a:ext uri="{BEBA8EAE-BF5A-486C-A8C5-ECC9F3942E4B}">
                  <a14:imgProps xmlns:a14="http://schemas.microsoft.com/office/drawing/2010/main">
                    <a14:imgLayer r:embed="rId9">
                      <a14:imgEffect>
                        <a14:backgroundRemoval t="10000" b="90000" l="5889" r="89964">
                          <a14:foregroundMark x1="56310" y1="10117" x2="56310" y2="10117"/>
                          <a14:foregroundMark x1="12440" y1="33672" x2="6550" y2="40273"/>
                          <a14:foregroundMark x1="6550" y1="40273" x2="10998" y2="38945"/>
                          <a14:foregroundMark x1="6731" y1="50273" x2="6731" y2="53047"/>
                          <a14:foregroundMark x1="6010" y1="60352" x2="5889" y2="67500"/>
                          <a14:foregroundMark x1="5889" y1="67500" x2="6010" y2="67617"/>
                        </a14:backgroundRemoval>
                      </a14:imgEffect>
                    </a14:imgLayer>
                  </a14:imgProps>
                </a:ext>
                <a:ext uri="{28A0092B-C50C-407E-A947-70E740481C1C}">
                  <a14:useLocalDpi xmlns:a14="http://schemas.microsoft.com/office/drawing/2010/main"/>
                </a:ext>
              </a:extLst>
            </a:blip>
            <a:srcRect t="5620" r="12671" b="17493"/>
            <a:stretch/>
          </p:blipFill>
          <p:spPr>
            <a:xfrm rot="16200000">
              <a:off x="10140618" y="1084916"/>
              <a:ext cx="922269" cy="1249212"/>
            </a:xfrm>
            <a:prstGeom prst="rect">
              <a:avLst/>
            </a:prstGeom>
          </p:spPr>
        </p:pic>
        <p:cxnSp>
          <p:nvCxnSpPr>
            <p:cNvPr id="44" name="Straight Connector 43">
              <a:extLst>
                <a:ext uri="{FF2B5EF4-FFF2-40B4-BE49-F238E27FC236}">
                  <a16:creationId xmlns:a16="http://schemas.microsoft.com/office/drawing/2014/main" id="{F201D85E-27C2-476C-A01E-73708EE05287}"/>
                </a:ext>
              </a:extLst>
            </p:cNvPr>
            <p:cNvCxnSpPr/>
            <p:nvPr/>
          </p:nvCxnSpPr>
          <p:spPr>
            <a:xfrm>
              <a:off x="11274481" y="1817806"/>
              <a:ext cx="421106" cy="0"/>
            </a:xfrm>
            <a:prstGeom prst="line">
              <a:avLst/>
            </a:prstGeom>
            <a:ln w="1270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pic>
          <p:nvPicPr>
            <p:cNvPr id="45" name="תמונה 16">
              <a:extLst>
                <a:ext uri="{FF2B5EF4-FFF2-40B4-BE49-F238E27FC236}">
                  <a16:creationId xmlns:a16="http://schemas.microsoft.com/office/drawing/2014/main" id="{45B53945-66DD-4CC3-8C45-E52ECF365197}"/>
                </a:ext>
              </a:extLst>
            </p:cNvPr>
            <p:cNvPicPr>
              <a:picLocks noChangeAspect="1"/>
            </p:cNvPicPr>
            <p:nvPr/>
          </p:nvPicPr>
          <p:blipFill rotWithShape="1">
            <a:blip r:embed="rId10" cstate="screen">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a:ext>
              </a:extLst>
            </a:blip>
            <a:srcRect l="12226" t="14911" r="13319" b="24431"/>
            <a:stretch/>
          </p:blipFill>
          <p:spPr>
            <a:xfrm rot="16200000">
              <a:off x="10274446" y="232233"/>
              <a:ext cx="854011" cy="927671"/>
            </a:xfrm>
            <a:prstGeom prst="rect">
              <a:avLst/>
            </a:prstGeom>
          </p:spPr>
        </p:pic>
        <p:cxnSp>
          <p:nvCxnSpPr>
            <p:cNvPr id="46" name="Straight Connector 45">
              <a:extLst>
                <a:ext uri="{FF2B5EF4-FFF2-40B4-BE49-F238E27FC236}">
                  <a16:creationId xmlns:a16="http://schemas.microsoft.com/office/drawing/2014/main" id="{F673449C-5F3A-45D0-8FC8-5EBEFB9B4F1C}"/>
                </a:ext>
              </a:extLst>
            </p:cNvPr>
            <p:cNvCxnSpPr/>
            <p:nvPr/>
          </p:nvCxnSpPr>
          <p:spPr>
            <a:xfrm>
              <a:off x="11274481" y="668477"/>
              <a:ext cx="421106" cy="0"/>
            </a:xfrm>
            <a:prstGeom prst="line">
              <a:avLst/>
            </a:prstGeom>
            <a:ln w="1270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0" name="TextBox 39">
            <a:extLst>
              <a:ext uri="{FF2B5EF4-FFF2-40B4-BE49-F238E27FC236}">
                <a16:creationId xmlns:a16="http://schemas.microsoft.com/office/drawing/2014/main" id="{4FB13082-730E-4275-9B75-4B0577608DDB}"/>
              </a:ext>
            </a:extLst>
          </p:cNvPr>
          <p:cNvSpPr txBox="1"/>
          <p:nvPr/>
        </p:nvSpPr>
        <p:spPr>
          <a:xfrm>
            <a:off x="6840568" y="3104256"/>
            <a:ext cx="159488" cy="600164"/>
          </a:xfrm>
          <a:prstGeom prst="rect">
            <a:avLst/>
          </a:prstGeom>
          <a:noFill/>
        </p:spPr>
        <p:txBody>
          <a:bodyPr wrap="square" rtlCol="0">
            <a:spAutoFit/>
          </a:bodyPr>
          <a:lstStyle/>
          <a:p>
            <a:r>
              <a:rPr lang="he-IL" sz="3300" dirty="0">
                <a:solidFill>
                  <a:srgbClr val="FF0000"/>
                </a:solidFill>
              </a:rPr>
              <a:t>*</a:t>
            </a:r>
            <a:endParaRPr lang="en-IL" sz="3300" dirty="0">
              <a:solidFill>
                <a:srgbClr val="FF0000"/>
              </a:solidFill>
            </a:endParaRPr>
          </a:p>
        </p:txBody>
      </p:sp>
      <p:sp>
        <p:nvSpPr>
          <p:cNvPr id="49" name="TextBox 48">
            <a:extLst>
              <a:ext uri="{FF2B5EF4-FFF2-40B4-BE49-F238E27FC236}">
                <a16:creationId xmlns:a16="http://schemas.microsoft.com/office/drawing/2014/main" id="{77CA7EA4-E8CB-4F1D-8CED-EB9FD401AB6B}"/>
              </a:ext>
            </a:extLst>
          </p:cNvPr>
          <p:cNvSpPr txBox="1"/>
          <p:nvPr/>
        </p:nvSpPr>
        <p:spPr>
          <a:xfrm>
            <a:off x="5807019" y="2851919"/>
            <a:ext cx="159488" cy="600164"/>
          </a:xfrm>
          <a:prstGeom prst="rect">
            <a:avLst/>
          </a:prstGeom>
          <a:noFill/>
        </p:spPr>
        <p:txBody>
          <a:bodyPr wrap="square" rtlCol="0">
            <a:spAutoFit/>
          </a:bodyPr>
          <a:lstStyle/>
          <a:p>
            <a:r>
              <a:rPr lang="he-IL" sz="3300" dirty="0">
                <a:solidFill>
                  <a:srgbClr val="FF0000"/>
                </a:solidFill>
              </a:rPr>
              <a:t>*</a:t>
            </a:r>
            <a:endParaRPr lang="en-IL" sz="3300" dirty="0">
              <a:solidFill>
                <a:srgbClr val="FF0000"/>
              </a:solidFill>
            </a:endParaRPr>
          </a:p>
        </p:txBody>
      </p:sp>
      <p:sp>
        <p:nvSpPr>
          <p:cNvPr id="50" name="TextBox 49">
            <a:extLst>
              <a:ext uri="{FF2B5EF4-FFF2-40B4-BE49-F238E27FC236}">
                <a16:creationId xmlns:a16="http://schemas.microsoft.com/office/drawing/2014/main" id="{799CFFE9-23FA-4619-B82B-70B57F820A2E}"/>
              </a:ext>
            </a:extLst>
          </p:cNvPr>
          <p:cNvSpPr txBox="1"/>
          <p:nvPr/>
        </p:nvSpPr>
        <p:spPr>
          <a:xfrm>
            <a:off x="1567075" y="1979721"/>
            <a:ext cx="159488" cy="600164"/>
          </a:xfrm>
          <a:prstGeom prst="rect">
            <a:avLst/>
          </a:prstGeom>
          <a:noFill/>
        </p:spPr>
        <p:txBody>
          <a:bodyPr wrap="square" rtlCol="0">
            <a:spAutoFit/>
          </a:bodyPr>
          <a:lstStyle/>
          <a:p>
            <a:r>
              <a:rPr lang="he-IL" sz="3300" dirty="0">
                <a:solidFill>
                  <a:srgbClr val="FF0000"/>
                </a:solidFill>
              </a:rPr>
              <a:t>*</a:t>
            </a:r>
            <a:endParaRPr lang="en-IL" sz="3300" dirty="0">
              <a:solidFill>
                <a:srgbClr val="FF0000"/>
              </a:solidFill>
            </a:endParaRPr>
          </a:p>
        </p:txBody>
      </p:sp>
      <p:sp>
        <p:nvSpPr>
          <p:cNvPr id="51" name="TextBox 50">
            <a:extLst>
              <a:ext uri="{FF2B5EF4-FFF2-40B4-BE49-F238E27FC236}">
                <a16:creationId xmlns:a16="http://schemas.microsoft.com/office/drawing/2014/main" id="{2105395B-0A78-4F31-9ECE-0F2E5405A3C6}"/>
              </a:ext>
            </a:extLst>
          </p:cNvPr>
          <p:cNvSpPr txBox="1"/>
          <p:nvPr/>
        </p:nvSpPr>
        <p:spPr>
          <a:xfrm>
            <a:off x="6007569" y="989875"/>
            <a:ext cx="1499192" cy="369332"/>
          </a:xfrm>
          <a:prstGeom prst="rect">
            <a:avLst/>
          </a:prstGeom>
          <a:noFill/>
        </p:spPr>
        <p:txBody>
          <a:bodyPr wrap="square" rtlCol="0">
            <a:spAutoFit/>
          </a:bodyPr>
          <a:lstStyle/>
          <a:p>
            <a:r>
              <a:rPr lang="he-IL" dirty="0">
                <a:solidFill>
                  <a:srgbClr val="FF0000"/>
                </a:solidFill>
              </a:rPr>
              <a:t>* </a:t>
            </a:r>
            <a:r>
              <a:rPr lang="en-US" dirty="0">
                <a:solidFill>
                  <a:srgbClr val="FF0000"/>
                </a:solidFill>
              </a:rPr>
              <a:t> p&lt;0.01</a:t>
            </a:r>
            <a:endParaRPr lang="en-IL" dirty="0">
              <a:solidFill>
                <a:srgbClr val="FF0000"/>
              </a:solidFill>
            </a:endParaRPr>
          </a:p>
        </p:txBody>
      </p:sp>
      <p:pic>
        <p:nvPicPr>
          <p:cNvPr id="5" name="תמונה 4"/>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44567" y="6066538"/>
            <a:ext cx="844153" cy="844153"/>
          </a:xfrm>
          <a:prstGeom prst="rect">
            <a:avLst/>
          </a:prstGeom>
        </p:spPr>
      </p:pic>
    </p:spTree>
    <p:extLst>
      <p:ext uri="{BB962C8B-B14F-4D97-AF65-F5344CB8AC3E}">
        <p14:creationId xmlns:p14="http://schemas.microsoft.com/office/powerpoint/2010/main" val="31551234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430446" y="522904"/>
            <a:ext cx="7423848" cy="632128"/>
          </a:xfrm>
        </p:spPr>
        <p:txBody>
          <a:bodyPr>
            <a:normAutofit fontScale="90000"/>
          </a:bodyPr>
          <a:lstStyle/>
          <a:p>
            <a:r>
              <a:rPr lang="he-IL" dirty="0" smtClean="0"/>
              <a:t>מילות סכום</a:t>
            </a:r>
            <a:endParaRPr lang="en-US" dirty="0"/>
          </a:p>
        </p:txBody>
      </p:sp>
      <p:sp>
        <p:nvSpPr>
          <p:cNvPr id="3" name="מציין מיקום טקסט 2"/>
          <p:cNvSpPr>
            <a:spLocks noGrp="1"/>
          </p:cNvSpPr>
          <p:nvPr>
            <p:ph type="body" sz="quarter" idx="13"/>
          </p:nvPr>
        </p:nvSpPr>
        <p:spPr>
          <a:xfrm>
            <a:off x="304801" y="1299411"/>
            <a:ext cx="8566010" cy="4026568"/>
          </a:xfrm>
        </p:spPr>
        <p:txBody>
          <a:bodyPr>
            <a:normAutofit fontScale="70000" lnSpcReduction="20000"/>
          </a:bodyPr>
          <a:lstStyle/>
          <a:p>
            <a:pPr marL="457200" indent="-457200">
              <a:buFont typeface="Arial" panose="020B0604020202020204" pitchFamily="34" charset="0"/>
              <a:buChar char="•"/>
            </a:pPr>
            <a:r>
              <a:rPr lang="he-IL" dirty="0" smtClean="0"/>
              <a:t>היעלים ביישובים נבדלים מהאוכלוסייה הטבעית</a:t>
            </a:r>
          </a:p>
          <a:p>
            <a:pPr marL="457200" indent="-457200">
              <a:buFont typeface="Arial" panose="020B0604020202020204" pitchFamily="34" charset="0"/>
              <a:buChar char="•"/>
            </a:pPr>
            <a:r>
              <a:rPr lang="he-IL" dirty="0" smtClean="0"/>
              <a:t>ליעלים ביישובים יתרון בשנות בצורת</a:t>
            </a:r>
          </a:p>
          <a:p>
            <a:pPr marL="457200" indent="-457200">
              <a:buFont typeface="Arial" panose="020B0604020202020204" pitchFamily="34" charset="0"/>
              <a:buChar char="•"/>
            </a:pPr>
            <a:r>
              <a:rPr lang="he-IL" dirty="0" smtClean="0"/>
              <a:t>ליעלים סכנות רבות ביישובים ובהסתגלות שלהם לבני אדם</a:t>
            </a:r>
          </a:p>
          <a:p>
            <a:pPr marL="457200" indent="-457200">
              <a:buFont typeface="Arial" panose="020B0604020202020204" pitchFamily="34" charset="0"/>
              <a:buChar char="•"/>
            </a:pPr>
            <a:r>
              <a:rPr lang="he-IL" dirty="0" smtClean="0"/>
              <a:t>היעלים מהווים מטרד לתושבים</a:t>
            </a:r>
          </a:p>
          <a:p>
            <a:pPr marL="457200" indent="-457200">
              <a:buFont typeface="Arial" panose="020B0604020202020204" pitchFamily="34" charset="0"/>
              <a:buChar char="•"/>
            </a:pPr>
            <a:r>
              <a:rPr lang="he-IL" dirty="0" smtClean="0"/>
              <a:t>חשיבות רבה יש לשיח ולפעילות המשותפת עם תושבי היישובים. </a:t>
            </a:r>
          </a:p>
          <a:p>
            <a:pPr marL="457200" indent="-457200">
              <a:buFont typeface="Arial" panose="020B0604020202020204" pitchFamily="34" charset="0"/>
              <a:buChar char="•"/>
            </a:pPr>
            <a:r>
              <a:rPr lang="he-IL" dirty="0"/>
              <a:t> ניטור ומחקר על היעלים מסייע בממשק יעלים </a:t>
            </a:r>
            <a:r>
              <a:rPr lang="he-IL" dirty="0" smtClean="0"/>
              <a:t>ביישובים.</a:t>
            </a:r>
          </a:p>
          <a:p>
            <a:endParaRPr lang="he-IL" dirty="0"/>
          </a:p>
          <a:p>
            <a:r>
              <a:rPr lang="he-IL" dirty="0" smtClean="0"/>
              <a:t>המשך מחקר: </a:t>
            </a:r>
          </a:p>
          <a:p>
            <a:pPr marL="457200" indent="-457200">
              <a:buFont typeface="Arial" panose="020B0604020202020204" pitchFamily="34" charset="0"/>
              <a:buChar char="•"/>
            </a:pPr>
            <a:r>
              <a:rPr lang="he-IL" dirty="0" smtClean="0"/>
              <a:t>למדוד </a:t>
            </a:r>
            <a:r>
              <a:rPr lang="he-IL" dirty="0"/>
              <a:t>ולהבין את השונות בין פרטים בסיבולת שלהם כלפי הפרעות אנושיות </a:t>
            </a:r>
            <a:endParaRPr lang="he-IL" dirty="0" smtClean="0"/>
          </a:p>
          <a:p>
            <a:pPr marL="457200" indent="-457200">
              <a:buFont typeface="Arial" panose="020B0604020202020204" pitchFamily="34" charset="0"/>
              <a:buChar char="•"/>
            </a:pPr>
            <a:r>
              <a:rPr lang="he-IL" dirty="0" smtClean="0"/>
              <a:t>בחינת יעילות שיטות הרחקה </a:t>
            </a:r>
          </a:p>
          <a:p>
            <a:pPr marL="457200" indent="-457200">
              <a:buFont typeface="Arial" panose="020B0604020202020204" pitchFamily="34" charset="0"/>
              <a:buChar char="•"/>
            </a:pPr>
            <a:r>
              <a:rPr lang="he-IL" dirty="0" smtClean="0"/>
              <a:t>מחקר על רשתות חברתיות באוכלוסיות היעלים ביישובים </a:t>
            </a:r>
          </a:p>
          <a:p>
            <a:pPr marL="457200" indent="-457200">
              <a:buFont typeface="Arial" panose="020B0604020202020204" pitchFamily="34" charset="0"/>
              <a:buChar char="•"/>
            </a:pPr>
            <a:r>
              <a:rPr lang="he-IL" dirty="0" smtClean="0"/>
              <a:t>מדע אזרחי- איסוף מידע על יעלים ביישובים</a:t>
            </a:r>
            <a:endParaRPr lang="en-US" dirty="0"/>
          </a:p>
        </p:txBody>
      </p:sp>
      <p:sp>
        <p:nvSpPr>
          <p:cNvPr id="5" name="TextBox 4"/>
          <p:cNvSpPr txBox="1"/>
          <p:nvPr/>
        </p:nvSpPr>
        <p:spPr>
          <a:xfrm>
            <a:off x="3304674" y="5454316"/>
            <a:ext cx="3657600" cy="1200329"/>
          </a:xfrm>
          <a:prstGeom prst="rect">
            <a:avLst/>
          </a:prstGeom>
          <a:noFill/>
        </p:spPr>
        <p:txBody>
          <a:bodyPr wrap="square" rtlCol="0">
            <a:spAutoFit/>
          </a:bodyPr>
          <a:lstStyle/>
          <a:p>
            <a:pPr algn="r" rtl="1"/>
            <a:r>
              <a:rPr lang="he-IL" sz="2400" b="1" dirty="0" smtClean="0">
                <a:solidFill>
                  <a:srgbClr val="7030A0"/>
                </a:solidFill>
              </a:rPr>
              <a:t>תודה למרחב הר-הנגב </a:t>
            </a:r>
          </a:p>
          <a:p>
            <a:pPr algn="r" rtl="1"/>
            <a:r>
              <a:rPr lang="he-IL" sz="2400" b="1" dirty="0" smtClean="0">
                <a:solidFill>
                  <a:srgbClr val="7030A0"/>
                </a:solidFill>
              </a:rPr>
              <a:t>לחוקרי היעלים היום ובעבר</a:t>
            </a:r>
          </a:p>
          <a:p>
            <a:pPr algn="r" rtl="1"/>
            <a:r>
              <a:rPr lang="he-IL" sz="2400" b="1" dirty="0" smtClean="0">
                <a:solidFill>
                  <a:srgbClr val="7030A0"/>
                </a:solidFill>
              </a:rPr>
              <a:t>ולכם על שהקשבתם לי</a:t>
            </a:r>
            <a:endParaRPr lang="en-US" sz="2400" b="1" dirty="0">
              <a:solidFill>
                <a:srgbClr val="7030A0"/>
              </a:solidFill>
            </a:endParaRPr>
          </a:p>
        </p:txBody>
      </p:sp>
      <p:pic>
        <p:nvPicPr>
          <p:cNvPr id="7" name="תמונה 6"/>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4783406"/>
            <a:ext cx="2806859" cy="1871239"/>
          </a:xfrm>
          <a:prstGeom prst="rect">
            <a:avLst/>
          </a:prstGeom>
        </p:spPr>
      </p:pic>
    </p:spTree>
    <p:extLst>
      <p:ext uri="{BB962C8B-B14F-4D97-AF65-F5344CB8AC3E}">
        <p14:creationId xmlns:p14="http://schemas.microsoft.com/office/powerpoint/2010/main" val="1358754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2969825" y="1208182"/>
            <a:ext cx="6158389" cy="3265009"/>
          </a:xfrm>
          <a:prstGeom prst="rect">
            <a:avLst/>
          </a:prstGeom>
        </p:spPr>
      </p:pic>
      <p:pic>
        <p:nvPicPr>
          <p:cNvPr id="14" name="תמונה 1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127834" y="3415389"/>
            <a:ext cx="6000380" cy="3367120"/>
          </a:xfrm>
          <a:prstGeom prst="rect">
            <a:avLst/>
          </a:prstGeom>
        </p:spPr>
      </p:pic>
      <p:sp>
        <p:nvSpPr>
          <p:cNvPr id="15" name="Title 14"/>
          <p:cNvSpPr>
            <a:spLocks noGrp="1"/>
          </p:cNvSpPr>
          <p:nvPr>
            <p:ph type="title"/>
          </p:nvPr>
        </p:nvSpPr>
        <p:spPr>
          <a:xfrm>
            <a:off x="1577590" y="570117"/>
            <a:ext cx="7423848" cy="318161"/>
          </a:xfrm>
        </p:spPr>
        <p:txBody>
          <a:bodyPr>
            <a:normAutofit fontScale="90000"/>
          </a:bodyPr>
          <a:lstStyle/>
          <a:p>
            <a:r>
              <a:rPr lang="he-IL" dirty="0" smtClean="0"/>
              <a:t>חיות בר בערים וביישובים בארץ ובעולם</a:t>
            </a:r>
            <a:endParaRPr lang="en-GB" dirty="0"/>
          </a:p>
        </p:txBody>
      </p:sp>
      <p:pic>
        <p:nvPicPr>
          <p:cNvPr id="1026" name="Picture 2" descr="&gt;חיות בר בעיר ובכפר"/>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2619" y="3808185"/>
            <a:ext cx="2380343" cy="3049815"/>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מכרז לממונה על חיות בר בעל רישיון ציד - כלבו – חיפה והקריות"/>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 name="תמונה 16"/>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0" y="1187894"/>
            <a:ext cx="2605185" cy="2672852"/>
          </a:xfrm>
          <a:prstGeom prst="rect">
            <a:avLst/>
          </a:prstGeom>
        </p:spPr>
      </p:pic>
      <p:pic>
        <p:nvPicPr>
          <p:cNvPr id="18" name="תמונה 17"/>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653996" y="3492373"/>
            <a:ext cx="4474218" cy="3377886"/>
          </a:xfrm>
          <a:prstGeom prst="rect">
            <a:avLst/>
          </a:prstGeom>
        </p:spPr>
      </p:pic>
      <p:pic>
        <p:nvPicPr>
          <p:cNvPr id="12" name="תמונה 11"/>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545581" y="2524320"/>
            <a:ext cx="4294490" cy="4306289"/>
          </a:xfrm>
          <a:prstGeom prst="rect">
            <a:avLst/>
          </a:prstGeom>
        </p:spPr>
      </p:pic>
    </p:spTree>
    <p:extLst>
      <p:ext uri="{BB962C8B-B14F-4D97-AF65-F5344CB8AC3E}">
        <p14:creationId xmlns:p14="http://schemas.microsoft.com/office/powerpoint/2010/main" val="3164599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תמונה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763" y="1106865"/>
            <a:ext cx="9144000" cy="6096002"/>
          </a:xfrm>
          <a:prstGeom prst="rect">
            <a:avLst/>
          </a:prstGeom>
        </p:spPr>
      </p:pic>
      <p:sp>
        <p:nvSpPr>
          <p:cNvPr id="2" name="כותרת 1"/>
          <p:cNvSpPr>
            <a:spLocks noGrp="1"/>
          </p:cNvSpPr>
          <p:nvPr>
            <p:ph type="title"/>
          </p:nvPr>
        </p:nvSpPr>
        <p:spPr>
          <a:xfrm>
            <a:off x="1515449" y="1111628"/>
            <a:ext cx="7423848" cy="318161"/>
          </a:xfrm>
        </p:spPr>
        <p:txBody>
          <a:bodyPr>
            <a:normAutofit fontScale="90000"/>
          </a:bodyPr>
          <a:lstStyle/>
          <a:p>
            <a:r>
              <a:rPr lang="he-IL" dirty="0" smtClean="0"/>
              <a:t> יעל </a:t>
            </a:r>
            <a:r>
              <a:rPr lang="he-IL" dirty="0" err="1" smtClean="0"/>
              <a:t>נובי</a:t>
            </a:r>
            <a:r>
              <a:rPr lang="he-IL" dirty="0" smtClean="0"/>
              <a:t>  </a:t>
            </a:r>
            <a:r>
              <a:rPr lang="en-US" i="1" dirty="0" smtClean="0"/>
              <a:t>Capra </a:t>
            </a:r>
            <a:r>
              <a:rPr lang="en-US" i="1" dirty="0" err="1"/>
              <a:t>nubiana</a:t>
            </a:r>
            <a:r>
              <a:rPr lang="he-IL" i="1" dirty="0"/>
              <a:t/>
            </a:r>
            <a:br>
              <a:rPr lang="he-IL" i="1" dirty="0"/>
            </a:br>
            <a:endParaRPr lang="en-US" dirty="0"/>
          </a:p>
        </p:txBody>
      </p:sp>
      <p:sp>
        <p:nvSpPr>
          <p:cNvPr id="6" name="מציין מיקום תוכן 5"/>
          <p:cNvSpPr>
            <a:spLocks noGrp="1"/>
          </p:cNvSpPr>
          <p:nvPr>
            <p:ph type="body" sz="quarter" idx="13"/>
          </p:nvPr>
        </p:nvSpPr>
        <p:spPr/>
        <p:txBody>
          <a:bodyPr>
            <a:normAutofit fontScale="25000" lnSpcReduction="20000"/>
          </a:bodyPr>
          <a:lstStyle/>
          <a:p>
            <a:pPr lvl="0"/>
            <a:r>
              <a:rPr lang="he-IL" sz="12800" dirty="0" smtClean="0">
                <a:solidFill>
                  <a:prstClr val="black"/>
                </a:solidFill>
              </a:rPr>
              <a:t>משפחת </a:t>
            </a:r>
            <a:r>
              <a:rPr lang="he-IL" sz="12800" dirty="0">
                <a:solidFill>
                  <a:prstClr val="black"/>
                </a:solidFill>
              </a:rPr>
              <a:t>הפריים</a:t>
            </a:r>
          </a:p>
          <a:p>
            <a:pPr lvl="0"/>
            <a:r>
              <a:rPr lang="he-IL" sz="12800" dirty="0">
                <a:solidFill>
                  <a:prstClr val="black"/>
                </a:solidFill>
              </a:rPr>
              <a:t>משקל </a:t>
            </a:r>
            <a:r>
              <a:rPr lang="he-IL" sz="12800" dirty="0" smtClean="0">
                <a:solidFill>
                  <a:prstClr val="black"/>
                </a:solidFill>
              </a:rPr>
              <a:t>הזכר 45-60 ק"ג</a:t>
            </a:r>
            <a:endParaRPr lang="he-IL" sz="12800" dirty="0">
              <a:solidFill>
                <a:prstClr val="black"/>
              </a:solidFill>
            </a:endParaRPr>
          </a:p>
          <a:p>
            <a:pPr lvl="0"/>
            <a:r>
              <a:rPr lang="he-IL" sz="12800" dirty="0">
                <a:solidFill>
                  <a:prstClr val="black"/>
                </a:solidFill>
              </a:rPr>
              <a:t>משקל </a:t>
            </a:r>
            <a:r>
              <a:rPr lang="he-IL" sz="12800" dirty="0" smtClean="0">
                <a:solidFill>
                  <a:prstClr val="black"/>
                </a:solidFill>
              </a:rPr>
              <a:t>הנקבה 23-40 ק"ג</a:t>
            </a:r>
            <a:endParaRPr lang="he-IL" sz="12800" dirty="0">
              <a:solidFill>
                <a:prstClr val="black"/>
              </a:solidFill>
            </a:endParaRPr>
          </a:p>
          <a:p>
            <a:pPr lvl="0"/>
            <a:r>
              <a:rPr lang="he-IL" sz="12800" dirty="0" smtClean="0">
                <a:solidFill>
                  <a:prstClr val="black"/>
                </a:solidFill>
              </a:rPr>
              <a:t>עדרי נקבות ועדרי זכרים</a:t>
            </a:r>
            <a:endParaRPr lang="he-IL" sz="12800" dirty="0">
              <a:solidFill>
                <a:prstClr val="black"/>
              </a:solidFill>
            </a:endParaRPr>
          </a:p>
          <a:p>
            <a:pPr lvl="0"/>
            <a:r>
              <a:rPr lang="he-IL" sz="12800" dirty="0">
                <a:solidFill>
                  <a:prstClr val="black"/>
                </a:solidFill>
              </a:rPr>
              <a:t>שוכני מצוקים </a:t>
            </a:r>
            <a:r>
              <a:rPr lang="he-IL" sz="12800" dirty="0" smtClean="0">
                <a:solidFill>
                  <a:prstClr val="black"/>
                </a:solidFill>
              </a:rPr>
              <a:t>במדבר</a:t>
            </a:r>
          </a:p>
          <a:p>
            <a:pPr lvl="0"/>
            <a:r>
              <a:rPr lang="he-IL" sz="12800" dirty="0" smtClean="0">
                <a:solidFill>
                  <a:prstClr val="black"/>
                </a:solidFill>
              </a:rPr>
              <a:t>תלויים במקור מים יציב</a:t>
            </a:r>
            <a:endParaRPr lang="he-IL" sz="12800" dirty="0">
              <a:solidFill>
                <a:prstClr val="black"/>
              </a:solidFill>
            </a:endParaRPr>
          </a:p>
          <a:p>
            <a:pPr lvl="0"/>
            <a:r>
              <a:rPr lang="he-IL" sz="12800" dirty="0">
                <a:solidFill>
                  <a:prstClr val="black"/>
                </a:solidFill>
              </a:rPr>
              <a:t>תפוצה המין לא גדולה</a:t>
            </a:r>
          </a:p>
          <a:p>
            <a:pPr lvl="0"/>
            <a:r>
              <a:rPr lang="he-IL" sz="12800" dirty="0" smtClean="0">
                <a:solidFill>
                  <a:prstClr val="black"/>
                </a:solidFill>
              </a:rPr>
              <a:t>מצבו פגיע בעולם</a:t>
            </a:r>
            <a:endParaRPr lang="he-IL" sz="12800" dirty="0">
              <a:solidFill>
                <a:prstClr val="black"/>
              </a:solidFill>
            </a:endParaRPr>
          </a:p>
          <a:p>
            <a:endParaRPr lang="en-US" dirty="0"/>
          </a:p>
        </p:txBody>
      </p:sp>
      <p:pic>
        <p:nvPicPr>
          <p:cNvPr id="4" name="Picture 8" descr="Nubian Ibex Capra_nubiana_map.gif"/>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67298" y="1429789"/>
            <a:ext cx="3274335" cy="2300470"/>
          </a:xfrm>
          <a:prstGeom prst="rect">
            <a:avLst/>
          </a:prstGeom>
        </p:spPr>
      </p:pic>
      <p:sp>
        <p:nvSpPr>
          <p:cNvPr id="8" name="TextBox 7"/>
          <p:cNvSpPr txBox="1"/>
          <p:nvPr/>
        </p:nvSpPr>
        <p:spPr>
          <a:xfrm>
            <a:off x="154384" y="6662057"/>
            <a:ext cx="1892130" cy="338554"/>
          </a:xfrm>
          <a:prstGeom prst="rect">
            <a:avLst/>
          </a:prstGeom>
          <a:noFill/>
        </p:spPr>
        <p:txBody>
          <a:bodyPr wrap="square" rtlCol="0">
            <a:spAutoFit/>
          </a:bodyPr>
          <a:lstStyle/>
          <a:p>
            <a:r>
              <a:rPr lang="he-IL" sz="1600" dirty="0"/>
              <a:t>צילם: דורון ניסים</a:t>
            </a:r>
            <a:endParaRPr lang="en-US" sz="1600" dirty="0"/>
          </a:p>
        </p:txBody>
      </p:sp>
      <p:sp>
        <p:nvSpPr>
          <p:cNvPr id="9" name="TextBox 8"/>
          <p:cNvSpPr txBox="1"/>
          <p:nvPr/>
        </p:nvSpPr>
        <p:spPr>
          <a:xfrm>
            <a:off x="-49849" y="3748338"/>
            <a:ext cx="1480790" cy="300082"/>
          </a:xfrm>
          <a:prstGeom prst="rect">
            <a:avLst/>
          </a:prstGeom>
          <a:noFill/>
        </p:spPr>
        <p:txBody>
          <a:bodyPr wrap="none" rtlCol="1">
            <a:spAutoFit/>
          </a:bodyPr>
          <a:lstStyle/>
          <a:p>
            <a:r>
              <a:rPr lang="en-US" sz="1350" dirty="0"/>
              <a:t>Taken from IUCN</a:t>
            </a:r>
            <a:endParaRPr lang="he-IL" sz="1350" dirty="0"/>
          </a:p>
        </p:txBody>
      </p:sp>
      <p:pic>
        <p:nvPicPr>
          <p:cNvPr id="4098" name="Picture 2" descr="image.png"/>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9214" y="4015913"/>
            <a:ext cx="1524663" cy="16097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519951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1572937" y="387017"/>
            <a:ext cx="7423848" cy="757327"/>
          </a:xfrm>
        </p:spPr>
        <p:txBody>
          <a:bodyPr/>
          <a:lstStyle/>
          <a:p>
            <a:r>
              <a:rPr lang="he-IL" dirty="0" smtClean="0"/>
              <a:t>קונפליקט יעלים ביישובים</a:t>
            </a:r>
            <a:endParaRPr lang="en-US" dirty="0"/>
          </a:p>
        </p:txBody>
      </p:sp>
      <p:sp>
        <p:nvSpPr>
          <p:cNvPr id="3" name="מציין מיקום טקסט 2"/>
          <p:cNvSpPr>
            <a:spLocks noGrp="1"/>
          </p:cNvSpPr>
          <p:nvPr>
            <p:ph type="body" sz="quarter" idx="13"/>
          </p:nvPr>
        </p:nvSpPr>
        <p:spPr/>
        <p:txBody>
          <a:bodyPr/>
          <a:lstStyle/>
          <a:p>
            <a:endParaRPr lang="en-US"/>
          </a:p>
        </p:txBody>
      </p:sp>
      <p:pic>
        <p:nvPicPr>
          <p:cNvPr id="4" name="Picture 1">
            <a:extLst>
              <a:ext uri="{FF2B5EF4-FFF2-40B4-BE49-F238E27FC236}">
                <a16:creationId xmlns:a16="http://schemas.microsoft.com/office/drawing/2014/main" id="{E7437B61-A2B1-4216-88B8-37B5BB4C05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304" y="1761160"/>
            <a:ext cx="2054911" cy="2081080"/>
          </a:xfrm>
          <a:prstGeom prst="rect">
            <a:avLst/>
          </a:prstGeom>
        </p:spPr>
      </p:pic>
      <p:pic>
        <p:nvPicPr>
          <p:cNvPr id="5" name="Picture 2">
            <a:extLst>
              <a:ext uri="{FF2B5EF4-FFF2-40B4-BE49-F238E27FC236}">
                <a16:creationId xmlns:a16="http://schemas.microsoft.com/office/drawing/2014/main" id="{0604CB29-4B72-4B63-8620-069EEB2FE3F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2427030" y="1759067"/>
            <a:ext cx="2054911" cy="2081080"/>
          </a:xfrm>
          <a:prstGeom prst="rect">
            <a:avLst/>
          </a:prstGeom>
        </p:spPr>
      </p:pic>
      <p:pic>
        <p:nvPicPr>
          <p:cNvPr id="6" name="Picture 5">
            <a:extLst>
              <a:ext uri="{FF2B5EF4-FFF2-40B4-BE49-F238E27FC236}">
                <a16:creationId xmlns:a16="http://schemas.microsoft.com/office/drawing/2014/main" id="{8256E0F6-53B7-49D0-97E7-2D2527A5756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950578" y="1759067"/>
            <a:ext cx="2058140" cy="2081080"/>
          </a:xfrm>
          <a:prstGeom prst="rect">
            <a:avLst/>
          </a:prstGeom>
        </p:spPr>
      </p:pic>
      <p:pic>
        <p:nvPicPr>
          <p:cNvPr id="7" name="Picture 12">
            <a:extLst>
              <a:ext uri="{FF2B5EF4-FFF2-40B4-BE49-F238E27FC236}">
                <a16:creationId xmlns:a16="http://schemas.microsoft.com/office/drawing/2014/main" id="{D3007945-E3B4-4BC5-85A0-C8223554069F}"/>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14075" t="23202" r="41396" b="16764"/>
          <a:stretch/>
        </p:blipFill>
        <p:spPr>
          <a:xfrm>
            <a:off x="4757758" y="4454870"/>
            <a:ext cx="2058140" cy="2081080"/>
          </a:xfrm>
          <a:prstGeom prst="rect">
            <a:avLst/>
          </a:prstGeom>
        </p:spPr>
      </p:pic>
      <p:pic>
        <p:nvPicPr>
          <p:cNvPr id="8" name="Picture 2" descr="מצפה רמון: ארבעה יעלים נמצאו מתים - כיכר השבת">
            <a:extLst>
              <a:ext uri="{FF2B5EF4-FFF2-40B4-BE49-F238E27FC236}">
                <a16:creationId xmlns:a16="http://schemas.microsoft.com/office/drawing/2014/main" id="{1A19F9E5-28EB-4EF3-9A64-70A658146D79}"/>
              </a:ext>
            </a:extLst>
          </p:cNvPr>
          <p:cNvPicPr>
            <a:picLocks noChangeAspect="1" noChangeArrowheads="1"/>
          </p:cNvPicPr>
          <p:nvPr/>
        </p:nvPicPr>
        <p:blipFill rotWithShape="1">
          <a:blip r:embed="rId7" cstate="screen">
            <a:extLst>
              <a:ext uri="{28A0092B-C50C-407E-A947-70E740481C1C}">
                <a14:useLocalDpi xmlns:a14="http://schemas.microsoft.com/office/drawing/2010/main"/>
              </a:ext>
            </a:extLst>
          </a:blip>
          <a:srcRect/>
          <a:stretch/>
        </p:blipFill>
        <p:spPr bwMode="auto">
          <a:xfrm>
            <a:off x="4757758" y="1745718"/>
            <a:ext cx="2054912" cy="208108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a:extLst>
              <a:ext uri="{FF2B5EF4-FFF2-40B4-BE49-F238E27FC236}">
                <a16:creationId xmlns:a16="http://schemas.microsoft.com/office/drawing/2014/main" id="{046B513D-C4CA-413E-8BD7-EAC0DBF34F13}"/>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2514117" y="4482307"/>
            <a:ext cx="2054911" cy="2081079"/>
          </a:xfrm>
          <a:prstGeom prst="rect">
            <a:avLst/>
          </a:prstGeom>
        </p:spPr>
      </p:pic>
      <p:pic>
        <p:nvPicPr>
          <p:cNvPr id="10" name="Picture 6" descr="Pin on Featured">
            <a:extLst>
              <a:ext uri="{FF2B5EF4-FFF2-40B4-BE49-F238E27FC236}">
                <a16:creationId xmlns:a16="http://schemas.microsoft.com/office/drawing/2014/main" id="{634CA3EA-0997-4526-AD97-943752EB297E}"/>
              </a:ext>
            </a:extLst>
          </p:cNvPr>
          <p:cNvPicPr>
            <a:picLocks noChangeAspect="1" noChangeArrowheads="1"/>
          </p:cNvPicPr>
          <p:nvPr/>
        </p:nvPicPr>
        <p:blipFill rotWithShape="1">
          <a:blip r:embed="rId9" cstate="screen">
            <a:extLst>
              <a:ext uri="{28A0092B-C50C-407E-A947-70E740481C1C}">
                <a14:useLocalDpi xmlns:a14="http://schemas.microsoft.com/office/drawing/2010/main"/>
              </a:ext>
            </a:extLst>
          </a:blip>
          <a:srcRect/>
          <a:stretch/>
        </p:blipFill>
        <p:spPr bwMode="auto">
          <a:xfrm>
            <a:off x="6950579" y="4454870"/>
            <a:ext cx="2058139" cy="2073798"/>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1">
            <a:extLst>
              <a:ext uri="{FF2B5EF4-FFF2-40B4-BE49-F238E27FC236}">
                <a16:creationId xmlns:a16="http://schemas.microsoft.com/office/drawing/2014/main" id="{3266EB1D-452F-4AE8-9096-1192C3E4F036}"/>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l="35654" t="21062" r="23788" b="24198"/>
          <a:stretch/>
        </p:blipFill>
        <p:spPr>
          <a:xfrm>
            <a:off x="96304" y="4482308"/>
            <a:ext cx="2055897" cy="2081079"/>
          </a:xfrm>
          <a:prstGeom prst="rect">
            <a:avLst/>
          </a:prstGeom>
        </p:spPr>
      </p:pic>
    </p:spTree>
    <p:extLst>
      <p:ext uri="{BB962C8B-B14F-4D97-AF65-F5344CB8AC3E}">
        <p14:creationId xmlns:p14="http://schemas.microsoft.com/office/powerpoint/2010/main" val="75552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p:cNvPicPr>
            <a:picLocks noChangeAspect="1"/>
          </p:cNvPicPr>
          <p:nvPr/>
        </p:nvPicPr>
        <p:blipFill rotWithShape="1">
          <a:blip r:embed="rId3" cstate="screen">
            <a:extLst>
              <a:ext uri="{28A0092B-C50C-407E-A947-70E740481C1C}">
                <a14:useLocalDpi xmlns:a14="http://schemas.microsoft.com/office/drawing/2010/main"/>
              </a:ext>
            </a:extLst>
          </a:blip>
          <a:srcRect l="3641" t="17599" r="21889" b="8717"/>
          <a:stretch/>
        </p:blipFill>
        <p:spPr>
          <a:xfrm>
            <a:off x="2882342" y="1247487"/>
            <a:ext cx="6261658" cy="3472514"/>
          </a:xfrm>
          <a:prstGeom prst="rect">
            <a:avLst/>
          </a:prstGeom>
        </p:spPr>
      </p:pic>
      <p:sp>
        <p:nvSpPr>
          <p:cNvPr id="2" name="כותרת 1"/>
          <p:cNvSpPr>
            <a:spLocks noGrp="1"/>
          </p:cNvSpPr>
          <p:nvPr>
            <p:ph type="title"/>
          </p:nvPr>
        </p:nvSpPr>
        <p:spPr>
          <a:xfrm>
            <a:off x="1345363" y="529389"/>
            <a:ext cx="7423848" cy="535111"/>
          </a:xfrm>
        </p:spPr>
        <p:txBody>
          <a:bodyPr/>
          <a:lstStyle/>
          <a:p>
            <a:r>
              <a:rPr lang="he-IL" dirty="0" smtClean="0"/>
              <a:t>מה עושה רשות הטבע והגנים?</a:t>
            </a:r>
            <a:endParaRPr lang="en-US" dirty="0"/>
          </a:p>
        </p:txBody>
      </p:sp>
      <p:pic>
        <p:nvPicPr>
          <p:cNvPr id="6" name="תמונה 5"/>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01265" y="1141919"/>
            <a:ext cx="3539821" cy="4836694"/>
          </a:xfrm>
          <a:prstGeom prst="rect">
            <a:avLst/>
          </a:prstGeom>
        </p:spPr>
      </p:pic>
      <p:pic>
        <p:nvPicPr>
          <p:cNvPr id="9" name="Picture 10">
            <a:extLst>
              <a:ext uri="{FF2B5EF4-FFF2-40B4-BE49-F238E27FC236}">
                <a16:creationId xmlns:a16="http://schemas.microsoft.com/office/drawing/2014/main" id="{46A16E32-1942-45F6-9F1E-8892319A1CB7}"/>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036541" y="4058654"/>
            <a:ext cx="2107459" cy="2799346"/>
          </a:xfrm>
          <a:prstGeom prst="rect">
            <a:avLst/>
          </a:prstGeom>
        </p:spPr>
      </p:pic>
      <p:pic>
        <p:nvPicPr>
          <p:cNvPr id="12" name="תמונה 11"/>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0" y="1064500"/>
            <a:ext cx="2553568" cy="5674595"/>
          </a:xfrm>
          <a:prstGeom prst="rect">
            <a:avLst/>
          </a:prstGeom>
        </p:spPr>
      </p:pic>
      <p:sp>
        <p:nvSpPr>
          <p:cNvPr id="13" name="TextBox 12"/>
          <p:cNvSpPr txBox="1"/>
          <p:nvPr/>
        </p:nvSpPr>
        <p:spPr>
          <a:xfrm>
            <a:off x="1076297" y="680254"/>
            <a:ext cx="1477272" cy="461665"/>
          </a:xfrm>
          <a:prstGeom prst="rect">
            <a:avLst/>
          </a:prstGeom>
          <a:noFill/>
        </p:spPr>
        <p:txBody>
          <a:bodyPr wrap="square" rtlCol="0">
            <a:spAutoFit/>
          </a:bodyPr>
          <a:lstStyle/>
          <a:p>
            <a:pPr algn="r" rtl="1"/>
            <a:r>
              <a:rPr lang="he-IL" sz="2400" b="1" dirty="0" smtClean="0">
                <a:solidFill>
                  <a:srgbClr val="B8D82B"/>
                </a:solidFill>
              </a:rPr>
              <a:t>בקרוב...</a:t>
            </a:r>
            <a:endParaRPr lang="en-US" sz="2400" b="1" dirty="0">
              <a:solidFill>
                <a:srgbClr val="B8D82B"/>
              </a:solidFill>
            </a:endParaRPr>
          </a:p>
        </p:txBody>
      </p:sp>
      <p:graphicFrame>
        <p:nvGraphicFramePr>
          <p:cNvPr id="10" name="תרשים 9"/>
          <p:cNvGraphicFramePr/>
          <p:nvPr>
            <p:extLst>
              <p:ext uri="{D42A27DB-BD31-4B8C-83A1-F6EECF244321}">
                <p14:modId xmlns:p14="http://schemas.microsoft.com/office/powerpoint/2010/main" val="1686744792"/>
              </p:ext>
            </p:extLst>
          </p:nvPr>
        </p:nvGraphicFramePr>
        <p:xfrm>
          <a:off x="3304675" y="4620125"/>
          <a:ext cx="3731866" cy="2313777"/>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53610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Graphic spid="10"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טקסט 2"/>
          <p:cNvSpPr>
            <a:spLocks noGrp="1"/>
          </p:cNvSpPr>
          <p:nvPr>
            <p:ph type="body" sz="quarter" idx="13"/>
          </p:nvPr>
        </p:nvSpPr>
        <p:spPr>
          <a:xfrm>
            <a:off x="3895198" y="1437704"/>
            <a:ext cx="5082581" cy="2467428"/>
          </a:xfrm>
        </p:spPr>
        <p:txBody>
          <a:bodyPr>
            <a:normAutofit/>
          </a:bodyPr>
          <a:lstStyle/>
          <a:p>
            <a:r>
              <a:rPr lang="he-IL" dirty="0" smtClean="0"/>
              <a:t>בשנת 2014 </a:t>
            </a:r>
          </a:p>
          <a:p>
            <a:r>
              <a:rPr lang="he-IL" dirty="0" smtClean="0"/>
              <a:t>תויגו 25 יעלים במדרשת בן גוריון </a:t>
            </a:r>
          </a:p>
          <a:p>
            <a:r>
              <a:rPr lang="he-IL" dirty="0" smtClean="0"/>
              <a:t>תויגו 27 יעלים במצפה רמון</a:t>
            </a:r>
            <a:endParaRPr lang="he-IL" dirty="0"/>
          </a:p>
          <a:p>
            <a:r>
              <a:rPr lang="he-IL" dirty="0" smtClean="0"/>
              <a:t>ניטור במסלול קבוע אחת לשבועיים </a:t>
            </a:r>
            <a:endParaRPr lang="en-US" dirty="0"/>
          </a:p>
        </p:txBody>
      </p:sp>
      <p:pic>
        <p:nvPicPr>
          <p:cNvPr id="4" name="תמונה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426857" y="3904868"/>
            <a:ext cx="4563453" cy="2953657"/>
          </a:xfrm>
          <a:prstGeom prst="rect">
            <a:avLst/>
          </a:prstGeom>
        </p:spPr>
      </p:pic>
      <p:pic>
        <p:nvPicPr>
          <p:cNvPr id="5" name="תמונה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3905395"/>
            <a:ext cx="4426857" cy="2952605"/>
          </a:xfrm>
          <a:prstGeom prst="rect">
            <a:avLst/>
          </a:prstGeom>
        </p:spPr>
      </p:pic>
      <p:sp>
        <p:nvSpPr>
          <p:cNvPr id="7" name="כותרת 6"/>
          <p:cNvSpPr>
            <a:spLocks noGrp="1"/>
          </p:cNvSpPr>
          <p:nvPr>
            <p:ph type="title"/>
          </p:nvPr>
        </p:nvSpPr>
        <p:spPr>
          <a:xfrm>
            <a:off x="1446962" y="610754"/>
            <a:ext cx="7423848" cy="318161"/>
          </a:xfrm>
        </p:spPr>
        <p:txBody>
          <a:bodyPr/>
          <a:lstStyle/>
          <a:p>
            <a:r>
              <a:rPr lang="he-IL" dirty="0" smtClean="0"/>
              <a:t>נטור יעלים ביישובי הר הנגב</a:t>
            </a:r>
            <a:endParaRPr lang="en-US" dirty="0"/>
          </a:p>
        </p:txBody>
      </p:sp>
      <p:pic>
        <p:nvPicPr>
          <p:cNvPr id="8" name="Picture 29">
            <a:extLst>
              <a:ext uri="{FF2B5EF4-FFF2-40B4-BE49-F238E27FC236}">
                <a16:creationId xmlns:a16="http://schemas.microsoft.com/office/drawing/2014/main" id="{7FDA89A3-58C3-487A-BB2B-4368636F88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083" t="22286" r="47951" b="33937"/>
          <a:stretch/>
        </p:blipFill>
        <p:spPr>
          <a:xfrm>
            <a:off x="69380" y="2420427"/>
            <a:ext cx="1128905" cy="1484705"/>
          </a:xfrm>
          <a:prstGeom prst="rect">
            <a:avLst/>
          </a:prstGeom>
        </p:spPr>
      </p:pic>
      <p:pic>
        <p:nvPicPr>
          <p:cNvPr id="9" name="Picture 15">
            <a:extLst>
              <a:ext uri="{FF2B5EF4-FFF2-40B4-BE49-F238E27FC236}">
                <a16:creationId xmlns:a16="http://schemas.microsoft.com/office/drawing/2014/main" id="{284CF574-0CAC-488B-B1DB-00A73F851160}"/>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19572" t="6411" r="27220" b="43"/>
          <a:stretch/>
        </p:blipFill>
        <p:spPr>
          <a:xfrm>
            <a:off x="1198285" y="1178087"/>
            <a:ext cx="1094971" cy="1443807"/>
          </a:xfrm>
          <a:prstGeom prst="rect">
            <a:avLst/>
          </a:prstGeom>
        </p:spPr>
      </p:pic>
      <p:pic>
        <p:nvPicPr>
          <p:cNvPr id="10" name="Picture 34">
            <a:extLst>
              <a:ext uri="{FF2B5EF4-FFF2-40B4-BE49-F238E27FC236}">
                <a16:creationId xmlns:a16="http://schemas.microsoft.com/office/drawing/2014/main" id="{FD93367C-EEEB-41E8-BE9D-09C7659D2F1E}"/>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l="8381" t="1236" r="35629" b="580"/>
          <a:stretch/>
        </p:blipFill>
        <p:spPr>
          <a:xfrm>
            <a:off x="3342667" y="1201504"/>
            <a:ext cx="1080000" cy="1420390"/>
          </a:xfrm>
          <a:prstGeom prst="rect">
            <a:avLst/>
          </a:prstGeom>
        </p:spPr>
      </p:pic>
      <p:pic>
        <p:nvPicPr>
          <p:cNvPr id="11" name="Picture 36">
            <a:extLst>
              <a:ext uri="{FF2B5EF4-FFF2-40B4-BE49-F238E27FC236}">
                <a16:creationId xmlns:a16="http://schemas.microsoft.com/office/drawing/2014/main" id="{A2254F5D-645E-403A-8C5D-A51808C233BB}"/>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l="6085" t="-23" r="41126" b="7455"/>
          <a:stretch/>
        </p:blipFill>
        <p:spPr>
          <a:xfrm>
            <a:off x="2293256" y="2420427"/>
            <a:ext cx="1080000" cy="1420390"/>
          </a:xfrm>
          <a:prstGeom prst="rect">
            <a:avLst/>
          </a:prstGeom>
        </p:spPr>
      </p:pic>
    </p:spTree>
    <p:extLst>
      <p:ext uri="{BB962C8B-B14F-4D97-AF65-F5344CB8AC3E}">
        <p14:creationId xmlns:p14="http://schemas.microsoft.com/office/powerpoint/2010/main" val="19946025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75355" y="2665289"/>
            <a:ext cx="8755655" cy="3740253"/>
          </a:xfrm>
          <a:prstGeom prst="rect">
            <a:avLst/>
          </a:prstGeom>
        </p:spPr>
      </p:pic>
      <p:sp>
        <p:nvSpPr>
          <p:cNvPr id="5" name="TextBox 4"/>
          <p:cNvSpPr txBox="1"/>
          <p:nvPr/>
        </p:nvSpPr>
        <p:spPr>
          <a:xfrm>
            <a:off x="1903515" y="6165885"/>
            <a:ext cx="7027495" cy="461665"/>
          </a:xfrm>
          <a:prstGeom prst="rect">
            <a:avLst/>
          </a:prstGeom>
          <a:noFill/>
        </p:spPr>
        <p:txBody>
          <a:bodyPr wrap="square" rtlCol="0">
            <a:spAutoFit/>
          </a:bodyPr>
          <a:lstStyle/>
          <a:p>
            <a:r>
              <a:rPr lang="he-IL" dirty="0" smtClean="0"/>
              <a:t>מתוך: </a:t>
            </a:r>
            <a:r>
              <a:rPr lang="he-IL" dirty="0" err="1" smtClean="0"/>
              <a:t>תיזה</a:t>
            </a:r>
            <a:r>
              <a:rPr lang="he-IL" dirty="0" smtClean="0"/>
              <a:t> - </a:t>
            </a:r>
            <a:r>
              <a:rPr lang="he-IL" sz="2400" dirty="0" smtClean="0"/>
              <a:t>עידן גודמן </a:t>
            </a:r>
            <a:r>
              <a:rPr lang="he-IL" dirty="0" smtClean="0"/>
              <a:t>בהנחיית שירלי בר דוד , גילה כחילה ודיויד זלץ </a:t>
            </a:r>
            <a:endParaRPr lang="en-US" dirty="0"/>
          </a:p>
        </p:txBody>
      </p:sp>
      <p:sp>
        <p:nvSpPr>
          <p:cNvPr id="6" name="TextBox 5"/>
          <p:cNvSpPr txBox="1"/>
          <p:nvPr/>
        </p:nvSpPr>
        <p:spPr>
          <a:xfrm>
            <a:off x="4171915" y="5091636"/>
            <a:ext cx="1770743" cy="369332"/>
          </a:xfrm>
          <a:prstGeom prst="rect">
            <a:avLst/>
          </a:prstGeom>
          <a:noFill/>
        </p:spPr>
        <p:txBody>
          <a:bodyPr wrap="square" rtlCol="0">
            <a:spAutoFit/>
          </a:bodyPr>
          <a:lstStyle/>
          <a:p>
            <a:pPr algn="r" rtl="1"/>
            <a:r>
              <a:rPr lang="he-IL" b="1" dirty="0" smtClean="0">
                <a:solidFill>
                  <a:srgbClr val="20413A"/>
                </a:solidFill>
              </a:rPr>
              <a:t>מדרשת בן-גוריון</a:t>
            </a:r>
            <a:endParaRPr lang="en-US" b="1" dirty="0">
              <a:solidFill>
                <a:srgbClr val="20413A"/>
              </a:solidFill>
            </a:endParaRPr>
          </a:p>
        </p:txBody>
      </p:sp>
      <p:sp>
        <p:nvSpPr>
          <p:cNvPr id="7" name="TextBox 6"/>
          <p:cNvSpPr txBox="1"/>
          <p:nvPr/>
        </p:nvSpPr>
        <p:spPr>
          <a:xfrm>
            <a:off x="2031277" y="5091636"/>
            <a:ext cx="1299972" cy="369332"/>
          </a:xfrm>
          <a:prstGeom prst="rect">
            <a:avLst/>
          </a:prstGeom>
          <a:noFill/>
        </p:spPr>
        <p:txBody>
          <a:bodyPr wrap="square" rtlCol="0">
            <a:spAutoFit/>
          </a:bodyPr>
          <a:lstStyle/>
          <a:p>
            <a:pPr algn="r" rtl="1"/>
            <a:r>
              <a:rPr lang="he-IL" b="1" dirty="0" smtClean="0">
                <a:solidFill>
                  <a:srgbClr val="20413A"/>
                </a:solidFill>
              </a:rPr>
              <a:t>מצפה רמון</a:t>
            </a:r>
            <a:endParaRPr lang="en-US" b="1" dirty="0">
              <a:solidFill>
                <a:srgbClr val="20413A"/>
              </a:solidFill>
            </a:endParaRPr>
          </a:p>
        </p:txBody>
      </p:sp>
      <p:sp>
        <p:nvSpPr>
          <p:cNvPr id="8" name="TextBox 7"/>
          <p:cNvSpPr txBox="1"/>
          <p:nvPr/>
        </p:nvSpPr>
        <p:spPr>
          <a:xfrm>
            <a:off x="6822761" y="5060327"/>
            <a:ext cx="945197" cy="369332"/>
          </a:xfrm>
          <a:prstGeom prst="rect">
            <a:avLst/>
          </a:prstGeom>
          <a:noFill/>
        </p:spPr>
        <p:txBody>
          <a:bodyPr wrap="square" rtlCol="0">
            <a:spAutoFit/>
          </a:bodyPr>
          <a:lstStyle/>
          <a:p>
            <a:pPr algn="r" rtl="1"/>
            <a:r>
              <a:rPr lang="he-IL" b="1" dirty="0" smtClean="0">
                <a:solidFill>
                  <a:srgbClr val="20413A"/>
                </a:solidFill>
              </a:rPr>
              <a:t>יחד</a:t>
            </a:r>
            <a:endParaRPr lang="en-US" b="1" dirty="0">
              <a:solidFill>
                <a:srgbClr val="20413A"/>
              </a:solidFill>
            </a:endParaRPr>
          </a:p>
        </p:txBody>
      </p:sp>
      <p:sp>
        <p:nvSpPr>
          <p:cNvPr id="13" name="כותרת 1"/>
          <p:cNvSpPr txBox="1">
            <a:spLocks/>
          </p:cNvSpPr>
          <p:nvPr/>
        </p:nvSpPr>
        <p:spPr>
          <a:xfrm>
            <a:off x="1345363" y="529389"/>
            <a:ext cx="7423848" cy="535111"/>
          </a:xfrm>
          <a:prstGeom prst="rect">
            <a:avLst/>
          </a:prstGeom>
        </p:spPr>
        <p:txBody>
          <a:bodyPr>
            <a:noAutofit/>
          </a:bodyPr>
          <a:lstStyle>
            <a:lvl1pPr algn="r" defTabSz="914400" rtl="1" eaLnBrk="1" latinLnBrk="0" hangingPunct="1">
              <a:spcBef>
                <a:spcPct val="0"/>
              </a:spcBef>
              <a:buNone/>
              <a:defRPr sz="3800" b="1" kern="1200">
                <a:solidFill>
                  <a:srgbClr val="B59CC6"/>
                </a:solidFill>
                <a:latin typeface="+mj-lt"/>
                <a:ea typeface="+mj-ea"/>
                <a:cs typeface="+mn-cs"/>
              </a:defRPr>
            </a:lvl1pPr>
          </a:lstStyle>
          <a:p>
            <a:r>
              <a:rPr lang="he-IL" dirty="0" smtClean="0"/>
              <a:t>נאמנות היעלים לאתרם</a:t>
            </a:r>
            <a:endParaRPr lang="en-US" dirty="0"/>
          </a:p>
        </p:txBody>
      </p:sp>
      <p:pic>
        <p:nvPicPr>
          <p:cNvPr id="18" name="Picture 29">
            <a:extLst>
              <a:ext uri="{FF2B5EF4-FFF2-40B4-BE49-F238E27FC236}">
                <a16:creationId xmlns:a16="http://schemas.microsoft.com/office/drawing/2014/main" id="{7FDA89A3-58C3-487A-BB2B-4368636F88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083" t="22286" r="47951" b="33937"/>
          <a:stretch/>
        </p:blipFill>
        <p:spPr>
          <a:xfrm flipH="1">
            <a:off x="6590640" y="1926222"/>
            <a:ext cx="546892" cy="719257"/>
          </a:xfrm>
          <a:prstGeom prst="rect">
            <a:avLst/>
          </a:prstGeom>
        </p:spPr>
      </p:pic>
      <p:pic>
        <p:nvPicPr>
          <p:cNvPr id="19" name="Picture 36">
            <a:extLst>
              <a:ext uri="{FF2B5EF4-FFF2-40B4-BE49-F238E27FC236}">
                <a16:creationId xmlns:a16="http://schemas.microsoft.com/office/drawing/2014/main" id="{A2254F5D-645E-403A-8C5D-A51808C233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085" t="-23" r="41126" b="7455"/>
          <a:stretch/>
        </p:blipFill>
        <p:spPr>
          <a:xfrm flipH="1">
            <a:off x="7767958" y="1900104"/>
            <a:ext cx="523200" cy="688100"/>
          </a:xfrm>
          <a:prstGeom prst="rect">
            <a:avLst/>
          </a:prstGeom>
        </p:spPr>
      </p:pic>
      <p:pic>
        <p:nvPicPr>
          <p:cNvPr id="21" name="Picture 29">
            <a:extLst>
              <a:ext uri="{FF2B5EF4-FFF2-40B4-BE49-F238E27FC236}">
                <a16:creationId xmlns:a16="http://schemas.microsoft.com/office/drawing/2014/main" id="{7FDA89A3-58C3-487A-BB2B-4368636F88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083" t="22286" r="47951" b="33937"/>
          <a:stretch/>
        </p:blipFill>
        <p:spPr>
          <a:xfrm flipH="1">
            <a:off x="4287370" y="1919186"/>
            <a:ext cx="546892" cy="719257"/>
          </a:xfrm>
          <a:prstGeom prst="rect">
            <a:avLst/>
          </a:prstGeom>
        </p:spPr>
      </p:pic>
      <p:pic>
        <p:nvPicPr>
          <p:cNvPr id="22" name="Picture 36">
            <a:extLst>
              <a:ext uri="{FF2B5EF4-FFF2-40B4-BE49-F238E27FC236}">
                <a16:creationId xmlns:a16="http://schemas.microsoft.com/office/drawing/2014/main" id="{A2254F5D-645E-403A-8C5D-A51808C233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085" t="-23" r="41126" b="7455"/>
          <a:stretch/>
        </p:blipFill>
        <p:spPr>
          <a:xfrm flipH="1">
            <a:off x="5464688" y="1893068"/>
            <a:ext cx="523200" cy="688100"/>
          </a:xfrm>
          <a:prstGeom prst="rect">
            <a:avLst/>
          </a:prstGeom>
        </p:spPr>
      </p:pic>
      <p:pic>
        <p:nvPicPr>
          <p:cNvPr id="23" name="Picture 29">
            <a:extLst>
              <a:ext uri="{FF2B5EF4-FFF2-40B4-BE49-F238E27FC236}">
                <a16:creationId xmlns:a16="http://schemas.microsoft.com/office/drawing/2014/main" id="{7FDA89A3-58C3-487A-BB2B-4368636F88D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7083" t="22286" r="47951" b="33937"/>
          <a:stretch/>
        </p:blipFill>
        <p:spPr>
          <a:xfrm flipH="1">
            <a:off x="1696817" y="1926222"/>
            <a:ext cx="546892" cy="719257"/>
          </a:xfrm>
          <a:prstGeom prst="rect">
            <a:avLst/>
          </a:prstGeom>
        </p:spPr>
      </p:pic>
      <p:pic>
        <p:nvPicPr>
          <p:cNvPr id="24" name="Picture 36">
            <a:extLst>
              <a:ext uri="{FF2B5EF4-FFF2-40B4-BE49-F238E27FC236}">
                <a16:creationId xmlns:a16="http://schemas.microsoft.com/office/drawing/2014/main" id="{A2254F5D-645E-403A-8C5D-A51808C233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l="6085" t="-23" r="41126" b="7455"/>
          <a:stretch/>
        </p:blipFill>
        <p:spPr>
          <a:xfrm flipH="1">
            <a:off x="2874135" y="1900104"/>
            <a:ext cx="523200" cy="688100"/>
          </a:xfrm>
          <a:prstGeom prst="rect">
            <a:avLst/>
          </a:prstGeom>
        </p:spPr>
      </p:pic>
    </p:spTree>
    <p:extLst>
      <p:ext uri="{BB962C8B-B14F-4D97-AF65-F5344CB8AC3E}">
        <p14:creationId xmlns:p14="http://schemas.microsoft.com/office/powerpoint/2010/main" val="3847697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3099" y="1542810"/>
            <a:ext cx="4568558" cy="2840503"/>
          </a:xfrm>
          <a:prstGeom prst="rect">
            <a:avLst/>
          </a:prstGeom>
          <a:noFill/>
        </p:spPr>
      </p:pic>
      <p:sp>
        <p:nvSpPr>
          <p:cNvPr id="2" name="כותרת 1"/>
          <p:cNvSpPr>
            <a:spLocks noGrp="1"/>
          </p:cNvSpPr>
          <p:nvPr>
            <p:ph type="title"/>
          </p:nvPr>
        </p:nvSpPr>
        <p:spPr>
          <a:xfrm>
            <a:off x="1446962" y="1146629"/>
            <a:ext cx="7697038" cy="1074057"/>
          </a:xfrm>
        </p:spPr>
        <p:txBody>
          <a:bodyPr>
            <a:normAutofit fontScale="90000"/>
          </a:bodyPr>
          <a:lstStyle/>
          <a:p>
            <a:r>
              <a:rPr lang="he-IL" dirty="0" smtClean="0"/>
              <a:t>נוכחות היעלים באביב קטנה ביותר </a:t>
            </a:r>
            <a:br>
              <a:rPr lang="he-IL" dirty="0" smtClean="0"/>
            </a:br>
            <a:r>
              <a:rPr lang="he-IL" dirty="0" smtClean="0"/>
              <a:t>ובסתיו הגבוהה ביותר</a:t>
            </a:r>
            <a:endParaRPr lang="en-US" dirty="0"/>
          </a:p>
        </p:txBody>
      </p:sp>
      <p:pic>
        <p:nvPicPr>
          <p:cNvPr id="4" name="Picture 20"/>
          <p:cNvPicPr/>
          <p:nvPr/>
        </p:nvPicPr>
        <p:blipFill>
          <a:blip r:embed="rId3" cstate="email">
            <a:extLst>
              <a:ext uri="{28A0092B-C50C-407E-A947-70E740481C1C}">
                <a14:useLocalDpi xmlns:a14="http://schemas.microsoft.com/office/drawing/2010/main"/>
              </a:ext>
            </a:extLst>
          </a:blip>
          <a:srcRect/>
          <a:stretch>
            <a:fillRect/>
          </a:stretch>
        </p:blipFill>
        <p:spPr bwMode="auto">
          <a:xfrm>
            <a:off x="4635379" y="3887053"/>
            <a:ext cx="4277939" cy="2680744"/>
          </a:xfrm>
          <a:prstGeom prst="rect">
            <a:avLst/>
          </a:prstGeom>
          <a:noFill/>
        </p:spPr>
      </p:pic>
      <p:sp>
        <p:nvSpPr>
          <p:cNvPr id="6" name="TextBox 5"/>
          <p:cNvSpPr txBox="1"/>
          <p:nvPr/>
        </p:nvSpPr>
        <p:spPr>
          <a:xfrm>
            <a:off x="6272315" y="4013980"/>
            <a:ext cx="1770743" cy="369332"/>
          </a:xfrm>
          <a:prstGeom prst="rect">
            <a:avLst/>
          </a:prstGeom>
          <a:noFill/>
        </p:spPr>
        <p:txBody>
          <a:bodyPr wrap="square" rtlCol="0">
            <a:spAutoFit/>
          </a:bodyPr>
          <a:lstStyle/>
          <a:p>
            <a:pPr algn="r" rtl="1"/>
            <a:r>
              <a:rPr lang="he-IL" dirty="0" smtClean="0">
                <a:solidFill>
                  <a:srgbClr val="20413A"/>
                </a:solidFill>
              </a:rPr>
              <a:t>מדרשת בן-גוריון</a:t>
            </a:r>
            <a:endParaRPr lang="en-US" dirty="0">
              <a:solidFill>
                <a:srgbClr val="20413A"/>
              </a:solidFill>
            </a:endParaRPr>
          </a:p>
        </p:txBody>
      </p:sp>
      <p:sp>
        <p:nvSpPr>
          <p:cNvPr id="7" name="TextBox 6"/>
          <p:cNvSpPr txBox="1"/>
          <p:nvPr/>
        </p:nvSpPr>
        <p:spPr>
          <a:xfrm>
            <a:off x="1956400" y="1582186"/>
            <a:ext cx="1299972" cy="369332"/>
          </a:xfrm>
          <a:prstGeom prst="rect">
            <a:avLst/>
          </a:prstGeom>
          <a:noFill/>
        </p:spPr>
        <p:txBody>
          <a:bodyPr wrap="square" rtlCol="0">
            <a:spAutoFit/>
          </a:bodyPr>
          <a:lstStyle/>
          <a:p>
            <a:pPr algn="r" rtl="1"/>
            <a:r>
              <a:rPr lang="he-IL" dirty="0" smtClean="0">
                <a:solidFill>
                  <a:srgbClr val="20413A"/>
                </a:solidFill>
              </a:rPr>
              <a:t>מצפה רמון</a:t>
            </a:r>
            <a:endParaRPr lang="en-US" dirty="0">
              <a:solidFill>
                <a:srgbClr val="20413A"/>
              </a:solidFill>
            </a:endParaRPr>
          </a:p>
        </p:txBody>
      </p:sp>
    </p:spTree>
    <p:extLst>
      <p:ext uri="{BB962C8B-B14F-4D97-AF65-F5344CB8AC3E}">
        <p14:creationId xmlns:p14="http://schemas.microsoft.com/office/powerpoint/2010/main" val="38205152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446961" y="1230208"/>
            <a:ext cx="7423848" cy="318161"/>
          </a:xfrm>
        </p:spPr>
        <p:txBody>
          <a:bodyPr>
            <a:normAutofit fontScale="90000"/>
          </a:bodyPr>
          <a:lstStyle/>
          <a:p>
            <a:r>
              <a:rPr lang="he-IL" dirty="0" smtClean="0"/>
              <a:t>ניטור יעלים מצפה רמון</a:t>
            </a:r>
            <a:endParaRPr lang="en-GB" dirty="0"/>
          </a:p>
        </p:txBody>
      </p:sp>
      <p:graphicFrame>
        <p:nvGraphicFramePr>
          <p:cNvPr id="7" name="Chart 4">
            <a:extLst>
              <a:ext uri="{FF2B5EF4-FFF2-40B4-BE49-F238E27FC236}">
                <a16:creationId xmlns:a16="http://schemas.microsoft.com/office/drawing/2014/main" id="{8D9613E1-D4CA-40C2-9FBE-E4C24B1C7ED2}"/>
              </a:ext>
            </a:extLst>
          </p:cNvPr>
          <p:cNvGraphicFramePr>
            <a:graphicFrameLocks/>
          </p:cNvGraphicFramePr>
          <p:nvPr>
            <p:extLst>
              <p:ext uri="{D42A27DB-BD31-4B8C-83A1-F6EECF244321}">
                <p14:modId xmlns:p14="http://schemas.microsoft.com/office/powerpoint/2010/main" val="2927076954"/>
              </p:ext>
            </p:extLst>
          </p:nvPr>
        </p:nvGraphicFramePr>
        <p:xfrm>
          <a:off x="297543" y="1389289"/>
          <a:ext cx="4572000" cy="28892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Chart 5">
            <a:extLst>
              <a:ext uri="{FF2B5EF4-FFF2-40B4-BE49-F238E27FC236}">
                <a16:creationId xmlns:a16="http://schemas.microsoft.com/office/drawing/2014/main" id="{F997A0C7-5D8C-4ADE-B814-398884A6F3C1}"/>
              </a:ext>
            </a:extLst>
          </p:cNvPr>
          <p:cNvGraphicFramePr>
            <a:graphicFrameLocks/>
          </p:cNvGraphicFramePr>
          <p:nvPr>
            <p:extLst>
              <p:ext uri="{D42A27DB-BD31-4B8C-83A1-F6EECF244321}">
                <p14:modId xmlns:p14="http://schemas.microsoft.com/office/powerpoint/2010/main" val="2335760254"/>
              </p:ext>
            </p:extLst>
          </p:nvPr>
        </p:nvGraphicFramePr>
        <p:xfrm>
          <a:off x="3955143" y="3856718"/>
          <a:ext cx="4572000" cy="2889250"/>
        </p:xfrm>
        <a:graphic>
          <a:graphicData uri="http://schemas.openxmlformats.org/drawingml/2006/chart">
            <c:chart xmlns:c="http://schemas.openxmlformats.org/drawingml/2006/chart" xmlns:r="http://schemas.openxmlformats.org/officeDocument/2006/relationships" r:id="rId3"/>
          </a:graphicData>
        </a:graphic>
      </p:graphicFrame>
      <p:pic>
        <p:nvPicPr>
          <p:cNvPr id="2" name="תמונה 1"/>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5602966" y="2078154"/>
            <a:ext cx="2634117" cy="1024728"/>
          </a:xfrm>
          <a:prstGeom prst="rect">
            <a:avLst/>
          </a:prstGeom>
        </p:spPr>
      </p:pic>
    </p:spTree>
    <p:extLst>
      <p:ext uri="{BB962C8B-B14F-4D97-AF65-F5344CB8AC3E}">
        <p14:creationId xmlns:p14="http://schemas.microsoft.com/office/powerpoint/2010/main" val="3343599284"/>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עיצוב מותאם אישית">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4523</TotalTime>
  <Words>511</Words>
  <Application>Microsoft Office PowerPoint</Application>
  <PresentationFormat>‫הצגה על המסך (4:3)</PresentationFormat>
  <Paragraphs>105</Paragraphs>
  <Slides>16</Slides>
  <Notes>6</Notes>
  <HiddenSlides>0</HiddenSlides>
  <MMClips>0</MMClips>
  <ScaleCrop>false</ScaleCrop>
  <HeadingPairs>
    <vt:vector size="6" baseType="variant">
      <vt:variant>
        <vt:lpstr>גופנים בשימוש</vt:lpstr>
      </vt:variant>
      <vt:variant>
        <vt:i4>4</vt:i4>
      </vt:variant>
      <vt:variant>
        <vt:lpstr>ערכת נושא</vt:lpstr>
      </vt:variant>
      <vt:variant>
        <vt:i4>2</vt:i4>
      </vt:variant>
      <vt:variant>
        <vt:lpstr>כותרות שקופיות</vt:lpstr>
      </vt:variant>
      <vt:variant>
        <vt:i4>16</vt:i4>
      </vt:variant>
    </vt:vector>
  </HeadingPairs>
  <TitlesOfParts>
    <vt:vector size="22" baseType="lpstr">
      <vt:lpstr>Arial</vt:lpstr>
      <vt:lpstr>Calibri</vt:lpstr>
      <vt:lpstr>Guttman Frnew</vt:lpstr>
      <vt:lpstr>Times New Roman</vt:lpstr>
      <vt:lpstr>עיצוב מותאם אישית</vt:lpstr>
      <vt:lpstr>1_עיצוב מותאם אישית</vt:lpstr>
      <vt:lpstr>יעלים ביישובים ברכה או קללה?</vt:lpstr>
      <vt:lpstr>חיות בר בערים וביישובים בארץ ובעולם</vt:lpstr>
      <vt:lpstr> יעל נובי  Capra nubiana </vt:lpstr>
      <vt:lpstr>קונפליקט יעלים ביישובים</vt:lpstr>
      <vt:lpstr>מה עושה רשות הטבע והגנים?</vt:lpstr>
      <vt:lpstr>נטור יעלים ביישובי הר הנגב</vt:lpstr>
      <vt:lpstr>מצגת של PowerPoint‏</vt:lpstr>
      <vt:lpstr>נוכחות היעלים באביב קטנה ביותר  ובסתיו הגבוהה ביותר</vt:lpstr>
      <vt:lpstr>ניטור יעלים מצפה רמון</vt:lpstr>
      <vt:lpstr>יעלי המדרשה ויעלי עין עבדת</vt:lpstr>
      <vt:lpstr>ספירת יעלים בבקעת צין</vt:lpstr>
      <vt:lpstr>השפעת המשקעים על גודל אוכלוסיית היעלים</vt:lpstr>
      <vt:lpstr>השפעת המשקעים על הרבייה</vt:lpstr>
      <vt:lpstr>הסתגלות יעלים לבני אדם</vt:lpstr>
      <vt:lpstr>Results</vt:lpstr>
      <vt:lpstr>מילות סכום</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firma22</dc:creator>
  <cp:lastModifiedBy>יהושע שקדי Yehoshua Shkedy</cp:lastModifiedBy>
  <cp:revision>148</cp:revision>
  <dcterms:created xsi:type="dcterms:W3CDTF">2014-09-10T08:47:34Z</dcterms:created>
  <dcterms:modified xsi:type="dcterms:W3CDTF">2022-03-09T18:29:07Z</dcterms:modified>
</cp:coreProperties>
</file>