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2" r:id="rId3"/>
    <p:sldId id="289" r:id="rId4"/>
    <p:sldId id="312" r:id="rId5"/>
    <p:sldId id="315" r:id="rId6"/>
    <p:sldId id="311" r:id="rId7"/>
    <p:sldId id="313" r:id="rId8"/>
    <p:sldId id="314" r:id="rId9"/>
    <p:sldId id="316" r:id="rId10"/>
    <p:sldId id="317" r:id="rId11"/>
    <p:sldId id="318" r:id="rId12"/>
    <p:sldId id="319" r:id="rId13"/>
    <p:sldId id="323" r:id="rId14"/>
    <p:sldId id="326" r:id="rId15"/>
    <p:sldId id="328" r:id="rId16"/>
    <p:sldId id="329" r:id="rId17"/>
    <p:sldId id="330" r:id="rId18"/>
    <p:sldId id="331" r:id="rId19"/>
    <p:sldId id="332" r:id="rId20"/>
    <p:sldId id="333" r:id="rId21"/>
    <p:sldId id="307" r:id="rId22"/>
    <p:sldId id="308" r:id="rId23"/>
    <p:sldId id="325" r:id="rId24"/>
    <p:sldId id="327" r:id="rId25"/>
    <p:sldId id="334" r:id="rId26"/>
    <p:sldId id="335" r:id="rId27"/>
    <p:sldId id="309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עמית דולב amit dolev" initials="עדad" lastIdx="2" clrIdx="0">
    <p:extLst>
      <p:ext uri="{19B8F6BF-5375-455C-9EA6-DF929625EA0E}">
        <p15:presenceInfo xmlns:p15="http://schemas.microsoft.com/office/powerpoint/2012/main" userId="S-1-5-21-1670145878-1703358293-184960113-187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BDF0"/>
    <a:srgbClr val="E76D1A"/>
    <a:srgbClr val="EB7255"/>
    <a:srgbClr val="EB7154"/>
    <a:srgbClr val="E87159"/>
    <a:srgbClr val="B8D82B"/>
    <a:srgbClr val="004437"/>
    <a:srgbClr val="F8E258"/>
    <a:srgbClr val="B59CC6"/>
    <a:srgbClr val="204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5" autoAdjust="0"/>
    <p:restoredTop sz="86388" autoAdjust="0"/>
  </p:normalViewPr>
  <p:slideViewPr>
    <p:cSldViewPr snapToGrid="0" showGuides="1">
      <p:cViewPr varScale="1">
        <p:scale>
          <a:sx n="57" d="100"/>
          <a:sy n="57" d="100"/>
        </p:scale>
        <p:origin x="236" y="52"/>
      </p:cViewPr>
      <p:guideLst>
        <p:guide orient="horz" pos="2160"/>
        <p:guide pos="5556"/>
      </p:guideLst>
    </p:cSldViewPr>
  </p:slideViewPr>
  <p:outlineViewPr>
    <p:cViewPr>
      <p:scale>
        <a:sx n="33" d="100"/>
        <a:sy n="33" d="100"/>
      </p:scale>
      <p:origin x="0" y="-4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A2AD2-E159-493C-B36B-56A56D87A572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F21D-9888-4C21-B75E-8DCB990EC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79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C3AE5-A434-4F95-8D28-093488A647E5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BC8D-DB39-46D7-9837-478B9C6F3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87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286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477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890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918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017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27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91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347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984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654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9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910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7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167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72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30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259"/>
            <a:ext cx="9144000" cy="3228988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4368" y="1266092"/>
            <a:ext cx="4026877" cy="71343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ראשית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49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7603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216025"/>
            <a:ext cx="3084513" cy="5641975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0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926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1188" y="1902525"/>
            <a:ext cx="4449622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150347"/>
            <a:ext cx="4320791" cy="3808326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421188" y="4089400"/>
            <a:ext cx="4429125" cy="1868488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834890"/>
            <a:ext cx="4401945" cy="315457"/>
          </a:xfrm>
        </p:spPr>
        <p:txBody>
          <a:bodyPr>
            <a:normAutofit/>
          </a:bodyPr>
          <a:lstStyle>
            <a:lvl1pPr marL="0" indent="0" algn="just" rtl="1">
              <a:buNone/>
              <a:defRPr sz="1400" baseline="0">
                <a:solidFill>
                  <a:srgbClr val="004437"/>
                </a:solidFill>
              </a:defRPr>
            </a:lvl1pPr>
          </a:lstStyle>
          <a:p>
            <a:pPr lvl="0"/>
            <a:r>
              <a:rPr lang="he-IL" dirty="0"/>
              <a:t>תיאור תמונה לדוגמה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421188" y="3729579"/>
            <a:ext cx="4533846" cy="359821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4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תיאור תמונה לדוגמה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22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23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970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169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64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1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6"/>
            <a:ext cx="7423848" cy="318161"/>
          </a:xfrm>
        </p:spPr>
        <p:txBody>
          <a:bodyPr>
            <a:noAutofit/>
          </a:bodyPr>
          <a:lstStyle>
            <a:lvl1pPr algn="r">
              <a:defRPr sz="285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4" y="2262385"/>
            <a:ext cx="5329237" cy="523875"/>
          </a:xfrm>
        </p:spPr>
        <p:txBody>
          <a:bodyPr/>
          <a:lstStyle>
            <a:lvl1pPr marL="0" indent="0" algn="r" rtl="1">
              <a:buNone/>
              <a:defRPr sz="2100"/>
            </a:lvl1pPr>
          </a:lstStyle>
          <a:p>
            <a:r>
              <a:rPr lang="he-IL" sz="1275" b="1" dirty="0">
                <a:solidFill>
                  <a:srgbClr val="004437"/>
                </a:solidFill>
              </a:rPr>
              <a:t>כותרת משנה לדוגמה</a:t>
            </a:r>
            <a:endParaRPr lang="en-GB" sz="1275" b="1" dirty="0">
              <a:solidFill>
                <a:srgbClr val="004437"/>
              </a:solidFill>
            </a:endParaRPr>
          </a:p>
        </p:txBody>
      </p:sp>
      <p:pic>
        <p:nvPicPr>
          <p:cNvPr id="8194" name="Picture 2" descr="G:\שיווק\איורים\איורים PNG\IURIM-67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4428163"/>
            <a:ext cx="1643864" cy="24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364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8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2535" y="4698000"/>
            <a:ext cx="82442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3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34251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9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204988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4698000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0073" y="3798030"/>
            <a:ext cx="83720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4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8"/>
          <a:stretch/>
        </p:blipFill>
        <p:spPr>
          <a:xfrm>
            <a:off x="1100664" y="4594835"/>
            <a:ext cx="2160000" cy="1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4" y="3784223"/>
            <a:ext cx="2160000" cy="2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053D9-701C-444A-8C64-AAC652109DA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7385396" y="6033247"/>
            <a:ext cx="1758604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1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82" r:id="rId5"/>
    <p:sldLayoutId id="2147483683" r:id="rId6"/>
    <p:sldLayoutId id="2147483675" r:id="rId7"/>
    <p:sldLayoutId id="2147483676" r:id="rId8"/>
    <p:sldLayoutId id="2147483677" r:id="rId9"/>
    <p:sldLayoutId id="2147483681" r:id="rId10"/>
    <p:sldLayoutId id="2147483678" r:id="rId11"/>
    <p:sldLayoutId id="2147483679" r:id="rId12"/>
    <p:sldLayoutId id="2147483680" r:id="rId13"/>
    <p:sldLayoutId id="2147483684" r:id="rId14"/>
    <p:sldLayoutId id="2147483698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0hM0jk7-tp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53025375698/posts/10159505859825699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hosting.gogeek.co.il/haifa_boars/" TargetMode="Externa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 txBox="1">
            <a:spLocks noGrp="1"/>
          </p:cNvSpPr>
          <p:nvPr>
            <p:ph type="title" idx="4294967295"/>
          </p:nvPr>
        </p:nvSpPr>
        <p:spPr>
          <a:xfrm>
            <a:off x="1154472" y="543878"/>
            <a:ext cx="7772400" cy="10249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49BDF0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חזירי בר בחיפה: דרכי התמודדות עם קונפליקט</a:t>
            </a:r>
          </a:p>
        </p:txBody>
      </p:sp>
      <p:sp>
        <p:nvSpPr>
          <p:cNvPr id="6" name="מלבן 5"/>
          <p:cNvSpPr/>
          <p:nvPr/>
        </p:nvSpPr>
        <p:spPr>
          <a:xfrm>
            <a:off x="1" y="3308707"/>
            <a:ext cx="2143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https://www.youtube.com/watch?v=0hM0jk7-tpo</a:t>
            </a:r>
            <a:endParaRPr lang="he-IL" dirty="0"/>
          </a:p>
          <a:p>
            <a:endParaRPr lang="he-IL" dirty="0"/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CF1D5A49-29E8-6E73-3E3D-3D5A52FE6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025" y="1568824"/>
            <a:ext cx="9120924" cy="5207766"/>
            <a:chOff x="77025" y="1568824"/>
            <a:chExt cx="9120924" cy="5207766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25" y="1568824"/>
              <a:ext cx="3384083" cy="1639222"/>
            </a:xfrm>
            <a:prstGeom prst="rect">
              <a:avLst/>
            </a:prstGeom>
          </p:spPr>
        </p:pic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9469" y="2878483"/>
              <a:ext cx="3264183" cy="237754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41755" y="3313471"/>
              <a:ext cx="558166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he-IL" dirty="0"/>
                <a:t>לפני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67496" y="4618432"/>
              <a:ext cx="627096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he-IL" dirty="0"/>
                <a:t>אחרי</a:t>
              </a:r>
            </a:p>
          </p:txBody>
        </p:sp>
        <p:pic>
          <p:nvPicPr>
            <p:cNvPr id="5" name="תמונה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7042" y="4987764"/>
              <a:ext cx="3460907" cy="178882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775503" y="6066503"/>
            <a:ext cx="320472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he-IL" sz="2000" b="1" dirty="0"/>
              <a:t>עמית דולב, יעל אולק ועידו גל</a:t>
            </a:r>
          </a:p>
          <a:p>
            <a:pPr algn="ctr" rtl="1"/>
            <a:r>
              <a:rPr lang="he-IL" sz="2000" b="1" dirty="0"/>
              <a:t>10/3/2022</a:t>
            </a:r>
          </a:p>
        </p:txBody>
      </p:sp>
      <p:pic>
        <p:nvPicPr>
          <p:cNvPr id="10" name="תמונה 9" descr="לוגו עיריית חיפה ולוגו רשות הטבע והגנים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495" y="1634109"/>
            <a:ext cx="164606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1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125497" y="1675506"/>
            <a:ext cx="3018503" cy="4056700"/>
          </a:xfrm>
          <a:solidFill>
            <a:schemeClr val="bg1"/>
          </a:solidFill>
        </p:spPr>
        <p:txBody>
          <a:bodyPr/>
          <a:lstStyle/>
          <a:p>
            <a:r>
              <a:rPr lang="he-IL" sz="2400" dirty="0"/>
              <a:t>כללי:</a:t>
            </a:r>
          </a:p>
          <a:p>
            <a:r>
              <a:rPr lang="he-IL" sz="2400" u="sng" dirty="0"/>
              <a:t>הפיכת פחים </a:t>
            </a:r>
            <a:r>
              <a:rPr lang="he-IL" sz="2400" dirty="0"/>
              <a:t>–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מס' אירועי פחים ההפוכים: ירד </a:t>
            </a:r>
            <a:r>
              <a:rPr lang="he-IL" sz="2400" b="1" dirty="0"/>
              <a:t>פי~10</a:t>
            </a:r>
            <a:r>
              <a:rPr lang="he-IL" sz="2400" dirty="0"/>
              <a:t> מיוני 2021 עד פברואר 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סיבות אפשריות: סניטציה נרחבת, לצד עונת שנה. </a:t>
            </a:r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א. צמצום מקורות מזון וסניטציה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2" name="תמונה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5505"/>
            <a:ext cx="6032299" cy="5262732"/>
          </a:xfrm>
          <a:prstGeom prst="rect">
            <a:avLst/>
          </a:prstGeom>
        </p:spPr>
      </p:pic>
      <p:pic>
        <p:nvPicPr>
          <p:cNvPr id="11" name="תמונה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497" y="1188370"/>
            <a:ext cx="3126658" cy="2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6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060723" y="1278196"/>
            <a:ext cx="5003817" cy="2601218"/>
          </a:xfrm>
          <a:solidFill>
            <a:schemeClr val="bg1"/>
          </a:solidFill>
        </p:spPr>
        <p:txBody>
          <a:bodyPr/>
          <a:lstStyle/>
          <a:p>
            <a:r>
              <a:rPr lang="he-IL" sz="2200" u="sng" dirty="0"/>
              <a:t>מוקדי האכלה ואכיפה</a:t>
            </a:r>
            <a:r>
              <a:rPr lang="he-IL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200" dirty="0"/>
              <a:t>סתירה לסניטציה! האכלה נרחבת של חזירי בר על ידי תושבי העיר (~ מאות).</a:t>
            </a:r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א. צמצום מקורות מזון וסניטציה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7" name="תמונה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84166"/>
            <a:ext cx="3536489" cy="5673834"/>
          </a:xfrm>
          <a:prstGeom prst="rect">
            <a:avLst/>
          </a:prstGeom>
        </p:spPr>
      </p:pic>
      <p:pic>
        <p:nvPicPr>
          <p:cNvPr id="18" name="תמונה 17" descr="צילום מתיק טוק של תושבת מאכילה חזיר בר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055" y="2417848"/>
            <a:ext cx="2381863" cy="4440152"/>
          </a:xfrm>
          <a:prstGeom prst="rect">
            <a:avLst/>
          </a:prstGeom>
        </p:spPr>
      </p:pic>
      <p:pic>
        <p:nvPicPr>
          <p:cNvPr id="19" name="תמונה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155" y="2949677"/>
            <a:ext cx="2291358" cy="3754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929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4" y="30222"/>
            <a:ext cx="2984587" cy="3777192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2890683" y="1278196"/>
            <a:ext cx="6232850" cy="2601218"/>
          </a:xfrm>
          <a:solidFill>
            <a:schemeClr val="bg1"/>
          </a:solidFill>
        </p:spPr>
        <p:txBody>
          <a:bodyPr/>
          <a:lstStyle/>
          <a:p>
            <a:r>
              <a:rPr lang="he-IL" sz="2200" u="sng" dirty="0"/>
              <a:t>מוקדי האכלה ואכיפה</a:t>
            </a:r>
            <a:r>
              <a:rPr lang="he-IL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200" dirty="0"/>
              <a:t>תגבור האכיפה  ~ 200 דוחות מראשית הפרויקט משותף.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200" dirty="0"/>
              <a:t>ירידה (?) בדוחות בחודשים אחרונים – ירידה בהאכלת חתולים, מיקוד </a:t>
            </a:r>
            <a:r>
              <a:rPr lang="he-IL" sz="2200" dirty="0" err="1"/>
              <a:t>במאכילי</a:t>
            </a:r>
            <a:r>
              <a:rPr lang="he-IL" sz="2200" dirty="0"/>
              <a:t> חזירים (עדכון מידע)</a:t>
            </a:r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א. צמצום מקורות מזון וסניטציה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6" name="תמונה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1006"/>
            <a:ext cx="5682243" cy="34969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22323" y="138260"/>
            <a:ext cx="1409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מוקדי האכלה</a:t>
            </a:r>
          </a:p>
        </p:txBody>
      </p:sp>
      <p:pic>
        <p:nvPicPr>
          <p:cNvPr id="12" name="תמונה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702" y="3807414"/>
            <a:ext cx="3382297" cy="27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3608438" y="1278196"/>
            <a:ext cx="5456101" cy="1063426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השלמת חסימת צירים ב-3 שכונות חיצוניות בגזרה הדרום מערבית של חיפה.</a:t>
            </a:r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8" name="תמונה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37934"/>
            <a:ext cx="5123815" cy="3220065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11097" y="2341622"/>
            <a:ext cx="3932903" cy="2601218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יעילות התהליך נבחנה:</a:t>
            </a:r>
          </a:p>
          <a:p>
            <a:pPr marL="457200" indent="-457200">
              <a:buFont typeface="+mj-lt"/>
              <a:buAutoNum type="arabicPeriod"/>
            </a:pPr>
            <a:r>
              <a:rPr lang="he-IL" sz="2400" dirty="0"/>
              <a:t>דגם תנועת חזירים – </a:t>
            </a:r>
            <a:r>
              <a:rPr lang="he-IL" sz="2400" dirty="0" err="1"/>
              <a:t>מישדור</a:t>
            </a:r>
            <a:r>
              <a:rPr lang="he-IL" sz="2400" dirty="0"/>
              <a:t> וסימון</a:t>
            </a:r>
          </a:p>
          <a:p>
            <a:pPr marL="457200" indent="-457200">
              <a:buFont typeface="+mj-lt"/>
              <a:buAutoNum type="arabicPeriod"/>
            </a:pPr>
            <a:r>
              <a:rPr lang="he-IL" sz="2400" dirty="0"/>
              <a:t>אינדקס לעוצמת קונפליקט – הפיכת פחים בשכונה.</a:t>
            </a:r>
          </a:p>
        </p:txBody>
      </p:sp>
      <p:pic>
        <p:nvPicPr>
          <p:cNvPr id="20" name="תמונה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064" y="4441723"/>
            <a:ext cx="3383403" cy="2537552"/>
          </a:xfrm>
          <a:prstGeom prst="rect">
            <a:avLst/>
          </a:prstGeom>
        </p:spPr>
      </p:pic>
      <p:pic>
        <p:nvPicPr>
          <p:cNvPr id="2" name="תמונה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94" y="1183984"/>
            <a:ext cx="3635933" cy="23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9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2436396" y="1383367"/>
            <a:ext cx="6707603" cy="538472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e-IL" sz="2400" dirty="0"/>
              <a:t>דגם תנועת חזירים – </a:t>
            </a:r>
            <a:r>
              <a:rPr lang="he-IL" sz="2400" dirty="0" err="1"/>
              <a:t>מישדור</a:t>
            </a:r>
            <a:r>
              <a:rPr lang="he-IL" sz="2400" dirty="0"/>
              <a:t> וסימון מספר חזירים.</a:t>
            </a:r>
          </a:p>
          <a:p>
            <a:endParaRPr lang="he-IL" sz="2400" dirty="0"/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4"/>
            <a:ext cx="2768837" cy="1755659"/>
          </a:xfrm>
          <a:prstGeom prst="rect">
            <a:avLst/>
          </a:prstGeom>
        </p:spPr>
      </p:pic>
      <p:pic>
        <p:nvPicPr>
          <p:cNvPr id="16" name="תמונה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7644"/>
            <a:ext cx="6763974" cy="47203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3161" y="2176335"/>
            <a:ext cx="2791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11/11/2021 – יום 1 </a:t>
            </a:r>
            <a:r>
              <a:rPr lang="he-IL" dirty="0" err="1"/>
              <a:t>למישדור</a:t>
            </a:r>
            <a:endParaRPr lang="he-IL" dirty="0"/>
          </a:p>
        </p:txBody>
      </p:sp>
      <p:sp>
        <p:nvSpPr>
          <p:cNvPr id="21" name="TextBox 20"/>
          <p:cNvSpPr txBox="1"/>
          <p:nvPr/>
        </p:nvSpPr>
        <p:spPr>
          <a:xfrm>
            <a:off x="5190273" y="2223702"/>
            <a:ext cx="10342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ללא גידור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40974" y="4828171"/>
            <a:ext cx="9492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עם גידור</a:t>
            </a:r>
          </a:p>
        </p:txBody>
      </p:sp>
      <p:sp>
        <p:nvSpPr>
          <p:cNvPr id="23" name="TextBox 22"/>
          <p:cNvSpPr txBox="1"/>
          <p:nvPr/>
        </p:nvSpPr>
        <p:spPr>
          <a:xfrm rot="21012022">
            <a:off x="1219122" y="3343478"/>
            <a:ext cx="11945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עובדיה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3665" y="5574641"/>
            <a:ext cx="1199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שכונת דניה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24530" y="2137644"/>
            <a:ext cx="7395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גולדה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790309" y="2813222"/>
            <a:ext cx="2356612" cy="3027393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תנועת חזירה מס' 13 – </a:t>
            </a:r>
            <a:r>
              <a:rPr lang="he-IL" sz="2400" b="1" dirty="0"/>
              <a:t>יום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תנועה לשכונת דניה, ללא כניסה.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הימנעות מכניסה לרמת גולדה</a:t>
            </a:r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4250731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2436396" y="1383367"/>
            <a:ext cx="6707603" cy="538472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e-IL" sz="2400" dirty="0"/>
              <a:t>דגם תנועת חזירים – </a:t>
            </a:r>
            <a:r>
              <a:rPr lang="he-IL" sz="2400" dirty="0" err="1"/>
              <a:t>מישדור</a:t>
            </a:r>
            <a:r>
              <a:rPr lang="he-IL" sz="2400" dirty="0"/>
              <a:t> וסימון מספר חזירים.</a:t>
            </a:r>
          </a:p>
          <a:p>
            <a:endParaRPr lang="he-IL" sz="2400" dirty="0"/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4"/>
            <a:ext cx="2768837" cy="1755659"/>
          </a:xfrm>
          <a:prstGeom prst="rect">
            <a:avLst/>
          </a:prstGeom>
        </p:spPr>
      </p:pic>
      <p:sp>
        <p:nvSpPr>
          <p:cNvPr id="2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790309" y="2813222"/>
            <a:ext cx="2356612" cy="3027393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תנועת חזירה מס' 13. </a:t>
            </a:r>
            <a:r>
              <a:rPr lang="he-IL" sz="2400" b="1" dirty="0"/>
              <a:t>יום 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תנועה ליד שכונת דניה, ללא כניסה.</a:t>
            </a:r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  <p:pic>
        <p:nvPicPr>
          <p:cNvPr id="14" name="תמונה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9630"/>
            <a:ext cx="6857783" cy="3208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4121" y="2192617"/>
            <a:ext cx="2808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14/11/2021 – יום 4 </a:t>
            </a:r>
            <a:r>
              <a:rPr lang="he-IL" dirty="0" err="1"/>
              <a:t>למישדור</a:t>
            </a:r>
            <a:endParaRPr lang="he-IL" dirty="0"/>
          </a:p>
        </p:txBody>
      </p:sp>
      <p:sp>
        <p:nvSpPr>
          <p:cNvPr id="18" name="TextBox 17"/>
          <p:cNvSpPr txBox="1"/>
          <p:nvPr/>
        </p:nvSpPr>
        <p:spPr>
          <a:xfrm>
            <a:off x="4798195" y="4981563"/>
            <a:ext cx="9492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עם גידור</a:t>
            </a:r>
          </a:p>
        </p:txBody>
      </p:sp>
      <p:sp>
        <p:nvSpPr>
          <p:cNvPr id="20" name="TextBox 19"/>
          <p:cNvSpPr txBox="1"/>
          <p:nvPr/>
        </p:nvSpPr>
        <p:spPr>
          <a:xfrm rot="21012022">
            <a:off x="3451607" y="4266939"/>
            <a:ext cx="11945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עובדיה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2594" y="5710069"/>
            <a:ext cx="1199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שכונת דניה</a:t>
            </a:r>
          </a:p>
        </p:txBody>
      </p:sp>
    </p:spTree>
    <p:extLst>
      <p:ext uri="{BB962C8B-B14F-4D97-AF65-F5344CB8AC3E}">
        <p14:creationId xmlns:p14="http://schemas.microsoft.com/office/powerpoint/2010/main" val="3683222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2436396" y="1383367"/>
            <a:ext cx="6707603" cy="538472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e-IL" sz="2400" dirty="0"/>
              <a:t>דגם תנועת חזירים – </a:t>
            </a:r>
            <a:r>
              <a:rPr lang="he-IL" sz="2400" dirty="0" err="1"/>
              <a:t>מישדור</a:t>
            </a:r>
            <a:r>
              <a:rPr lang="he-IL" sz="2400" dirty="0"/>
              <a:t> וסימון מספר חזירים.</a:t>
            </a:r>
          </a:p>
          <a:p>
            <a:endParaRPr lang="he-IL" sz="2400" dirty="0"/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4"/>
            <a:ext cx="2768837" cy="1755659"/>
          </a:xfrm>
          <a:prstGeom prst="rect">
            <a:avLst/>
          </a:prstGeom>
        </p:spPr>
      </p:pic>
      <p:sp>
        <p:nvSpPr>
          <p:cNvPr id="2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790309" y="2813222"/>
            <a:ext cx="2356612" cy="3027393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תנועת חזירה מס' 13. </a:t>
            </a:r>
            <a:r>
              <a:rPr lang="he-IL" sz="2400" b="1" dirty="0"/>
              <a:t>יום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תנועה ליד שכונת דניה, ללא כניסה.</a:t>
            </a:r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  <p:pic>
        <p:nvPicPr>
          <p:cNvPr id="12" name="תמונה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812" y="2636269"/>
            <a:ext cx="6961225" cy="42217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781" y="2238510"/>
            <a:ext cx="2808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17/11/2021 – יום 7 </a:t>
            </a:r>
            <a:r>
              <a:rPr lang="he-IL" dirty="0" err="1"/>
              <a:t>למישדור</a:t>
            </a:r>
            <a:endParaRPr lang="he-IL" dirty="0"/>
          </a:p>
        </p:txBody>
      </p:sp>
      <p:sp>
        <p:nvSpPr>
          <p:cNvPr id="16" name="TextBox 15"/>
          <p:cNvSpPr txBox="1"/>
          <p:nvPr/>
        </p:nvSpPr>
        <p:spPr>
          <a:xfrm>
            <a:off x="5682594" y="4050718"/>
            <a:ext cx="9492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עם גידור</a:t>
            </a:r>
          </a:p>
        </p:txBody>
      </p:sp>
      <p:sp>
        <p:nvSpPr>
          <p:cNvPr id="17" name="TextBox 16"/>
          <p:cNvSpPr txBox="1"/>
          <p:nvPr/>
        </p:nvSpPr>
        <p:spPr>
          <a:xfrm rot="21012022">
            <a:off x="1589616" y="4050718"/>
            <a:ext cx="11945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עובדיה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57559" y="5186966"/>
            <a:ext cx="1199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שכונת דניה</a:t>
            </a:r>
          </a:p>
        </p:txBody>
      </p:sp>
      <p:sp>
        <p:nvSpPr>
          <p:cNvPr id="22" name="TextBox 21"/>
          <p:cNvSpPr txBox="1"/>
          <p:nvPr/>
        </p:nvSpPr>
        <p:spPr>
          <a:xfrm rot="718948">
            <a:off x="4611582" y="3275830"/>
            <a:ext cx="10342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ללא גידור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71569" y="2653952"/>
            <a:ext cx="7395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גולדה</a:t>
            </a:r>
          </a:p>
        </p:txBody>
      </p:sp>
    </p:spTree>
    <p:extLst>
      <p:ext uri="{BB962C8B-B14F-4D97-AF65-F5344CB8AC3E}">
        <p14:creationId xmlns:p14="http://schemas.microsoft.com/office/powerpoint/2010/main" val="2336474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2436396" y="1383367"/>
            <a:ext cx="6707603" cy="538472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e-IL" sz="2400" dirty="0"/>
              <a:t>דגם תנועת חזירים – </a:t>
            </a:r>
            <a:r>
              <a:rPr lang="he-IL" sz="2400" dirty="0" err="1"/>
              <a:t>מישדור</a:t>
            </a:r>
            <a:r>
              <a:rPr lang="he-IL" sz="2400" dirty="0"/>
              <a:t> וסימון מספר חזירים.</a:t>
            </a:r>
          </a:p>
          <a:p>
            <a:endParaRPr lang="he-IL" sz="2400" dirty="0"/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4"/>
            <a:ext cx="2768837" cy="1755659"/>
          </a:xfrm>
          <a:prstGeom prst="rect">
            <a:avLst/>
          </a:prstGeom>
        </p:spPr>
      </p:pic>
      <p:pic>
        <p:nvPicPr>
          <p:cNvPr id="15" name="תמונה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22909" cy="68785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4186" y="75640"/>
            <a:ext cx="2808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18/11/2021 – יום 8 </a:t>
            </a:r>
            <a:r>
              <a:rPr lang="he-IL" dirty="0" err="1"/>
              <a:t>למישדור</a:t>
            </a:r>
            <a:endParaRPr lang="he-IL" dirty="0"/>
          </a:p>
        </p:txBody>
      </p:sp>
      <p:sp>
        <p:nvSpPr>
          <p:cNvPr id="20" name="TextBox 19"/>
          <p:cNvSpPr txBox="1"/>
          <p:nvPr/>
        </p:nvSpPr>
        <p:spPr>
          <a:xfrm>
            <a:off x="2538318" y="6054352"/>
            <a:ext cx="9492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עם גידור</a:t>
            </a:r>
          </a:p>
        </p:txBody>
      </p:sp>
      <p:sp>
        <p:nvSpPr>
          <p:cNvPr id="23" name="TextBox 22"/>
          <p:cNvSpPr txBox="1"/>
          <p:nvPr/>
        </p:nvSpPr>
        <p:spPr>
          <a:xfrm rot="21012022">
            <a:off x="2850609" y="5690134"/>
            <a:ext cx="11945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עובדיה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83224" y="6239018"/>
            <a:ext cx="1199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שכונת דניה</a:t>
            </a:r>
          </a:p>
        </p:txBody>
      </p:sp>
      <p:sp>
        <p:nvSpPr>
          <p:cNvPr id="27" name="TextBox 26"/>
          <p:cNvSpPr txBox="1"/>
          <p:nvPr/>
        </p:nvSpPr>
        <p:spPr>
          <a:xfrm rot="718948">
            <a:off x="4013116" y="5402130"/>
            <a:ext cx="10342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ללא גידור</a:t>
            </a:r>
          </a:p>
        </p:txBody>
      </p:sp>
      <p:sp>
        <p:nvSpPr>
          <p:cNvPr id="28" name="TextBox 27"/>
          <p:cNvSpPr txBox="1"/>
          <p:nvPr/>
        </p:nvSpPr>
        <p:spPr>
          <a:xfrm rot="1599369">
            <a:off x="4336583" y="5069668"/>
            <a:ext cx="120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גולדה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15433" y="2163097"/>
            <a:ext cx="2349910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תנועת חזירה מס' 13. </a:t>
            </a:r>
            <a:r>
              <a:rPr lang="he-IL" sz="2400" b="1" dirty="0"/>
              <a:t>יום 8.</a:t>
            </a:r>
            <a:endParaRPr lang="he-IL" sz="2400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הגירה תוך 7 שעות לנחל לוטם.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מרחק של ~ 6 ק"מ (קו אווירי).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בוצע דרך השכונות</a:t>
            </a:r>
          </a:p>
        </p:txBody>
      </p:sp>
      <p:sp>
        <p:nvSpPr>
          <p:cNvPr id="30" name="TextBox 29"/>
          <p:cNvSpPr txBox="1"/>
          <p:nvPr/>
        </p:nvSpPr>
        <p:spPr>
          <a:xfrm rot="2077976">
            <a:off x="1982922" y="1163861"/>
            <a:ext cx="10150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לוטם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38318" y="1824725"/>
            <a:ext cx="1377639" cy="3831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מרכז הכרמל</a:t>
            </a:r>
          </a:p>
        </p:txBody>
      </p:sp>
    </p:spTree>
    <p:extLst>
      <p:ext uri="{BB962C8B-B14F-4D97-AF65-F5344CB8AC3E}">
        <p14:creationId xmlns:p14="http://schemas.microsoft.com/office/powerpoint/2010/main" val="739690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2436396" y="1383367"/>
            <a:ext cx="6707603" cy="538472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e-IL" sz="2400" dirty="0"/>
              <a:t>דגם תנועת חזירים – </a:t>
            </a:r>
            <a:r>
              <a:rPr lang="he-IL" sz="2400" dirty="0" err="1"/>
              <a:t>מישדור</a:t>
            </a:r>
            <a:r>
              <a:rPr lang="he-IL" sz="2400" dirty="0"/>
              <a:t> וסימון מספר חזירים.</a:t>
            </a:r>
          </a:p>
          <a:p>
            <a:endParaRPr lang="he-IL" sz="2400" dirty="0"/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4"/>
            <a:ext cx="2768837" cy="175565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15433" y="2163097"/>
            <a:ext cx="234991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תנועת חזירה מס' 13. </a:t>
            </a:r>
            <a:r>
              <a:rPr lang="he-IL" sz="2400" b="1" dirty="0"/>
              <a:t>יום 9.</a:t>
            </a:r>
            <a:endParaRPr lang="he-IL" sz="2400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תנועות חיפוש בקרבת נחל לוטם.</a:t>
            </a:r>
          </a:p>
        </p:txBody>
      </p:sp>
      <p:pic>
        <p:nvPicPr>
          <p:cNvPr id="16" name="תמונה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" y="2694039"/>
            <a:ext cx="6444998" cy="35449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49" y="2258673"/>
            <a:ext cx="2808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19/11/2021 – יום 9 </a:t>
            </a:r>
            <a:r>
              <a:rPr lang="he-IL" dirty="0" err="1"/>
              <a:t>למישדור</a:t>
            </a:r>
            <a:endParaRPr lang="he-IL" dirty="0"/>
          </a:p>
        </p:txBody>
      </p:sp>
      <p:sp>
        <p:nvSpPr>
          <p:cNvPr id="22" name="TextBox 21"/>
          <p:cNvSpPr txBox="1"/>
          <p:nvPr/>
        </p:nvSpPr>
        <p:spPr>
          <a:xfrm rot="2077976">
            <a:off x="3008325" y="4864644"/>
            <a:ext cx="10150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לוטם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1377" y="5921876"/>
            <a:ext cx="1377639" cy="3831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מרכז הכרמל</a:t>
            </a:r>
          </a:p>
        </p:txBody>
      </p:sp>
    </p:spTree>
    <p:extLst>
      <p:ext uri="{BB962C8B-B14F-4D97-AF65-F5344CB8AC3E}">
        <p14:creationId xmlns:p14="http://schemas.microsoft.com/office/powerpoint/2010/main" val="28647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2436396" y="1383367"/>
            <a:ext cx="6707603" cy="538472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e-IL" sz="2400" dirty="0"/>
              <a:t>דגם תנועת חזירים – </a:t>
            </a:r>
            <a:r>
              <a:rPr lang="he-IL" sz="2400" dirty="0" err="1"/>
              <a:t>מישדור</a:t>
            </a:r>
            <a:r>
              <a:rPr lang="he-IL" sz="2400" dirty="0"/>
              <a:t> וסימון מספר חזירים.</a:t>
            </a:r>
          </a:p>
          <a:p>
            <a:endParaRPr lang="he-IL" sz="2400" dirty="0"/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4"/>
            <a:ext cx="2768837" cy="1755659"/>
          </a:xfrm>
          <a:prstGeom prst="rect">
            <a:avLst/>
          </a:prstGeom>
        </p:spPr>
      </p:pic>
      <p:pic>
        <p:nvPicPr>
          <p:cNvPr id="11" name="תמונה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8819"/>
            <a:ext cx="6538452" cy="6876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578" y="75640"/>
            <a:ext cx="2919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21/11/2021 – יום 11 </a:t>
            </a:r>
            <a:r>
              <a:rPr lang="he-IL" dirty="0" err="1"/>
              <a:t>למישדור</a:t>
            </a:r>
            <a:endParaRPr lang="he-IL" dirty="0"/>
          </a:p>
        </p:txBody>
      </p:sp>
      <p:sp>
        <p:nvSpPr>
          <p:cNvPr id="13" name="TextBox 12"/>
          <p:cNvSpPr txBox="1"/>
          <p:nvPr/>
        </p:nvSpPr>
        <p:spPr>
          <a:xfrm>
            <a:off x="4132599" y="6047739"/>
            <a:ext cx="9492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עם גידור</a:t>
            </a:r>
          </a:p>
        </p:txBody>
      </p:sp>
      <p:sp>
        <p:nvSpPr>
          <p:cNvPr id="14" name="TextBox 13"/>
          <p:cNvSpPr txBox="1"/>
          <p:nvPr/>
        </p:nvSpPr>
        <p:spPr>
          <a:xfrm rot="21012022">
            <a:off x="2103963" y="5973766"/>
            <a:ext cx="11945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עובדיה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40470" y="6423684"/>
            <a:ext cx="1199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שכונת דניה</a:t>
            </a:r>
          </a:p>
        </p:txBody>
      </p:sp>
      <p:sp>
        <p:nvSpPr>
          <p:cNvPr id="18" name="TextBox 17"/>
          <p:cNvSpPr txBox="1"/>
          <p:nvPr/>
        </p:nvSpPr>
        <p:spPr>
          <a:xfrm rot="2217474">
            <a:off x="3800723" y="5510085"/>
            <a:ext cx="10342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ללא גידור</a:t>
            </a:r>
          </a:p>
        </p:txBody>
      </p:sp>
      <p:sp>
        <p:nvSpPr>
          <p:cNvPr id="20" name="TextBox 19"/>
          <p:cNvSpPr txBox="1"/>
          <p:nvPr/>
        </p:nvSpPr>
        <p:spPr>
          <a:xfrm rot="2429280">
            <a:off x="4108046" y="5373117"/>
            <a:ext cx="120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גולדה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22524" y="2060012"/>
            <a:ext cx="234991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תנועת חזירה מס' 13. </a:t>
            </a:r>
            <a:r>
              <a:rPr lang="he-IL" sz="2400" b="1" dirty="0"/>
              <a:t>יום 11.</a:t>
            </a:r>
            <a:endParaRPr lang="he-IL" sz="2400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הגירה לאחר 3 ימים (תוך 5 שעות) </a:t>
            </a:r>
            <a:r>
              <a:rPr lang="he-IL" sz="2400" b="1" u="sng" dirty="0"/>
              <a:t>חזרה</a:t>
            </a:r>
            <a:r>
              <a:rPr lang="he-IL" sz="2400" dirty="0"/>
              <a:t> לנחל עובדיה.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נשארה במקום עד תום תקופת המשדר.</a:t>
            </a:r>
          </a:p>
        </p:txBody>
      </p:sp>
      <p:sp>
        <p:nvSpPr>
          <p:cNvPr id="23" name="TextBox 22"/>
          <p:cNvSpPr txBox="1"/>
          <p:nvPr/>
        </p:nvSpPr>
        <p:spPr>
          <a:xfrm rot="2077976">
            <a:off x="1982922" y="1163861"/>
            <a:ext cx="10150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לוטם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38318" y="1824725"/>
            <a:ext cx="1377639" cy="3831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מרכז הכרמל</a:t>
            </a:r>
          </a:p>
        </p:txBody>
      </p:sp>
    </p:spTree>
    <p:extLst>
      <p:ext uri="{BB962C8B-B14F-4D97-AF65-F5344CB8AC3E}">
        <p14:creationId xmlns:p14="http://schemas.microsoft.com/office/powerpoint/2010/main" val="181377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4320588" y="358605"/>
            <a:ext cx="4823412" cy="827499"/>
          </a:xfrm>
        </p:spPr>
        <p:txBody>
          <a:bodyPr>
            <a:noAutofit/>
          </a:bodyPr>
          <a:lstStyle/>
          <a:p>
            <a:pPr rtl="1"/>
            <a:r>
              <a:rPr lang="he-IL" dirty="0">
                <a:solidFill>
                  <a:schemeClr val="bg1"/>
                </a:solidFill>
              </a:rPr>
              <a:t>חזירי בר בחיפה –      </a:t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>         נקודת התחלה...</a:t>
            </a:r>
          </a:p>
        </p:txBody>
      </p:sp>
      <p:grpSp>
        <p:nvGrpSpPr>
          <p:cNvPr id="6" name="קבוצה 5" descr="חזירי בר בעיר חיפה">
            <a:extLst>
              <a:ext uri="{FF2B5EF4-FFF2-40B4-BE49-F238E27FC236}">
                <a16:creationId xmlns:a16="http://schemas.microsoft.com/office/drawing/2014/main" id="{DF444CD8-47E7-FB90-01CE-967F16A9E1A2}"/>
              </a:ext>
            </a:extLst>
          </p:cNvPr>
          <p:cNvGrpSpPr/>
          <p:nvPr/>
        </p:nvGrpSpPr>
        <p:grpSpPr>
          <a:xfrm>
            <a:off x="0" y="117149"/>
            <a:ext cx="8910473" cy="6740851"/>
            <a:chOff x="0" y="117149"/>
            <a:chExt cx="8910473" cy="6740851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149"/>
              <a:ext cx="3708971" cy="3936007"/>
            </a:xfrm>
            <a:prstGeom prst="rect">
              <a:avLst/>
            </a:prstGeom>
          </p:spPr>
        </p:pic>
        <p:pic>
          <p:nvPicPr>
            <p:cNvPr id="1027" name="Picture 3" descr="D:\אקולוגיה2012\חזירי בר\חיפה\IMG-20191022-WA0009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04084" y="4828854"/>
              <a:ext cx="4906389" cy="2024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053156"/>
              <a:ext cx="3739793" cy="2804844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598607" y="1216926"/>
            <a:ext cx="5545394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התבססות אוכלוסיות חזירי בר בחיפה 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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 התפתחות קונפליקט מתמשך.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דילול עבר ~  </a:t>
            </a:r>
            <a:r>
              <a:rPr lang="he-IL" sz="2400" u="sng" dirty="0">
                <a:latin typeface="Calibri" panose="020F0502020204030204" pitchFamily="34" charset="0"/>
                <a:ea typeface="Calibri" panose="020F0502020204030204" pitchFamily="34" charset="0"/>
              </a:rPr>
              <a:t>מאות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 פרטים בשנה (גידול בכמות), </a:t>
            </a:r>
            <a:r>
              <a:rPr lang="he-IL" sz="2400" u="sng" dirty="0">
                <a:latin typeface="Calibri" panose="020F0502020204030204" pitchFamily="34" charset="0"/>
                <a:ea typeface="Calibri" panose="020F0502020204030204" pitchFamily="34" charset="0"/>
              </a:rPr>
              <a:t>ללא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 ירידה בהיקף הקונפליקט.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פרויקט משותף של חיפה </a:t>
            </a:r>
            <a:r>
              <a:rPr lang="he-IL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ורט"ג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 לצמצום אוכלוסיית חזירים בחיפה, החל ב-11/2021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360085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2436396" y="1383367"/>
            <a:ext cx="6707603" cy="538472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e-IL" sz="2400" dirty="0"/>
              <a:t>דגם תנועת חזירים – </a:t>
            </a:r>
            <a:r>
              <a:rPr lang="he-IL" sz="2400" dirty="0" err="1"/>
              <a:t>מישדור</a:t>
            </a:r>
            <a:r>
              <a:rPr lang="he-IL" sz="2400" dirty="0"/>
              <a:t> וסימון מספר חזירים.</a:t>
            </a:r>
          </a:p>
          <a:p>
            <a:endParaRPr lang="he-IL" sz="2400" dirty="0"/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722524" y="2060012"/>
            <a:ext cx="2349910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תנועת חזירות 13 ו-19.</a:t>
            </a:r>
          </a:p>
          <a:p>
            <a:pPr algn="r" rtl="1"/>
            <a:endParaRPr lang="he-IL" sz="2400" dirty="0"/>
          </a:p>
          <a:p>
            <a:pPr algn="r" rtl="1"/>
            <a:r>
              <a:rPr lang="he-IL" sz="2400" dirty="0"/>
              <a:t>טרם השלמת גידור ברמת גולדה: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מס' 19 נכנסת לשכונה.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מס' 13 – נעה ליד שכונת דניה המגודרת.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he-IL" sz="2400" dirty="0"/>
          </a:p>
        </p:txBody>
      </p:sp>
      <p:pic>
        <p:nvPicPr>
          <p:cNvPr id="16" name="תמונה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2651"/>
            <a:ext cx="6518787" cy="4647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8736" y="1298376"/>
            <a:ext cx="275227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27/11/2021 – </a:t>
            </a:r>
          </a:p>
          <a:p>
            <a:pPr algn="r" rtl="1"/>
            <a:r>
              <a:rPr lang="he-IL" dirty="0"/>
              <a:t>יום 17 </a:t>
            </a:r>
            <a:r>
              <a:rPr lang="he-IL" dirty="0" err="1"/>
              <a:t>למישדור</a:t>
            </a:r>
            <a:r>
              <a:rPr lang="he-IL" dirty="0"/>
              <a:t> מס' 13.</a:t>
            </a:r>
          </a:p>
          <a:p>
            <a:pPr algn="r" rtl="1"/>
            <a:r>
              <a:rPr lang="he-IL" dirty="0"/>
              <a:t>יום 1 </a:t>
            </a:r>
            <a:r>
              <a:rPr lang="he-IL" dirty="0" err="1"/>
              <a:t>למישדור</a:t>
            </a:r>
            <a:r>
              <a:rPr lang="he-IL" dirty="0"/>
              <a:t> מס' 19.</a:t>
            </a:r>
          </a:p>
          <a:p>
            <a:pPr algn="r" rtl="1"/>
            <a:r>
              <a:rPr lang="he-IL" dirty="0"/>
              <a:t>גדר ברמת גולדה ובגין </a:t>
            </a:r>
            <a:r>
              <a:rPr lang="he-IL" b="1" u="sng" dirty="0"/>
              <a:t>לא סגורה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07879" y="5873946"/>
            <a:ext cx="9492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עם גידור</a:t>
            </a:r>
          </a:p>
        </p:txBody>
      </p:sp>
      <p:sp>
        <p:nvSpPr>
          <p:cNvPr id="24" name="TextBox 23"/>
          <p:cNvSpPr txBox="1"/>
          <p:nvPr/>
        </p:nvSpPr>
        <p:spPr>
          <a:xfrm rot="21012022">
            <a:off x="747111" y="5496787"/>
            <a:ext cx="11945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עובדיה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40470" y="6423684"/>
            <a:ext cx="1199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שכונת דניה</a:t>
            </a:r>
          </a:p>
        </p:txBody>
      </p:sp>
      <p:sp>
        <p:nvSpPr>
          <p:cNvPr id="27" name="TextBox 26"/>
          <p:cNvSpPr txBox="1"/>
          <p:nvPr/>
        </p:nvSpPr>
        <p:spPr>
          <a:xfrm rot="2217474">
            <a:off x="4640283" y="4565246"/>
            <a:ext cx="10342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ללא גידור</a:t>
            </a:r>
          </a:p>
        </p:txBody>
      </p:sp>
      <p:sp>
        <p:nvSpPr>
          <p:cNvPr id="28" name="TextBox 27"/>
          <p:cNvSpPr txBox="1"/>
          <p:nvPr/>
        </p:nvSpPr>
        <p:spPr>
          <a:xfrm rot="1886152">
            <a:off x="4336581" y="3949424"/>
            <a:ext cx="120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גולדה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76521" y="3538497"/>
            <a:ext cx="1377639" cy="3831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בגין</a:t>
            </a:r>
          </a:p>
        </p:txBody>
      </p:sp>
    </p:spTree>
    <p:extLst>
      <p:ext uri="{BB962C8B-B14F-4D97-AF65-F5344CB8AC3E}">
        <p14:creationId xmlns:p14="http://schemas.microsoft.com/office/powerpoint/2010/main" val="4042895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0" y="1179698"/>
            <a:ext cx="7762396" cy="56783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0"/>
            <a:ext cx="35044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11/12/2021 – </a:t>
            </a:r>
          </a:p>
          <a:p>
            <a:pPr algn="r" rtl="1"/>
            <a:r>
              <a:rPr lang="he-IL" dirty="0"/>
              <a:t>יום 31 </a:t>
            </a:r>
            <a:r>
              <a:rPr lang="he-IL" dirty="0" err="1"/>
              <a:t>למישדור</a:t>
            </a:r>
            <a:r>
              <a:rPr lang="he-IL" dirty="0"/>
              <a:t> מס' 13.</a:t>
            </a:r>
          </a:p>
          <a:p>
            <a:pPr algn="r" rtl="1"/>
            <a:r>
              <a:rPr lang="he-IL" dirty="0"/>
              <a:t>יום 16 </a:t>
            </a:r>
            <a:r>
              <a:rPr lang="he-IL" dirty="0" err="1"/>
              <a:t>למישדור</a:t>
            </a:r>
            <a:r>
              <a:rPr lang="he-IL" dirty="0"/>
              <a:t> מס' 16.</a:t>
            </a:r>
          </a:p>
          <a:p>
            <a:pPr algn="r" rtl="1"/>
            <a:r>
              <a:rPr lang="he-IL" dirty="0"/>
              <a:t>3 ימים לסגירת גדר ברמת גולדה ובגין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65218" y="5279837"/>
            <a:ext cx="9492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עם גידור</a:t>
            </a:r>
          </a:p>
        </p:txBody>
      </p:sp>
      <p:sp>
        <p:nvSpPr>
          <p:cNvPr id="30" name="TextBox 29"/>
          <p:cNvSpPr txBox="1"/>
          <p:nvPr/>
        </p:nvSpPr>
        <p:spPr>
          <a:xfrm rot="21012022">
            <a:off x="2650647" y="5365538"/>
            <a:ext cx="11945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49BDF0"/>
                </a:solidFill>
              </a:rPr>
              <a:t>נחל עובדיה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40470" y="6423684"/>
            <a:ext cx="1199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שכונת דניה</a:t>
            </a:r>
          </a:p>
        </p:txBody>
      </p:sp>
      <p:sp>
        <p:nvSpPr>
          <p:cNvPr id="10" name="TextBox 9"/>
          <p:cNvSpPr txBox="1"/>
          <p:nvPr/>
        </p:nvSpPr>
        <p:spPr>
          <a:xfrm rot="1886152">
            <a:off x="5887684" y="1706640"/>
            <a:ext cx="120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גולדה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94090" y="3730024"/>
            <a:ext cx="234991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400" dirty="0"/>
              <a:t>לאחר השלמת גידור: שתי החזירות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0292" y="2712528"/>
            <a:ext cx="1377639" cy="3831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בגין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46882" y="2984000"/>
            <a:ext cx="9492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עם גידור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4691" y="3657507"/>
            <a:ext cx="9492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FFFF00"/>
                </a:solidFill>
              </a:rPr>
              <a:t>עם גידור</a:t>
            </a:r>
          </a:p>
        </p:txBody>
      </p:sp>
      <p:sp>
        <p:nvSpPr>
          <p:cNvPr id="2" name="מלבן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578" y="3910997"/>
            <a:ext cx="466861" cy="184666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חץ מכופף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42368" y="4120249"/>
            <a:ext cx="277353" cy="74233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6" name="Title 14"/>
          <p:cNvSpPr txBox="1">
            <a:spLocks noGrp="1"/>
          </p:cNvSpPr>
          <p:nvPr>
            <p:ph type="title" idx="4294967295"/>
          </p:nvPr>
        </p:nvSpPr>
        <p:spPr>
          <a:xfrm>
            <a:off x="481781" y="530942"/>
            <a:ext cx="8467686" cy="4916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rgbClr val="49BDF0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תוצאות – עד פברואר 2022</a:t>
            </a:r>
            <a:b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</a:b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ב. חסימת נתיבי כניסה לשכונות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28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חסימת כניסה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38218" y="1806636"/>
            <a:ext cx="193695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גדר חזירים, שער הולכי רגל ושער לרכב </a:t>
            </a:r>
            <a:r>
              <a:rPr lang="he-IL" sz="2400" dirty="0" err="1"/>
              <a:t>תיפעולי</a:t>
            </a:r>
            <a:endParaRPr lang="he-IL" sz="2400" dirty="0"/>
          </a:p>
        </p:txBody>
      </p:sp>
      <p:pic>
        <p:nvPicPr>
          <p:cNvPr id="15" name="תמונה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55" y="1806636"/>
            <a:ext cx="6794090" cy="5095568"/>
          </a:xfrm>
          <a:prstGeom prst="rect">
            <a:avLst/>
          </a:prstGeom>
        </p:spPr>
      </p:pic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045" y="86934"/>
            <a:ext cx="2361598" cy="2751189"/>
          </a:xfrm>
          <a:prstGeom prst="rect">
            <a:avLst/>
          </a:prstGeom>
        </p:spPr>
      </p:pic>
      <p:sp>
        <p:nvSpPr>
          <p:cNvPr id="17" name="חץ מכופף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2262641" y="1854603"/>
            <a:ext cx="1526480" cy="74233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79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3039251" y="1278196"/>
            <a:ext cx="6025289" cy="2601218"/>
          </a:xfrm>
          <a:solidFill>
            <a:schemeClr val="bg1"/>
          </a:solidFill>
        </p:spPr>
        <p:txBody>
          <a:bodyPr/>
          <a:lstStyle/>
          <a:p>
            <a:r>
              <a:rPr lang="he-IL" sz="2400" u="sng" dirty="0"/>
              <a:t>השפעת גידור</a:t>
            </a:r>
            <a:r>
              <a:rPr lang="he-IL" sz="2400" dirty="0"/>
              <a:t> - חזירה 19 ברמת גולדה</a:t>
            </a:r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9466" y="2346131"/>
            <a:ext cx="28377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/>
              <a:t>לפני השלמת גידור</a:t>
            </a:r>
          </a:p>
        </p:txBody>
      </p:sp>
      <p:pic>
        <p:nvPicPr>
          <p:cNvPr id="2" name="תמונה 1" descr="מפת נתיבי תנועה של חזירי בר לפני ואחרי השלמת הגידור ברמת גולדה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39251" cy="1927123"/>
          </a:xfrm>
          <a:prstGeom prst="rect">
            <a:avLst/>
          </a:prstGeom>
        </p:spPr>
      </p:pic>
      <p:pic>
        <p:nvPicPr>
          <p:cNvPr id="7" name="תמונה 6" descr="מפת נתיבי תנועה של חזירי בר לפני ואחרי השלמת הגידור ברמת גולד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281" y="2889612"/>
            <a:ext cx="4096719" cy="3968388"/>
          </a:xfrm>
          <a:prstGeom prst="rect">
            <a:avLst/>
          </a:prstGeom>
        </p:spPr>
      </p:pic>
      <p:pic>
        <p:nvPicPr>
          <p:cNvPr id="8" name="תמונה 7" descr="מפת נתיבי תנועה של חזירי בר לפני ואחרי השלמת הגידור ברמת גולדה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889451"/>
            <a:ext cx="4739149" cy="39685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19625" y="2299965"/>
            <a:ext cx="28377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sz="2400" b="1" dirty="0"/>
              <a:t>לאחר השלמת גידור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06530" y="3765723"/>
            <a:ext cx="1170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גולדה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30331" y="6230544"/>
            <a:ext cx="1170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רמת גולדה</a:t>
            </a:r>
          </a:p>
        </p:txBody>
      </p:sp>
    </p:spTree>
    <p:extLst>
      <p:ext uri="{BB962C8B-B14F-4D97-AF65-F5344CB8AC3E}">
        <p14:creationId xmlns:p14="http://schemas.microsoft.com/office/powerpoint/2010/main" val="3622258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ב. חסימת נתיבי כניסה לשכונות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11097" y="1383367"/>
            <a:ext cx="3932903" cy="2008762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e-I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דגם תנועת חזירים – </a:t>
            </a:r>
            <a:r>
              <a:rPr lang="he-IL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מישדור</a:t>
            </a:r>
            <a:r>
              <a:rPr lang="he-I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וסימון</a:t>
            </a:r>
          </a:p>
          <a:p>
            <a:pPr marL="457200" indent="-457200">
              <a:buFont typeface="+mj-lt"/>
              <a:buAutoNum type="arabicPeriod"/>
            </a:pPr>
            <a:r>
              <a:rPr lang="he-IL" sz="2400" dirty="0"/>
              <a:t>אינדקס לעוצמת קונפליקט – הפיכת פחים בשכונה.</a:t>
            </a:r>
          </a:p>
          <a:p>
            <a:pPr marL="457200" indent="-457200">
              <a:buFont typeface="+mj-lt"/>
              <a:buAutoNum type="arabicPeriod"/>
            </a:pPr>
            <a:endParaRPr lang="he-I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dirty="0"/>
              <a:t>ב-5 חודשים הראשונים לסניטציה - ירד בהיקף הפחים ההפוכים פי ~ 9.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dirty="0"/>
              <a:t>לאחר השלמת גידור - ירד היקף אירועי הפיכת פחים &gt; פי 20 לעומת יוני. </a:t>
            </a:r>
          </a:p>
        </p:txBody>
      </p:sp>
      <p:pic>
        <p:nvPicPr>
          <p:cNvPr id="3" name="תמונה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0" y="1909993"/>
            <a:ext cx="5196927" cy="4948008"/>
          </a:xfrm>
          <a:prstGeom prst="rect">
            <a:avLst/>
          </a:prstGeom>
        </p:spPr>
      </p:pic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5"/>
            <a:ext cx="2436397" cy="1544866"/>
          </a:xfrm>
          <a:prstGeom prst="rect">
            <a:avLst/>
          </a:prstGeom>
        </p:spPr>
      </p:pic>
      <p:sp>
        <p:nvSpPr>
          <p:cNvPr id="6" name="אליפסה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8658" y="658761"/>
            <a:ext cx="2192593" cy="52111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1874125" y="1859095"/>
            <a:ext cx="4796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ctr" rtl="1"/>
            <a:r>
              <a:rPr lang="he-IL" sz="1200" b="1" dirty="0"/>
              <a:t>פינוי</a:t>
            </a:r>
          </a:p>
          <a:p>
            <a:pPr algn="ctr" rtl="1"/>
            <a:r>
              <a:rPr lang="he-IL" sz="1200" b="1" dirty="0"/>
              <a:t> ערב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5256" y="3141632"/>
            <a:ext cx="5416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he-IL" sz="1200" b="1" dirty="0"/>
              <a:t>ניקיון גנים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81218" y="4955684"/>
            <a:ext cx="5416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he-IL" sz="1200" b="1" dirty="0"/>
              <a:t>סיום גידור</a:t>
            </a:r>
          </a:p>
        </p:txBody>
      </p:sp>
    </p:spTree>
    <p:extLst>
      <p:ext uri="{BB962C8B-B14F-4D97-AF65-F5344CB8AC3E}">
        <p14:creationId xmlns:p14="http://schemas.microsoft.com/office/powerpoint/2010/main" val="3173026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ג. התמודדות עם חזירים סוררים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11097" y="2366592"/>
            <a:ext cx="3932903" cy="3355781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dirty="0"/>
              <a:t>תלונות תושבים למוקד – מגמת ירידה בחודשיים אחרונים.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dirty="0"/>
              <a:t>עיקר התלונות מגיעות משכונות ספציפיות.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dirty="0"/>
              <a:t>שכונות ששופר טיפול – ירד היקף תלונות.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dirty="0"/>
              <a:t>גורמי השפעה – ממשק סניטציה וגם עונת שנה</a:t>
            </a:r>
          </a:p>
        </p:txBody>
      </p:sp>
      <p:pic>
        <p:nvPicPr>
          <p:cNvPr id="2" name="תמונה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3" y="1383367"/>
            <a:ext cx="4983974" cy="5302568"/>
          </a:xfrm>
          <a:prstGeom prst="rect">
            <a:avLst/>
          </a:prstGeom>
        </p:spPr>
      </p:pic>
      <p:cxnSp>
        <p:nvCxnSpPr>
          <p:cNvPr id="9" name="מחבר ישר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165987" y="1759974"/>
            <a:ext cx="39329" cy="443434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34213" y="1368831"/>
            <a:ext cx="21739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dirty="0">
                <a:solidFill>
                  <a:srgbClr val="FF0000"/>
                </a:solidFill>
              </a:rPr>
              <a:t>תחילת פרויקט משותף</a:t>
            </a:r>
          </a:p>
        </p:txBody>
      </p:sp>
    </p:spTree>
    <p:extLst>
      <p:ext uri="{BB962C8B-B14F-4D97-AF65-F5344CB8AC3E}">
        <p14:creationId xmlns:p14="http://schemas.microsoft.com/office/powerpoint/2010/main" val="1711761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תוצאות – עד פברואר 2022</a:t>
            </a:r>
            <a:br>
              <a:rPr lang="he-IL" sz="3600" dirty="0">
                <a:solidFill>
                  <a:schemeClr val="bg1"/>
                </a:solidFill>
              </a:rPr>
            </a:br>
            <a:r>
              <a:rPr lang="he-IL" sz="3600" dirty="0">
                <a:solidFill>
                  <a:schemeClr val="bg1"/>
                </a:solidFill>
              </a:rPr>
              <a:t>ג. התמודדות עם חזירים סוררים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11392" y="1307691"/>
            <a:ext cx="8963784" cy="1630820"/>
          </a:xfrm>
          <a:solidFill>
            <a:schemeClr val="bg1"/>
          </a:solidFill>
        </p:spPr>
        <p:txBody>
          <a:bodyPr/>
          <a:lstStyle/>
          <a:p>
            <a:r>
              <a:rPr lang="he-IL" sz="2200" dirty="0"/>
              <a:t>ניטור פרטני של חזירי בר: 19 חזירים  נלכדו וסומנו בתגים (ל-4 הוצמד</a:t>
            </a:r>
            <a:r>
              <a:rPr lang="en-US" sz="2200" dirty="0"/>
              <a:t>GPS</a:t>
            </a:r>
            <a:r>
              <a:rPr lang="he-IL" sz="2200" dirty="0"/>
              <a:t>).</a:t>
            </a:r>
            <a:endParaRPr lang="en-US" sz="2200" dirty="0"/>
          </a:p>
          <a:p>
            <a:r>
              <a:rPr lang="he-IL" sz="2200" dirty="0"/>
              <a:t>חלוקה מרחבית: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200" dirty="0"/>
              <a:t>שכונות חיצוניות – גובלות בשטח טבעי, ונחסמו נתיבי הכניסה. תויגו 12 חזירים.</a:t>
            </a:r>
            <a:endParaRPr lang="en-US" sz="22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e-IL" sz="2200" dirty="0"/>
              <a:t>שכונות פנימיות  - אינן סמוכות לשטח טבעי (שטח כלוא). תויגו 7 חזירים.</a:t>
            </a:r>
            <a:endParaRPr lang="en-US" sz="2200" dirty="0"/>
          </a:p>
        </p:txBody>
      </p:sp>
      <p:pic>
        <p:nvPicPr>
          <p:cNvPr id="8" name="תמונה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548" t="29984" r="26619" b="14931"/>
          <a:stretch/>
        </p:blipFill>
        <p:spPr bwMode="auto">
          <a:xfrm>
            <a:off x="-789040" y="3223647"/>
            <a:ext cx="3421864" cy="3374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0049" y="3223647"/>
            <a:ext cx="24427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חזיר 10 עם </a:t>
            </a:r>
            <a:r>
              <a:rPr lang="en-US" dirty="0"/>
              <a:t>GPS</a:t>
            </a:r>
            <a:r>
              <a:rPr lang="he-IL" dirty="0"/>
              <a:t>, חזר לאחר 3 שבועות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2653104" y="3223647"/>
            <a:ext cx="6442351" cy="3540947"/>
          </a:xfrm>
          <a:solidFill>
            <a:schemeClr val="bg1"/>
          </a:solidFill>
        </p:spPr>
        <p:txBody>
          <a:bodyPr/>
          <a:lstStyle/>
          <a:p>
            <a:r>
              <a:rPr lang="he-IL" sz="2200" dirty="0"/>
              <a:t>תוצאות:</a:t>
            </a:r>
            <a:endParaRPr lang="en-US" sz="2200" dirty="0"/>
          </a:p>
          <a:p>
            <a:pPr marL="457200" lvl="0" indent="-457200">
              <a:buFont typeface="+mj-lt"/>
              <a:buAutoNum type="arabicPeriod"/>
            </a:pPr>
            <a:r>
              <a:rPr lang="he-IL" sz="2200" dirty="0"/>
              <a:t>שכונות חיצוניות – לאחר גידור, לא נכנסו לשכונות. </a:t>
            </a:r>
          </a:p>
          <a:p>
            <a:pPr marL="457200" lvl="0" indent="-457200">
              <a:buFont typeface="+mj-lt"/>
              <a:buAutoNum type="arabicPeriod"/>
            </a:pPr>
            <a:r>
              <a:rPr lang="he-IL" sz="2200" dirty="0"/>
              <a:t>שכונות פנימיות – מתוך 7 שתויגו, 5 הורחקו מעבר לגדר של השכונות החיצוניות (לאחד הוצמד </a:t>
            </a:r>
            <a:r>
              <a:rPr lang="en-US" sz="2200" dirty="0"/>
              <a:t>GPS</a:t>
            </a:r>
            <a:r>
              <a:rPr lang="he-IL" sz="2200" dirty="0"/>
              <a:t>). כל 5 הפרטים שהורחקו, חזרו לאותו אתר בשכונות הפנימיות תוך 1-3 שבועות!</a:t>
            </a:r>
            <a:endParaRPr lang="en-US" sz="2200" dirty="0"/>
          </a:p>
          <a:p>
            <a:r>
              <a:rPr lang="he-IL" sz="2200" dirty="0"/>
              <a:t>משמעות: פעילות ההרחקה איננה יעילה. הפרטים הללו אינם מצליחים להתאקלם באזור אליו הורחקו (מרחק של כ- 1-2 ק"מ), וחזרו לאזור פעילות מקורי.</a:t>
            </a:r>
          </a:p>
        </p:txBody>
      </p:sp>
    </p:spTree>
    <p:extLst>
      <p:ext uri="{BB962C8B-B14F-4D97-AF65-F5344CB8AC3E}">
        <p14:creationId xmlns:p14="http://schemas.microsoft.com/office/powerpoint/2010/main" val="2526427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3411794" y="1188370"/>
            <a:ext cx="5732205" cy="3167319"/>
          </a:xfrm>
          <a:solidFill>
            <a:schemeClr val="bg1"/>
          </a:solidFill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e-IL" sz="2400" dirty="0"/>
              <a:t>סניטציה והאכיפה, וחסימת נתיבי כניסה - מצמצת מאוד כניסת החזירים מהשטח הטבעי הסמוך, ומפחיתה הקונפליקט.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e-IL" sz="2400" dirty="0"/>
              <a:t>האכלה מכוונת של חזירים בשכונות העיר – תופעה זו נרחבת בהיקפה. נדרש מאמץ לעצירתה. גורמת לחזירים לאבד החשש מבני אדם ולסכנם, ולצורך להוציאם מהמערכת. </a:t>
            </a:r>
            <a:endParaRPr lang="he-IL" sz="4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481781" y="530942"/>
            <a:ext cx="8467686" cy="491613"/>
          </a:xfrm>
        </p:spPr>
        <p:txBody>
          <a:bodyPr/>
          <a:lstStyle/>
          <a:p>
            <a:pPr rtl="1"/>
            <a:r>
              <a:rPr lang="he-IL" sz="3600" dirty="0">
                <a:solidFill>
                  <a:schemeClr val="bg1"/>
                </a:solidFill>
              </a:rPr>
              <a:t>סיכום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1" name="תמונה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204" y="1688586"/>
            <a:ext cx="3756322" cy="266710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76981" y="4764750"/>
            <a:ext cx="8772486" cy="1999843"/>
          </a:xfrm>
          <a:solidFill>
            <a:schemeClr val="bg1"/>
          </a:solidFill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e-IL" sz="2400" dirty="0"/>
              <a:t>חסימת נתיבי כניסה הראתה יעילות רבה. חשיבות בהרחבה מחד, ושיתוף של התושבים בסגירת שערים.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הטיפול בחזירים סוררים - אמצעי משלים. נעשה במשורה במטרה למנוע סיכון לתושבי העיר. </a:t>
            </a:r>
            <a:endParaRPr lang="he-IL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052052" y="1741124"/>
            <a:ext cx="2576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he-IL" dirty="0"/>
              <a:t>עדר שהורגל, נח בחצר בית</a:t>
            </a:r>
          </a:p>
        </p:txBody>
      </p:sp>
    </p:spTree>
    <p:extLst>
      <p:ext uri="{BB962C8B-B14F-4D97-AF65-F5344CB8AC3E}">
        <p14:creationId xmlns:p14="http://schemas.microsoft.com/office/powerpoint/2010/main" val="2125108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62" y="110150"/>
            <a:ext cx="3116826" cy="2333166"/>
          </a:xfrm>
          <a:prstGeom prst="rect">
            <a:avLst/>
          </a:prstGeom>
        </p:spPr>
      </p:pic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3316"/>
            <a:ext cx="5883640" cy="4414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948" y="2610463"/>
            <a:ext cx="29738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he-IL" dirty="0"/>
              <a:t>חזירה וגוריה בחורש מחוץ לגדר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3640" y="2979795"/>
            <a:ext cx="3067459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000" dirty="0">
                <a:solidFill>
                  <a:schemeClr val="bg1"/>
                </a:solidFill>
              </a:rPr>
              <a:t>עבודה זו מבוצעת ע"י עיריית חיפה ועובדיה, עם הנחיה וליווי מקצועי צמוד של </a:t>
            </a:r>
            <a:r>
              <a:rPr lang="he-IL" sz="2000" dirty="0" err="1">
                <a:solidFill>
                  <a:schemeClr val="bg1"/>
                </a:solidFill>
              </a:rPr>
              <a:t>רט"ג</a:t>
            </a:r>
            <a:r>
              <a:rPr lang="he-IL" sz="2000" dirty="0">
                <a:solidFill>
                  <a:schemeClr val="bg1"/>
                </a:solidFill>
              </a:rPr>
              <a:t>, תוך ריכוז מאמצים ומשאבים רבים לצמצום הקונפליקט המורכב </a:t>
            </a:r>
          </a:p>
        </p:txBody>
      </p:sp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067"/>
            <a:ext cx="1643380" cy="831215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B7B1A907-023D-5009-3429-B44DBDFF50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תודה רבה</a:t>
            </a:r>
          </a:p>
        </p:txBody>
      </p:sp>
    </p:spTree>
    <p:extLst>
      <p:ext uri="{BB962C8B-B14F-4D97-AF65-F5344CB8AC3E}">
        <p14:creationId xmlns:p14="http://schemas.microsoft.com/office/powerpoint/2010/main" val="2803750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>
            <a:spLocks noGrp="1"/>
          </p:cNvSpPr>
          <p:nvPr>
            <p:ph type="title"/>
          </p:nvPr>
        </p:nvSpPr>
        <p:spPr>
          <a:xfrm>
            <a:off x="1619672" y="585035"/>
            <a:ext cx="7423848" cy="318161"/>
          </a:xfrm>
        </p:spPr>
        <p:txBody>
          <a:bodyPr>
            <a:no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עקרונות ממשק: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7497" y="1732241"/>
            <a:ext cx="5850193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he-IL" sz="2400" b="1" dirty="0"/>
              <a:t>צמצום מקורות מזון ומים </a:t>
            </a:r>
            <a:r>
              <a:rPr lang="he-IL" sz="2400" dirty="0"/>
              <a:t>– סניטציה, עצירת האכלה, קיבוע פחים, </a:t>
            </a:r>
            <a:r>
              <a:rPr lang="he-IL" sz="2400" b="1" dirty="0"/>
              <a:t>ריקון פחים בערב</a:t>
            </a:r>
            <a:r>
              <a:rPr lang="he-IL" sz="2400" dirty="0"/>
              <a:t> והסברה </a:t>
            </a:r>
            <a:r>
              <a:rPr lang="he-IL" sz="2400" dirty="0">
                <a:sym typeface="Wingdings" panose="05000000000000000000" pitchFamily="2" charset="2"/>
              </a:rPr>
              <a:t> צמצום אינטרס חזירים להגיע למזון בשכונות.</a:t>
            </a:r>
            <a:endParaRPr lang="he-IL" sz="2400" b="1" dirty="0"/>
          </a:p>
          <a:p>
            <a:pPr marL="457200" indent="-457200" algn="r" rtl="1">
              <a:buFont typeface="+mj-lt"/>
              <a:buAutoNum type="arabicPeriod"/>
            </a:pPr>
            <a:r>
              <a:rPr lang="he-IL" sz="2400" b="1" dirty="0"/>
              <a:t>חסימת נתיבי חדירה לשכונות </a:t>
            </a:r>
            <a:r>
              <a:rPr lang="he-IL" sz="2400" dirty="0"/>
              <a:t>– 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מניעת כניסת חזירים לשכונות בחיפושם אחר מזון. </a:t>
            </a:r>
            <a:endParaRPr lang="he-IL" sz="2400" dirty="0"/>
          </a:p>
          <a:p>
            <a:pPr marL="457200" indent="-457200" algn="r" rtl="1">
              <a:buFont typeface="+mj-lt"/>
              <a:buAutoNum type="arabicPeriod"/>
            </a:pPr>
            <a:r>
              <a:rPr lang="he-IL" sz="2400" b="1" dirty="0"/>
              <a:t>טיפול והוצאה של פרטים סוררים </a:t>
            </a:r>
            <a:r>
              <a:rPr lang="he-IL" sz="2400" dirty="0"/>
              <a:t>– פרטים שהורגלו ואיבדו החשש מהאדם – מסוכנים! נדרשת הוצאתם מהמערכת.</a:t>
            </a:r>
          </a:p>
          <a:p>
            <a:pPr marL="457200" indent="-457200" algn="r" rtl="1">
              <a:buFont typeface="+mj-lt"/>
              <a:buAutoNum type="arabicPeriod"/>
            </a:pPr>
            <a:endParaRPr lang="he-IL" sz="2400" dirty="0"/>
          </a:p>
          <a:p>
            <a:pPr algn="r" rtl="1"/>
            <a:r>
              <a:rPr lang="he-IL" sz="2400" dirty="0"/>
              <a:t>שיתוף הפעולה נועד לקדם התהליך בשיטתיות ומקצועיות, תוך בחינת היעילות.</a:t>
            </a:r>
          </a:p>
        </p:txBody>
      </p:sp>
      <p:pic>
        <p:nvPicPr>
          <p:cNvPr id="2" name="תמונה 1" descr="פח זבל שאינו מאפשר גישה לחזירים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16" y="4317231"/>
            <a:ext cx="1600008" cy="2458958"/>
          </a:xfrm>
          <a:prstGeom prst="rect">
            <a:avLst/>
          </a:prstGeom>
        </p:spPr>
      </p:pic>
      <p:pic>
        <p:nvPicPr>
          <p:cNvPr id="4" name="תמונה 3" descr="חזיר אוכל מתוך פח פתוח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155" y="1366685"/>
            <a:ext cx="3298979" cy="2391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14" y="1201299"/>
            <a:ext cx="7197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800" dirty="0">
                <a:solidFill>
                  <a:srgbClr val="FFFF00"/>
                </a:solidFill>
              </a:rPr>
              <a:t>X</a:t>
            </a:r>
            <a:endParaRPr lang="he-IL" sz="13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2341" y="1191127"/>
            <a:ext cx="498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400" b="1" dirty="0">
                <a:solidFill>
                  <a:schemeClr val="bg1"/>
                </a:solidFill>
              </a:rPr>
              <a:t>מוצרי הסברה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Grp="1"/>
          </p:cNvSpPr>
          <p:nvPr>
            <p:ph type="title" idx="4294967295"/>
          </p:nvPr>
        </p:nvSpPr>
        <p:spPr>
          <a:xfrm>
            <a:off x="1749702" y="197334"/>
            <a:ext cx="7394298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תכנית הסברה משותפת של רשות הטבע והגנים ועיריית חיפה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2684207" y="1191127"/>
            <a:ext cx="6459794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ea typeface="Calibri" panose="020F0502020204030204" pitchFamily="34" charset="0"/>
              </a:rPr>
              <a:t>מטרה: </a:t>
            </a:r>
          </a:p>
          <a:p>
            <a:pPr algn="r" rtl="1"/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העלאת מודעות התושבים לאחריותם לכניסת חזירי הבר, ושילובם בפעולות לצמצום כניסתם לעיר.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rtl="1"/>
            <a:r>
              <a:rPr lang="he-IL" sz="2400" b="1" dirty="0">
                <a:latin typeface="Calibri" panose="020F0502020204030204" pitchFamily="34" charset="0"/>
                <a:ea typeface="Calibri" panose="020F0502020204030204" pitchFamily="34" charset="0"/>
              </a:rPr>
              <a:t>מסר מרכזי: </a:t>
            </a:r>
            <a:r>
              <a:rPr lang="he-IL" sz="2800" b="1" dirty="0">
                <a:latin typeface="Calibri" panose="020F0502020204030204" pitchFamily="34" charset="0"/>
                <a:ea typeface="Calibri" panose="020F0502020204030204" pitchFamily="34" charset="0"/>
              </a:rPr>
              <a:t>"האשפה שלנו זה המזנון שלהם"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7553" y="874442"/>
            <a:ext cx="1472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b="1" dirty="0">
                <a:solidFill>
                  <a:srgbClr val="FFFF00"/>
                </a:solidFill>
              </a:rPr>
              <a:t>אגף הסברה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3557464" y="3331055"/>
            <a:ext cx="5527911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he-IL" sz="2400" b="1" dirty="0">
                <a:latin typeface="Calibri" panose="020F0502020204030204" pitchFamily="34" charset="0"/>
                <a:ea typeface="Calibri" panose="020F0502020204030204" pitchFamily="34" charset="0"/>
              </a:rPr>
              <a:t>מסרי משנה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למה חזירי בר מסתובבים ברחובות חיפה?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האכלה של חיות בר פוגעת בהן וגם בנו! </a:t>
            </a:r>
            <a:r>
              <a:rPr lang="he-IL" sz="2400" dirty="0"/>
              <a:t>הגדרת "האכלת חתולים אחראית".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מה אנחנו בעירייה עושים להרחיק את חזירי הבר? 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מה </a:t>
            </a:r>
            <a:r>
              <a:rPr lang="he-IL" sz="2400" b="1" dirty="0">
                <a:latin typeface="Calibri" panose="020F0502020204030204" pitchFamily="34" charset="0"/>
                <a:ea typeface="Calibri" panose="020F0502020204030204" pitchFamily="34" charset="0"/>
              </a:rPr>
              <a:t>אנחנו תושבי העיר 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יכולים לעשות כדי להרחיק את חזירי הבר?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rtl="1"/>
            <a:r>
              <a:rPr lang="he-IL" sz="2800" b="1" dirty="0">
                <a:latin typeface="Calibri" panose="020F0502020204030204" pitchFamily="34" charset="0"/>
                <a:ea typeface="Calibri" panose="020F0502020204030204" pitchFamily="34" charset="0"/>
              </a:rPr>
              <a:t>ביחד נחזיר את חזירי הבר לטבע!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</a:rPr>
              <a:t>  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תמונה 12" descr="שילוט חוצות הסברה לצמצום אשפה ברחובות - האשפה שלנו זה המזון שלהם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470" y="3896801"/>
            <a:ext cx="3883741" cy="29969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3097962"/>
            <a:ext cx="3254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b="1" dirty="0"/>
              <a:t>אתר מידע לתושבים</a:t>
            </a:r>
          </a:p>
          <a:p>
            <a:pPr algn="r" rtl="1"/>
            <a:r>
              <a:rPr lang="en-US" sz="1600" u="sng" dirty="0">
                <a:hlinkClick r:id="rId3"/>
              </a:rPr>
              <a:t>https://www.facebook.com/153025375698/posts/10159505859825699</a:t>
            </a:r>
            <a:r>
              <a:rPr lang="he-IL" sz="1600" u="sng" dirty="0">
                <a:hlinkClick r:id="rId3"/>
              </a:rPr>
              <a:t>/</a:t>
            </a:r>
            <a:endParaRPr lang="he-IL" sz="16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2256497" y="6420464"/>
            <a:ext cx="133882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b="1" dirty="0">
                <a:solidFill>
                  <a:schemeClr val="bg1"/>
                </a:solidFill>
              </a:rPr>
              <a:t>שילוט חוצות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תמונה 14" descr="סרטון הסברה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85" y="1222523"/>
            <a:ext cx="2703492" cy="196915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298108" y="2843569"/>
            <a:ext cx="404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https://hosting.gogeek.co.il/haifa_boars/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4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>
            <a:spLocks noGrp="1"/>
          </p:cNvSpPr>
          <p:nvPr>
            <p:ph type="title"/>
          </p:nvPr>
        </p:nvSpPr>
        <p:spPr>
          <a:xfrm>
            <a:off x="1619672" y="585035"/>
            <a:ext cx="7423848" cy="318161"/>
          </a:xfrm>
        </p:spPr>
        <p:txBody>
          <a:bodyPr>
            <a:no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כיווני הפעולה המקודמים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3704" y="1243097"/>
            <a:ext cx="6430298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מידע מקדים והנחות בסיס: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מיקום חזירים – 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במהלך היום נמצאים בחורש, בנחלים והשטחים הפתוחים. 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בלילה – נכנסים לשכונות לשחר למזון.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טווח תנועתם מוגבל (תחום מחיה עד ~ 0.6 קמ"ר).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קישוריות – 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קשר מועט לאוכלוסיות הכרמל (?). 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חסמים מגבילי מעבר (כבישים מהירים).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הקשר בין הפוליגונים דרך השכונות.</a:t>
            </a:r>
          </a:p>
          <a:p>
            <a:pPr algn="r" rtl="1"/>
            <a:endParaRPr lang="he-IL" sz="2400" dirty="0"/>
          </a:p>
        </p:txBody>
      </p:sp>
      <p:pic>
        <p:nvPicPr>
          <p:cNvPr id="8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65231"/>
            <a:ext cx="3190359" cy="23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 descr="מפת מיקום חזירי בר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0" y="1133513"/>
            <a:ext cx="2777347" cy="3161014"/>
          </a:xfrm>
          <a:prstGeom prst="rect">
            <a:avLst/>
          </a:prstGeom>
        </p:spPr>
      </p:pic>
      <p:cxnSp>
        <p:nvCxnSpPr>
          <p:cNvPr id="4" name="מחבר חץ ישר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1327355" y="4050890"/>
            <a:ext cx="2703871" cy="3932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6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>
            <a:spLocks noGrp="1"/>
          </p:cNvSpPr>
          <p:nvPr>
            <p:ph type="title"/>
          </p:nvPr>
        </p:nvSpPr>
        <p:spPr>
          <a:xfrm>
            <a:off x="1619672" y="585035"/>
            <a:ext cx="7423848" cy="318161"/>
          </a:xfrm>
        </p:spPr>
        <p:txBody>
          <a:bodyPr>
            <a:no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שיטות: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4206" y="1201299"/>
            <a:ext cx="645979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he-IL" sz="2400" b="1" dirty="0"/>
              <a:t>צמצום מקורות מזון ומים </a:t>
            </a:r>
            <a:r>
              <a:rPr lang="he-IL" sz="2400" dirty="0"/>
              <a:t>– </a:t>
            </a:r>
          </a:p>
          <a:p>
            <a:pPr marL="914400" lvl="1" indent="-457200" algn="r" rtl="1">
              <a:buFont typeface="+mj-cs"/>
              <a:buAutoNum type="hebrew2Minus"/>
            </a:pPr>
            <a:r>
              <a:rPr lang="he-IL" sz="2400" dirty="0"/>
              <a:t>סניטציה: התחלה 6/2021 – </a:t>
            </a:r>
            <a:r>
              <a:rPr lang="he-IL" sz="2400" b="1" dirty="0"/>
              <a:t>פינוי ערב</a:t>
            </a:r>
            <a:r>
              <a:rPr lang="he-IL" sz="2400" dirty="0"/>
              <a:t>, ניקיון גנים. </a:t>
            </a:r>
          </a:p>
          <a:p>
            <a:pPr marL="914400" lvl="1" indent="-457200" algn="r" rtl="1">
              <a:buFont typeface="+mj-cs"/>
              <a:buAutoNum type="hebrew2Minus"/>
            </a:pPr>
            <a:r>
              <a:rPr lang="he-IL" sz="2400" dirty="0"/>
              <a:t>אכיפה – פעילות אקטיבית למניעת השלכת מזון ו"האכלה לא אחראית".</a:t>
            </a:r>
          </a:p>
          <a:p>
            <a:pPr marL="914400" lvl="1" indent="-457200" algn="r" rtl="1">
              <a:buFont typeface="+mj-cs"/>
              <a:buAutoNum type="hebrew2Minus"/>
            </a:pPr>
            <a:r>
              <a:rPr lang="he-IL" sz="2400" dirty="0"/>
              <a:t>ניטור – מידע ממוקד עירוני.</a:t>
            </a:r>
          </a:p>
        </p:txBody>
      </p:sp>
      <p:pic>
        <p:nvPicPr>
          <p:cNvPr id="8" name="תמונה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846" y="1052663"/>
            <a:ext cx="2207496" cy="2526280"/>
          </a:xfrm>
          <a:prstGeom prst="rect">
            <a:avLst/>
          </a:prstGeom>
        </p:spPr>
      </p:pic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5" y="3666300"/>
            <a:ext cx="4227871" cy="3170903"/>
          </a:xfrm>
          <a:prstGeom prst="rect">
            <a:avLst/>
          </a:prstGeom>
        </p:spPr>
      </p:pic>
      <p:pic>
        <p:nvPicPr>
          <p:cNvPr id="11" name="תמונה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186" y="3578943"/>
            <a:ext cx="4365495" cy="3279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52118" y="3578943"/>
            <a:ext cx="3664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הפיכת פחים – אינדקס להשפעת ממשק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89" y="3666826"/>
            <a:ext cx="43909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שימוש במצלמות במוקדי האכלה/השלכת פסולת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41046" y="921140"/>
            <a:ext cx="16289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dirty="0"/>
              <a:t>שילוב ניקיון גנים</a:t>
            </a:r>
          </a:p>
        </p:txBody>
      </p:sp>
      <p:sp>
        <p:nvSpPr>
          <p:cNvPr id="2" name="אליפסה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84206" y="4428365"/>
            <a:ext cx="963562" cy="963561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2735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>
            <a:spLocks noGrp="1"/>
          </p:cNvSpPr>
          <p:nvPr>
            <p:ph type="title"/>
          </p:nvPr>
        </p:nvSpPr>
        <p:spPr>
          <a:xfrm>
            <a:off x="1619672" y="585035"/>
            <a:ext cx="7423848" cy="318161"/>
          </a:xfrm>
        </p:spPr>
        <p:txBody>
          <a:bodyPr>
            <a:no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שיטות: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6096" y="1201299"/>
            <a:ext cx="3707904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lvl="1" algn="r" rtl="1"/>
            <a:endParaRPr lang="he-IL" sz="2400" dirty="0">
              <a:sym typeface="Wingdings" panose="05000000000000000000" pitchFamily="2" charset="2"/>
            </a:endParaRPr>
          </a:p>
          <a:p>
            <a:pPr marL="457200" indent="-457200" algn="r" rtl="1">
              <a:buFont typeface="+mj-lt"/>
              <a:buAutoNum type="arabicPeriod" startAt="2"/>
            </a:pPr>
            <a:r>
              <a:rPr lang="he-IL" sz="2400" b="1" dirty="0"/>
              <a:t>חסימת חדירה לשכונות </a:t>
            </a:r>
            <a:r>
              <a:rPr lang="he-IL" sz="2400" dirty="0"/>
              <a:t>– </a:t>
            </a:r>
          </a:p>
          <a:p>
            <a:pPr lvl="1" algn="r" rtl="1"/>
            <a:r>
              <a:rPr lang="he-IL" sz="2400" dirty="0"/>
              <a:t>מיפוי: 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בחיפה ~ 6.6 קמ"ר שטחים פתוחים: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4 פוליגונים גדולים במערב העיר (478-2570 דונם), שהם ~88% מהשטח.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5 פוליגונים קטנים בשכונות פנימיות (101-236 דונם).</a:t>
            </a:r>
          </a:p>
        </p:txBody>
      </p:sp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5436096" cy="5613359"/>
          </a:xfrm>
          <a:prstGeom prst="rect">
            <a:avLst/>
          </a:prstGeom>
        </p:spPr>
      </p:pic>
      <p:sp>
        <p:nvSpPr>
          <p:cNvPr id="2" name="מלבן מעוגל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04103" y="5417574"/>
            <a:ext cx="2615381" cy="1440426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5750730" y="5888368"/>
            <a:ext cx="37079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lvl="1" algn="r" rtl="1"/>
            <a:r>
              <a:rPr lang="he-IL" sz="2400" dirty="0"/>
              <a:t>קדימויות – שכונות סמוכות פארק כרמל, </a:t>
            </a:r>
            <a:r>
              <a:rPr lang="he-IL" sz="2400" u="sng" dirty="0"/>
              <a:t>תחילה</a:t>
            </a:r>
            <a:r>
              <a:rPr lang="he-IL" sz="2400" dirty="0"/>
              <a:t>.</a:t>
            </a:r>
          </a:p>
        </p:txBody>
      </p:sp>
      <p:cxnSp>
        <p:nvCxnSpPr>
          <p:cNvPr id="10" name="מחבר חץ ישר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9" idx="1"/>
            <a:endCxn id="2" idx="3"/>
          </p:cNvCxnSpPr>
          <p:nvPr/>
        </p:nvCxnSpPr>
        <p:spPr>
          <a:xfrm flipH="1" flipV="1">
            <a:off x="4719484" y="6137787"/>
            <a:ext cx="1031246" cy="16608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הסבר מלבני מעוגל 12"/>
          <p:cNvSpPr/>
          <p:nvPr/>
        </p:nvSpPr>
        <p:spPr>
          <a:xfrm>
            <a:off x="335440" y="5997542"/>
            <a:ext cx="1052051" cy="612648"/>
          </a:xfrm>
          <a:prstGeom prst="wedgeRoundRectCallout">
            <a:avLst>
              <a:gd name="adj1" fmla="val 123092"/>
              <a:gd name="adj2" fmla="val 3040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dirty="0"/>
              <a:t>מסדרון "מקשר"</a:t>
            </a:r>
          </a:p>
        </p:txBody>
      </p:sp>
      <p:cxnSp>
        <p:nvCxnSpPr>
          <p:cNvPr id="15" name="מחבר ישר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320413" y="6410632"/>
            <a:ext cx="88490" cy="3087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2138514" y="6410632"/>
            <a:ext cx="29499" cy="3087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7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>
            <a:spLocks noGrp="1"/>
          </p:cNvSpPr>
          <p:nvPr>
            <p:ph type="title"/>
          </p:nvPr>
        </p:nvSpPr>
        <p:spPr>
          <a:xfrm>
            <a:off x="1619672" y="585035"/>
            <a:ext cx="7423848" cy="318161"/>
          </a:xfrm>
        </p:spPr>
        <p:txBody>
          <a:bodyPr>
            <a:no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שיטות: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1603" y="1240627"/>
            <a:ext cx="4162398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457200" indent="-457200" algn="r" rtl="1">
              <a:buFont typeface="+mj-lt"/>
              <a:buAutoNum type="arabicPeriod" startAt="2"/>
            </a:pPr>
            <a:r>
              <a:rPr lang="he-IL" sz="2400" b="1" dirty="0"/>
              <a:t>חסימת חדירה לשכונות:</a:t>
            </a:r>
            <a:endParaRPr lang="he-IL" sz="2400" dirty="0"/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מיפוי נתיבי מעבר אפשריים בשכונות חיצוניות.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הקמת גדר קשיחה (1.2 מ', </a:t>
            </a:r>
            <a:r>
              <a:rPr lang="he-IL" sz="2400" dirty="0" err="1"/>
              <a:t>צמודת</a:t>
            </a:r>
            <a:r>
              <a:rPr lang="he-IL" sz="2400" dirty="0"/>
              <a:t> קרקע).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הקמת מעברי הולכי רגל ורכב </a:t>
            </a:r>
            <a:r>
              <a:rPr lang="he-IL" sz="2400" dirty="0" err="1"/>
              <a:t>תיפעולי</a:t>
            </a:r>
            <a:r>
              <a:rPr lang="he-IL" sz="2400" dirty="0"/>
              <a:t>.</a:t>
            </a:r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אחזקה שוטפת.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</p:txBody>
      </p:sp>
      <p:pic>
        <p:nvPicPr>
          <p:cNvPr id="2" name="תמונה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78425"/>
            <a:ext cx="5000363" cy="3476837"/>
          </a:xfrm>
          <a:prstGeom prst="rect">
            <a:avLst/>
          </a:prstGeom>
        </p:spPr>
      </p:pic>
      <p:pic>
        <p:nvPicPr>
          <p:cNvPr id="4" name="תמונה 3" descr="גדרות חוסמות מעבר חזירי בר לשכונות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193" y="4986951"/>
            <a:ext cx="4079807" cy="1885797"/>
          </a:xfrm>
          <a:prstGeom prst="rect">
            <a:avLst/>
          </a:prstGeom>
        </p:spPr>
      </p:pic>
      <p:pic>
        <p:nvPicPr>
          <p:cNvPr id="7" name="תמונה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2" y="4242657"/>
            <a:ext cx="4971770" cy="2615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782" y="3746602"/>
            <a:ext cx="49020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מיקומי גדר – אדום. הצמדה לקירות תמך וגידור קיים</a:t>
            </a:r>
          </a:p>
        </p:txBody>
      </p:sp>
    </p:spTree>
    <p:extLst>
      <p:ext uri="{BB962C8B-B14F-4D97-AF65-F5344CB8AC3E}">
        <p14:creationId xmlns:p14="http://schemas.microsoft.com/office/powerpoint/2010/main" val="3484651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>
            <a:spLocks noGrp="1"/>
          </p:cNvSpPr>
          <p:nvPr>
            <p:ph type="title"/>
          </p:nvPr>
        </p:nvSpPr>
        <p:spPr>
          <a:xfrm>
            <a:off x="1619672" y="585035"/>
            <a:ext cx="7423848" cy="318161"/>
          </a:xfrm>
        </p:spPr>
        <p:txBody>
          <a:bodyPr>
            <a:no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שיטות: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8717" y="1161970"/>
            <a:ext cx="493579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lvl="1" algn="r" rtl="1"/>
            <a:r>
              <a:rPr lang="he-IL" sz="2400" u="sng" dirty="0"/>
              <a:t>ניטור ומעקב</a:t>
            </a:r>
            <a:endParaRPr lang="he-IL" sz="2400" dirty="0"/>
          </a:p>
          <a:p>
            <a:pPr marL="342900" lvl="1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lvl="1" indent="-342900" algn="r" rtl="1">
              <a:buFont typeface="Arial" panose="020B0604020202020204" pitchFamily="34" charset="0"/>
              <a:buChar char="•"/>
            </a:pPr>
            <a:r>
              <a:rPr lang="he-IL" sz="2400" dirty="0" err="1"/>
              <a:t>מישדור</a:t>
            </a:r>
            <a:r>
              <a:rPr lang="he-IL" sz="2400" dirty="0"/>
              <a:t> ותיוג – מעקב ליעילות ממשק. </a:t>
            </a:r>
          </a:p>
          <a:p>
            <a:pPr marL="342900" lvl="1" indent="-342900" algn="r" rtl="1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342900" lvl="1" indent="-342900" algn="r" rtl="1">
              <a:buFont typeface="Arial" panose="020B0604020202020204" pitchFamily="34" charset="0"/>
              <a:buChar char="•"/>
            </a:pPr>
            <a:r>
              <a:rPr lang="he-IL" sz="2400" dirty="0"/>
              <a:t>מידע ממוקד עירוני – בחינת מגמות בכלל העיר ולפי שכונות. </a:t>
            </a:r>
          </a:p>
          <a:p>
            <a:pPr algn="r" rtl="1"/>
            <a:endParaRPr lang="he-IL" sz="2400" dirty="0"/>
          </a:p>
        </p:txBody>
      </p:sp>
      <p:pic>
        <p:nvPicPr>
          <p:cNvPr id="8" name="תמונה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9623"/>
            <a:ext cx="6446614" cy="3403313"/>
          </a:xfrm>
          <a:prstGeom prst="rect">
            <a:avLst/>
          </a:prstGeom>
        </p:spPr>
      </p:pic>
      <p:pic>
        <p:nvPicPr>
          <p:cNvPr id="9" name="תמונה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02" y="734737"/>
            <a:ext cx="3591424" cy="26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12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4300</TotalTime>
  <Words>1553</Words>
  <Application>Microsoft Office PowerPoint</Application>
  <PresentationFormat>‫הצגה על המסך (4:3)</PresentationFormat>
  <Paragraphs>249</Paragraphs>
  <Slides>28</Slides>
  <Notes>16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חזירי בר בחיפה: דרכי התמודדות עם קונפליקט</vt:lpstr>
      <vt:lpstr>חזירי בר בחיפה –                נקודת התחלה...</vt:lpstr>
      <vt:lpstr>עקרונות ממשק:</vt:lpstr>
      <vt:lpstr>תכנית הסברה משותפת של רשות הטבע והגנים ועיריית חיפה</vt:lpstr>
      <vt:lpstr>כיווני הפעולה המקודמים</vt:lpstr>
      <vt:lpstr>שיטות:</vt:lpstr>
      <vt:lpstr>שיטות:</vt:lpstr>
      <vt:lpstr>שיטות:</vt:lpstr>
      <vt:lpstr>שיטות:</vt:lpstr>
      <vt:lpstr>תוצאות – עד פברואר 2022 א. צמצום מקורות מזון וסניטציה</vt:lpstr>
      <vt:lpstr>תוצאות – עד פברואר 2022 א. צמצום מקורות מזון וסניטציה</vt:lpstr>
      <vt:lpstr>תוצאות – עד פברואר 2022 א. צמצום מקורות מזון וסניטציה</vt:lpstr>
      <vt:lpstr>תוצאות – עד פברואר 2022 ב. חסימת נתיבי כניסה לשכונות</vt:lpstr>
      <vt:lpstr>תוצאות – עד פברואר 2022 ב. חסימת נתיבי כניסה לשכונות</vt:lpstr>
      <vt:lpstr>תוצאות – עד פברואר 2022 ב. חסימת נתיבי כניסה לשכונות</vt:lpstr>
      <vt:lpstr>תוצאות – עד פברואר 2022 ב. חסימת נתיבי כניסה לשכונות</vt:lpstr>
      <vt:lpstr>תוצאות – עד פברואר 2022 ב. חסימת נתיבי כניסה לשכונות</vt:lpstr>
      <vt:lpstr>תוצאות – עד פברואר 2022 ב. חסימת נתיבי כניסה לשכונות</vt:lpstr>
      <vt:lpstr>תוצאות – עד פברואר 2022 ב. חסימת נתיבי כניסה לשכונות</vt:lpstr>
      <vt:lpstr>תוצאות – עד פברואר 2022 ב. חסימת נתיבי כניסה לשכונות</vt:lpstr>
      <vt:lpstr>תוצאות – עד פברואר 2022 ב. חסימת נתיבי כניסה לשכונות</vt:lpstr>
      <vt:lpstr>חסימת כניסה</vt:lpstr>
      <vt:lpstr>תוצאות – עד פברואר 2022 ב. חסימת נתיבי כניסה לשכונות</vt:lpstr>
      <vt:lpstr>תוצאות – עד פברואר 2022 ב. חסימת נתיבי כניסה לשכונות</vt:lpstr>
      <vt:lpstr>תוצאות – עד פברואר 2022 ג. התמודדות עם חזירים סוררים</vt:lpstr>
      <vt:lpstr>תוצאות – עד פברואר 2022 ג. התמודדות עם חזירים סוררים</vt:lpstr>
      <vt:lpstr>סיכום</vt:lpstr>
      <vt:lpstr>תודה רבה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firma22</dc:creator>
  <cp:lastModifiedBy>גילה גרטל</cp:lastModifiedBy>
  <cp:revision>180</cp:revision>
  <dcterms:created xsi:type="dcterms:W3CDTF">2014-09-10T08:47:34Z</dcterms:created>
  <dcterms:modified xsi:type="dcterms:W3CDTF">2023-11-15T04:43:21Z</dcterms:modified>
</cp:coreProperties>
</file>