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 id="2147483689" r:id="rId3"/>
  </p:sldMasterIdLst>
  <p:sldIdLst>
    <p:sldId id="262" r:id="rId4"/>
    <p:sldId id="1034" r:id="rId5"/>
    <p:sldId id="273" r:id="rId6"/>
    <p:sldId id="1036" r:id="rId7"/>
    <p:sldId id="1035" r:id="rId8"/>
    <p:sldId id="1037" r:id="rId9"/>
    <p:sldId id="267" r:id="rId10"/>
    <p:sldId id="1038" r:id="rId11"/>
    <p:sldId id="1039" r:id="rId12"/>
    <p:sldId id="1040" r:id="rId13"/>
    <p:sldId id="1041" r:id="rId14"/>
    <p:sldId id="1043" r:id="rId15"/>
    <p:sldId id="1042" r:id="rId16"/>
    <p:sldId id="1044" r:id="rId17"/>
    <p:sldId id="1050" r:id="rId18"/>
    <p:sldId id="1055" r:id="rId19"/>
    <p:sldId id="1057" r:id="rId20"/>
    <p:sldId id="1051" r:id="rId21"/>
    <p:sldId id="285" r:id="rId22"/>
    <p:sldId id="288" r:id="rId23"/>
    <p:sldId id="1052" r:id="rId24"/>
    <p:sldId id="1053" r:id="rId25"/>
    <p:sldId id="105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3D"/>
    <a:srgbClr val="CEE3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5445" autoAdjust="0"/>
    <p:restoredTop sz="86388" autoAdjust="0"/>
  </p:normalViewPr>
  <p:slideViewPr>
    <p:cSldViewPr snapToGrid="0">
      <p:cViewPr varScale="1">
        <p:scale>
          <a:sx n="57" d="100"/>
          <a:sy n="57" d="100"/>
        </p:scale>
        <p:origin x="236" y="72"/>
      </p:cViewPr>
      <p:guideLst/>
    </p:cSldViewPr>
  </p:slideViewPr>
  <p:outlineViewPr>
    <p:cViewPr>
      <p:scale>
        <a:sx n="33" d="100"/>
        <a:sy n="33" d="100"/>
      </p:scale>
      <p:origin x="0" y="-1436"/>
    </p:cViewPr>
  </p:outlineViewPr>
  <p:notesTextViewPr>
    <p:cViewPr>
      <p:scale>
        <a:sx n="1" d="1"/>
        <a:sy n="1" d="1"/>
      </p:scale>
      <p:origin x="0" y="0"/>
    </p:cViewPr>
  </p:notesTextViewPr>
  <p:sorterViewPr>
    <p:cViewPr>
      <p:scale>
        <a:sx n="100" d="100"/>
        <a:sy n="100" d="100"/>
      </p:scale>
      <p:origin x="0" y="-336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1229808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406183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1578123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cxnSp>
        <p:nvCxnSpPr>
          <p:cNvPr id="9" name="מחבר ישר 8"/>
          <p:cNvCxnSpPr/>
          <p:nvPr userDrawn="1"/>
        </p:nvCxnSpPr>
        <p:spPr>
          <a:xfrm flipH="1">
            <a:off x="755576" y="908720"/>
            <a:ext cx="7632848" cy="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4" name="מציין מיקום של כותרת 1"/>
          <p:cNvSpPr>
            <a:spLocks noGrp="1"/>
          </p:cNvSpPr>
          <p:nvPr>
            <p:ph type="title" hasCustomPrompt="1"/>
          </p:nvPr>
        </p:nvSpPr>
        <p:spPr>
          <a:xfrm>
            <a:off x="323528" y="125760"/>
            <a:ext cx="8157592"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 כותרת</a:t>
            </a:r>
          </a:p>
        </p:txBody>
      </p:sp>
      <p:sp>
        <p:nvSpPr>
          <p:cNvPr id="15" name="מציין מיקום טקסט 2"/>
          <p:cNvSpPr>
            <a:spLocks noGrp="1"/>
          </p:cNvSpPr>
          <p:nvPr>
            <p:ph idx="1" hasCustomPrompt="1"/>
          </p:nvPr>
        </p:nvSpPr>
        <p:spPr>
          <a:xfrm>
            <a:off x="323528" y="1340769"/>
            <a:ext cx="8157592" cy="4525963"/>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a:t>
            </a:r>
          </a:p>
        </p:txBody>
      </p:sp>
      <p:pic>
        <p:nvPicPr>
          <p:cNvPr id="6146" name="Picture 2" descr="G:\שיתוף קבצים\אסתי פטרובר\לוגו\מיתוג חדש\מצגת מיתוג חדש\01.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367266" y="5812402"/>
            <a:ext cx="776735" cy="1072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55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cxnSp>
        <p:nvCxnSpPr>
          <p:cNvPr id="9" name="מחבר ישר 8"/>
          <p:cNvCxnSpPr/>
          <p:nvPr userDrawn="1"/>
        </p:nvCxnSpPr>
        <p:spPr>
          <a:xfrm flipH="1">
            <a:off x="755576" y="908720"/>
            <a:ext cx="7632848" cy="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4" name="מציין מיקום של כותרת 1"/>
          <p:cNvSpPr>
            <a:spLocks noGrp="1"/>
          </p:cNvSpPr>
          <p:nvPr>
            <p:ph type="title" hasCustomPrompt="1"/>
          </p:nvPr>
        </p:nvSpPr>
        <p:spPr>
          <a:xfrm>
            <a:off x="323528" y="125760"/>
            <a:ext cx="8157592"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 כותרת</a:t>
            </a:r>
          </a:p>
        </p:txBody>
      </p:sp>
      <p:sp>
        <p:nvSpPr>
          <p:cNvPr id="15" name="מציין מיקום טקסט 2"/>
          <p:cNvSpPr>
            <a:spLocks noGrp="1"/>
          </p:cNvSpPr>
          <p:nvPr>
            <p:ph idx="1" hasCustomPrompt="1"/>
          </p:nvPr>
        </p:nvSpPr>
        <p:spPr>
          <a:xfrm>
            <a:off x="323528" y="1340769"/>
            <a:ext cx="8157592" cy="4525963"/>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a:t>
            </a:r>
          </a:p>
        </p:txBody>
      </p:sp>
      <p:pic>
        <p:nvPicPr>
          <p:cNvPr id="2" name="Picture 2" descr="G:\שיתוף קבצים\אסתי פטרובר\לוגו\מיתוג חדש\מצגת מיתוג חדש\9.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766213" y="5301208"/>
            <a:ext cx="377788"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G:\שיתוף קבצים\אסתי פטרובר\לוגו\מיתוג חדש\IPLAN_LOGO_WITH_STATE_OF_ISRAEL_SYMB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9514" y="6345368"/>
            <a:ext cx="1771621" cy="3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181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cxnSp>
        <p:nvCxnSpPr>
          <p:cNvPr id="9" name="מחבר ישר 8"/>
          <p:cNvCxnSpPr/>
          <p:nvPr userDrawn="1"/>
        </p:nvCxnSpPr>
        <p:spPr>
          <a:xfrm flipH="1">
            <a:off x="755576" y="908720"/>
            <a:ext cx="7632848" cy="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4" name="מציין מיקום של כותרת 1"/>
          <p:cNvSpPr>
            <a:spLocks noGrp="1"/>
          </p:cNvSpPr>
          <p:nvPr>
            <p:ph type="title" hasCustomPrompt="1"/>
          </p:nvPr>
        </p:nvSpPr>
        <p:spPr>
          <a:xfrm>
            <a:off x="323528" y="125760"/>
            <a:ext cx="8157592"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 כותרת</a:t>
            </a:r>
          </a:p>
        </p:txBody>
      </p:sp>
      <p:sp>
        <p:nvSpPr>
          <p:cNvPr id="15" name="מציין מיקום טקסט 2"/>
          <p:cNvSpPr>
            <a:spLocks noGrp="1"/>
          </p:cNvSpPr>
          <p:nvPr>
            <p:ph idx="1" hasCustomPrompt="1"/>
          </p:nvPr>
        </p:nvSpPr>
        <p:spPr>
          <a:xfrm>
            <a:off x="323528" y="1340769"/>
            <a:ext cx="8157592" cy="4525963"/>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a:t>
            </a:r>
          </a:p>
        </p:txBody>
      </p:sp>
      <p:pic>
        <p:nvPicPr>
          <p:cNvPr id="3074" name="Picture 2" descr="G:\שיתוף קבצים\אסתי פטרובר\לוגו\מיתוג חדש\מצגת מיתוג חדש\11.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652601" y="260648"/>
            <a:ext cx="491401"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093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cxnSp>
        <p:nvCxnSpPr>
          <p:cNvPr id="9" name="מחבר ישר 8"/>
          <p:cNvCxnSpPr/>
          <p:nvPr userDrawn="1"/>
        </p:nvCxnSpPr>
        <p:spPr>
          <a:xfrm flipH="1">
            <a:off x="755576" y="908720"/>
            <a:ext cx="7632848" cy="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4" name="מציין מיקום של כותרת 1"/>
          <p:cNvSpPr>
            <a:spLocks noGrp="1"/>
          </p:cNvSpPr>
          <p:nvPr>
            <p:ph type="title" hasCustomPrompt="1"/>
          </p:nvPr>
        </p:nvSpPr>
        <p:spPr>
          <a:xfrm>
            <a:off x="323528" y="125760"/>
            <a:ext cx="8157592"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 כותרת</a:t>
            </a:r>
          </a:p>
        </p:txBody>
      </p:sp>
      <p:sp>
        <p:nvSpPr>
          <p:cNvPr id="15" name="מציין מיקום טקסט 2"/>
          <p:cNvSpPr>
            <a:spLocks noGrp="1"/>
          </p:cNvSpPr>
          <p:nvPr>
            <p:ph idx="1" hasCustomPrompt="1"/>
          </p:nvPr>
        </p:nvSpPr>
        <p:spPr>
          <a:xfrm>
            <a:off x="323528" y="1340769"/>
            <a:ext cx="8157592" cy="4525963"/>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a:t>
            </a:r>
          </a:p>
        </p:txBody>
      </p:sp>
      <p:pic>
        <p:nvPicPr>
          <p:cNvPr id="4098" name="Picture 2" descr="G:\שיתוף קבצים\אסתי פטרובר\לוגו\מיתוג חדש\מצגת מיתוג חדש\1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88424" y="188641"/>
            <a:ext cx="1027941"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18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cxnSp>
        <p:nvCxnSpPr>
          <p:cNvPr id="9" name="מחבר ישר 8"/>
          <p:cNvCxnSpPr/>
          <p:nvPr userDrawn="1"/>
        </p:nvCxnSpPr>
        <p:spPr>
          <a:xfrm flipH="1">
            <a:off x="755576" y="908720"/>
            <a:ext cx="7632848" cy="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4" name="מציין מיקום של כותרת 1"/>
          <p:cNvSpPr>
            <a:spLocks noGrp="1"/>
          </p:cNvSpPr>
          <p:nvPr>
            <p:ph type="title" hasCustomPrompt="1"/>
          </p:nvPr>
        </p:nvSpPr>
        <p:spPr>
          <a:xfrm>
            <a:off x="323528" y="125760"/>
            <a:ext cx="8157592"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 כותרת</a:t>
            </a:r>
          </a:p>
        </p:txBody>
      </p:sp>
      <p:sp>
        <p:nvSpPr>
          <p:cNvPr id="15" name="מציין מיקום טקסט 2"/>
          <p:cNvSpPr>
            <a:spLocks noGrp="1"/>
          </p:cNvSpPr>
          <p:nvPr>
            <p:ph idx="1" hasCustomPrompt="1"/>
          </p:nvPr>
        </p:nvSpPr>
        <p:spPr>
          <a:xfrm>
            <a:off x="323528" y="1340769"/>
            <a:ext cx="8157592" cy="4525963"/>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a:t>
            </a:r>
          </a:p>
        </p:txBody>
      </p:sp>
      <p:pic>
        <p:nvPicPr>
          <p:cNvPr id="2051" name="Picture 3" descr="G:\שיתוף קבצים\אסתי פטרובר\לוגו\מיתוג חדש\מצגת מיתוג חדש\13.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579458" y="116633"/>
            <a:ext cx="564543" cy="109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080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72008"/>
            <a:ext cx="9144000" cy="6957392"/>
          </a:xfrm>
          <a:prstGeom prst="rect">
            <a:avLst/>
          </a:prstGeom>
          <a:noFill/>
          <a:ln>
            <a:noFill/>
          </a:ln>
          <a:effectLst/>
        </p:spPr>
      </p:pic>
      <p:cxnSp>
        <p:nvCxnSpPr>
          <p:cNvPr id="10" name="מחבר ישר 9"/>
          <p:cNvCxnSpPr/>
          <p:nvPr userDrawn="1"/>
        </p:nvCxnSpPr>
        <p:spPr>
          <a:xfrm flipV="1">
            <a:off x="6372200" y="548680"/>
            <a:ext cx="0" cy="540060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1" name="מציין מיקום של כותרת 1"/>
          <p:cNvSpPr>
            <a:spLocks noGrp="1"/>
          </p:cNvSpPr>
          <p:nvPr>
            <p:ph type="title" hasCustomPrompt="1"/>
          </p:nvPr>
        </p:nvSpPr>
        <p:spPr>
          <a:xfrm>
            <a:off x="6516216" y="2204864"/>
            <a:ext cx="2304256"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a:t>
            </a:r>
            <a:br>
              <a:rPr lang="en-US" dirty="0"/>
            </a:br>
            <a:r>
              <a:rPr lang="he-IL" dirty="0"/>
              <a:t>כותרת</a:t>
            </a:r>
          </a:p>
        </p:txBody>
      </p:sp>
      <p:sp>
        <p:nvSpPr>
          <p:cNvPr id="12" name="מציין מיקום טקסט 2"/>
          <p:cNvSpPr>
            <a:spLocks noGrp="1"/>
          </p:cNvSpPr>
          <p:nvPr>
            <p:ph idx="1" hasCustomPrompt="1"/>
          </p:nvPr>
        </p:nvSpPr>
        <p:spPr>
          <a:xfrm>
            <a:off x="323528" y="548680"/>
            <a:ext cx="5781328" cy="5400600"/>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 – טקסט או תמונה</a:t>
            </a:r>
          </a:p>
        </p:txBody>
      </p:sp>
      <p:pic>
        <p:nvPicPr>
          <p:cNvPr id="4098" name="Picture 2" descr="G:\שיתוף קבצים\אסתי פטרובר\לוגו\מיתוג חדש\מצגת מיתוג חדש\2.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7020273" y="404664"/>
            <a:ext cx="146062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G:\שיתוף קבצים\אסתי פטרובר\לוגו\מיתוג חדש\IPLAN_LOGO_WITH_STATE_OF_ISRAEL_SYMB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79514" y="6345368"/>
            <a:ext cx="1771621" cy="3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66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1" name="מציין מיקום של כותרת 1"/>
          <p:cNvSpPr>
            <a:spLocks noGrp="1"/>
          </p:cNvSpPr>
          <p:nvPr>
            <p:ph type="title" hasCustomPrompt="1"/>
          </p:nvPr>
        </p:nvSpPr>
        <p:spPr>
          <a:xfrm>
            <a:off x="6516216" y="1196752"/>
            <a:ext cx="2304256"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a:t>
            </a:r>
            <a:br>
              <a:rPr lang="en-US" dirty="0"/>
            </a:br>
            <a:r>
              <a:rPr lang="he-IL" dirty="0"/>
              <a:t>כותרת</a:t>
            </a:r>
          </a:p>
        </p:txBody>
      </p:sp>
      <p:pic>
        <p:nvPicPr>
          <p:cNvPr id="5122" name="Picture 2" descr="G:\שיתוף קבצים\אסתי פטרובר\לוגו\מיתוג חדש\מצגת מיתוג חדש\3.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65718" y="408863"/>
            <a:ext cx="2463769" cy="792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מחבר ישר 13"/>
          <p:cNvCxnSpPr/>
          <p:nvPr userDrawn="1"/>
        </p:nvCxnSpPr>
        <p:spPr>
          <a:xfrm flipV="1">
            <a:off x="6372200" y="548680"/>
            <a:ext cx="0" cy="540060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5" name="מציין מיקום טקסט 2"/>
          <p:cNvSpPr>
            <a:spLocks noGrp="1"/>
          </p:cNvSpPr>
          <p:nvPr>
            <p:ph idx="1" hasCustomPrompt="1"/>
          </p:nvPr>
        </p:nvSpPr>
        <p:spPr>
          <a:xfrm>
            <a:off x="323528" y="548680"/>
            <a:ext cx="5781328" cy="5400600"/>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 – טקסט או תמונה</a:t>
            </a:r>
          </a:p>
        </p:txBody>
      </p:sp>
    </p:spTree>
    <p:extLst>
      <p:ext uri="{BB962C8B-B14F-4D97-AF65-F5344CB8AC3E}">
        <p14:creationId xmlns:p14="http://schemas.microsoft.com/office/powerpoint/2010/main" val="2941548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1" name="מציין מיקום של כותרת 1"/>
          <p:cNvSpPr>
            <a:spLocks noGrp="1"/>
          </p:cNvSpPr>
          <p:nvPr>
            <p:ph type="title" hasCustomPrompt="1"/>
          </p:nvPr>
        </p:nvSpPr>
        <p:spPr>
          <a:xfrm>
            <a:off x="6516216" y="1196752"/>
            <a:ext cx="2304256"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a:t>
            </a:r>
            <a:br>
              <a:rPr lang="en-US" dirty="0"/>
            </a:br>
            <a:r>
              <a:rPr lang="he-IL" dirty="0"/>
              <a:t>כותרת</a:t>
            </a:r>
          </a:p>
        </p:txBody>
      </p:sp>
      <p:pic>
        <p:nvPicPr>
          <p:cNvPr id="2" name="Picture 2" descr="G:\שיתוף קבצים\אסתי פטרובר\לוגו\מיתוג חדש\מצגת מיתוג חדש\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72200" y="404665"/>
            <a:ext cx="2592288" cy="83331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מחבר ישר 8"/>
          <p:cNvCxnSpPr/>
          <p:nvPr userDrawn="1"/>
        </p:nvCxnSpPr>
        <p:spPr>
          <a:xfrm flipV="1">
            <a:off x="6372200" y="548680"/>
            <a:ext cx="0" cy="540060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3" name="מציין מיקום טקסט 2"/>
          <p:cNvSpPr>
            <a:spLocks noGrp="1"/>
          </p:cNvSpPr>
          <p:nvPr>
            <p:ph idx="1" hasCustomPrompt="1"/>
          </p:nvPr>
        </p:nvSpPr>
        <p:spPr>
          <a:xfrm>
            <a:off x="323528" y="548680"/>
            <a:ext cx="5781328" cy="5400600"/>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 – טקסט או תמונה</a:t>
            </a:r>
          </a:p>
        </p:txBody>
      </p:sp>
    </p:spTree>
    <p:extLst>
      <p:ext uri="{BB962C8B-B14F-4D97-AF65-F5344CB8AC3E}">
        <p14:creationId xmlns:p14="http://schemas.microsoft.com/office/powerpoint/2010/main" val="213375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4168670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1" name="מציין מיקום של כותרת 1"/>
          <p:cNvSpPr>
            <a:spLocks noGrp="1"/>
          </p:cNvSpPr>
          <p:nvPr>
            <p:ph type="title" hasCustomPrompt="1"/>
          </p:nvPr>
        </p:nvSpPr>
        <p:spPr>
          <a:xfrm>
            <a:off x="6516216" y="1493912"/>
            <a:ext cx="2304256"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a:t>
            </a:r>
            <a:br>
              <a:rPr lang="en-US" dirty="0"/>
            </a:br>
            <a:r>
              <a:rPr lang="he-IL" dirty="0"/>
              <a:t>כותרת</a:t>
            </a:r>
          </a:p>
        </p:txBody>
      </p:sp>
      <p:pic>
        <p:nvPicPr>
          <p:cNvPr id="2050" name="Picture 2" descr="G:\שיתוף קבצים\אסתי פטרובר\לוגו\מיתוג חדש\מצגת מיתוג חדש\5.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44208" y="556314"/>
            <a:ext cx="2664296" cy="85646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מחבר ישר 8"/>
          <p:cNvCxnSpPr/>
          <p:nvPr userDrawn="1"/>
        </p:nvCxnSpPr>
        <p:spPr>
          <a:xfrm flipV="1">
            <a:off x="6372200" y="548680"/>
            <a:ext cx="0" cy="540060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3" name="מציין מיקום טקסט 2"/>
          <p:cNvSpPr>
            <a:spLocks noGrp="1"/>
          </p:cNvSpPr>
          <p:nvPr>
            <p:ph idx="1" hasCustomPrompt="1"/>
          </p:nvPr>
        </p:nvSpPr>
        <p:spPr>
          <a:xfrm>
            <a:off x="323528" y="548680"/>
            <a:ext cx="5781328" cy="5400600"/>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 – טקסט או תמונה</a:t>
            </a:r>
          </a:p>
        </p:txBody>
      </p:sp>
    </p:spTree>
    <p:extLst>
      <p:ext uri="{BB962C8B-B14F-4D97-AF65-F5344CB8AC3E}">
        <p14:creationId xmlns:p14="http://schemas.microsoft.com/office/powerpoint/2010/main" val="1852971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1" name="מציין מיקום של כותרת 1"/>
          <p:cNvSpPr>
            <a:spLocks noGrp="1"/>
          </p:cNvSpPr>
          <p:nvPr>
            <p:ph type="title" hasCustomPrompt="1"/>
          </p:nvPr>
        </p:nvSpPr>
        <p:spPr>
          <a:xfrm>
            <a:off x="6516216" y="1493912"/>
            <a:ext cx="2304256"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a:t>
            </a:r>
            <a:br>
              <a:rPr lang="en-US" dirty="0"/>
            </a:br>
            <a:r>
              <a:rPr lang="he-IL" dirty="0"/>
              <a:t>כותרת</a:t>
            </a:r>
          </a:p>
        </p:txBody>
      </p:sp>
      <p:pic>
        <p:nvPicPr>
          <p:cNvPr id="3074" name="Picture 2" descr="G:\שיתוף קבצים\אסתי פטרובר\לוגו\מיתוג חדש\מצגת מיתוג חדש\6.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42809" y="476672"/>
            <a:ext cx="2837705" cy="91220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מחבר ישר 8"/>
          <p:cNvCxnSpPr/>
          <p:nvPr userDrawn="1"/>
        </p:nvCxnSpPr>
        <p:spPr>
          <a:xfrm flipV="1">
            <a:off x="6372200" y="548680"/>
            <a:ext cx="0" cy="540060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3" name="מציין מיקום טקסט 2"/>
          <p:cNvSpPr>
            <a:spLocks noGrp="1"/>
          </p:cNvSpPr>
          <p:nvPr>
            <p:ph idx="1" hasCustomPrompt="1"/>
          </p:nvPr>
        </p:nvSpPr>
        <p:spPr>
          <a:xfrm>
            <a:off x="323528" y="548680"/>
            <a:ext cx="5781328" cy="5400600"/>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 – טקסט או תמונה</a:t>
            </a:r>
          </a:p>
        </p:txBody>
      </p:sp>
    </p:spTree>
    <p:extLst>
      <p:ext uri="{BB962C8B-B14F-4D97-AF65-F5344CB8AC3E}">
        <p14:creationId xmlns:p14="http://schemas.microsoft.com/office/powerpoint/2010/main" val="2423610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מציין מיקום של כותרת 1"/>
          <p:cNvSpPr>
            <a:spLocks noGrp="1"/>
          </p:cNvSpPr>
          <p:nvPr>
            <p:ph type="title" hasCustomPrompt="1"/>
          </p:nvPr>
        </p:nvSpPr>
        <p:spPr>
          <a:xfrm>
            <a:off x="6516216" y="1493912"/>
            <a:ext cx="2304256"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a:t>
            </a:r>
            <a:br>
              <a:rPr lang="en-US" dirty="0"/>
            </a:br>
            <a:r>
              <a:rPr lang="he-IL" dirty="0"/>
              <a:t>כותרת</a:t>
            </a:r>
          </a:p>
        </p:txBody>
      </p:sp>
      <p:pic>
        <p:nvPicPr>
          <p:cNvPr id="4098" name="Picture 2" descr="G:\שיתוף קבצים\אסתי פטרובר\לוגו\מיתוג חדש\מצגת מיתוג חדש\7.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004050" y="-27383"/>
            <a:ext cx="5526087" cy="177641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מחבר ישר 8"/>
          <p:cNvCxnSpPr/>
          <p:nvPr userDrawn="1"/>
        </p:nvCxnSpPr>
        <p:spPr>
          <a:xfrm flipV="1">
            <a:off x="6372200" y="548680"/>
            <a:ext cx="0" cy="540060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3" name="מציין מיקום טקסט 2"/>
          <p:cNvSpPr>
            <a:spLocks noGrp="1"/>
          </p:cNvSpPr>
          <p:nvPr>
            <p:ph idx="1" hasCustomPrompt="1"/>
          </p:nvPr>
        </p:nvSpPr>
        <p:spPr>
          <a:xfrm>
            <a:off x="323528" y="548680"/>
            <a:ext cx="5781328" cy="5400600"/>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 – טקסט או תמונה</a:t>
            </a:r>
          </a:p>
        </p:txBody>
      </p:sp>
    </p:spTree>
    <p:extLst>
      <p:ext uri="{BB962C8B-B14F-4D97-AF65-F5344CB8AC3E}">
        <p14:creationId xmlns:p14="http://schemas.microsoft.com/office/powerpoint/2010/main" val="3355791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11" name="מציין מיקום של כותרת 1"/>
          <p:cNvSpPr>
            <a:spLocks noGrp="1"/>
          </p:cNvSpPr>
          <p:nvPr>
            <p:ph type="title" hasCustomPrompt="1"/>
          </p:nvPr>
        </p:nvSpPr>
        <p:spPr>
          <a:xfrm>
            <a:off x="6516216" y="1493912"/>
            <a:ext cx="2304256" cy="1143000"/>
          </a:xfrm>
          <a:prstGeom prst="rect">
            <a:avLst/>
          </a:prstGeom>
        </p:spPr>
        <p:txBody>
          <a:bodyPr vert="horz" lIns="91440" tIns="45720" rIns="91440" bIns="45720" rtlCol="1" anchor="ctr">
            <a:normAutofit/>
          </a:bodyPr>
          <a:lstStyle>
            <a:lvl1pPr algn="r">
              <a:defRPr sz="2000" b="1">
                <a:latin typeface="Tahoma" panose="020B0604030504040204" pitchFamily="34" charset="0"/>
                <a:cs typeface="Tahoma" panose="020B0604030504040204" pitchFamily="34" charset="0"/>
              </a:defRPr>
            </a:lvl1pPr>
          </a:lstStyle>
          <a:p>
            <a:r>
              <a:rPr lang="he-IL" dirty="0"/>
              <a:t>לחץ להוספת</a:t>
            </a:r>
            <a:br>
              <a:rPr lang="en-US" dirty="0"/>
            </a:br>
            <a:r>
              <a:rPr lang="he-IL" dirty="0"/>
              <a:t>כותרת</a:t>
            </a:r>
          </a:p>
        </p:txBody>
      </p:sp>
      <p:pic>
        <p:nvPicPr>
          <p:cNvPr id="5122" name="Picture 2" descr="G:\שיתוף קבצים\אסתי פטרובר\לוגו\מיתוג חדש\מצגת מיתוג חדש\8.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54719" y="86430"/>
            <a:ext cx="5022032" cy="161437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מחבר ישר 8"/>
          <p:cNvCxnSpPr/>
          <p:nvPr userDrawn="1"/>
        </p:nvCxnSpPr>
        <p:spPr>
          <a:xfrm flipV="1">
            <a:off x="6372200" y="548680"/>
            <a:ext cx="0" cy="5400600"/>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13" name="מציין מיקום טקסט 2"/>
          <p:cNvSpPr>
            <a:spLocks noGrp="1"/>
          </p:cNvSpPr>
          <p:nvPr>
            <p:ph idx="1" hasCustomPrompt="1"/>
          </p:nvPr>
        </p:nvSpPr>
        <p:spPr>
          <a:xfrm>
            <a:off x="323528" y="548680"/>
            <a:ext cx="5781328" cy="5400600"/>
          </a:xfrm>
          <a:prstGeom prst="rect">
            <a:avLst/>
          </a:prstGeom>
        </p:spPr>
        <p:txBody>
          <a:bodyPr vert="horz" lIns="91440" tIns="45720" rIns="91440" bIns="45720" rtlCol="1">
            <a:normAutofit/>
          </a:bodyPr>
          <a:lstStyle>
            <a:lvl1pPr>
              <a:defRPr sz="1200">
                <a:latin typeface="Tahoma" panose="020B0604030504040204" pitchFamily="34" charset="0"/>
                <a:cs typeface="Tahoma" panose="020B0604030504040204" pitchFamily="34" charset="0"/>
              </a:defRPr>
            </a:lvl1pPr>
          </a:lstStyle>
          <a:p>
            <a:pPr lvl="0"/>
            <a:r>
              <a:rPr lang="he-IL" dirty="0"/>
              <a:t>לחץ להוספת תוכן – טקסט או תמונה</a:t>
            </a:r>
          </a:p>
        </p:txBody>
      </p:sp>
    </p:spTree>
    <p:extLst>
      <p:ext uri="{BB962C8B-B14F-4D97-AF65-F5344CB8AC3E}">
        <p14:creationId xmlns:p14="http://schemas.microsoft.com/office/powerpoint/2010/main" val="3291014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F1AE0-DAD6-4926-A5FB-99D63F9E28AF}" type="datetimeFigureOut">
              <a:rPr lang="en-US" smtClean="0">
                <a:solidFill>
                  <a:prstClr val="black">
                    <a:tint val="75000"/>
                  </a:prstClr>
                </a:solidFill>
              </a:rPr>
              <a:pPr/>
              <a:t>11/13/2023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33B448-4623-44A8-8D02-FD2A058235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943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ED8079F-074E-410C-9CBD-F868557EEC41}"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78E55-897E-40D4-8FF3-9C24E70D267E}" type="slidenum">
              <a:rPr lang="en-US" smtClean="0"/>
              <a:t>‹#›</a:t>
            </a:fld>
            <a:endParaRPr lang="en-US"/>
          </a:p>
        </p:txBody>
      </p:sp>
    </p:spTree>
    <p:extLst>
      <p:ext uri="{BB962C8B-B14F-4D97-AF65-F5344CB8AC3E}">
        <p14:creationId xmlns:p14="http://schemas.microsoft.com/office/powerpoint/2010/main" val="4172995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D8079F-074E-410C-9CBD-F868557EEC41}"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78E55-897E-40D4-8FF3-9C24E70D267E}" type="slidenum">
              <a:rPr lang="en-US" smtClean="0"/>
              <a:t>‹#›</a:t>
            </a:fld>
            <a:endParaRPr lang="en-US"/>
          </a:p>
        </p:txBody>
      </p:sp>
    </p:spTree>
    <p:extLst>
      <p:ext uri="{BB962C8B-B14F-4D97-AF65-F5344CB8AC3E}">
        <p14:creationId xmlns:p14="http://schemas.microsoft.com/office/powerpoint/2010/main" val="2695923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2EF369-CFEE-4752-AB8B-81ABF0DA92F6}"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261375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EF369-CFEE-4752-AB8B-81ABF0DA92F6}"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3901195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EF369-CFEE-4752-AB8B-81ABF0DA92F6}"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336730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3915083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2EF369-CFEE-4752-AB8B-81ABF0DA92F6}"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674529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2EF369-CFEE-4752-AB8B-81ABF0DA92F6}"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1786330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2EF369-CFEE-4752-AB8B-81ABF0DA92F6}"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4220673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F369-CFEE-4752-AB8B-81ABF0DA92F6}" type="datetimeFigureOut">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1495842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2EF369-CFEE-4752-AB8B-81ABF0DA92F6}"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1981734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2EF369-CFEE-4752-AB8B-81ABF0DA92F6}"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884737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EF369-CFEE-4752-AB8B-81ABF0DA92F6}"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2821777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EF369-CFEE-4752-AB8B-81ABF0DA92F6}"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707D-0CE5-48A7-ADE0-FFA7746C60D0}" type="slidenum">
              <a:rPr lang="en-US" smtClean="0"/>
              <a:t>‹#›</a:t>
            </a:fld>
            <a:endParaRPr lang="en-US"/>
          </a:p>
        </p:txBody>
      </p:sp>
    </p:spTree>
    <p:extLst>
      <p:ext uri="{BB962C8B-B14F-4D97-AF65-F5344CB8AC3E}">
        <p14:creationId xmlns:p14="http://schemas.microsoft.com/office/powerpoint/2010/main" val="366934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33620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411804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85177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4036472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213493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6C349DC5-5424-4A19-B6A9-09E60C92B0D6}" type="datetimeFigureOut">
              <a:rPr lang="he-IL" smtClean="0"/>
              <a:t>כ"ט/חשון/תשפ"ד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7F341D9-AEF9-410E-9CEA-3070A74C030B}" type="slidenum">
              <a:rPr lang="he-IL" smtClean="0"/>
              <a:t>‹#›</a:t>
            </a:fld>
            <a:endParaRPr lang="he-IL"/>
          </a:p>
        </p:txBody>
      </p:sp>
    </p:spTree>
    <p:extLst>
      <p:ext uri="{BB962C8B-B14F-4D97-AF65-F5344CB8AC3E}">
        <p14:creationId xmlns:p14="http://schemas.microsoft.com/office/powerpoint/2010/main" val="298787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49DC5-5424-4A19-B6A9-09E60C92B0D6}" type="datetimeFigureOut">
              <a:rPr lang="he-IL" smtClean="0"/>
              <a:t>כ"ט/חשון/תשפ"ד</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341D9-AEF9-410E-9CEA-3070A74C030B}" type="slidenum">
              <a:rPr lang="he-IL" smtClean="0"/>
              <a:t>‹#›</a:t>
            </a:fld>
            <a:endParaRPr lang="he-IL"/>
          </a:p>
        </p:txBody>
      </p:sp>
    </p:spTree>
    <p:extLst>
      <p:ext uri="{BB962C8B-B14F-4D97-AF65-F5344CB8AC3E}">
        <p14:creationId xmlns:p14="http://schemas.microsoft.com/office/powerpoint/2010/main" val="1448185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0" y="-72008"/>
            <a:ext cx="9144000" cy="6957392"/>
          </a:xfrm>
          <a:prstGeom prst="rect">
            <a:avLst/>
          </a:prstGeom>
          <a:noFill/>
          <a:ln>
            <a:noFill/>
          </a:ln>
          <a:effectLst/>
        </p:spPr>
      </p:pic>
      <p:pic>
        <p:nvPicPr>
          <p:cNvPr id="5" name="Picture 5" descr="G:\שיתוף קבצים\אסתי פטרובר\לוגו\מיתוג חדש\IPLAN_LOGO_WITH_STATE_OF_ISRAEL_SYMBOL.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79514" y="6345368"/>
            <a:ext cx="1771621" cy="3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66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88" r:id="rId15"/>
  </p:sldLayoutIdLst>
  <p:hf sldNum="0"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0" indent="0" algn="r" defTabSz="914400" rtl="1" eaLnBrk="1" latinLnBrk="0" hangingPunct="1">
        <a:spcBef>
          <a:spcPct val="20000"/>
        </a:spcBef>
        <a:buFont typeface="Arial" panose="020B0604020202020204" pitchFamily="34" charset="0"/>
        <a:buNone/>
        <a:defRPr sz="1600" kern="1200" baseline="0">
          <a:solidFill>
            <a:schemeClr val="tx1"/>
          </a:solidFill>
          <a:latin typeface="Heebo" panose="00000500000000000000" pitchFamily="2" charset="-79"/>
          <a:ea typeface="+mn-ea"/>
          <a:cs typeface="Heebo" panose="00000500000000000000" pitchFamily="2" charset="-79"/>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F369-CFEE-4752-AB8B-81ABF0DA92F6}" type="datetimeFigureOut">
              <a:rPr lang="en-US" smtClean="0"/>
              <a:t>11/13/2023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C707D-0CE5-48A7-ADE0-FFA7746C60D0}" type="slidenum">
              <a:rPr lang="en-US" smtClean="0"/>
              <a:t>‹#›</a:t>
            </a:fld>
            <a:endParaRPr lang="en-US"/>
          </a:p>
        </p:txBody>
      </p:sp>
    </p:spTree>
    <p:extLst>
      <p:ext uri="{BB962C8B-B14F-4D97-AF65-F5344CB8AC3E}">
        <p14:creationId xmlns:p14="http://schemas.microsoft.com/office/powerpoint/2010/main" val="25846333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7.emf"/><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7.jpeg"/><Relationship Id="rId1" Type="http://schemas.openxmlformats.org/officeDocument/2006/relationships/slideLayout" Target="../slideLayouts/slideLayout33.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33.xml"/><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33.xml"/><Relationship Id="rId5" Type="http://schemas.openxmlformats.org/officeDocument/2006/relationships/image" Target="../media/image47.emf"/><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22422"/>
            <a:ext cx="8715632" cy="1093724"/>
          </a:xfrm>
          <a:prstGeom prst="rect">
            <a:avLst/>
          </a:prstGeom>
          <a:solidFill>
            <a:srgbClr val="004D3D"/>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F8843249-7A79-4947-9130-E544EF76E378}"/>
              </a:ext>
            </a:extLst>
          </p:cNvPr>
          <p:cNvSpPr txBox="1">
            <a:spLocks noGrp="1"/>
          </p:cNvSpPr>
          <p:nvPr>
            <p:ph type="title" idx="4294967295"/>
          </p:nvPr>
        </p:nvSpPr>
        <p:spPr>
          <a:xfrm>
            <a:off x="2620270" y="502508"/>
            <a:ext cx="5782324" cy="461665"/>
          </a:xfrm>
          <a:prstGeom prst="rect">
            <a:avLst/>
          </a:prstGeom>
          <a:noFill/>
          <a:ln>
            <a:solidFill>
              <a:schemeClr val="bg1"/>
            </a:solid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כנס רשות הטבע והגנים מרץ 2022</a:t>
            </a:r>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0376" y="222422"/>
            <a:ext cx="1643574" cy="1093724"/>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7">
            <a:extLst>
              <a:ext uri="{FF2B5EF4-FFF2-40B4-BE49-F238E27FC236}">
                <a16:creationId xmlns:a16="http://schemas.microsoft.com/office/drawing/2014/main" id="{6D78EA9B-A20B-4E6D-B326-031D536F5231}"/>
              </a:ext>
              <a:ext uri="{C183D7F6-B498-43B3-948B-1728B52AA6E4}">
                <adec:decorative xmlns:adec="http://schemas.microsoft.com/office/drawing/2017/decorative" val="1"/>
              </a:ext>
            </a:extLst>
          </p:cNvPr>
          <p:cNvSpPr/>
          <p:nvPr/>
        </p:nvSpPr>
        <p:spPr>
          <a:xfrm>
            <a:off x="2307232" y="502508"/>
            <a:ext cx="250936" cy="4616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D118E90E-45DB-4BF9-885C-901B08FAA244}"/>
              </a:ext>
              <a:ext uri="{C183D7F6-B498-43B3-948B-1728B52AA6E4}">
                <adec:decorative xmlns:adec="http://schemas.microsoft.com/office/drawing/2017/decorative" val="1"/>
              </a:ext>
            </a:extLst>
          </p:cNvPr>
          <p:cNvSpPr/>
          <p:nvPr/>
        </p:nvSpPr>
        <p:spPr>
          <a:xfrm>
            <a:off x="2058418" y="502506"/>
            <a:ext cx="168558" cy="4616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72791DC5-7D6A-40EF-B665-143D83592392}"/>
              </a:ext>
              <a:ext uri="{C183D7F6-B498-43B3-948B-1728B52AA6E4}">
                <adec:decorative xmlns:adec="http://schemas.microsoft.com/office/drawing/2017/decorative" val="1"/>
              </a:ext>
            </a:extLst>
          </p:cNvPr>
          <p:cNvSpPr/>
          <p:nvPr/>
        </p:nvSpPr>
        <p:spPr>
          <a:xfrm>
            <a:off x="1895543" y="502505"/>
            <a:ext cx="95054" cy="4616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7C0F52D1-029E-4D2E-AE0C-DA9472A713F4}"/>
              </a:ext>
              <a:ext uri="{C183D7F6-B498-43B3-948B-1728B52AA6E4}">
                <adec:decorative xmlns:adec="http://schemas.microsoft.com/office/drawing/2017/decorative" val="1"/>
              </a:ext>
            </a:extLst>
          </p:cNvPr>
          <p:cNvSpPr/>
          <p:nvPr/>
        </p:nvSpPr>
        <p:spPr>
          <a:xfrm>
            <a:off x="1766580" y="502504"/>
            <a:ext cx="45719" cy="4616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a:extLst>
              <a:ext uri="{FF2B5EF4-FFF2-40B4-BE49-F238E27FC236}">
                <a16:creationId xmlns:a16="http://schemas.microsoft.com/office/drawing/2014/main" id="{CE89F6BD-AF7E-43A8-8D27-81D7CDE64349}"/>
              </a:ext>
            </a:extLst>
          </p:cNvPr>
          <p:cNvSpPr txBox="1"/>
          <p:nvPr/>
        </p:nvSpPr>
        <p:spPr>
          <a:xfrm>
            <a:off x="1499287" y="2354914"/>
            <a:ext cx="6903307" cy="461665"/>
          </a:xfrm>
          <a:prstGeom prst="rect">
            <a:avLst/>
          </a:prstGeom>
          <a:noFill/>
        </p:spPr>
        <p:txBody>
          <a:bodyPr wrap="square" rtlCol="1">
            <a:spAutoFit/>
          </a:bodyPr>
          <a:lstStyle/>
          <a:p>
            <a:pPr algn="r" rtl="1"/>
            <a:r>
              <a:rPr lang="he-IL" sz="2400" b="1" dirty="0">
                <a:solidFill>
                  <a:srgbClr val="004D3D"/>
                </a:solidFill>
              </a:rPr>
              <a:t>טבע עירוני: מהי מידת המעורבות הנכונה של </a:t>
            </a:r>
            <a:r>
              <a:rPr lang="he-IL" sz="2400" b="1" dirty="0" err="1">
                <a:solidFill>
                  <a:srgbClr val="004D3D"/>
                </a:solidFill>
              </a:rPr>
              <a:t>רט"ג</a:t>
            </a:r>
            <a:r>
              <a:rPr lang="he-IL" sz="2400" b="1" dirty="0">
                <a:solidFill>
                  <a:srgbClr val="004D3D"/>
                </a:solidFill>
              </a:rPr>
              <a:t> ?</a:t>
            </a:r>
          </a:p>
        </p:txBody>
      </p:sp>
      <p:pic>
        <p:nvPicPr>
          <p:cNvPr id="3" name="תמונה 2" descr="תמונה שמכילה טקסט&#10;&#10;התיאור נוצר באופן אוטומטי">
            <a:extLst>
              <a:ext uri="{FF2B5EF4-FFF2-40B4-BE49-F238E27FC236}">
                <a16:creationId xmlns:a16="http://schemas.microsoft.com/office/drawing/2014/main" id="{3A9E2A80-5C00-483E-9ACD-8A375E9C18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216" y="5584016"/>
            <a:ext cx="3392431" cy="1051562"/>
          </a:xfrm>
          <a:prstGeom prst="rect">
            <a:avLst/>
          </a:prstGeom>
        </p:spPr>
      </p:pic>
    </p:spTree>
    <p:extLst>
      <p:ext uri="{BB962C8B-B14F-4D97-AF65-F5344CB8AC3E}">
        <p14:creationId xmlns:p14="http://schemas.microsoft.com/office/powerpoint/2010/main" val="1824807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F67D77EC-320D-4DED-A696-5B2EE4853A77}"/>
              </a:ext>
            </a:extLst>
          </p:cNvPr>
          <p:cNvSpPr txBox="1">
            <a:spLocks noGrp="1"/>
          </p:cNvSpPr>
          <p:nvPr>
            <p:ph type="title" idx="4294967295"/>
          </p:nvPr>
        </p:nvSpPr>
        <p:spPr>
          <a:xfrm>
            <a:off x="774441" y="358104"/>
            <a:ext cx="788992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מנהל אחד למערכת רציפה של שטחים פתוחים</a:t>
            </a:r>
          </a:p>
        </p:txBody>
      </p:sp>
      <p:pic>
        <p:nvPicPr>
          <p:cNvPr id="13" name="תמונה 7" descr="מפה יער פארק מודיעין וגן לאומי מודיעין">
            <a:extLst>
              <a:ext uri="{FF2B5EF4-FFF2-40B4-BE49-F238E27FC236}">
                <a16:creationId xmlns:a16="http://schemas.microsoft.com/office/drawing/2014/main" id="{9D824902-DA4F-48B4-AA10-3BBC034081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87631" y="999717"/>
            <a:ext cx="5092081" cy="5642992"/>
          </a:xfrm>
          <a:prstGeom prst="rect">
            <a:avLst/>
          </a:prstGeom>
          <a:noFill/>
          <a:ln w="9525">
            <a:noFill/>
            <a:miter lim="800000"/>
            <a:headEnd/>
            <a:tailEnd/>
          </a:ln>
        </p:spPr>
      </p:pic>
      <p:sp>
        <p:nvSpPr>
          <p:cNvPr id="4" name="תיבת טקסט 3">
            <a:extLst>
              <a:ext uri="{FF2B5EF4-FFF2-40B4-BE49-F238E27FC236}">
                <a16:creationId xmlns:a16="http://schemas.microsoft.com/office/drawing/2014/main" id="{6F2904B5-6C9E-4959-A603-76390D402A7E}"/>
              </a:ext>
            </a:extLst>
          </p:cNvPr>
          <p:cNvSpPr txBox="1"/>
          <p:nvPr/>
        </p:nvSpPr>
        <p:spPr>
          <a:xfrm>
            <a:off x="4336846" y="4117915"/>
            <a:ext cx="1317503" cy="646331"/>
          </a:xfrm>
          <a:prstGeom prst="rect">
            <a:avLst/>
          </a:prstGeom>
          <a:noFill/>
        </p:spPr>
        <p:txBody>
          <a:bodyPr wrap="square" rtlCol="1">
            <a:spAutoFit/>
          </a:bodyPr>
          <a:lstStyle/>
          <a:p>
            <a:r>
              <a:rPr lang="he-IL" b="1" dirty="0"/>
              <a:t>גן לאומי מודיעין</a:t>
            </a:r>
          </a:p>
        </p:txBody>
      </p:sp>
      <p:sp>
        <p:nvSpPr>
          <p:cNvPr id="14" name="תיבת טקסט 13">
            <a:extLst>
              <a:ext uri="{FF2B5EF4-FFF2-40B4-BE49-F238E27FC236}">
                <a16:creationId xmlns:a16="http://schemas.microsoft.com/office/drawing/2014/main" id="{1018815A-2BDD-40DD-929F-8875717525EC}"/>
              </a:ext>
            </a:extLst>
          </p:cNvPr>
          <p:cNvSpPr txBox="1"/>
          <p:nvPr/>
        </p:nvSpPr>
        <p:spPr>
          <a:xfrm>
            <a:off x="2744423" y="3349689"/>
            <a:ext cx="1317503" cy="646331"/>
          </a:xfrm>
          <a:prstGeom prst="rect">
            <a:avLst/>
          </a:prstGeom>
          <a:noFill/>
        </p:spPr>
        <p:txBody>
          <a:bodyPr wrap="square" rtlCol="1">
            <a:spAutoFit/>
          </a:bodyPr>
          <a:lstStyle/>
          <a:p>
            <a:r>
              <a:rPr lang="he-IL" b="1" dirty="0"/>
              <a:t>יער פארק מודיעין</a:t>
            </a:r>
          </a:p>
        </p:txBody>
      </p:sp>
      <p:sp>
        <p:nvSpPr>
          <p:cNvPr id="6" name="תיבת טקסט 5">
            <a:extLst>
              <a:ext uri="{FF2B5EF4-FFF2-40B4-BE49-F238E27FC236}">
                <a16:creationId xmlns:a16="http://schemas.microsoft.com/office/drawing/2014/main" id="{AEE7599A-E230-4BBF-B26E-F499F842448A}"/>
              </a:ext>
            </a:extLst>
          </p:cNvPr>
          <p:cNvSpPr txBox="1"/>
          <p:nvPr/>
        </p:nvSpPr>
        <p:spPr>
          <a:xfrm>
            <a:off x="5514392" y="5488951"/>
            <a:ext cx="3069771" cy="738664"/>
          </a:xfrm>
          <a:prstGeom prst="rect">
            <a:avLst/>
          </a:prstGeom>
          <a:noFill/>
        </p:spPr>
        <p:txBody>
          <a:bodyPr wrap="square" rtlCol="1">
            <a:spAutoFit/>
          </a:bodyPr>
          <a:lstStyle/>
          <a:p>
            <a:pPr algn="r"/>
            <a:r>
              <a:rPr lang="he-IL" sz="1400" dirty="0"/>
              <a:t>גבול שיפוט עיר וקו כחול</a:t>
            </a:r>
          </a:p>
          <a:p>
            <a:pPr algn="r"/>
            <a:r>
              <a:rPr lang="he-IL" sz="1400" dirty="0"/>
              <a:t>צוואר בקבוק מוצע במסדרון אקולוגי ארצי</a:t>
            </a:r>
          </a:p>
          <a:p>
            <a:pPr algn="r"/>
            <a:r>
              <a:rPr lang="he-IL" sz="1400" dirty="0"/>
              <a:t>סימון אקולוגי ארצי </a:t>
            </a:r>
            <a:r>
              <a:rPr lang="he-IL" sz="1400" dirty="0" err="1"/>
              <a:t>בתמ"א</a:t>
            </a:r>
            <a:r>
              <a:rPr lang="he-IL" sz="1400" dirty="0"/>
              <a:t> 35</a:t>
            </a:r>
          </a:p>
        </p:txBody>
      </p:sp>
      <p:cxnSp>
        <p:nvCxnSpPr>
          <p:cNvPr id="8" name="מחבר ישר 7">
            <a:extLst>
              <a:ext uri="{FF2B5EF4-FFF2-40B4-BE49-F238E27FC236}">
                <a16:creationId xmlns:a16="http://schemas.microsoft.com/office/drawing/2014/main" id="{1D1F0A45-1DC2-417C-AFF4-C73449E64766}"/>
              </a:ext>
              <a:ext uri="{C183D7F6-B498-43B3-948B-1728B52AA6E4}">
                <adec:decorative xmlns:adec="http://schemas.microsoft.com/office/drawing/2017/decorative" val="1"/>
              </a:ext>
            </a:extLst>
          </p:cNvPr>
          <p:cNvCxnSpPr>
            <a:cxnSpLocks/>
          </p:cNvCxnSpPr>
          <p:nvPr/>
        </p:nvCxnSpPr>
        <p:spPr>
          <a:xfrm>
            <a:off x="8584163" y="5626359"/>
            <a:ext cx="43853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מחבר ישר 18">
            <a:extLst>
              <a:ext uri="{FF2B5EF4-FFF2-40B4-BE49-F238E27FC236}">
                <a16:creationId xmlns:a16="http://schemas.microsoft.com/office/drawing/2014/main" id="{C1697E2F-D6B6-452E-B8DC-5C7683D3AB43}"/>
              </a:ext>
              <a:ext uri="{C183D7F6-B498-43B3-948B-1728B52AA6E4}">
                <adec:decorative xmlns:adec="http://schemas.microsoft.com/office/drawing/2017/decorative" val="1"/>
              </a:ext>
            </a:extLst>
          </p:cNvPr>
          <p:cNvCxnSpPr>
            <a:cxnSpLocks/>
          </p:cNvCxnSpPr>
          <p:nvPr/>
        </p:nvCxnSpPr>
        <p:spPr>
          <a:xfrm>
            <a:off x="8584163" y="5861393"/>
            <a:ext cx="4385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תמונה 7">
            <a:extLst>
              <a:ext uri="{FF2B5EF4-FFF2-40B4-BE49-F238E27FC236}">
                <a16:creationId xmlns:a16="http://schemas.microsoft.com/office/drawing/2014/main" id="{D5EF0C12-A126-4272-B84D-8F41221238DF}"/>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8551504" y="6018448"/>
            <a:ext cx="410546" cy="32657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6351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F67D77EC-320D-4DED-A696-5B2EE4853A77}"/>
              </a:ext>
            </a:extLst>
          </p:cNvPr>
          <p:cNvSpPr txBox="1">
            <a:spLocks noGrp="1"/>
          </p:cNvSpPr>
          <p:nvPr>
            <p:ph type="title" idx="4294967295"/>
          </p:nvPr>
        </p:nvSpPr>
        <p:spPr>
          <a:xfrm>
            <a:off x="774441" y="358104"/>
            <a:ext cx="788992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ובתוך העיר: מנהל אחד למערכת עירונית</a:t>
            </a:r>
          </a:p>
        </p:txBody>
      </p:sp>
      <p:pic>
        <p:nvPicPr>
          <p:cNvPr id="1032" name="Picture 8" descr="Urban Strategy - TNO - YouTube">
            <a:extLst>
              <a:ext uri="{FF2B5EF4-FFF2-40B4-BE49-F238E27FC236}">
                <a16:creationId xmlns:a16="http://schemas.microsoft.com/office/drawing/2014/main" id="{421A80DD-9F84-4D89-B1F3-1D52624E17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57300" y="2474912"/>
            <a:ext cx="6629400" cy="2967038"/>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C760156A-4B29-4108-9879-55E8129857DD}"/>
              </a:ext>
            </a:extLst>
          </p:cNvPr>
          <p:cNvSpPr txBox="1"/>
          <p:nvPr/>
        </p:nvSpPr>
        <p:spPr>
          <a:xfrm>
            <a:off x="702709" y="1151999"/>
            <a:ext cx="7556501" cy="1015663"/>
          </a:xfrm>
          <a:prstGeom prst="rect">
            <a:avLst/>
          </a:prstGeom>
          <a:noFill/>
        </p:spPr>
        <p:txBody>
          <a:bodyPr wrap="square" rtlCol="1">
            <a:spAutoFit/>
          </a:bodyPr>
          <a:lstStyle/>
          <a:p>
            <a:pPr algn="r"/>
            <a:r>
              <a:rPr lang="he-IL" sz="2000" dirty="0"/>
              <a:t>השטחים הפתוחים והטבע העירוני כחלק מהאסטרטגיה העירונית:</a:t>
            </a:r>
          </a:p>
          <a:p>
            <a:pPr algn="r"/>
            <a:endParaRPr lang="he-IL" sz="2000" dirty="0"/>
          </a:p>
          <a:p>
            <a:pPr algn="r"/>
            <a:r>
              <a:rPr lang="he-IL" sz="2000" dirty="0"/>
              <a:t>חברה – כלכלה - תרבות –תעסוקה – חינוך – תשתיות - מרחב ציבורי,........</a:t>
            </a:r>
          </a:p>
        </p:txBody>
      </p:sp>
    </p:spTree>
    <p:extLst>
      <p:ext uri="{BB962C8B-B14F-4D97-AF65-F5344CB8AC3E}">
        <p14:creationId xmlns:p14="http://schemas.microsoft.com/office/powerpoint/2010/main" val="2260809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F67D77EC-320D-4DED-A696-5B2EE4853A77}"/>
              </a:ext>
            </a:extLst>
          </p:cNvPr>
          <p:cNvSpPr txBox="1">
            <a:spLocks noGrp="1"/>
          </p:cNvSpPr>
          <p:nvPr>
            <p:ph type="title" idx="4294967295"/>
          </p:nvPr>
        </p:nvSpPr>
        <p:spPr>
          <a:xfrm>
            <a:off x="1021772" y="365876"/>
            <a:ext cx="788992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איפה צריכה להיות מערבות </a:t>
            </a:r>
            <a:r>
              <a:rPr kumimoji="0" lang="he-IL" sz="2400" b="1" i="0" u="none" strike="noStrike" kern="1200" cap="none" spc="0" normalizeH="0" baseline="0" noProof="0" dirty="0" err="1">
                <a:ln>
                  <a:noFill/>
                </a:ln>
                <a:solidFill>
                  <a:schemeClr val="bg1"/>
                </a:solidFill>
                <a:effectLst/>
                <a:uLnTx/>
                <a:uFillTx/>
                <a:latin typeface="+mn-lt"/>
                <a:ea typeface="+mn-ea"/>
                <a:cs typeface="+mn-cs"/>
              </a:rPr>
              <a:t>רט"ג</a:t>
            </a:r>
            <a:r>
              <a:rPr kumimoji="0" lang="he-IL" sz="2400" b="1" i="0" u="none" strike="noStrike" kern="1200" cap="none" spc="0" normalizeH="0" baseline="0" noProof="0" dirty="0">
                <a:ln>
                  <a:noFill/>
                </a:ln>
                <a:solidFill>
                  <a:schemeClr val="bg1"/>
                </a:solidFill>
                <a:effectLst/>
                <a:uLnTx/>
                <a:uFillTx/>
                <a:latin typeface="+mn-lt"/>
                <a:ea typeface="+mn-ea"/>
                <a:cs typeface="+mn-cs"/>
              </a:rPr>
              <a:t> – הסתכלות ארצית</a:t>
            </a:r>
          </a:p>
        </p:txBody>
      </p:sp>
      <p:sp>
        <p:nvSpPr>
          <p:cNvPr id="3" name="תיבת טקסט 2">
            <a:extLst>
              <a:ext uri="{FF2B5EF4-FFF2-40B4-BE49-F238E27FC236}">
                <a16:creationId xmlns:a16="http://schemas.microsoft.com/office/drawing/2014/main" id="{ADCBFD8E-8F6C-4852-A469-3EDF6CBED847}"/>
              </a:ext>
            </a:extLst>
          </p:cNvPr>
          <p:cNvSpPr txBox="1"/>
          <p:nvPr/>
        </p:nvSpPr>
        <p:spPr>
          <a:xfrm>
            <a:off x="4799775" y="2276376"/>
            <a:ext cx="4212697" cy="4062651"/>
          </a:xfrm>
          <a:prstGeom prst="rect">
            <a:avLst/>
          </a:prstGeom>
          <a:noFill/>
        </p:spPr>
        <p:txBody>
          <a:bodyPr wrap="square" rtlCol="1">
            <a:spAutoFit/>
          </a:bodyPr>
          <a:lstStyle/>
          <a:p>
            <a:pPr marL="342900" indent="-342900" algn="r" rtl="1">
              <a:buFont typeface="Wingdings" panose="05000000000000000000" pitchFamily="2" charset="2"/>
              <a:buChar char="Ø"/>
            </a:pPr>
            <a:r>
              <a:rPr lang="he-IL" sz="2000" b="1" dirty="0"/>
              <a:t>זיהוי ערים בעלות חשיבות מבחינת המגוון הביולוגי בקנה מידה ארצי ו/או אזורי</a:t>
            </a:r>
            <a:endParaRPr lang="en-US" sz="2000" b="1" dirty="0"/>
          </a:p>
          <a:p>
            <a:pPr marL="342900" indent="-342900" algn="r" rtl="1">
              <a:buFont typeface="Wingdings" panose="05000000000000000000" pitchFamily="2" charset="2"/>
              <a:buChar char="Ø"/>
            </a:pPr>
            <a:endParaRPr lang="en-US" sz="2000" b="1" dirty="0"/>
          </a:p>
          <a:p>
            <a:pPr marL="342900" indent="-342900" algn="r" rtl="1">
              <a:buFont typeface="Wingdings" panose="05000000000000000000" pitchFamily="2" charset="2"/>
              <a:buChar char="Ø"/>
            </a:pPr>
            <a:r>
              <a:rPr lang="he-IL" sz="2000" b="1" dirty="0"/>
              <a:t>זיהוי סוגיות עירוניות משמעותיות הדורשות פתרון להבטחת קיום המגוון הביולוגי בקנה מידה לאומי</a:t>
            </a:r>
          </a:p>
          <a:p>
            <a:pPr marL="342900" indent="-342900" algn="r" rtl="1">
              <a:buFont typeface="Wingdings" panose="05000000000000000000" pitchFamily="2" charset="2"/>
              <a:buChar char="Ø"/>
            </a:pPr>
            <a:endParaRPr lang="he-IL" sz="2000" b="1" dirty="0"/>
          </a:p>
          <a:p>
            <a:pPr marL="342900" indent="-342900" algn="r" rtl="1">
              <a:buFont typeface="Wingdings" panose="05000000000000000000" pitchFamily="2" charset="2"/>
              <a:buChar char="Ø"/>
            </a:pPr>
            <a:r>
              <a:rPr lang="he-IL" sz="2000" b="1" dirty="0"/>
              <a:t>קביעת מנגנון לפתרון הסוגיות / לתכנון / לניהול לפי מאפייני המקום ולאופן שיתופי הפעולה  עם הרשות המקומית</a:t>
            </a:r>
          </a:p>
          <a:p>
            <a:pPr marL="285750" indent="-285750" algn="r" rtl="1">
              <a:buFont typeface="Wingdings" panose="05000000000000000000" pitchFamily="2" charset="2"/>
              <a:buChar char="Ø"/>
            </a:pPr>
            <a:endParaRPr lang="he-IL" b="1" dirty="0"/>
          </a:p>
        </p:txBody>
      </p:sp>
      <p:pic>
        <p:nvPicPr>
          <p:cNvPr id="10" name="תמונה 9">
            <a:extLst>
              <a:ext uri="{FF2B5EF4-FFF2-40B4-BE49-F238E27FC236}">
                <a16:creationId xmlns:a16="http://schemas.microsoft.com/office/drawing/2014/main" id="{43151009-BEBA-4EB4-8081-875399F355D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2303" y="2392073"/>
            <a:ext cx="4523163" cy="3450259"/>
          </a:xfrm>
          <a:prstGeom prst="rect">
            <a:avLst/>
          </a:prstGeom>
          <a:noFill/>
          <a:ln w="9525">
            <a:noFill/>
            <a:miter lim="800000"/>
            <a:headEnd/>
            <a:tailEnd/>
          </a:ln>
        </p:spPr>
      </p:pic>
      <p:sp>
        <p:nvSpPr>
          <p:cNvPr id="11" name="תיבת טקסט 10">
            <a:extLst>
              <a:ext uri="{FF2B5EF4-FFF2-40B4-BE49-F238E27FC236}">
                <a16:creationId xmlns:a16="http://schemas.microsoft.com/office/drawing/2014/main" id="{8873F9A6-9285-4464-89D6-8B7394F49D67}"/>
              </a:ext>
            </a:extLst>
          </p:cNvPr>
          <p:cNvSpPr txBox="1"/>
          <p:nvPr/>
        </p:nvSpPr>
        <p:spPr>
          <a:xfrm>
            <a:off x="276612" y="5257560"/>
            <a:ext cx="1508130" cy="584772"/>
          </a:xfrm>
          <a:prstGeom prst="rect">
            <a:avLst/>
          </a:prstGeom>
          <a:noFill/>
        </p:spPr>
        <p:txBody>
          <a:bodyPr wrap="square" rtlCol="1">
            <a:spAutoFit/>
          </a:bodyPr>
          <a:lstStyle/>
          <a:p>
            <a:r>
              <a:rPr lang="he-IL" sz="1600" i="1" dirty="0">
                <a:solidFill>
                  <a:schemeClr val="bg1"/>
                </a:solidFill>
              </a:rPr>
              <a:t>צילום:</a:t>
            </a:r>
          </a:p>
          <a:p>
            <a:r>
              <a:rPr lang="he-IL" sz="1600" i="1" dirty="0">
                <a:solidFill>
                  <a:schemeClr val="bg1"/>
                </a:solidFill>
              </a:rPr>
              <a:t>יערה ישראלי</a:t>
            </a:r>
          </a:p>
        </p:txBody>
      </p:sp>
    </p:spTree>
    <p:extLst>
      <p:ext uri="{BB962C8B-B14F-4D97-AF65-F5344CB8AC3E}">
        <p14:creationId xmlns:p14="http://schemas.microsoft.com/office/powerpoint/2010/main" val="2919366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F67D77EC-320D-4DED-A696-5B2EE4853A77}"/>
              </a:ext>
            </a:extLst>
          </p:cNvPr>
          <p:cNvSpPr txBox="1">
            <a:spLocks noGrp="1"/>
          </p:cNvSpPr>
          <p:nvPr>
            <p:ph type="title" idx="4294967295"/>
          </p:nvPr>
        </p:nvSpPr>
        <p:spPr>
          <a:xfrm>
            <a:off x="774441" y="358104"/>
            <a:ext cx="788992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הסתכלות ארצית</a:t>
            </a:r>
          </a:p>
        </p:txBody>
      </p:sp>
      <p:sp>
        <p:nvSpPr>
          <p:cNvPr id="3" name="תיבת טקסט 2">
            <a:extLst>
              <a:ext uri="{FF2B5EF4-FFF2-40B4-BE49-F238E27FC236}">
                <a16:creationId xmlns:a16="http://schemas.microsoft.com/office/drawing/2014/main" id="{ADCBFD8E-8F6C-4852-A469-3EDF6CBED847}"/>
              </a:ext>
            </a:extLst>
          </p:cNvPr>
          <p:cNvSpPr txBox="1"/>
          <p:nvPr/>
        </p:nvSpPr>
        <p:spPr>
          <a:xfrm>
            <a:off x="4377356" y="1813173"/>
            <a:ext cx="4481718" cy="4401205"/>
          </a:xfrm>
          <a:prstGeom prst="rect">
            <a:avLst/>
          </a:prstGeom>
          <a:noFill/>
        </p:spPr>
        <p:txBody>
          <a:bodyPr wrap="square" rtlCol="1">
            <a:spAutoFit/>
          </a:bodyPr>
          <a:lstStyle/>
          <a:p>
            <a:pPr algn="r"/>
            <a:r>
              <a:rPr lang="he-IL" sz="2000" b="1" dirty="0"/>
              <a:t>ערים עם שטחים בעלי חשיבות גבוהה למגוון ביולוגי:</a:t>
            </a:r>
            <a:endParaRPr lang="en-US" sz="2000" b="1" dirty="0"/>
          </a:p>
          <a:p>
            <a:pPr algn="r"/>
            <a:endParaRPr lang="en-US" sz="2000" b="1" dirty="0"/>
          </a:p>
          <a:p>
            <a:pPr algn="r"/>
            <a:endParaRPr lang="he-IL" sz="2000" b="1" dirty="0"/>
          </a:p>
          <a:p>
            <a:pPr algn="r"/>
            <a:endParaRPr lang="he-IL" sz="2000" b="1" dirty="0"/>
          </a:p>
          <a:p>
            <a:pPr marL="342900" indent="-342900" algn="r" rtl="1">
              <a:buFont typeface="Arial" panose="020B0604020202020204" pitchFamily="34" charset="0"/>
              <a:buChar char="•"/>
            </a:pPr>
            <a:r>
              <a:rPr lang="he-IL" b="1" dirty="0"/>
              <a:t>בתי גידול / נדירים  ובסכנת הכחדה ברמת חשיבות ארצית</a:t>
            </a:r>
          </a:p>
          <a:p>
            <a:pPr marL="342900" indent="-342900" algn="r" rtl="1">
              <a:buFont typeface="Arial" panose="020B0604020202020204" pitchFamily="34" charset="0"/>
              <a:buChar char="•"/>
            </a:pPr>
            <a:endParaRPr lang="he-IL" b="1" dirty="0"/>
          </a:p>
          <a:p>
            <a:pPr marL="342900" indent="-342900" algn="r" rtl="1">
              <a:buFont typeface="Arial" panose="020B0604020202020204" pitchFamily="34" charset="0"/>
              <a:buChar char="•"/>
            </a:pPr>
            <a:r>
              <a:rPr lang="he-IL" b="1" dirty="0"/>
              <a:t>נתיבי הגירה</a:t>
            </a:r>
          </a:p>
          <a:p>
            <a:pPr marL="342900" indent="-342900" algn="r" rtl="1">
              <a:buFont typeface="Arial" panose="020B0604020202020204" pitchFamily="34" charset="0"/>
              <a:buChar char="•"/>
            </a:pPr>
            <a:endParaRPr lang="he-IL" b="1" dirty="0"/>
          </a:p>
          <a:p>
            <a:pPr marL="342900" indent="-342900" algn="r" rtl="1">
              <a:buFont typeface="Arial" panose="020B0604020202020204" pitchFamily="34" charset="0"/>
              <a:buChar char="•"/>
            </a:pPr>
            <a:r>
              <a:rPr lang="he-IL" b="1" dirty="0"/>
              <a:t>שטחי מפלט למינים </a:t>
            </a:r>
            <a:r>
              <a:rPr lang="he-IL" b="1" dirty="0" err="1"/>
              <a:t>בארועי</a:t>
            </a:r>
            <a:r>
              <a:rPr lang="he-IL" b="1" dirty="0"/>
              <a:t> קיצון</a:t>
            </a:r>
          </a:p>
          <a:p>
            <a:pPr marL="342900" indent="-342900" algn="r" rtl="1">
              <a:buFont typeface="Arial" panose="020B0604020202020204" pitchFamily="34" charset="0"/>
              <a:buChar char="•"/>
            </a:pPr>
            <a:endParaRPr lang="he-IL" b="1" dirty="0"/>
          </a:p>
          <a:p>
            <a:pPr marL="342900" indent="-342900" algn="r" rtl="1">
              <a:buFont typeface="Arial" panose="020B0604020202020204" pitchFamily="34" charset="0"/>
              <a:buChar char="•"/>
            </a:pPr>
            <a:r>
              <a:rPr lang="he-IL" b="1" dirty="0"/>
              <a:t>מוצא אחרון למסדרון אקולוגי</a:t>
            </a:r>
          </a:p>
          <a:p>
            <a:pPr marL="342900" indent="-342900" algn="r" rtl="1">
              <a:buFont typeface="Arial" panose="020B0604020202020204" pitchFamily="34" charset="0"/>
              <a:buChar char="•"/>
            </a:pPr>
            <a:endParaRPr lang="he-IL" b="1" dirty="0"/>
          </a:p>
          <a:p>
            <a:pPr marL="342900" indent="-342900" algn="r" rtl="1">
              <a:buFont typeface="Arial" panose="020B0604020202020204" pitchFamily="34" charset="0"/>
              <a:buChar char="•"/>
            </a:pPr>
            <a:r>
              <a:rPr lang="he-IL" b="1" dirty="0"/>
              <a:t>אחר....</a:t>
            </a:r>
          </a:p>
        </p:txBody>
      </p:sp>
      <p:grpSp>
        <p:nvGrpSpPr>
          <p:cNvPr id="11" name="קבוצה 10">
            <a:extLst>
              <a:ext uri="{FF2B5EF4-FFF2-40B4-BE49-F238E27FC236}">
                <a16:creationId xmlns:a16="http://schemas.microsoft.com/office/drawing/2014/main" id="{7B4C348A-A2BE-4E73-B08A-6D068F589B8B}"/>
              </a:ext>
              <a:ext uri="{C183D7F6-B498-43B3-948B-1728B52AA6E4}">
                <adec:decorative xmlns:adec="http://schemas.microsoft.com/office/drawing/2017/decorative" val="1"/>
              </a:ext>
            </a:extLst>
          </p:cNvPr>
          <p:cNvGrpSpPr/>
          <p:nvPr/>
        </p:nvGrpSpPr>
        <p:grpSpPr>
          <a:xfrm>
            <a:off x="284990" y="1937132"/>
            <a:ext cx="4092366" cy="4279136"/>
            <a:chOff x="284990" y="1937132"/>
            <a:chExt cx="4092366" cy="4279136"/>
          </a:xfrm>
        </p:grpSpPr>
        <p:pic>
          <p:nvPicPr>
            <p:cNvPr id="8" name="תמונה 7">
              <a:extLst>
                <a:ext uri="{FF2B5EF4-FFF2-40B4-BE49-F238E27FC236}">
                  <a16:creationId xmlns:a16="http://schemas.microsoft.com/office/drawing/2014/main" id="{4A707ADB-6DF0-4C9A-BCED-DC7A3451E9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4990" y="1937132"/>
              <a:ext cx="4092366" cy="4279136"/>
            </a:xfrm>
            <a:prstGeom prst="rect">
              <a:avLst/>
            </a:prstGeom>
            <a:ln>
              <a:solidFill>
                <a:schemeClr val="tx1"/>
              </a:solidFill>
            </a:ln>
          </p:spPr>
        </p:pic>
        <p:sp>
          <p:nvSpPr>
            <p:cNvPr id="4" name="תיבת טקסט 3">
              <a:extLst>
                <a:ext uri="{FF2B5EF4-FFF2-40B4-BE49-F238E27FC236}">
                  <a16:creationId xmlns:a16="http://schemas.microsoft.com/office/drawing/2014/main" id="{DD5D2698-2A00-4746-A281-B7C90A162579}"/>
                </a:ext>
              </a:extLst>
            </p:cNvPr>
            <p:cNvSpPr txBox="1"/>
            <p:nvPr/>
          </p:nvSpPr>
          <p:spPr>
            <a:xfrm>
              <a:off x="774441" y="3255825"/>
              <a:ext cx="1776372" cy="584775"/>
            </a:xfrm>
            <a:prstGeom prst="rect">
              <a:avLst/>
            </a:prstGeom>
            <a:noFill/>
          </p:spPr>
          <p:txBody>
            <a:bodyPr wrap="square" rtlCol="1">
              <a:spAutoFit/>
            </a:bodyPr>
            <a:lstStyle/>
            <a:p>
              <a:pPr algn="r" rtl="1"/>
              <a:r>
                <a:rPr lang="he-IL" sz="1600" dirty="0">
                  <a:solidFill>
                    <a:srgbClr val="FF0000"/>
                  </a:solidFill>
                </a:rPr>
                <a:t>המסדרון הארצי בכפר סבא</a:t>
              </a:r>
            </a:p>
          </p:txBody>
        </p:sp>
        <p:sp>
          <p:nvSpPr>
            <p:cNvPr id="9" name="אליפסה 8">
              <a:extLst>
                <a:ext uri="{FF2B5EF4-FFF2-40B4-BE49-F238E27FC236}">
                  <a16:creationId xmlns:a16="http://schemas.microsoft.com/office/drawing/2014/main" id="{048D926B-D510-48F9-8DC6-5FB582551E16}"/>
                </a:ext>
              </a:extLst>
            </p:cNvPr>
            <p:cNvSpPr/>
            <p:nvPr/>
          </p:nvSpPr>
          <p:spPr>
            <a:xfrm>
              <a:off x="2608464" y="3168075"/>
              <a:ext cx="431800" cy="64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421452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F67D77EC-320D-4DED-A696-5B2EE4853A77}"/>
              </a:ext>
            </a:extLst>
          </p:cNvPr>
          <p:cNvSpPr txBox="1"/>
          <p:nvPr/>
        </p:nvSpPr>
        <p:spPr>
          <a:xfrm>
            <a:off x="1021772" y="365876"/>
            <a:ext cx="7889925" cy="461665"/>
          </a:xfrm>
          <a:prstGeom prst="rect">
            <a:avLst/>
          </a:prstGeom>
          <a:noFill/>
          <a:ln>
            <a:noFill/>
          </a:ln>
        </p:spPr>
        <p:txBody>
          <a:bodyPr wrap="square" rtlCol="1">
            <a:spAutoFit/>
          </a:bodyPr>
          <a:lstStyle/>
          <a:p>
            <a:pPr algn="r" rtl="1"/>
            <a:r>
              <a:rPr lang="he-IL" sz="2400" b="1" dirty="0">
                <a:solidFill>
                  <a:schemeClr val="bg1"/>
                </a:solidFill>
              </a:rPr>
              <a:t>מקרי ביניים – שטחי טבע קטנים בחשיבות מקומית-אזורית</a:t>
            </a:r>
          </a:p>
        </p:txBody>
      </p:sp>
      <p:sp>
        <p:nvSpPr>
          <p:cNvPr id="4" name="אליפסה 3">
            <a:extLst>
              <a:ext uri="{FF2B5EF4-FFF2-40B4-BE49-F238E27FC236}">
                <a16:creationId xmlns:a16="http://schemas.microsoft.com/office/drawing/2014/main" id="{9D5AA69B-F5D1-4AD6-B0F3-4DE65D748F34}"/>
              </a:ext>
              <a:ext uri="{C183D7F6-B498-43B3-948B-1728B52AA6E4}">
                <adec:decorative xmlns:adec="http://schemas.microsoft.com/office/drawing/2017/decorative" val="1"/>
              </a:ext>
            </a:extLst>
          </p:cNvPr>
          <p:cNvSpPr/>
          <p:nvPr/>
        </p:nvSpPr>
        <p:spPr>
          <a:xfrm>
            <a:off x="6053070" y="3910509"/>
            <a:ext cx="2452423" cy="2362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EFCBE7E5-032F-4787-8EF2-F18A43D1B284}"/>
              </a:ext>
              <a:ext uri="{C183D7F6-B498-43B3-948B-1728B52AA6E4}">
                <adec:decorative xmlns:adec="http://schemas.microsoft.com/office/drawing/2017/decorative" val="1"/>
              </a:ext>
            </a:extLst>
          </p:cNvPr>
          <p:cNvSpPr/>
          <p:nvPr/>
        </p:nvSpPr>
        <p:spPr>
          <a:xfrm>
            <a:off x="4314494" y="4023718"/>
            <a:ext cx="2452423" cy="236220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a:extLst>
              <a:ext uri="{FF2B5EF4-FFF2-40B4-BE49-F238E27FC236}">
                <a16:creationId xmlns:a16="http://schemas.microsoft.com/office/drawing/2014/main" id="{3A8118B7-DB2E-43DD-9CE5-B0C6626EEB17}"/>
              </a:ext>
              <a:ext uri="{C183D7F6-B498-43B3-948B-1728B52AA6E4}">
                <adec:decorative xmlns:adec="http://schemas.microsoft.com/office/drawing/2017/decorative" val="1"/>
              </a:ext>
            </a:extLst>
          </p:cNvPr>
          <p:cNvSpPr/>
          <p:nvPr/>
        </p:nvSpPr>
        <p:spPr>
          <a:xfrm>
            <a:off x="6016294" y="3910509"/>
            <a:ext cx="2452423" cy="2362200"/>
          </a:xfrm>
          <a:prstGeom prst="ellipse">
            <a:avLst/>
          </a:prstGeom>
          <a:solidFill>
            <a:schemeClr val="accent6">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צורה חופשית: צורה 5">
            <a:extLst>
              <a:ext uri="{FF2B5EF4-FFF2-40B4-BE49-F238E27FC236}">
                <a16:creationId xmlns:a16="http://schemas.microsoft.com/office/drawing/2014/main" id="{E8C48B23-0E38-4C26-B7EA-128267C510F0}"/>
              </a:ext>
              <a:ext uri="{C183D7F6-B498-43B3-948B-1728B52AA6E4}">
                <adec:decorative xmlns:adec="http://schemas.microsoft.com/office/drawing/2017/decorative" val="1"/>
              </a:ext>
            </a:extLst>
          </p:cNvPr>
          <p:cNvSpPr/>
          <p:nvPr/>
        </p:nvSpPr>
        <p:spPr>
          <a:xfrm>
            <a:off x="5051094" y="4658092"/>
            <a:ext cx="2133600" cy="568420"/>
          </a:xfrm>
          <a:custGeom>
            <a:avLst/>
            <a:gdLst>
              <a:gd name="connsiteX0" fmla="*/ 2133600 w 2133600"/>
              <a:gd name="connsiteY0" fmla="*/ 180608 h 568420"/>
              <a:gd name="connsiteX1" fmla="*/ 1714500 w 2133600"/>
              <a:gd name="connsiteY1" fmla="*/ 15508 h 568420"/>
              <a:gd name="connsiteX2" fmla="*/ 927100 w 2133600"/>
              <a:gd name="connsiteY2" fmla="*/ 523508 h 568420"/>
              <a:gd name="connsiteX3" fmla="*/ 0 w 2133600"/>
              <a:gd name="connsiteY3" fmla="*/ 510808 h 568420"/>
            </a:gdLst>
            <a:ahLst/>
            <a:cxnLst>
              <a:cxn ang="0">
                <a:pos x="connsiteX0" y="connsiteY0"/>
              </a:cxn>
              <a:cxn ang="0">
                <a:pos x="connsiteX1" y="connsiteY1"/>
              </a:cxn>
              <a:cxn ang="0">
                <a:pos x="connsiteX2" y="connsiteY2"/>
              </a:cxn>
              <a:cxn ang="0">
                <a:pos x="connsiteX3" y="connsiteY3"/>
              </a:cxn>
            </a:cxnLst>
            <a:rect l="l" t="t" r="r" b="b"/>
            <a:pathLst>
              <a:path w="2133600" h="568420">
                <a:moveTo>
                  <a:pt x="2133600" y="180608"/>
                </a:moveTo>
                <a:cubicBezTo>
                  <a:pt x="2024591" y="69483"/>
                  <a:pt x="1915583" y="-41642"/>
                  <a:pt x="1714500" y="15508"/>
                </a:cubicBezTo>
                <a:cubicBezTo>
                  <a:pt x="1513417" y="72658"/>
                  <a:pt x="1212850" y="440958"/>
                  <a:pt x="927100" y="523508"/>
                </a:cubicBezTo>
                <a:cubicBezTo>
                  <a:pt x="641350" y="606058"/>
                  <a:pt x="320675" y="558433"/>
                  <a:pt x="0" y="510808"/>
                </a:cubicBez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C774F376-F42E-432D-9EFB-5205AD83C7B7}"/>
              </a:ext>
            </a:extLst>
          </p:cNvPr>
          <p:cNvSpPr txBox="1"/>
          <p:nvPr/>
        </p:nvSpPr>
        <p:spPr>
          <a:xfrm>
            <a:off x="6861505" y="4942302"/>
            <a:ext cx="2119577" cy="369332"/>
          </a:xfrm>
          <a:prstGeom prst="rect">
            <a:avLst/>
          </a:prstGeom>
          <a:noFill/>
        </p:spPr>
        <p:txBody>
          <a:bodyPr wrap="square" rtlCol="1">
            <a:spAutoFit/>
          </a:bodyPr>
          <a:lstStyle/>
          <a:p>
            <a:r>
              <a:rPr lang="he-IL" dirty="0">
                <a:solidFill>
                  <a:schemeClr val="bg1"/>
                </a:solidFill>
              </a:rPr>
              <a:t>מנהלי שטח פתוח</a:t>
            </a:r>
          </a:p>
        </p:txBody>
      </p:sp>
      <p:sp>
        <p:nvSpPr>
          <p:cNvPr id="13" name="תיבת טקסט 12">
            <a:extLst>
              <a:ext uri="{FF2B5EF4-FFF2-40B4-BE49-F238E27FC236}">
                <a16:creationId xmlns:a16="http://schemas.microsoft.com/office/drawing/2014/main" id="{5A9EDFEF-A175-4801-A816-571DD6D07381}"/>
              </a:ext>
            </a:extLst>
          </p:cNvPr>
          <p:cNvSpPr txBox="1"/>
          <p:nvPr/>
        </p:nvSpPr>
        <p:spPr>
          <a:xfrm>
            <a:off x="4647340" y="4473426"/>
            <a:ext cx="2119577" cy="369332"/>
          </a:xfrm>
          <a:prstGeom prst="rect">
            <a:avLst/>
          </a:prstGeom>
          <a:noFill/>
        </p:spPr>
        <p:txBody>
          <a:bodyPr wrap="square" rtlCol="1">
            <a:spAutoFit/>
          </a:bodyPr>
          <a:lstStyle/>
          <a:p>
            <a:r>
              <a:rPr lang="he-IL" dirty="0">
                <a:solidFill>
                  <a:schemeClr val="bg1"/>
                </a:solidFill>
              </a:rPr>
              <a:t>מנהלי העיר</a:t>
            </a:r>
          </a:p>
        </p:txBody>
      </p:sp>
      <p:sp>
        <p:nvSpPr>
          <p:cNvPr id="10" name="משולש שווה-שוקיים 9">
            <a:extLst>
              <a:ext uri="{FF2B5EF4-FFF2-40B4-BE49-F238E27FC236}">
                <a16:creationId xmlns:a16="http://schemas.microsoft.com/office/drawing/2014/main" id="{E4CB00C6-938F-44BA-B722-19C59340C9F7}"/>
              </a:ext>
              <a:ext uri="{C183D7F6-B498-43B3-948B-1728B52AA6E4}">
                <adec:decorative xmlns:adec="http://schemas.microsoft.com/office/drawing/2017/decorative" val="1"/>
              </a:ext>
            </a:extLst>
          </p:cNvPr>
          <p:cNvSpPr/>
          <p:nvPr/>
        </p:nvSpPr>
        <p:spPr>
          <a:xfrm>
            <a:off x="5937911" y="3797299"/>
            <a:ext cx="829006" cy="747583"/>
          </a:xfrm>
          <a:prstGeom prst="triangle">
            <a:avLst>
              <a:gd name="adj" fmla="val 50000"/>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43F9A208-1AF4-485B-B0CA-4C3942056032}"/>
              </a:ext>
            </a:extLst>
          </p:cNvPr>
          <p:cNvSpPr txBox="1"/>
          <p:nvPr/>
        </p:nvSpPr>
        <p:spPr>
          <a:xfrm>
            <a:off x="3477894" y="3508877"/>
            <a:ext cx="3403600" cy="646331"/>
          </a:xfrm>
          <a:prstGeom prst="rect">
            <a:avLst/>
          </a:prstGeom>
          <a:noFill/>
        </p:spPr>
        <p:txBody>
          <a:bodyPr wrap="square" rtlCol="1">
            <a:spAutoFit/>
          </a:bodyPr>
          <a:lstStyle/>
          <a:p>
            <a:pPr algn="r"/>
            <a:r>
              <a:rPr lang="he-IL" dirty="0"/>
              <a:t>חלק חסר</a:t>
            </a:r>
          </a:p>
          <a:p>
            <a:pPr algn="r"/>
            <a:endParaRPr lang="he-IL" dirty="0"/>
          </a:p>
        </p:txBody>
      </p:sp>
      <p:sp>
        <p:nvSpPr>
          <p:cNvPr id="15" name="תיבת טקסט 14">
            <a:extLst>
              <a:ext uri="{FF2B5EF4-FFF2-40B4-BE49-F238E27FC236}">
                <a16:creationId xmlns:a16="http://schemas.microsoft.com/office/drawing/2014/main" id="{2DDBAD6B-7502-4F45-849B-6CE9DF365AB7}"/>
              </a:ext>
            </a:extLst>
          </p:cNvPr>
          <p:cNvSpPr txBox="1"/>
          <p:nvPr/>
        </p:nvSpPr>
        <p:spPr>
          <a:xfrm>
            <a:off x="31794" y="979325"/>
            <a:ext cx="5031415" cy="2831544"/>
          </a:xfrm>
          <a:prstGeom prst="rect">
            <a:avLst/>
          </a:prstGeom>
          <a:noFill/>
        </p:spPr>
        <p:txBody>
          <a:bodyPr wrap="square" rtlCol="1">
            <a:spAutoFit/>
          </a:bodyPr>
          <a:lstStyle/>
          <a:p>
            <a:pPr algn="r"/>
            <a:endParaRPr lang="he-IL" sz="2000" b="1" dirty="0"/>
          </a:p>
          <a:p>
            <a:pPr marL="342900" indent="-342900" algn="r" rtl="1">
              <a:buFont typeface="Arial" panose="020B0604020202020204" pitchFamily="34" charset="0"/>
              <a:buChar char="•"/>
            </a:pPr>
            <a:r>
              <a:rPr lang="he-IL" sz="2000" dirty="0"/>
              <a:t>קביעת מדיניות לשמירה וממשק טבע עירוני</a:t>
            </a:r>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r>
              <a:rPr lang="he-IL" sz="2000" dirty="0"/>
              <a:t>תכנון בהתאם למדיניות </a:t>
            </a:r>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r>
              <a:rPr lang="he-IL" sz="2000" dirty="0"/>
              <a:t>ניהול</a:t>
            </a:r>
          </a:p>
          <a:p>
            <a:pPr marL="342900" indent="-342900" algn="r" rtl="1">
              <a:buFont typeface="Arial" panose="020B0604020202020204" pitchFamily="34" charset="0"/>
              <a:buChar char="•"/>
            </a:pPr>
            <a:endParaRPr lang="he-IL" sz="2000" b="1" dirty="0"/>
          </a:p>
          <a:p>
            <a:pPr marL="342900" indent="-342900" algn="r" rtl="1">
              <a:buFont typeface="Arial" panose="020B0604020202020204" pitchFamily="34" charset="0"/>
              <a:buChar char="•"/>
            </a:pPr>
            <a:r>
              <a:rPr lang="he-IL" sz="2000" dirty="0"/>
              <a:t>ביצוע בהתאם </a:t>
            </a:r>
            <a:r>
              <a:rPr lang="he-IL" sz="2000" dirty="0" err="1"/>
              <a:t>לתכנית</a:t>
            </a:r>
            <a:r>
              <a:rPr lang="he-IL" sz="2000" dirty="0"/>
              <a:t> רב שנתית</a:t>
            </a:r>
          </a:p>
          <a:p>
            <a:pPr algn="r"/>
            <a:endParaRPr lang="he-IL" b="1" dirty="0"/>
          </a:p>
        </p:txBody>
      </p:sp>
      <p:sp>
        <p:nvSpPr>
          <p:cNvPr id="14" name="תיבת טקסט 13">
            <a:extLst>
              <a:ext uri="{FF2B5EF4-FFF2-40B4-BE49-F238E27FC236}">
                <a16:creationId xmlns:a16="http://schemas.microsoft.com/office/drawing/2014/main" id="{29B74865-7FD6-4470-A223-C6AACAB2B87A}"/>
              </a:ext>
            </a:extLst>
          </p:cNvPr>
          <p:cNvSpPr txBox="1"/>
          <p:nvPr/>
        </p:nvSpPr>
        <p:spPr>
          <a:xfrm>
            <a:off x="5327972" y="1888489"/>
            <a:ext cx="3648406" cy="1015663"/>
          </a:xfrm>
          <a:prstGeom prst="rect">
            <a:avLst/>
          </a:prstGeom>
          <a:noFill/>
        </p:spPr>
        <p:txBody>
          <a:bodyPr wrap="square" rtlCol="1">
            <a:spAutoFit/>
          </a:bodyPr>
          <a:lstStyle/>
          <a:p>
            <a:pPr algn="r"/>
            <a:r>
              <a:rPr lang="he-IL" sz="2000" b="1" dirty="0"/>
              <a:t>תחום ידע: אקולוגיה עירונית</a:t>
            </a:r>
          </a:p>
          <a:p>
            <a:pPr algn="r"/>
            <a:endParaRPr lang="he-IL" sz="2000" b="1" dirty="0"/>
          </a:p>
          <a:p>
            <a:pPr algn="r"/>
            <a:r>
              <a:rPr lang="he-IL" sz="2000" b="1" dirty="0"/>
              <a:t>כוח אדם וסמכויות</a:t>
            </a:r>
          </a:p>
        </p:txBody>
      </p:sp>
      <p:sp>
        <p:nvSpPr>
          <p:cNvPr id="16" name="תיבת טקסט 15">
            <a:extLst>
              <a:ext uri="{FF2B5EF4-FFF2-40B4-BE49-F238E27FC236}">
                <a16:creationId xmlns:a16="http://schemas.microsoft.com/office/drawing/2014/main" id="{E409AA38-0B16-44AE-B0D8-25FE851EAD91}"/>
              </a:ext>
            </a:extLst>
          </p:cNvPr>
          <p:cNvSpPr txBox="1"/>
          <p:nvPr/>
        </p:nvSpPr>
        <p:spPr>
          <a:xfrm>
            <a:off x="2977952" y="4731551"/>
            <a:ext cx="1651000" cy="369332"/>
          </a:xfrm>
          <a:prstGeom prst="rect">
            <a:avLst/>
          </a:prstGeom>
          <a:noFill/>
        </p:spPr>
        <p:txBody>
          <a:bodyPr wrap="square" rtlCol="1">
            <a:spAutoFit/>
          </a:bodyPr>
          <a:lstStyle/>
          <a:p>
            <a:r>
              <a:rPr lang="he-IL" dirty="0"/>
              <a:t>אזור תפר</a:t>
            </a:r>
          </a:p>
        </p:txBody>
      </p:sp>
      <p:cxnSp>
        <p:nvCxnSpPr>
          <p:cNvPr id="18" name="מחבר חץ ישר 17">
            <a:extLst>
              <a:ext uri="{FF2B5EF4-FFF2-40B4-BE49-F238E27FC236}">
                <a16:creationId xmlns:a16="http://schemas.microsoft.com/office/drawing/2014/main" id="{15C7166E-6506-4885-B8ED-CB7BB1EBC589}"/>
              </a:ext>
              <a:ext uri="{C183D7F6-B498-43B3-948B-1728B52AA6E4}">
                <adec:decorative xmlns:adec="http://schemas.microsoft.com/office/drawing/2017/decorative" val="1"/>
              </a:ext>
            </a:extLst>
          </p:cNvPr>
          <p:cNvCxnSpPr>
            <a:cxnSpLocks/>
          </p:cNvCxnSpPr>
          <p:nvPr/>
        </p:nvCxnSpPr>
        <p:spPr>
          <a:xfrm flipV="1">
            <a:off x="2971800" y="5091609"/>
            <a:ext cx="3434688" cy="10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תיבת טקסט 19">
            <a:extLst>
              <a:ext uri="{FF2B5EF4-FFF2-40B4-BE49-F238E27FC236}">
                <a16:creationId xmlns:a16="http://schemas.microsoft.com/office/drawing/2014/main" id="{01815CA8-ACE1-4CD4-9233-6E4F1F20D496}"/>
              </a:ext>
            </a:extLst>
          </p:cNvPr>
          <p:cNvSpPr txBox="1"/>
          <p:nvPr/>
        </p:nvSpPr>
        <p:spPr>
          <a:xfrm>
            <a:off x="702709" y="5202816"/>
            <a:ext cx="4247952" cy="369332"/>
          </a:xfrm>
          <a:prstGeom prst="rect">
            <a:avLst/>
          </a:prstGeom>
          <a:noFill/>
        </p:spPr>
        <p:txBody>
          <a:bodyPr wrap="square" rtlCol="1">
            <a:spAutoFit/>
          </a:bodyPr>
          <a:lstStyle/>
          <a:p>
            <a:r>
              <a:rPr lang="he-IL" dirty="0"/>
              <a:t>זרימות דו כיוניות של תהליכים ומינים</a:t>
            </a:r>
          </a:p>
        </p:txBody>
      </p:sp>
      <p:sp>
        <p:nvSpPr>
          <p:cNvPr id="21" name="חץ: שמאלה 20">
            <a:extLst>
              <a:ext uri="{FF2B5EF4-FFF2-40B4-BE49-F238E27FC236}">
                <a16:creationId xmlns:a16="http://schemas.microsoft.com/office/drawing/2014/main" id="{F8FA8B49-D537-4479-B187-3B90BD483CDD}"/>
              </a:ext>
              <a:ext uri="{C183D7F6-B498-43B3-948B-1728B52AA6E4}">
                <adec:decorative xmlns:adec="http://schemas.microsoft.com/office/drawing/2017/decorative" val="1"/>
              </a:ext>
            </a:extLst>
          </p:cNvPr>
          <p:cNvSpPr/>
          <p:nvPr/>
        </p:nvSpPr>
        <p:spPr>
          <a:xfrm>
            <a:off x="5115775" y="2134183"/>
            <a:ext cx="656034" cy="450033"/>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אליפסה 24">
            <a:extLst>
              <a:ext uri="{FF2B5EF4-FFF2-40B4-BE49-F238E27FC236}">
                <a16:creationId xmlns:a16="http://schemas.microsoft.com/office/drawing/2014/main" id="{5A789F71-8E47-44D5-BD02-681FC2C268EC}"/>
              </a:ext>
              <a:ext uri="{C183D7F6-B498-43B3-948B-1728B52AA6E4}">
                <adec:decorative xmlns:adec="http://schemas.microsoft.com/office/drawing/2017/decorative" val="1"/>
              </a:ext>
            </a:extLst>
          </p:cNvPr>
          <p:cNvSpPr/>
          <p:nvPr/>
        </p:nvSpPr>
        <p:spPr>
          <a:xfrm>
            <a:off x="5029044" y="5486118"/>
            <a:ext cx="414748" cy="36605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אליפסה 26">
            <a:extLst>
              <a:ext uri="{FF2B5EF4-FFF2-40B4-BE49-F238E27FC236}">
                <a16:creationId xmlns:a16="http://schemas.microsoft.com/office/drawing/2014/main" id="{1D9552C3-B589-4A4A-9F53-F6BAFFDD58AF}"/>
              </a:ext>
              <a:ext uri="{C183D7F6-B498-43B3-948B-1728B52AA6E4}">
                <adec:decorative xmlns:adec="http://schemas.microsoft.com/office/drawing/2017/decorative" val="1"/>
              </a:ext>
            </a:extLst>
          </p:cNvPr>
          <p:cNvSpPr/>
          <p:nvPr/>
        </p:nvSpPr>
        <p:spPr>
          <a:xfrm>
            <a:off x="4535419" y="5206748"/>
            <a:ext cx="414748" cy="36605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תיבת טקסט 27">
            <a:extLst>
              <a:ext uri="{FF2B5EF4-FFF2-40B4-BE49-F238E27FC236}">
                <a16:creationId xmlns:a16="http://schemas.microsoft.com/office/drawing/2014/main" id="{F07F644E-71BC-4070-91C5-D981A4E9F8A8}"/>
              </a:ext>
            </a:extLst>
          </p:cNvPr>
          <p:cNvSpPr txBox="1"/>
          <p:nvPr/>
        </p:nvSpPr>
        <p:spPr>
          <a:xfrm>
            <a:off x="-219709" y="5686527"/>
            <a:ext cx="4247952" cy="369332"/>
          </a:xfrm>
          <a:prstGeom prst="rect">
            <a:avLst/>
          </a:prstGeom>
          <a:noFill/>
        </p:spPr>
        <p:txBody>
          <a:bodyPr wrap="square" rtlCol="1">
            <a:spAutoFit/>
          </a:bodyPr>
          <a:lstStyle/>
          <a:p>
            <a:pPr algn="r"/>
            <a:r>
              <a:rPr lang="he-IL" dirty="0"/>
              <a:t>טבע בעיר</a:t>
            </a:r>
          </a:p>
        </p:txBody>
      </p:sp>
      <p:sp>
        <p:nvSpPr>
          <p:cNvPr id="26" name="כותרת 25">
            <a:extLst>
              <a:ext uri="{FF2B5EF4-FFF2-40B4-BE49-F238E27FC236}">
                <a16:creationId xmlns:a16="http://schemas.microsoft.com/office/drawing/2014/main" id="{FA6D042A-4C3E-4D2E-83E7-595D5D40AB85}"/>
              </a:ext>
            </a:extLst>
          </p:cNvPr>
          <p:cNvSpPr txBox="1">
            <a:spLocks noGrp="1"/>
          </p:cNvSpPr>
          <p:nvPr>
            <p:ph type="title" idx="4294967295"/>
          </p:nvPr>
        </p:nvSpPr>
        <p:spPr>
          <a:xfrm>
            <a:off x="259637" y="3769263"/>
            <a:ext cx="3617506" cy="646331"/>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he-IL" sz="1800" b="0" i="1" u="none" strike="noStrike" kern="1200" cap="none" spc="0" normalizeH="0" baseline="0" noProof="0" dirty="0">
                <a:ln>
                  <a:noFill/>
                </a:ln>
                <a:solidFill>
                  <a:srgbClr val="C00000"/>
                </a:solidFill>
                <a:effectLst/>
                <a:uLnTx/>
                <a:uFillTx/>
                <a:latin typeface="+mn-lt"/>
                <a:ea typeface="+mn-ea"/>
                <a:cs typeface="+mn-cs"/>
              </a:rPr>
              <a:t>בכל ישוב דגשים ייחודיים משלו בהתאם למאפייני </a:t>
            </a:r>
            <a:r>
              <a:rPr kumimoji="0" lang="he-IL" sz="1800" b="0" i="1" u="sng" strike="noStrike" kern="1200" cap="none" spc="0" normalizeH="0" baseline="0" noProof="0" dirty="0">
                <a:ln>
                  <a:noFill/>
                </a:ln>
                <a:solidFill>
                  <a:srgbClr val="C00000"/>
                </a:solidFill>
                <a:effectLst/>
                <a:uLnTx/>
                <a:uFillTx/>
                <a:latin typeface="+mn-lt"/>
                <a:ea typeface="+mn-ea"/>
                <a:cs typeface="+mn-cs"/>
              </a:rPr>
              <a:t>המקום והאוכלוסייה</a:t>
            </a:r>
          </a:p>
        </p:txBody>
      </p:sp>
    </p:spTree>
    <p:extLst>
      <p:ext uri="{BB962C8B-B14F-4D97-AF65-F5344CB8AC3E}">
        <p14:creationId xmlns:p14="http://schemas.microsoft.com/office/powerpoint/2010/main" val="327419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98007C19-6AF0-4BFA-9D0D-F60F1E7771AD}"/>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9" name="Picture 4" descr="חברי מליאת רשות הטבע והגנים – רשות הטבע והגנים">
            <a:extLst>
              <a:ext uri="{FF2B5EF4-FFF2-40B4-BE49-F238E27FC236}">
                <a16:creationId xmlns:a16="http://schemas.microsoft.com/office/drawing/2014/main" id="{A987AF5D-1804-451E-853D-751AC6DC3A2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5">
            <a:extLst>
              <a:ext uri="{FF2B5EF4-FFF2-40B4-BE49-F238E27FC236}">
                <a16:creationId xmlns:a16="http://schemas.microsoft.com/office/drawing/2014/main" id="{ACCD8D15-6875-48EE-B4E6-199AE35361B2}"/>
              </a:ext>
            </a:extLst>
          </p:cNvPr>
          <p:cNvSpPr txBox="1">
            <a:spLocks noGrp="1"/>
          </p:cNvSpPr>
          <p:nvPr>
            <p:ph type="title" idx="4294967295"/>
          </p:nvPr>
        </p:nvSpPr>
        <p:spPr>
          <a:xfrm>
            <a:off x="774441" y="358104"/>
            <a:ext cx="788992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תשתיות ירוקות כפתרון על המגוון הביולוגי</a:t>
            </a:r>
          </a:p>
        </p:txBody>
      </p:sp>
      <p:sp>
        <p:nvSpPr>
          <p:cNvPr id="11" name="TextBox 3">
            <a:extLst>
              <a:ext uri="{FF2B5EF4-FFF2-40B4-BE49-F238E27FC236}">
                <a16:creationId xmlns:a16="http://schemas.microsoft.com/office/drawing/2014/main" id="{DC466518-1440-4219-A574-5E637C389673}"/>
              </a:ext>
            </a:extLst>
          </p:cNvPr>
          <p:cNvSpPr txBox="1"/>
          <p:nvPr/>
        </p:nvSpPr>
        <p:spPr>
          <a:xfrm>
            <a:off x="379810" y="4399271"/>
            <a:ext cx="8339506" cy="965970"/>
          </a:xfrm>
          <a:prstGeom prst="rect">
            <a:avLst/>
          </a:prstGeom>
          <a:noFill/>
        </p:spPr>
        <p:txBody>
          <a:bodyPr wrap="square" rtlCol="0">
            <a:spAutoFit/>
          </a:bodyPr>
          <a:lstStyle/>
          <a:p>
            <a:pPr algn="r" rtl="1">
              <a:lnSpc>
                <a:spcPct val="150000"/>
              </a:lnSpc>
            </a:pPr>
            <a:r>
              <a:rPr lang="he-IL" sz="2000" b="1" dirty="0">
                <a:solidFill>
                  <a:schemeClr val="accent6">
                    <a:lumMod val="50000"/>
                  </a:schemeClr>
                </a:solidFill>
              </a:rPr>
              <a:t>התשתיות הירוקות כוללות את כל השטחים הפתוחים היבשתיים, הימיים ותכסיות פיסיות נוספות במרחב העירוני. </a:t>
            </a:r>
            <a:endParaRPr lang="en-US" sz="2000" i="1" dirty="0">
              <a:solidFill>
                <a:schemeClr val="accent6">
                  <a:lumMod val="50000"/>
                </a:schemeClr>
              </a:solidFill>
            </a:endParaRPr>
          </a:p>
        </p:txBody>
      </p:sp>
      <p:sp>
        <p:nvSpPr>
          <p:cNvPr id="12" name="TextBox 6">
            <a:extLst>
              <a:ext uri="{FF2B5EF4-FFF2-40B4-BE49-F238E27FC236}">
                <a16:creationId xmlns:a16="http://schemas.microsoft.com/office/drawing/2014/main" id="{6D09F54F-2592-4E02-8C22-17655BBC9039}"/>
              </a:ext>
            </a:extLst>
          </p:cNvPr>
          <p:cNvSpPr txBox="1"/>
          <p:nvPr/>
        </p:nvSpPr>
        <p:spPr>
          <a:xfrm>
            <a:off x="720514" y="1878580"/>
            <a:ext cx="7943852" cy="707886"/>
          </a:xfrm>
          <a:prstGeom prst="rect">
            <a:avLst/>
          </a:prstGeom>
          <a:noFill/>
        </p:spPr>
        <p:txBody>
          <a:bodyPr wrap="square" rtlCol="0">
            <a:spAutoFit/>
          </a:bodyPr>
          <a:lstStyle/>
          <a:p>
            <a:pPr algn="r" rtl="1"/>
            <a:r>
              <a:rPr lang="he-IL" sz="2000" b="1" dirty="0">
                <a:solidFill>
                  <a:schemeClr val="accent6">
                    <a:lumMod val="50000"/>
                  </a:schemeClr>
                </a:solidFill>
              </a:rPr>
              <a:t>תשתיות ירוקות </a:t>
            </a:r>
            <a:r>
              <a:rPr lang="he-IL" sz="2000" dirty="0">
                <a:solidFill>
                  <a:schemeClr val="accent6">
                    <a:lumMod val="50000"/>
                  </a:schemeClr>
                </a:solidFill>
              </a:rPr>
              <a:t>הן רשת אסטרטגית</a:t>
            </a:r>
            <a:r>
              <a:rPr lang="he-IL" sz="2000" b="1" dirty="0">
                <a:solidFill>
                  <a:schemeClr val="accent6">
                    <a:lumMod val="50000"/>
                  </a:schemeClr>
                </a:solidFill>
              </a:rPr>
              <a:t> מתוכננת, מעוצבת ומנוהלת </a:t>
            </a:r>
            <a:r>
              <a:rPr lang="he-IL" sz="2000" dirty="0">
                <a:solidFill>
                  <a:schemeClr val="accent6">
                    <a:lumMod val="50000"/>
                  </a:schemeClr>
                </a:solidFill>
              </a:rPr>
              <a:t>של אזורים טבעיים,טבעיים למחצה ואלמנטים סביבתיים במרחב העירוני,</a:t>
            </a:r>
            <a:endParaRPr lang="en-US" sz="2000" dirty="0"/>
          </a:p>
        </p:txBody>
      </p:sp>
      <p:sp>
        <p:nvSpPr>
          <p:cNvPr id="13" name="TextBox 7">
            <a:extLst>
              <a:ext uri="{FF2B5EF4-FFF2-40B4-BE49-F238E27FC236}">
                <a16:creationId xmlns:a16="http://schemas.microsoft.com/office/drawing/2014/main" id="{BF4D7F95-4732-47A4-9731-35CF8C5824BE}"/>
              </a:ext>
            </a:extLst>
          </p:cNvPr>
          <p:cNvSpPr txBox="1"/>
          <p:nvPr/>
        </p:nvSpPr>
        <p:spPr>
          <a:xfrm>
            <a:off x="720513" y="2779051"/>
            <a:ext cx="7943853" cy="1427635"/>
          </a:xfrm>
          <a:prstGeom prst="rect">
            <a:avLst/>
          </a:prstGeom>
          <a:noFill/>
        </p:spPr>
        <p:txBody>
          <a:bodyPr wrap="square" rtlCol="0">
            <a:spAutoFit/>
          </a:bodyPr>
          <a:lstStyle/>
          <a:p>
            <a:pPr algn="r" rtl="1">
              <a:lnSpc>
                <a:spcPct val="150000"/>
              </a:lnSpc>
            </a:pPr>
            <a:r>
              <a:rPr lang="he-IL" sz="2000" b="1" dirty="0">
                <a:solidFill>
                  <a:schemeClr val="accent6">
                    <a:lumMod val="50000"/>
                  </a:schemeClr>
                </a:solidFill>
              </a:rPr>
              <a:t>שמטרתן לספק משרעת של תועלות ושירותי מערכת.</a:t>
            </a:r>
          </a:p>
          <a:p>
            <a:pPr algn="r" rtl="1">
              <a:lnSpc>
                <a:spcPct val="150000"/>
              </a:lnSpc>
            </a:pPr>
            <a:r>
              <a:rPr lang="he-IL" sz="2000" i="1" dirty="0">
                <a:solidFill>
                  <a:schemeClr val="accent6">
                    <a:lumMod val="50000"/>
                  </a:schemeClr>
                </a:solidFill>
              </a:rPr>
              <a:t>כמו: ניהול מי נגר בימי חורף וארועי קיצון, ימי חום קיצוני, איכות אוויר, מגוון ביולוגי וסביבה מיקרוביוטית עשירה לחוסן בריאותי  ועוד.</a:t>
            </a:r>
            <a:endParaRPr lang="en-US" sz="2000" dirty="0"/>
          </a:p>
        </p:txBody>
      </p:sp>
    </p:spTree>
    <p:extLst>
      <p:ext uri="{BB962C8B-B14F-4D97-AF65-F5344CB8AC3E}">
        <p14:creationId xmlns:p14="http://schemas.microsoft.com/office/powerpoint/2010/main" val="234466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E47954-1006-454B-BE9D-5E6BCD51D4DF}"/>
              </a:ext>
            </a:extLst>
          </p:cNvPr>
          <p:cNvSpPr txBox="1"/>
          <p:nvPr/>
        </p:nvSpPr>
        <p:spPr>
          <a:xfrm>
            <a:off x="5132068" y="2644170"/>
            <a:ext cx="3732335" cy="1569660"/>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תשתיות ירוקות בעיר מקושרות לשטחים פתוחים ומסדרונות אקולוגיים במרחב הכפרי</a:t>
            </a:r>
            <a:endPar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3202A37-4D22-443D-A646-4C64DC46AE4D}"/>
              </a:ext>
            </a:extLst>
          </p:cNvPr>
          <p:cNvSpPr txBox="1"/>
          <p:nvPr/>
        </p:nvSpPr>
        <p:spPr>
          <a:xfrm>
            <a:off x="5132067" y="1331373"/>
            <a:ext cx="3732335" cy="1200329"/>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תשתיות ירוקות מחברות את כל התכסיות הפתוחות במרחב העירוני</a:t>
            </a:r>
            <a:endPar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1" name="מלבן 10">
            <a:extLst>
              <a:ext uri="{FF2B5EF4-FFF2-40B4-BE49-F238E27FC236}">
                <a16:creationId xmlns:a16="http://schemas.microsoft.com/office/drawing/2014/main" id="{4CF063F0-3A9F-47D6-930F-6622B87AE08D}"/>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2" name="Picture 4" descr="חברי מליאת רשות הטבע והגנים – רשות הטבע והגנים">
            <a:extLst>
              <a:ext uri="{FF2B5EF4-FFF2-40B4-BE49-F238E27FC236}">
                <a16:creationId xmlns:a16="http://schemas.microsoft.com/office/drawing/2014/main" id="{F447A94A-8298-420A-B22B-1BC4C73503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a:extLst>
              <a:ext uri="{FF2B5EF4-FFF2-40B4-BE49-F238E27FC236}">
                <a16:creationId xmlns:a16="http://schemas.microsoft.com/office/drawing/2014/main" id="{36AC1EB4-7FA7-4C4B-9DBE-DEAAFB730861}"/>
              </a:ext>
            </a:extLst>
          </p:cNvPr>
          <p:cNvSpPr txBox="1">
            <a:spLocks noGrp="1"/>
          </p:cNvSpPr>
          <p:nvPr>
            <p:ph type="title" idx="4294967295"/>
          </p:nvPr>
        </p:nvSpPr>
        <p:spPr>
          <a:xfrm>
            <a:off x="866775" y="314588"/>
            <a:ext cx="819626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תשתיות ירוקות כבסיס מוצלח לשילוב טבע עירוני במנגנון העירוני</a:t>
            </a:r>
          </a:p>
        </p:txBody>
      </p:sp>
      <p:pic>
        <p:nvPicPr>
          <p:cNvPr id="14" name="Picture 6">
            <a:extLst>
              <a:ext uri="{FF2B5EF4-FFF2-40B4-BE49-F238E27FC236}">
                <a16:creationId xmlns:a16="http://schemas.microsoft.com/office/drawing/2014/main" id="{ECA8ADAC-E1C1-4B54-999D-8E1AD02E1A0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337" t="1536" r="8594" b="19576"/>
          <a:stretch/>
        </p:blipFill>
        <p:spPr>
          <a:xfrm>
            <a:off x="369765" y="3771596"/>
            <a:ext cx="5947772" cy="2806700"/>
          </a:xfrm>
          <a:prstGeom prst="rect">
            <a:avLst/>
          </a:prstGeom>
        </p:spPr>
      </p:pic>
      <p:pic>
        <p:nvPicPr>
          <p:cNvPr id="4" name="Picture 3">
            <a:extLst>
              <a:ext uri="{FF2B5EF4-FFF2-40B4-BE49-F238E27FC236}">
                <a16:creationId xmlns:a16="http://schemas.microsoft.com/office/drawing/2014/main" id="{916E06F2-248C-4A55-9469-463936F8905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512" y="1214014"/>
            <a:ext cx="4435720" cy="2860311"/>
          </a:xfrm>
          <a:prstGeom prst="rect">
            <a:avLst/>
          </a:prstGeom>
          <a:ln>
            <a:solidFill>
              <a:schemeClr val="bg2">
                <a:lumMod val="50000"/>
              </a:schemeClr>
            </a:solidFill>
          </a:ln>
        </p:spPr>
      </p:pic>
    </p:spTree>
    <p:extLst>
      <p:ext uri="{BB962C8B-B14F-4D97-AF65-F5344CB8AC3E}">
        <p14:creationId xmlns:p14="http://schemas.microsoft.com/office/powerpoint/2010/main" val="313339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63F30D-0C9E-4C1F-B028-289FDEF9208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939" y="923468"/>
            <a:ext cx="8045242" cy="5867138"/>
          </a:xfrm>
          <a:prstGeom prst="rect">
            <a:avLst/>
          </a:prstGeom>
        </p:spPr>
      </p:pic>
      <p:pic>
        <p:nvPicPr>
          <p:cNvPr id="3" name="Picture 2">
            <a:extLst>
              <a:ext uri="{FF2B5EF4-FFF2-40B4-BE49-F238E27FC236}">
                <a16:creationId xmlns:a16="http://schemas.microsoft.com/office/drawing/2014/main" id="{FBBCE4EB-B447-4C40-8D51-3E01850AB2A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4717"/>
          <a:stretch/>
        </p:blipFill>
        <p:spPr>
          <a:xfrm>
            <a:off x="606670" y="1099271"/>
            <a:ext cx="6185388" cy="360252"/>
          </a:xfrm>
          <a:prstGeom prst="rect">
            <a:avLst/>
          </a:prstGeom>
        </p:spPr>
      </p:pic>
      <p:sp>
        <p:nvSpPr>
          <p:cNvPr id="2" name="TextBox 1">
            <a:extLst>
              <a:ext uri="{FF2B5EF4-FFF2-40B4-BE49-F238E27FC236}">
                <a16:creationId xmlns:a16="http://schemas.microsoft.com/office/drawing/2014/main" id="{1F76BCC1-CFD7-4ADB-911C-2DA1EEF07C88}"/>
              </a:ext>
            </a:extLst>
          </p:cNvPr>
          <p:cNvSpPr txBox="1"/>
          <p:nvPr/>
        </p:nvSpPr>
        <p:spPr>
          <a:xfrm>
            <a:off x="4285900" y="1697802"/>
            <a:ext cx="2462198" cy="4093428"/>
          </a:xfrm>
          <a:prstGeom prst="rect">
            <a:avLst/>
          </a:prstGeom>
          <a:solidFill>
            <a:schemeClr val="bg1">
              <a:alpha val="52000"/>
            </a:schemeClr>
          </a:solid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שטחי טבע בעיר</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הנהר</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החוף</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יערות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פארקים</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גינות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גינות ירק</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שלוליות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צומח בככרות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שדרות עצים</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צמחית רחוב</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גגות ירוקים</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קירות ירוקים</a:t>
            </a:r>
          </a:p>
        </p:txBody>
      </p:sp>
      <p:sp>
        <p:nvSpPr>
          <p:cNvPr id="8" name="מלבן 7">
            <a:extLst>
              <a:ext uri="{FF2B5EF4-FFF2-40B4-BE49-F238E27FC236}">
                <a16:creationId xmlns:a16="http://schemas.microsoft.com/office/drawing/2014/main" id="{98007C19-6AF0-4BFA-9D0D-F60F1E7771AD}"/>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9" name="Picture 4" descr="חברי מליאת רשות הטבע והגנים – רשות הטבע והגנים">
            <a:extLst>
              <a:ext uri="{FF2B5EF4-FFF2-40B4-BE49-F238E27FC236}">
                <a16:creationId xmlns:a16="http://schemas.microsoft.com/office/drawing/2014/main" id="{A987AF5D-1804-451E-853D-751AC6DC3A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5">
            <a:extLst>
              <a:ext uri="{FF2B5EF4-FFF2-40B4-BE49-F238E27FC236}">
                <a16:creationId xmlns:a16="http://schemas.microsoft.com/office/drawing/2014/main" id="{ACCD8D15-6875-48EE-B4E6-199AE35361B2}"/>
              </a:ext>
            </a:extLst>
          </p:cNvPr>
          <p:cNvSpPr txBox="1">
            <a:spLocks noGrp="1"/>
          </p:cNvSpPr>
          <p:nvPr>
            <p:ph type="title" idx="4294967295"/>
          </p:nvPr>
        </p:nvSpPr>
        <p:spPr>
          <a:xfrm>
            <a:off x="774441" y="358104"/>
            <a:ext cx="788992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תשתיות ירוקות כפתרון על המגוון הביולוגי</a:t>
            </a:r>
          </a:p>
        </p:txBody>
      </p:sp>
    </p:spTree>
    <p:extLst>
      <p:ext uri="{BB962C8B-B14F-4D97-AF65-F5344CB8AC3E}">
        <p14:creationId xmlns:p14="http://schemas.microsoft.com/office/powerpoint/2010/main" val="2233268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2C28E-FE8E-4312-A0BE-D7A89392EDD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850" y="1037715"/>
            <a:ext cx="8513685" cy="3969727"/>
          </a:xfrm>
          <a:prstGeom prst="rect">
            <a:avLst/>
          </a:prstGeom>
        </p:spPr>
      </p:pic>
      <p:pic>
        <p:nvPicPr>
          <p:cNvPr id="8" name="Picture 7">
            <a:extLst>
              <a:ext uri="{FF2B5EF4-FFF2-40B4-BE49-F238E27FC236}">
                <a16:creationId xmlns:a16="http://schemas.microsoft.com/office/drawing/2014/main" id="{59C78BD3-6667-4688-A4A5-16AEFD4786F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850" y="4880740"/>
            <a:ext cx="3977723" cy="1216430"/>
          </a:xfrm>
          <a:prstGeom prst="rect">
            <a:avLst/>
          </a:prstGeom>
        </p:spPr>
      </p:pic>
      <p:sp>
        <p:nvSpPr>
          <p:cNvPr id="9" name="TextBox 8">
            <a:extLst>
              <a:ext uri="{FF2B5EF4-FFF2-40B4-BE49-F238E27FC236}">
                <a16:creationId xmlns:a16="http://schemas.microsoft.com/office/drawing/2014/main" id="{7D371411-D43A-4E87-8FD0-B602FCF333AE}"/>
              </a:ext>
            </a:extLst>
          </p:cNvPr>
          <p:cNvSpPr txBox="1"/>
          <p:nvPr/>
        </p:nvSpPr>
        <p:spPr>
          <a:xfrm>
            <a:off x="4190404" y="5007442"/>
            <a:ext cx="4320550" cy="1323439"/>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הרשת העירונית של התשתיות הירוקות כוללת את כל צורות השטחים הירוקים: טבעיים ותרבותיים, גדולים וקטנים, ציבוריים ופרטיים, פשוטים ומורכבים</a:t>
            </a:r>
            <a:endPar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0" name="מלבן 9">
            <a:extLst>
              <a:ext uri="{FF2B5EF4-FFF2-40B4-BE49-F238E27FC236}">
                <a16:creationId xmlns:a16="http://schemas.microsoft.com/office/drawing/2014/main" id="{DF040D75-09F6-49F1-BBCB-75E0FF7836C6}"/>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1" name="Picture 4" descr="חברי מליאת רשות הטבע והגנים – רשות הטבע והגנים">
            <a:extLst>
              <a:ext uri="{FF2B5EF4-FFF2-40B4-BE49-F238E27FC236}">
                <a16:creationId xmlns:a16="http://schemas.microsoft.com/office/drawing/2014/main" id="{0527E84C-B7D9-4809-8B7E-0E10B8CECF1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44DDBE9A-6F9F-453D-B944-7EE6239F1200}"/>
              </a:ext>
            </a:extLst>
          </p:cNvPr>
          <p:cNvSpPr txBox="1">
            <a:spLocks noGrp="1"/>
          </p:cNvSpPr>
          <p:nvPr>
            <p:ph type="title" idx="4294967295"/>
          </p:nvPr>
        </p:nvSpPr>
        <p:spPr>
          <a:xfrm>
            <a:off x="774441" y="358104"/>
            <a:ext cx="788992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תשתיות ירוקות כפתרון לשמירה ולניהול טבע עירוני בר קיימא</a:t>
            </a:r>
          </a:p>
        </p:txBody>
      </p:sp>
    </p:spTree>
    <p:extLst>
      <p:ext uri="{BB962C8B-B14F-4D97-AF65-F5344CB8AC3E}">
        <p14:creationId xmlns:p14="http://schemas.microsoft.com/office/powerpoint/2010/main" val="3562885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0138E-AC7E-46E7-960C-B59A94DDD42D}"/>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84" r="2212"/>
          <a:stretch/>
        </p:blipFill>
        <p:spPr>
          <a:xfrm>
            <a:off x="342827" y="866333"/>
            <a:ext cx="8637822" cy="5814089"/>
          </a:xfrm>
          <a:prstGeom prst="rect">
            <a:avLst/>
          </a:prstGeom>
        </p:spPr>
      </p:pic>
      <p:sp>
        <p:nvSpPr>
          <p:cNvPr id="15" name="TextBox 14">
            <a:extLst>
              <a:ext uri="{FF2B5EF4-FFF2-40B4-BE49-F238E27FC236}">
                <a16:creationId xmlns:a16="http://schemas.microsoft.com/office/drawing/2014/main" id="{E52D10DD-06BB-497F-86AD-103610F29AC3}"/>
              </a:ext>
            </a:extLst>
          </p:cNvPr>
          <p:cNvSpPr txBox="1"/>
          <p:nvPr/>
        </p:nvSpPr>
        <p:spPr>
          <a:xfrm>
            <a:off x="367041" y="4126156"/>
            <a:ext cx="8308731" cy="1200329"/>
          </a:xfrm>
          <a:prstGeom prst="rect">
            <a:avLst/>
          </a:prstGeom>
          <a:noFill/>
          <a:ln>
            <a:noFill/>
          </a:ln>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מעבר מאסטרטגיה של </a:t>
            </a:r>
            <a:r>
              <a:rPr kumimoji="0" lang="he-IL" sz="2400" b="0" i="1"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סילוק מי גשמים </a:t>
            </a:r>
            <a:r>
              <a:rPr kumimoji="0" lang="he-IL" sz="24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מהעיר לאסטרטגיה של </a:t>
            </a:r>
            <a:r>
              <a:rPr kumimoji="0" lang="he-IL" sz="2400" b="0" i="1"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השהייה, חלחול, </a:t>
            </a:r>
            <a:r>
              <a:rPr kumimoji="0" lang="he-IL" sz="24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צמצום זיהום מים, מיתון ארועי קיצון וניצול מים להשקיה</a:t>
            </a:r>
            <a:endPar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6">
            <a:extLst>
              <a:ext uri="{FF2B5EF4-FFF2-40B4-BE49-F238E27FC236}">
                <a16:creationId xmlns:a16="http://schemas.microsoft.com/office/drawing/2014/main" id="{AB7CF15C-4DBC-43CC-AFF0-7526F2DAC2A4}"/>
              </a:ext>
            </a:extLst>
          </p:cNvPr>
          <p:cNvSpPr txBox="1">
            <a:spLocks noGrp="1"/>
          </p:cNvSpPr>
          <p:nvPr>
            <p:ph type="title" idx="4294967295"/>
          </p:nvPr>
        </p:nvSpPr>
        <p:spPr>
          <a:xfrm>
            <a:off x="-410547" y="177578"/>
            <a:ext cx="899013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ניו יורק</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מלבן 9">
            <a:extLst>
              <a:ext uri="{FF2B5EF4-FFF2-40B4-BE49-F238E27FC236}">
                <a16:creationId xmlns:a16="http://schemas.microsoft.com/office/drawing/2014/main" id="{514B843B-7B14-45EC-87E2-E5EF92BEEDE9}"/>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 name="TextBox 5">
            <a:extLst>
              <a:ext uri="{FF2B5EF4-FFF2-40B4-BE49-F238E27FC236}">
                <a16:creationId xmlns:a16="http://schemas.microsoft.com/office/drawing/2014/main" id="{44C41A00-FBF8-404D-B24B-D6C846063754}"/>
              </a:ext>
            </a:extLst>
          </p:cNvPr>
          <p:cNvSpPr txBox="1"/>
          <p:nvPr/>
        </p:nvSpPr>
        <p:spPr>
          <a:xfrm>
            <a:off x="774441" y="358104"/>
            <a:ext cx="7889925" cy="461665"/>
          </a:xfrm>
          <a:prstGeom prst="rect">
            <a:avLst/>
          </a:prstGeom>
          <a:noFill/>
          <a:ln>
            <a:noFill/>
          </a:ln>
        </p:spPr>
        <p:txBody>
          <a:bodyPr wrap="square" rtlCol="1">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ניו יורק</a:t>
            </a:r>
          </a:p>
        </p:txBody>
      </p:sp>
      <p:pic>
        <p:nvPicPr>
          <p:cNvPr id="9" name="Picture 4" descr="חברי מליאת רשות הטבע והגנים – רשות הטבע והגנים">
            <a:extLst>
              <a:ext uri="{FF2B5EF4-FFF2-40B4-BE49-F238E27FC236}">
                <a16:creationId xmlns:a16="http://schemas.microsoft.com/office/drawing/2014/main" id="{FE8E8531-47A1-417D-B004-CE89666931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587" y="277589"/>
            <a:ext cx="940812" cy="62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93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F8843249-7A79-4947-9130-E544EF76E378}"/>
              </a:ext>
            </a:extLst>
          </p:cNvPr>
          <p:cNvSpPr txBox="1">
            <a:spLocks noGrp="1"/>
          </p:cNvSpPr>
          <p:nvPr>
            <p:ph type="title" idx="4294967295"/>
          </p:nvPr>
        </p:nvSpPr>
        <p:spPr>
          <a:xfrm>
            <a:off x="2638424" y="358104"/>
            <a:ext cx="5782324"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תהליכים מתעצמים דורשים פתרונות</a:t>
            </a:r>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9221A9A8-A0EC-42C3-AC48-6BD4BE9C39F1}"/>
              </a:ext>
            </a:extLst>
          </p:cNvPr>
          <p:cNvSpPr txBox="1"/>
          <p:nvPr/>
        </p:nvSpPr>
        <p:spPr>
          <a:xfrm>
            <a:off x="960229" y="1010564"/>
            <a:ext cx="1997476" cy="46166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rPr>
              <a:t>שינויי אקלים</a:t>
            </a:r>
          </a:p>
        </p:txBody>
      </p:sp>
      <p:sp>
        <p:nvSpPr>
          <p:cNvPr id="9" name="תיבת טקסט 26">
            <a:extLst>
              <a:ext uri="{FF2B5EF4-FFF2-40B4-BE49-F238E27FC236}">
                <a16:creationId xmlns:a16="http://schemas.microsoft.com/office/drawing/2014/main" id="{24B7C72B-D2C8-4DF1-8E36-887064E6186A}"/>
              </a:ext>
            </a:extLst>
          </p:cNvPr>
          <p:cNvSpPr txBox="1"/>
          <p:nvPr/>
        </p:nvSpPr>
        <p:spPr>
          <a:xfrm>
            <a:off x="4585127" y="980728"/>
            <a:ext cx="3833776" cy="46166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גידול אוכלוסין ותהליכי עיור</a:t>
            </a:r>
          </a:p>
        </p:txBody>
      </p:sp>
      <p:sp>
        <p:nvSpPr>
          <p:cNvPr id="11" name="תיבת טקסט 10">
            <a:extLst>
              <a:ext uri="{FF2B5EF4-FFF2-40B4-BE49-F238E27FC236}">
                <a16:creationId xmlns:a16="http://schemas.microsoft.com/office/drawing/2014/main" id="{1C8F479B-D82E-4BC7-8E1F-DD62BC477234}"/>
              </a:ext>
            </a:extLst>
          </p:cNvPr>
          <p:cNvSpPr txBox="1"/>
          <p:nvPr/>
        </p:nvSpPr>
        <p:spPr>
          <a:xfrm>
            <a:off x="6799858" y="1569417"/>
            <a:ext cx="1921689" cy="92333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פיתוח</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יותר שטחים מבונים נדרשים</a:t>
            </a:r>
          </a:p>
        </p:txBody>
      </p:sp>
      <p:sp>
        <p:nvSpPr>
          <p:cNvPr id="12" name="תיבת טקסט 11">
            <a:extLst>
              <a:ext uri="{FF2B5EF4-FFF2-40B4-BE49-F238E27FC236}">
                <a16:creationId xmlns:a16="http://schemas.microsoft.com/office/drawing/2014/main" id="{1A7F5EC1-E59B-432D-BFBC-56CDE916CC57}"/>
              </a:ext>
            </a:extLst>
          </p:cNvPr>
          <p:cNvSpPr txBox="1"/>
          <p:nvPr/>
        </p:nvSpPr>
        <p:spPr>
          <a:xfrm>
            <a:off x="4194166" y="1586213"/>
            <a:ext cx="2459840" cy="120032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פתוח</a:t>
            </a:r>
            <a:endPar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יותר שטחים פתוחים נדרשים</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לתושבים בתפקודים שונים</a:t>
            </a:r>
          </a:p>
        </p:txBody>
      </p:sp>
      <p:sp>
        <p:nvSpPr>
          <p:cNvPr id="13" name="תיבת טקסט 12">
            <a:extLst>
              <a:ext uri="{FF2B5EF4-FFF2-40B4-BE49-F238E27FC236}">
                <a16:creationId xmlns:a16="http://schemas.microsoft.com/office/drawing/2014/main" id="{7E706D0B-BFD8-4BBC-B291-A297CBF0C168}"/>
              </a:ext>
            </a:extLst>
          </p:cNvPr>
          <p:cNvSpPr txBox="1"/>
          <p:nvPr/>
        </p:nvSpPr>
        <p:spPr>
          <a:xfrm>
            <a:off x="6695250" y="5483958"/>
            <a:ext cx="2130903" cy="120032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ירידה בכמות השטחים הפתוחים, אובדן בתי גידול, פגיעה במערכות אקולוגיות ובמינים</a:t>
            </a:r>
          </a:p>
        </p:txBody>
      </p:sp>
      <p:sp>
        <p:nvSpPr>
          <p:cNvPr id="15" name="תיבת טקסט 14">
            <a:extLst>
              <a:ext uri="{FF2B5EF4-FFF2-40B4-BE49-F238E27FC236}">
                <a16:creationId xmlns:a16="http://schemas.microsoft.com/office/drawing/2014/main" id="{D6216304-D8B5-4BB9-800F-5D617F81C02F}"/>
              </a:ext>
            </a:extLst>
          </p:cNvPr>
          <p:cNvSpPr txBox="1"/>
          <p:nvPr/>
        </p:nvSpPr>
        <p:spPr>
          <a:xfrm>
            <a:off x="522962" y="3385369"/>
            <a:ext cx="3025640" cy="1200329"/>
          </a:xfrm>
          <a:prstGeom prst="rect">
            <a:avLst/>
          </a:prstGeom>
          <a:noFill/>
          <a:ln w="57150">
            <a:solidFill>
              <a:schemeClr val="accent6">
                <a:lumMod val="60000"/>
                <a:lumOff val="40000"/>
              </a:schemeClr>
            </a:solidFill>
          </a:ln>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schemeClr val="accent6">
                    <a:lumMod val="50000"/>
                  </a:schemeClr>
                </a:solidFill>
                <a:effectLst/>
                <a:uLnTx/>
                <a:uFillTx/>
                <a:latin typeface="Calibri"/>
                <a:ea typeface="+mn-ea"/>
                <a:cs typeface="Calibri" panose="020F0502020204030204" pitchFamily="34" charset="0"/>
              </a:rPr>
              <a:t>הערכות לתהליכים של שינויי אקלים:</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schemeClr val="accent6">
                    <a:lumMod val="50000"/>
                  </a:schemeClr>
                </a:solidFill>
                <a:effectLst/>
                <a:uLnTx/>
                <a:uFillTx/>
                <a:latin typeface="Calibri"/>
                <a:ea typeface="+mn-ea"/>
                <a:cs typeface="Calibri" panose="020F0502020204030204" pitchFamily="34" charset="0"/>
              </a:rPr>
              <a:t>מיתון השלכות</a:t>
            </a:r>
            <a:br>
              <a:rPr kumimoji="0" lang="en-US" sz="1800" b="1" i="0" u="none" strike="noStrike" kern="1200" cap="none" spc="0" normalizeH="0" baseline="0" noProof="0" dirty="0">
                <a:ln>
                  <a:noFill/>
                </a:ln>
                <a:solidFill>
                  <a:schemeClr val="accent6">
                    <a:lumMod val="50000"/>
                  </a:schemeClr>
                </a:solidFill>
                <a:effectLst/>
                <a:uLnTx/>
                <a:uFillTx/>
                <a:latin typeface="Calibri"/>
                <a:ea typeface="+mn-ea"/>
                <a:cs typeface="Calibri" panose="020F0502020204030204" pitchFamily="34" charset="0"/>
              </a:rPr>
            </a:br>
            <a:r>
              <a:rPr kumimoji="0" lang="he-IL" sz="1800" b="1" i="0" u="none" strike="noStrike" kern="1200" cap="none" spc="0" normalizeH="0" baseline="0" noProof="0" dirty="0">
                <a:ln>
                  <a:noFill/>
                </a:ln>
                <a:solidFill>
                  <a:schemeClr val="accent6">
                    <a:lumMod val="50000"/>
                  </a:schemeClr>
                </a:solidFill>
                <a:effectLst/>
                <a:uLnTx/>
                <a:uFillTx/>
                <a:latin typeface="Calibri"/>
                <a:ea typeface="+mn-ea"/>
                <a:cs typeface="Calibri" panose="020F0502020204030204" pitchFamily="34" charset="0"/>
              </a:rPr>
              <a:t>הסתגלות להשלכות</a:t>
            </a:r>
          </a:p>
        </p:txBody>
      </p:sp>
      <p:sp>
        <p:nvSpPr>
          <p:cNvPr id="16" name="תיבת טקסט 15">
            <a:extLst>
              <a:ext uri="{FF2B5EF4-FFF2-40B4-BE49-F238E27FC236}">
                <a16:creationId xmlns:a16="http://schemas.microsoft.com/office/drawing/2014/main" id="{957DC2C9-DBC6-42DA-BEC8-E9059CF1DF0F}"/>
              </a:ext>
            </a:extLst>
          </p:cNvPr>
          <p:cNvSpPr txBox="1"/>
          <p:nvPr/>
        </p:nvSpPr>
        <p:spPr>
          <a:xfrm>
            <a:off x="522961" y="5022293"/>
            <a:ext cx="3025641" cy="923330"/>
          </a:xfrm>
          <a:prstGeom prst="rect">
            <a:avLst/>
          </a:prstGeom>
          <a:solidFill>
            <a:schemeClr val="accent6">
              <a:lumMod val="60000"/>
              <a:lumOff val="40000"/>
            </a:schemeClr>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השטחים הפתוחים הם כלי מרכזי להערכות לשינויי אקלים:</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וויסות | מיתון</a:t>
            </a:r>
          </a:p>
        </p:txBody>
      </p:sp>
      <p:sp>
        <p:nvSpPr>
          <p:cNvPr id="17" name="תיבת טקסט 16">
            <a:extLst>
              <a:ext uri="{FF2B5EF4-FFF2-40B4-BE49-F238E27FC236}">
                <a16:creationId xmlns:a16="http://schemas.microsoft.com/office/drawing/2014/main" id="{DDDA2C1A-855C-4C19-98BF-A19FAB8B3D3E}"/>
              </a:ext>
            </a:extLst>
          </p:cNvPr>
          <p:cNvSpPr txBox="1"/>
          <p:nvPr/>
        </p:nvSpPr>
        <p:spPr>
          <a:xfrm>
            <a:off x="4196235" y="3133856"/>
            <a:ext cx="2129046" cy="175432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שירותי מערכת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משאבי טבע</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נופי מורשת תרבות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חקלאות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נופש, ספורט ופנאי</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 name="תיבת טקסט 17">
            <a:extLst>
              <a:ext uri="{FF2B5EF4-FFF2-40B4-BE49-F238E27FC236}">
                <a16:creationId xmlns:a16="http://schemas.microsoft.com/office/drawing/2014/main" id="{8ADF6813-4F85-4F33-8265-91B4643B3A31}"/>
              </a:ext>
            </a:extLst>
          </p:cNvPr>
          <p:cNvSpPr txBox="1"/>
          <p:nvPr/>
        </p:nvSpPr>
        <p:spPr>
          <a:xfrm>
            <a:off x="6835816" y="3108370"/>
            <a:ext cx="1864310" cy="147732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דיור</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תעסוקה</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תשתיות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מבני מוסדות ושירותים ציבוריים</a:t>
            </a:r>
          </a:p>
        </p:txBody>
      </p:sp>
      <p:sp>
        <p:nvSpPr>
          <p:cNvPr id="19" name="אליפסה 18">
            <a:extLst>
              <a:ext uri="{FF2B5EF4-FFF2-40B4-BE49-F238E27FC236}">
                <a16:creationId xmlns:a16="http://schemas.microsoft.com/office/drawing/2014/main" id="{275DA568-22E3-45ED-91A7-18C33E43E99D}"/>
              </a:ext>
              <a:ext uri="{C183D7F6-B498-43B3-948B-1728B52AA6E4}">
                <adec:decorative xmlns:adec="http://schemas.microsoft.com/office/drawing/2017/decorative" val="1"/>
              </a:ext>
            </a:extLst>
          </p:cNvPr>
          <p:cNvSpPr/>
          <p:nvPr/>
        </p:nvSpPr>
        <p:spPr>
          <a:xfrm>
            <a:off x="4052354" y="5409693"/>
            <a:ext cx="2416803" cy="1121091"/>
          </a:xfrm>
          <a:prstGeom prst="ellipse">
            <a:avLst/>
          </a:prstGeom>
          <a:noFill/>
          <a:ln w="57150">
            <a:solidFill>
              <a:srgbClr val="FF491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20" name="Arrow: Left 16">
            <a:extLst>
              <a:ext uri="{FF2B5EF4-FFF2-40B4-BE49-F238E27FC236}">
                <a16:creationId xmlns:a16="http://schemas.microsoft.com/office/drawing/2014/main" id="{17CCD9DA-8456-4764-8CC5-C3B2582F6D8D}"/>
              </a:ext>
              <a:ext uri="{C183D7F6-B498-43B3-948B-1728B52AA6E4}">
                <adec:decorative xmlns:adec="http://schemas.microsoft.com/office/drawing/2017/decorative" val="1"/>
              </a:ext>
            </a:extLst>
          </p:cNvPr>
          <p:cNvSpPr/>
          <p:nvPr/>
        </p:nvSpPr>
        <p:spPr>
          <a:xfrm rot="16200000">
            <a:off x="7534048" y="4942089"/>
            <a:ext cx="467852" cy="360041"/>
          </a:xfrm>
          <a:custGeom>
            <a:avLst/>
            <a:gdLst>
              <a:gd name="connsiteX0" fmla="*/ 0 w 467852"/>
              <a:gd name="connsiteY0" fmla="*/ 180021 h 360041"/>
              <a:gd name="connsiteX1" fmla="*/ 180021 w 467852"/>
              <a:gd name="connsiteY1" fmla="*/ 0 h 360041"/>
              <a:gd name="connsiteX2" fmla="*/ 180021 w 467852"/>
              <a:gd name="connsiteY2" fmla="*/ 90010 h 360041"/>
              <a:gd name="connsiteX3" fmla="*/ 467852 w 467852"/>
              <a:gd name="connsiteY3" fmla="*/ 90010 h 360041"/>
              <a:gd name="connsiteX4" fmla="*/ 467852 w 467852"/>
              <a:gd name="connsiteY4" fmla="*/ 270031 h 360041"/>
              <a:gd name="connsiteX5" fmla="*/ 180021 w 467852"/>
              <a:gd name="connsiteY5" fmla="*/ 270031 h 360041"/>
              <a:gd name="connsiteX6" fmla="*/ 180021 w 467852"/>
              <a:gd name="connsiteY6" fmla="*/ 360041 h 360041"/>
              <a:gd name="connsiteX7" fmla="*/ 0 w 467852"/>
              <a:gd name="connsiteY7" fmla="*/ 180021 h 36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52" h="360041" extrusionOk="0">
                <a:moveTo>
                  <a:pt x="0" y="180021"/>
                </a:moveTo>
                <a:cubicBezTo>
                  <a:pt x="79108" y="100870"/>
                  <a:pt x="129140" y="63694"/>
                  <a:pt x="180021" y="0"/>
                </a:cubicBezTo>
                <a:cubicBezTo>
                  <a:pt x="184139" y="42772"/>
                  <a:pt x="181208" y="67040"/>
                  <a:pt x="180021" y="90010"/>
                </a:cubicBezTo>
                <a:cubicBezTo>
                  <a:pt x="263871" y="76683"/>
                  <a:pt x="386869" y="75846"/>
                  <a:pt x="467852" y="90010"/>
                </a:cubicBezTo>
                <a:cubicBezTo>
                  <a:pt x="475308" y="176865"/>
                  <a:pt x="459113" y="209653"/>
                  <a:pt x="467852" y="270031"/>
                </a:cubicBezTo>
                <a:cubicBezTo>
                  <a:pt x="386874" y="266523"/>
                  <a:pt x="245517" y="274054"/>
                  <a:pt x="180021" y="270031"/>
                </a:cubicBezTo>
                <a:cubicBezTo>
                  <a:pt x="176015" y="309416"/>
                  <a:pt x="181961" y="335951"/>
                  <a:pt x="180021" y="360041"/>
                </a:cubicBezTo>
                <a:cubicBezTo>
                  <a:pt x="136913" y="313846"/>
                  <a:pt x="72054" y="266474"/>
                  <a:pt x="0" y="180021"/>
                </a:cubicBezTo>
                <a:close/>
              </a:path>
            </a:pathLst>
          </a:custGeom>
          <a:noFill/>
          <a:ln w="19050" cap="flat" cmpd="sng" algn="ctr">
            <a:solidFill>
              <a:srgbClr val="E7E6E6">
                <a:lumMod val="25000"/>
              </a:srgbClr>
            </a:solidFill>
            <a:prstDash val="solid"/>
            <a:miter lim="800000"/>
            <a:extLst>
              <a:ext uri="{C807C97D-BFC1-408E-A445-0C87EB9F89A2}">
                <ask:lineSketchStyleProps xmlns:ask="http://schemas.microsoft.com/office/drawing/2018/sketchyshapes" sd="127364477">
                  <a:prstGeom prst="leftArrow">
                    <a:avLst/>
                  </a:prstGeom>
                  <ask:type>
                    <ask:lineSketchFreehand/>
                  </ask:type>
                </ask:lineSketchStyleProps>
              </a:ext>
            </a:extLst>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Calibri" panose="020F0502020204030204" pitchFamily="34" charset="0"/>
            </a:endParaRPr>
          </a:p>
        </p:txBody>
      </p:sp>
      <p:sp>
        <p:nvSpPr>
          <p:cNvPr id="21" name="Arrow: Left 16">
            <a:extLst>
              <a:ext uri="{FF2B5EF4-FFF2-40B4-BE49-F238E27FC236}">
                <a16:creationId xmlns:a16="http://schemas.microsoft.com/office/drawing/2014/main" id="{265BF698-D758-4067-952F-E3AE7664B23F}"/>
              </a:ext>
              <a:ext uri="{C183D7F6-B498-43B3-948B-1728B52AA6E4}">
                <adec:decorative xmlns:adec="http://schemas.microsoft.com/office/drawing/2017/decorative" val="1"/>
              </a:ext>
            </a:extLst>
          </p:cNvPr>
          <p:cNvSpPr/>
          <p:nvPr/>
        </p:nvSpPr>
        <p:spPr>
          <a:xfrm rot="2700000" flipH="1">
            <a:off x="3087996" y="4656131"/>
            <a:ext cx="1714001" cy="337162"/>
          </a:xfrm>
          <a:custGeom>
            <a:avLst/>
            <a:gdLst>
              <a:gd name="connsiteX0" fmla="*/ 0 w 1714001"/>
              <a:gd name="connsiteY0" fmla="*/ 168581 h 337162"/>
              <a:gd name="connsiteX1" fmla="*/ 168581 w 1714001"/>
              <a:gd name="connsiteY1" fmla="*/ 0 h 337162"/>
              <a:gd name="connsiteX2" fmla="*/ 168581 w 1714001"/>
              <a:gd name="connsiteY2" fmla="*/ 84291 h 337162"/>
              <a:gd name="connsiteX3" fmla="*/ 683721 w 1714001"/>
              <a:gd name="connsiteY3" fmla="*/ 84291 h 337162"/>
              <a:gd name="connsiteX4" fmla="*/ 1198861 w 1714001"/>
              <a:gd name="connsiteY4" fmla="*/ 84291 h 337162"/>
              <a:gd name="connsiteX5" fmla="*/ 1714001 w 1714001"/>
              <a:gd name="connsiteY5" fmla="*/ 84291 h 337162"/>
              <a:gd name="connsiteX6" fmla="*/ 1714001 w 1714001"/>
              <a:gd name="connsiteY6" fmla="*/ 252872 h 337162"/>
              <a:gd name="connsiteX7" fmla="*/ 1167953 w 1714001"/>
              <a:gd name="connsiteY7" fmla="*/ 252872 h 337162"/>
              <a:gd name="connsiteX8" fmla="*/ 637358 w 1714001"/>
              <a:gd name="connsiteY8" fmla="*/ 252872 h 337162"/>
              <a:gd name="connsiteX9" fmla="*/ 168581 w 1714001"/>
              <a:gd name="connsiteY9" fmla="*/ 252872 h 337162"/>
              <a:gd name="connsiteX10" fmla="*/ 168581 w 1714001"/>
              <a:gd name="connsiteY10" fmla="*/ 337162 h 337162"/>
              <a:gd name="connsiteX11" fmla="*/ 0 w 1714001"/>
              <a:gd name="connsiteY11" fmla="*/ 168581 h 33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001" h="337162" extrusionOk="0">
                <a:moveTo>
                  <a:pt x="0" y="168581"/>
                </a:moveTo>
                <a:cubicBezTo>
                  <a:pt x="71979" y="97049"/>
                  <a:pt x="91551" y="75802"/>
                  <a:pt x="168581" y="0"/>
                </a:cubicBezTo>
                <a:cubicBezTo>
                  <a:pt x="165079" y="27146"/>
                  <a:pt x="169790" y="42818"/>
                  <a:pt x="168581" y="84291"/>
                </a:cubicBezTo>
                <a:cubicBezTo>
                  <a:pt x="276986" y="70338"/>
                  <a:pt x="544614" y="81338"/>
                  <a:pt x="683721" y="84291"/>
                </a:cubicBezTo>
                <a:cubicBezTo>
                  <a:pt x="822828" y="87244"/>
                  <a:pt x="1034190" y="74519"/>
                  <a:pt x="1198861" y="84291"/>
                </a:cubicBezTo>
                <a:cubicBezTo>
                  <a:pt x="1363532" y="94063"/>
                  <a:pt x="1595956" y="76928"/>
                  <a:pt x="1714001" y="84291"/>
                </a:cubicBezTo>
                <a:cubicBezTo>
                  <a:pt x="1714949" y="147538"/>
                  <a:pt x="1714571" y="176100"/>
                  <a:pt x="1714001" y="252872"/>
                </a:cubicBezTo>
                <a:cubicBezTo>
                  <a:pt x="1471308" y="229223"/>
                  <a:pt x="1380712" y="246697"/>
                  <a:pt x="1167953" y="252872"/>
                </a:cubicBezTo>
                <a:cubicBezTo>
                  <a:pt x="955194" y="259047"/>
                  <a:pt x="789567" y="270321"/>
                  <a:pt x="637358" y="252872"/>
                </a:cubicBezTo>
                <a:cubicBezTo>
                  <a:pt x="485149" y="235423"/>
                  <a:pt x="283899" y="276068"/>
                  <a:pt x="168581" y="252872"/>
                </a:cubicBezTo>
                <a:cubicBezTo>
                  <a:pt x="167546" y="275772"/>
                  <a:pt x="172043" y="308115"/>
                  <a:pt x="168581" y="337162"/>
                </a:cubicBezTo>
                <a:cubicBezTo>
                  <a:pt x="128312" y="309939"/>
                  <a:pt x="84636" y="242844"/>
                  <a:pt x="0" y="168581"/>
                </a:cubicBezTo>
                <a:close/>
              </a:path>
            </a:pathLst>
          </a:custGeom>
          <a:noFill/>
          <a:ln w="19050" cap="flat" cmpd="sng" algn="ctr">
            <a:solidFill>
              <a:srgbClr val="E7E6E6">
                <a:lumMod val="25000"/>
              </a:srgbClr>
            </a:solidFill>
            <a:prstDash val="solid"/>
            <a:miter lim="800000"/>
            <a:extLst>
              <a:ext uri="{C807C97D-BFC1-408E-A445-0C87EB9F89A2}">
                <ask:lineSketchStyleProps xmlns:ask="http://schemas.microsoft.com/office/drawing/2018/sketchyshapes" sd="127364477">
                  <a:prstGeom prst="leftArrow">
                    <a:avLst/>
                  </a:prstGeom>
                  <ask:type>
                    <ask:lineSketchFreehand/>
                  </ask:type>
                </ask:lineSketchStyleProps>
              </a:ext>
            </a:extLst>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Calibri" panose="020F0502020204030204" pitchFamily="34" charset="0"/>
            </a:endParaRPr>
          </a:p>
        </p:txBody>
      </p:sp>
      <p:sp>
        <p:nvSpPr>
          <p:cNvPr id="22" name="Arrow: Left 16">
            <a:extLst>
              <a:ext uri="{FF2B5EF4-FFF2-40B4-BE49-F238E27FC236}">
                <a16:creationId xmlns:a16="http://schemas.microsoft.com/office/drawing/2014/main" id="{C0616783-C950-4419-99A1-7E185A942509}"/>
              </a:ext>
              <a:ext uri="{C183D7F6-B498-43B3-948B-1728B52AA6E4}">
                <adec:decorative xmlns:adec="http://schemas.microsoft.com/office/drawing/2017/decorative" val="1"/>
              </a:ext>
            </a:extLst>
          </p:cNvPr>
          <p:cNvSpPr/>
          <p:nvPr/>
        </p:nvSpPr>
        <p:spPr>
          <a:xfrm rot="16200000">
            <a:off x="5013985" y="4938242"/>
            <a:ext cx="460161" cy="360041"/>
          </a:xfrm>
          <a:custGeom>
            <a:avLst/>
            <a:gdLst>
              <a:gd name="connsiteX0" fmla="*/ 0 w 460161"/>
              <a:gd name="connsiteY0" fmla="*/ 180021 h 360041"/>
              <a:gd name="connsiteX1" fmla="*/ 180021 w 460161"/>
              <a:gd name="connsiteY1" fmla="*/ 0 h 360041"/>
              <a:gd name="connsiteX2" fmla="*/ 180021 w 460161"/>
              <a:gd name="connsiteY2" fmla="*/ 90010 h 360041"/>
              <a:gd name="connsiteX3" fmla="*/ 460161 w 460161"/>
              <a:gd name="connsiteY3" fmla="*/ 90010 h 360041"/>
              <a:gd name="connsiteX4" fmla="*/ 460161 w 460161"/>
              <a:gd name="connsiteY4" fmla="*/ 270031 h 360041"/>
              <a:gd name="connsiteX5" fmla="*/ 180021 w 460161"/>
              <a:gd name="connsiteY5" fmla="*/ 270031 h 360041"/>
              <a:gd name="connsiteX6" fmla="*/ 180021 w 460161"/>
              <a:gd name="connsiteY6" fmla="*/ 360041 h 360041"/>
              <a:gd name="connsiteX7" fmla="*/ 0 w 460161"/>
              <a:gd name="connsiteY7" fmla="*/ 180021 h 36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161" h="360041" extrusionOk="0">
                <a:moveTo>
                  <a:pt x="0" y="180021"/>
                </a:moveTo>
                <a:cubicBezTo>
                  <a:pt x="79108" y="100870"/>
                  <a:pt x="129140" y="63694"/>
                  <a:pt x="180021" y="0"/>
                </a:cubicBezTo>
                <a:cubicBezTo>
                  <a:pt x="184139" y="42772"/>
                  <a:pt x="181208" y="67040"/>
                  <a:pt x="180021" y="90010"/>
                </a:cubicBezTo>
                <a:cubicBezTo>
                  <a:pt x="281589" y="98519"/>
                  <a:pt x="336594" y="97643"/>
                  <a:pt x="460161" y="90010"/>
                </a:cubicBezTo>
                <a:cubicBezTo>
                  <a:pt x="467617" y="176865"/>
                  <a:pt x="451422" y="209653"/>
                  <a:pt x="460161" y="270031"/>
                </a:cubicBezTo>
                <a:cubicBezTo>
                  <a:pt x="326952" y="263249"/>
                  <a:pt x="279020" y="265763"/>
                  <a:pt x="180021" y="270031"/>
                </a:cubicBezTo>
                <a:cubicBezTo>
                  <a:pt x="176015" y="309416"/>
                  <a:pt x="181961" y="335951"/>
                  <a:pt x="180021" y="360041"/>
                </a:cubicBezTo>
                <a:cubicBezTo>
                  <a:pt x="136913" y="313846"/>
                  <a:pt x="72054" y="266474"/>
                  <a:pt x="0" y="180021"/>
                </a:cubicBezTo>
                <a:close/>
              </a:path>
            </a:pathLst>
          </a:custGeom>
          <a:noFill/>
          <a:ln w="19050" cap="flat" cmpd="sng" algn="ctr">
            <a:solidFill>
              <a:srgbClr val="E7E6E6">
                <a:lumMod val="25000"/>
              </a:srgbClr>
            </a:solidFill>
            <a:prstDash val="solid"/>
            <a:miter lim="800000"/>
            <a:extLst>
              <a:ext uri="{C807C97D-BFC1-408E-A445-0C87EB9F89A2}">
                <ask:lineSketchStyleProps xmlns:ask="http://schemas.microsoft.com/office/drawing/2018/sketchyshapes" sd="127364477">
                  <a:prstGeom prst="leftArrow">
                    <a:avLst/>
                  </a:prstGeom>
                  <ask:type>
                    <ask:lineSketchFreehand/>
                  </ask:type>
                </ask:lineSketchStyleProps>
              </a:ext>
            </a:extLst>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Calibri" panose="020F0502020204030204" pitchFamily="34" charset="0"/>
            </a:endParaRPr>
          </a:p>
        </p:txBody>
      </p:sp>
      <p:sp>
        <p:nvSpPr>
          <p:cNvPr id="23" name="מלבן 22">
            <a:extLst>
              <a:ext uri="{FF2B5EF4-FFF2-40B4-BE49-F238E27FC236}">
                <a16:creationId xmlns:a16="http://schemas.microsoft.com/office/drawing/2014/main" id="{96CEFD7F-AA3A-48B1-8EA6-473B8610E047}"/>
              </a:ext>
              <a:ext uri="{C183D7F6-B498-43B3-948B-1728B52AA6E4}">
                <adec:decorative xmlns:adec="http://schemas.microsoft.com/office/drawing/2017/decorative" val="1"/>
              </a:ext>
            </a:extLst>
          </p:cNvPr>
          <p:cNvSpPr/>
          <p:nvPr/>
        </p:nvSpPr>
        <p:spPr>
          <a:xfrm>
            <a:off x="4225446" y="2976085"/>
            <a:ext cx="4466878" cy="17690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24" name="Arrow: Left 16">
            <a:extLst>
              <a:ext uri="{FF2B5EF4-FFF2-40B4-BE49-F238E27FC236}">
                <a16:creationId xmlns:a16="http://schemas.microsoft.com/office/drawing/2014/main" id="{1474A317-A4CA-4B35-906A-FC7619CB7C0E}"/>
              </a:ext>
              <a:ext uri="{C183D7F6-B498-43B3-948B-1728B52AA6E4}">
                <adec:decorative xmlns:adec="http://schemas.microsoft.com/office/drawing/2017/decorative" val="1"/>
              </a:ext>
            </a:extLst>
          </p:cNvPr>
          <p:cNvSpPr/>
          <p:nvPr/>
        </p:nvSpPr>
        <p:spPr>
          <a:xfrm rot="18900000">
            <a:off x="5982438" y="4987797"/>
            <a:ext cx="815136" cy="360041"/>
          </a:xfrm>
          <a:custGeom>
            <a:avLst/>
            <a:gdLst>
              <a:gd name="connsiteX0" fmla="*/ 0 w 815136"/>
              <a:gd name="connsiteY0" fmla="*/ 180021 h 360041"/>
              <a:gd name="connsiteX1" fmla="*/ 180021 w 815136"/>
              <a:gd name="connsiteY1" fmla="*/ 0 h 360041"/>
              <a:gd name="connsiteX2" fmla="*/ 180021 w 815136"/>
              <a:gd name="connsiteY2" fmla="*/ 90010 h 360041"/>
              <a:gd name="connsiteX3" fmla="*/ 815136 w 815136"/>
              <a:gd name="connsiteY3" fmla="*/ 90010 h 360041"/>
              <a:gd name="connsiteX4" fmla="*/ 815136 w 815136"/>
              <a:gd name="connsiteY4" fmla="*/ 270031 h 360041"/>
              <a:gd name="connsiteX5" fmla="*/ 180021 w 815136"/>
              <a:gd name="connsiteY5" fmla="*/ 270031 h 360041"/>
              <a:gd name="connsiteX6" fmla="*/ 180021 w 815136"/>
              <a:gd name="connsiteY6" fmla="*/ 360041 h 360041"/>
              <a:gd name="connsiteX7" fmla="*/ 0 w 815136"/>
              <a:gd name="connsiteY7" fmla="*/ 180021 h 36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136" h="360041" extrusionOk="0">
                <a:moveTo>
                  <a:pt x="0" y="180021"/>
                </a:moveTo>
                <a:cubicBezTo>
                  <a:pt x="79108" y="100870"/>
                  <a:pt x="129140" y="63694"/>
                  <a:pt x="180021" y="0"/>
                </a:cubicBezTo>
                <a:cubicBezTo>
                  <a:pt x="184139" y="42772"/>
                  <a:pt x="181208" y="67040"/>
                  <a:pt x="180021" y="90010"/>
                </a:cubicBezTo>
                <a:cubicBezTo>
                  <a:pt x="404404" y="80950"/>
                  <a:pt x="531801" y="106326"/>
                  <a:pt x="815136" y="90010"/>
                </a:cubicBezTo>
                <a:cubicBezTo>
                  <a:pt x="822592" y="176865"/>
                  <a:pt x="806397" y="209653"/>
                  <a:pt x="815136" y="270031"/>
                </a:cubicBezTo>
                <a:cubicBezTo>
                  <a:pt x="604791" y="275745"/>
                  <a:pt x="452405" y="247015"/>
                  <a:pt x="180021" y="270031"/>
                </a:cubicBezTo>
                <a:cubicBezTo>
                  <a:pt x="176015" y="309416"/>
                  <a:pt x="181961" y="335951"/>
                  <a:pt x="180021" y="360041"/>
                </a:cubicBezTo>
                <a:cubicBezTo>
                  <a:pt x="136913" y="313846"/>
                  <a:pt x="72054" y="266474"/>
                  <a:pt x="0" y="180021"/>
                </a:cubicBezTo>
                <a:close/>
              </a:path>
            </a:pathLst>
          </a:custGeom>
          <a:noFill/>
          <a:ln w="19050" cap="flat" cmpd="sng" algn="ctr">
            <a:solidFill>
              <a:srgbClr val="E7E6E6">
                <a:lumMod val="25000"/>
              </a:srgbClr>
            </a:solidFill>
            <a:prstDash val="solid"/>
            <a:miter lim="800000"/>
            <a:extLst>
              <a:ext uri="{C807C97D-BFC1-408E-A445-0C87EB9F89A2}">
                <ask:lineSketchStyleProps xmlns:ask="http://schemas.microsoft.com/office/drawing/2018/sketchyshapes" sd="127364477">
                  <a:prstGeom prst="leftArrow">
                    <a:avLst>
                      <a:gd name="adj1" fmla="val 50000"/>
                      <a:gd name="adj2" fmla="val 50000"/>
                    </a:avLst>
                  </a:prstGeom>
                  <ask:type>
                    <ask:lineSketchFreehand/>
                  </ask:type>
                </ask:lineSketchStyleProps>
              </a:ext>
            </a:extLst>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Calibri" panose="020F0502020204030204" pitchFamily="34" charset="0"/>
            </a:endParaRPr>
          </a:p>
        </p:txBody>
      </p:sp>
      <p:sp>
        <p:nvSpPr>
          <p:cNvPr id="3" name="תיבת טקסט 2">
            <a:extLst>
              <a:ext uri="{FF2B5EF4-FFF2-40B4-BE49-F238E27FC236}">
                <a16:creationId xmlns:a16="http://schemas.microsoft.com/office/drawing/2014/main" id="{00F1A7C6-65E4-40FF-9E33-5A246B58A295}"/>
              </a:ext>
            </a:extLst>
          </p:cNvPr>
          <p:cNvSpPr txBox="1"/>
          <p:nvPr/>
        </p:nvSpPr>
        <p:spPr>
          <a:xfrm>
            <a:off x="915067" y="1657340"/>
            <a:ext cx="2137449" cy="1200329"/>
          </a:xfrm>
          <a:prstGeom prst="rect">
            <a:avLst/>
          </a:prstGeom>
          <a:noFill/>
        </p:spPr>
        <p:txBody>
          <a:bodyPr wrap="square" rtlCol="1">
            <a:spAutoFit/>
          </a:bodyPr>
          <a:lstStyle/>
          <a:p>
            <a:pPr algn="ctr"/>
            <a:r>
              <a:rPr lang="he-IL" dirty="0"/>
              <a:t>מערכות אקולוגיות ומשאבי הטבע נפגעים מהשלכות שינויי האקלים</a:t>
            </a:r>
          </a:p>
        </p:txBody>
      </p:sp>
      <p:sp>
        <p:nvSpPr>
          <p:cNvPr id="25" name="תיבת טקסט 24">
            <a:extLst>
              <a:ext uri="{FF2B5EF4-FFF2-40B4-BE49-F238E27FC236}">
                <a16:creationId xmlns:a16="http://schemas.microsoft.com/office/drawing/2014/main" id="{08C694AC-7E22-46EC-B262-F4D5C9AE56D4}"/>
              </a:ext>
            </a:extLst>
          </p:cNvPr>
          <p:cNvSpPr txBox="1"/>
          <p:nvPr/>
        </p:nvSpPr>
        <p:spPr>
          <a:xfrm>
            <a:off x="4224432" y="5616032"/>
            <a:ext cx="2072649"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שחיקה באיכות השטחים הפתוחים</a:t>
            </a:r>
          </a:p>
        </p:txBody>
      </p:sp>
    </p:spTree>
    <p:extLst>
      <p:ext uri="{BB962C8B-B14F-4D97-AF65-F5344CB8AC3E}">
        <p14:creationId xmlns:p14="http://schemas.microsoft.com/office/powerpoint/2010/main" val="347622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trips(downLeft)">
                                      <p:cBhvr>
                                        <p:cTn id="15" dur="500"/>
                                        <p:tgtEl>
                                          <p:spTgt spid="2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strips(downLeft)">
                                      <p:cBhvr>
                                        <p:cTn id="18" dur="500"/>
                                        <p:tgtEl>
                                          <p:spTgt spid="2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strips(down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trips(downLeft)">
                                      <p:cBhvr>
                                        <p:cTn id="26" dur="500"/>
                                        <p:tgtEl>
                                          <p:spTgt spid="8"/>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strips(downLeft)">
                                      <p:cBhvr>
                                        <p:cTn id="29" dur="500"/>
                                        <p:tgtEl>
                                          <p:spTgt spid="3"/>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strips(downLeft)">
                                      <p:cBhvr>
                                        <p:cTn id="32" dur="500"/>
                                        <p:tgtEl>
                                          <p:spTgt spid="2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trips(downLeft)">
                                      <p:cBhvr>
                                        <p:cTn id="40" dur="500"/>
                                        <p:tgtEl>
                                          <p:spTgt spid="16"/>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strips(downLeft)">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animBg="1"/>
      <p:bldP spid="16" grpId="0" animBg="1"/>
      <p:bldP spid="17" grpId="0"/>
      <p:bldP spid="19" grpId="0" animBg="1"/>
      <p:bldP spid="21" grpId="0" animBg="1"/>
      <p:bldP spid="22" grpId="0" animBg="1"/>
      <p:bldP spid="24" grpId="0" animBg="1"/>
      <p:bldP spid="3"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a:extLst>
              <a:ext uri="{FF2B5EF4-FFF2-40B4-BE49-F238E27FC236}">
                <a16:creationId xmlns:a16="http://schemas.microsoft.com/office/drawing/2014/main" id="{6F94FDF0-8656-45E8-8D64-B357FF089A3E}"/>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1" name="Picture 4" descr="חברי מליאת רשות הטבע והגנים – רשות הטבע והגנים">
            <a:extLst>
              <a:ext uri="{FF2B5EF4-FFF2-40B4-BE49-F238E27FC236}">
                <a16:creationId xmlns:a16="http://schemas.microsoft.com/office/drawing/2014/main" id="{BAE19923-907B-4088-9959-AB3DF34896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6587" y="277589"/>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718C458-4E86-41E7-83FC-79C486F77305}"/>
              </a:ext>
            </a:extLst>
          </p:cNvPr>
          <p:cNvSpPr txBox="1">
            <a:spLocks noGrp="1"/>
          </p:cNvSpPr>
          <p:nvPr>
            <p:ph type="title" idx="4294967295"/>
          </p:nvPr>
        </p:nvSpPr>
        <p:spPr>
          <a:xfrm>
            <a:off x="3079722" y="359790"/>
            <a:ext cx="536331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bg2"/>
                </a:solidFill>
                <a:effectLst/>
                <a:uLnTx/>
                <a:uFillTx/>
                <a:latin typeface="Calibri" panose="020F0502020204030204"/>
                <a:ea typeface="+mn-ea"/>
                <a:cs typeface="Arial" panose="020B0604020202020204" pitchFamily="34" charset="0"/>
              </a:rPr>
              <a:t>רשת המים כבסיס של התשתיות הירוקות</a:t>
            </a:r>
            <a:endParaRPr kumimoji="0" lang="en-US" sz="2400" b="0" i="0" u="none" strike="noStrike" kern="1200" cap="none" spc="0" normalizeH="0" baseline="0" noProof="0" dirty="0">
              <a:ln>
                <a:noFill/>
              </a:ln>
              <a:solidFill>
                <a:schemeClr val="bg2"/>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1D5CF0B2-6FBE-431C-829E-C62B90947D44}"/>
              </a:ext>
            </a:extLst>
          </p:cNvPr>
          <p:cNvSpPr txBox="1"/>
          <p:nvPr/>
        </p:nvSpPr>
        <p:spPr>
          <a:xfrm>
            <a:off x="496763" y="4222151"/>
            <a:ext cx="8150471" cy="36933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dirty="0">
                <a:ln>
                  <a:noFill/>
                </a:ln>
                <a:solidFill>
                  <a:srgbClr val="002060"/>
                </a:solidFill>
                <a:effectLst/>
                <a:uLnTx/>
                <a:uFillTx/>
                <a:latin typeface="Retina-Book"/>
                <a:ea typeface="+mn-ea"/>
                <a:cs typeface="+mn-cs"/>
              </a:rPr>
              <a:t>GI cost $1.5 billion less than a comparable grey infrastructure approach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7247621-E5DE-4B94-8936-49E716C56DC2}"/>
              </a:ext>
            </a:extLst>
          </p:cNvPr>
          <p:cNvSpPr txBox="1"/>
          <p:nvPr/>
        </p:nvSpPr>
        <p:spPr>
          <a:xfrm>
            <a:off x="479177" y="4744626"/>
            <a:ext cx="8185645" cy="64633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dirty="0">
                <a:ln>
                  <a:noFill/>
                </a:ln>
                <a:solidFill>
                  <a:srgbClr val="002060"/>
                </a:solidFill>
                <a:effectLst/>
                <a:uLnTx/>
                <a:uFillTx/>
                <a:latin typeface="Retina-Book"/>
                <a:ea typeface="+mn-ea"/>
                <a:cs typeface="+mn-cs"/>
              </a:rPr>
              <a:t>GI stormwater management systems alone will save $1 billion, at a cost of about $0.15 less per gallon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C46DA47-349F-4DB4-AE79-08AC8414DD78}"/>
              </a:ext>
            </a:extLst>
          </p:cNvPr>
          <p:cNvSpPr txBox="1"/>
          <p:nvPr/>
        </p:nvSpPr>
        <p:spPr>
          <a:xfrm>
            <a:off x="479177" y="5390957"/>
            <a:ext cx="8185645" cy="92333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dirty="0">
                <a:ln>
                  <a:noFill/>
                </a:ln>
                <a:solidFill>
                  <a:srgbClr val="002060"/>
                </a:solidFill>
                <a:effectLst/>
                <a:uLnTx/>
                <a:uFillTx/>
                <a:latin typeface="Retina-Book"/>
                <a:ea typeface="+mn-ea"/>
                <a:cs typeface="+mn-cs"/>
              </a:rPr>
              <a:t>every fully vegetated acre of green infrastructure would provide total annual benefits of $8.522 in reduced energy demand, $166 in reduced CO2 emissions, $1,044 in improved air quality, and $4,725 in increased property value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A202F7A-7E01-45C8-9074-74D1C6185BC9}"/>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720"/>
          <a:stretch/>
        </p:blipFill>
        <p:spPr>
          <a:xfrm>
            <a:off x="553666" y="2029280"/>
            <a:ext cx="4018332" cy="1921829"/>
          </a:xfrm>
          <a:prstGeom prst="rect">
            <a:avLst/>
          </a:prstGeom>
        </p:spPr>
      </p:pic>
      <p:pic>
        <p:nvPicPr>
          <p:cNvPr id="7" name="Picture 6">
            <a:extLst>
              <a:ext uri="{FF2B5EF4-FFF2-40B4-BE49-F238E27FC236}">
                <a16:creationId xmlns:a16="http://schemas.microsoft.com/office/drawing/2014/main" id="{2802ECDB-8C74-4792-B496-4A2F5631AE4D}"/>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4874"/>
          <a:stretch/>
        </p:blipFill>
        <p:spPr>
          <a:xfrm>
            <a:off x="5024751" y="1382024"/>
            <a:ext cx="3824214" cy="2831123"/>
          </a:xfrm>
          <a:prstGeom prst="rect">
            <a:avLst/>
          </a:prstGeom>
        </p:spPr>
      </p:pic>
      <p:sp>
        <p:nvSpPr>
          <p:cNvPr id="9" name="TextBox 8">
            <a:extLst>
              <a:ext uri="{FF2B5EF4-FFF2-40B4-BE49-F238E27FC236}">
                <a16:creationId xmlns:a16="http://schemas.microsoft.com/office/drawing/2014/main" id="{DA37367A-525F-40B9-BCDC-299664FED523}"/>
              </a:ext>
            </a:extLst>
          </p:cNvPr>
          <p:cNvSpPr txBox="1"/>
          <p:nvPr/>
        </p:nvSpPr>
        <p:spPr>
          <a:xfrm>
            <a:off x="593479" y="1016716"/>
            <a:ext cx="795703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ניהול מיטבי של ימים גשומים כדי לספק מגוון של תועלות</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076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a:extLst>
              <a:ext uri="{FF2B5EF4-FFF2-40B4-BE49-F238E27FC236}">
                <a16:creationId xmlns:a16="http://schemas.microsoft.com/office/drawing/2014/main" id="{C54D6DA3-1C24-4B33-A304-379C1BEAF98F}"/>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A538D403-FBE1-4A40-B145-90296E63B662}"/>
              </a:ext>
            </a:extLst>
          </p:cNvPr>
          <p:cNvSpPr txBox="1">
            <a:spLocks noGrp="1"/>
          </p:cNvSpPr>
          <p:nvPr>
            <p:ph type="title" idx="4294967295"/>
          </p:nvPr>
        </p:nvSpPr>
        <p:spPr>
          <a:xfrm>
            <a:off x="0" y="395562"/>
            <a:ext cx="8990135"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ניו יורק: ניהול נגר בימי גשם, משולב בהעצמה של המגוון הביולוגי וסיפוח פחמן</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B513968-2296-40FE-B7C3-BEBE391B8000}"/>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4275"/>
          <a:stretch/>
        </p:blipFill>
        <p:spPr>
          <a:xfrm>
            <a:off x="334107" y="3686361"/>
            <a:ext cx="2747459" cy="2870266"/>
          </a:xfrm>
          <a:prstGeom prst="rect">
            <a:avLst/>
          </a:prstGeom>
          <a:ln>
            <a:solidFill>
              <a:schemeClr val="tx1"/>
            </a:solidFill>
          </a:ln>
        </p:spPr>
      </p:pic>
      <p:pic>
        <p:nvPicPr>
          <p:cNvPr id="17" name="Picture 16">
            <a:extLst>
              <a:ext uri="{FF2B5EF4-FFF2-40B4-BE49-F238E27FC236}">
                <a16:creationId xmlns:a16="http://schemas.microsoft.com/office/drawing/2014/main" id="{2CF1AAB3-9E85-415E-B782-06B852BF5673}"/>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60124" y="1313353"/>
            <a:ext cx="2497153" cy="2010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3E636B93-0060-4D30-82D2-45F93E69DFAB}"/>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9193" y="1313353"/>
            <a:ext cx="2866292" cy="20101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pecially designed curbside rain gardens will absorb millions of gallons of stormwater each time it rains, beautifying neighborhoods, improving the health of our waterways and making the city more resilient in the face of global warming.">
            <a:extLst>
              <a:ext uri="{FF2B5EF4-FFF2-40B4-BE49-F238E27FC236}">
                <a16:creationId xmlns:a16="http://schemas.microsoft.com/office/drawing/2014/main" id="{5C9AF8E2-38BF-4A66-A3B5-98DD6776A45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4107" y="1305645"/>
            <a:ext cx="2690447" cy="20178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57BEE01-1987-4C6A-8B84-3D86435F1442}"/>
              </a:ext>
            </a:extLst>
          </p:cNvPr>
          <p:cNvSpPr txBox="1"/>
          <p:nvPr/>
        </p:nvSpPr>
        <p:spPr>
          <a:xfrm>
            <a:off x="3034683" y="3534521"/>
            <a:ext cx="5955451" cy="2862322"/>
          </a:xfrm>
          <a:prstGeom prst="rect">
            <a:avLst/>
          </a:prstGeom>
          <a:noFill/>
        </p:spPr>
        <p:txBody>
          <a:bodyPr wrap="square" rtlCol="0">
            <a:spAutoFit/>
          </a:bodyPr>
          <a:lstStyle/>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בפארקים וגנים: שחזור טבע / </a:t>
            </a:r>
            <a:r>
              <a:rPr kumimoji="0" lang="he-IL" sz="18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Arial" panose="020B0604020202020204" pitchFamily="34" charset="0"/>
              </a:rPr>
              <a:t>התפראות</a:t>
            </a:r>
            <a:endPar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endParaRPr>
          </a:p>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endParaRPr>
          </a:p>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הוספת שטחים טבעיים </a:t>
            </a:r>
            <a:r>
              <a:rPr kumimoji="0" lang="he-IL" sz="18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Arial" panose="020B0604020202020204" pitchFamily="34" charset="0"/>
              </a:rPr>
              <a:t>ביעודי</a:t>
            </a:r>
            <a:r>
              <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 קרקע אחרים (פארקים, משטחי חניה, שטחים "חומים", מעזבות, ועוד)</a:t>
            </a:r>
          </a:p>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endParaRPr>
          </a:p>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תכנית לטיפול במינים פולשים</a:t>
            </a:r>
          </a:p>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endParaRPr>
          </a:p>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נטיעת מיליון עצים</a:t>
            </a:r>
          </a:p>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endParaRPr>
          </a:p>
          <a:p>
            <a:pPr marL="285750" marR="0" lvl="0"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מיפוי מיני חי וצומח וניטור לאורך זמן להבטחת שרידותם</a:t>
            </a:r>
          </a:p>
        </p:txBody>
      </p:sp>
    </p:spTree>
    <p:extLst>
      <p:ext uri="{BB962C8B-B14F-4D97-AF65-F5344CB8AC3E}">
        <p14:creationId xmlns:p14="http://schemas.microsoft.com/office/powerpoint/2010/main" val="4056630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87DD4-439B-4E36-A3A1-B22D3EFD2C23}"/>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2880" b="42770"/>
          <a:stretch/>
        </p:blipFill>
        <p:spPr>
          <a:xfrm>
            <a:off x="2756389" y="2742717"/>
            <a:ext cx="3848493" cy="3236051"/>
          </a:xfrm>
          <a:prstGeom prst="rect">
            <a:avLst/>
          </a:prstGeom>
        </p:spPr>
      </p:pic>
      <p:pic>
        <p:nvPicPr>
          <p:cNvPr id="5" name="Picture 4">
            <a:extLst>
              <a:ext uri="{FF2B5EF4-FFF2-40B4-BE49-F238E27FC236}">
                <a16:creationId xmlns:a16="http://schemas.microsoft.com/office/drawing/2014/main" id="{E323A652-97D8-42F8-838D-C0496A41318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5802" y="4004081"/>
            <a:ext cx="1854934" cy="1974687"/>
          </a:xfrm>
          <a:prstGeom prst="rect">
            <a:avLst/>
          </a:prstGeom>
        </p:spPr>
      </p:pic>
      <p:pic>
        <p:nvPicPr>
          <p:cNvPr id="7" name="Picture 6">
            <a:extLst>
              <a:ext uri="{FF2B5EF4-FFF2-40B4-BE49-F238E27FC236}">
                <a16:creationId xmlns:a16="http://schemas.microsoft.com/office/drawing/2014/main" id="{02EA2897-B0D4-4E0E-94DC-CF5688AB38D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5802" y="2470047"/>
            <a:ext cx="1854935" cy="1380984"/>
          </a:xfrm>
          <a:prstGeom prst="rect">
            <a:avLst/>
          </a:prstGeom>
        </p:spPr>
      </p:pic>
      <p:pic>
        <p:nvPicPr>
          <p:cNvPr id="9" name="Picture 8">
            <a:extLst>
              <a:ext uri="{FF2B5EF4-FFF2-40B4-BE49-F238E27FC236}">
                <a16:creationId xmlns:a16="http://schemas.microsoft.com/office/drawing/2014/main" id="{822C53A9-B1CA-4786-AD58-5B723FB184CF}"/>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50673" b="15914"/>
          <a:stretch/>
        </p:blipFill>
        <p:spPr>
          <a:xfrm>
            <a:off x="240118" y="2411428"/>
            <a:ext cx="2195352" cy="3617756"/>
          </a:xfrm>
          <a:prstGeom prst="rect">
            <a:avLst/>
          </a:prstGeom>
        </p:spPr>
      </p:pic>
      <p:sp>
        <p:nvSpPr>
          <p:cNvPr id="13" name="Rectangle 12">
            <a:extLst>
              <a:ext uri="{FF2B5EF4-FFF2-40B4-BE49-F238E27FC236}">
                <a16:creationId xmlns:a16="http://schemas.microsoft.com/office/drawing/2014/main" id="{86BBAAF6-90ED-4CAA-BDB7-5230C0548C73}"/>
              </a:ext>
              <a:ext uri="{C183D7F6-B498-43B3-948B-1728B52AA6E4}">
                <adec:decorative xmlns:adec="http://schemas.microsoft.com/office/drawing/2017/decorative" val="1"/>
              </a:ext>
            </a:extLst>
          </p:cNvPr>
          <p:cNvSpPr/>
          <p:nvPr/>
        </p:nvSpPr>
        <p:spPr>
          <a:xfrm>
            <a:off x="0" y="-41278"/>
            <a:ext cx="9144000" cy="93638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FE6B4FE-0132-4736-AD6E-6A7AB034A6F7}"/>
              </a:ext>
            </a:extLst>
          </p:cNvPr>
          <p:cNvSpPr txBox="1">
            <a:spLocks noGrp="1"/>
          </p:cNvSpPr>
          <p:nvPr>
            <p:ph type="title" idx="4294967295"/>
          </p:nvPr>
        </p:nvSpPr>
        <p:spPr>
          <a:xfrm>
            <a:off x="1503485" y="89362"/>
            <a:ext cx="712616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מילווקי</a:t>
            </a:r>
            <a:r>
              <a:rPr kumimoji="0" lang="he-IL" sz="3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 להכניס טבע איפה שאפשר</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DAF790A-A37D-4A92-9E7D-4F6E055DF102}"/>
              </a:ext>
            </a:extLst>
          </p:cNvPr>
          <p:cNvSpPr txBox="1"/>
          <p:nvPr/>
        </p:nvSpPr>
        <p:spPr>
          <a:xfrm>
            <a:off x="382466" y="1125415"/>
            <a:ext cx="8127438" cy="830997"/>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rPr>
              <a:t>להחזיר את הטבע המקומי  והבראשיתי לעיר על בסיס עקרונות אקולוגיים בכל מקום שרק ניתן לפי מינים ובתי גידול</a:t>
            </a:r>
            <a:endPar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083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DA39DB6B-AE0D-4D0B-B065-0EA7BB27D540}"/>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3" name="Picture 4" descr="חברי מליאת רשות הטבע והגנים – רשות הטבע והגנים">
            <a:extLst>
              <a:ext uri="{FF2B5EF4-FFF2-40B4-BE49-F238E27FC236}">
                <a16:creationId xmlns:a16="http://schemas.microsoft.com/office/drawing/2014/main" id="{BABC2478-14B0-469F-BA42-5E020654B7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F9408D82-54AE-4C25-A5F8-999CD7D58B67}"/>
              </a:ext>
            </a:extLst>
          </p:cNvPr>
          <p:cNvSpPr txBox="1">
            <a:spLocks noGrp="1"/>
          </p:cNvSpPr>
          <p:nvPr>
            <p:ph type="title" idx="4294967295"/>
          </p:nvPr>
        </p:nvSpPr>
        <p:spPr>
          <a:xfrm>
            <a:off x="774441" y="358104"/>
            <a:ext cx="7889925"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סיכום</a:t>
            </a:r>
          </a:p>
        </p:txBody>
      </p:sp>
      <p:sp>
        <p:nvSpPr>
          <p:cNvPr id="5" name="תיבת טקסט 4">
            <a:extLst>
              <a:ext uri="{FF2B5EF4-FFF2-40B4-BE49-F238E27FC236}">
                <a16:creationId xmlns:a16="http://schemas.microsoft.com/office/drawing/2014/main" id="{2EBBDD5F-F36E-4E3B-98B6-682B159AF0AC}"/>
              </a:ext>
            </a:extLst>
          </p:cNvPr>
          <p:cNvSpPr txBox="1"/>
          <p:nvPr/>
        </p:nvSpPr>
        <p:spPr>
          <a:xfrm>
            <a:off x="609600" y="1226785"/>
            <a:ext cx="7581900" cy="5016758"/>
          </a:xfrm>
          <a:prstGeom prst="rect">
            <a:avLst/>
          </a:prstGeom>
          <a:noFill/>
        </p:spPr>
        <p:txBody>
          <a:bodyPr wrap="square" rtlCol="1">
            <a:spAutoFit/>
          </a:bodyPr>
          <a:lstStyle/>
          <a:p>
            <a:pPr algn="r"/>
            <a:r>
              <a:rPr lang="he-IL" dirty="0"/>
              <a:t>יש מקום לדיוק ה"נפרדות הניהולית" בין מערכות אקולוגיות של שטחים פתוחים רציפים לבין המערכת האקולוגית העירונית</a:t>
            </a:r>
          </a:p>
          <a:p>
            <a:pPr algn="r"/>
            <a:endParaRPr lang="he-IL" dirty="0"/>
          </a:p>
          <a:p>
            <a:pPr algn="r"/>
            <a:r>
              <a:rPr lang="he-IL" dirty="0"/>
              <a:t>חשוב למנוע "סיפוח" של שטח בייעוד שמורה / גן / יער בתוך קו כחול של תכנית עיר</a:t>
            </a:r>
          </a:p>
          <a:p>
            <a:pPr algn="r"/>
            <a:endParaRPr lang="he-IL" dirty="0"/>
          </a:p>
          <a:p>
            <a:pPr algn="r"/>
            <a:r>
              <a:rPr lang="he-IL" dirty="0"/>
              <a:t>מוצע שמערבות רשות הטבע והגנים תהיה בקביעת מדיניות על בסיס הסתכלות מערכתית ארצית:</a:t>
            </a:r>
          </a:p>
          <a:p>
            <a:pPr marL="285750" indent="-285750" algn="r" rtl="1">
              <a:buFont typeface="Arial" panose="020B0604020202020204" pitchFamily="34" charset="0"/>
              <a:buChar char="•"/>
            </a:pPr>
            <a:r>
              <a:rPr lang="he-IL" sz="1600" dirty="0"/>
              <a:t>זיהוי ערים וישובים שיש להם חשיבות רמה ארצית/ אזורית</a:t>
            </a:r>
            <a:endParaRPr lang="en-US" sz="1600" dirty="0"/>
          </a:p>
          <a:p>
            <a:pPr marL="285750" indent="-285750" algn="r" rtl="1">
              <a:buFont typeface="Arial" panose="020B0604020202020204" pitchFamily="34" charset="0"/>
              <a:buChar char="•"/>
            </a:pPr>
            <a:r>
              <a:rPr lang="he-IL" sz="1600" dirty="0"/>
              <a:t>זיהוי סוגיות מורכבות שחוזרות על עצמן / במגמת עליה בממשק שבין עיר ושמירת טבע </a:t>
            </a:r>
          </a:p>
          <a:p>
            <a:pPr marL="285750" indent="-285750" algn="r" rtl="1">
              <a:buFont typeface="Arial" panose="020B0604020202020204" pitchFamily="34" charset="0"/>
              <a:buChar char="•"/>
            </a:pPr>
            <a:r>
              <a:rPr lang="he-IL" sz="1600" dirty="0"/>
              <a:t>קביעת מנגנון של שיתוף פעולה עם הרשות המקומית במקרים אלה</a:t>
            </a:r>
          </a:p>
          <a:p>
            <a:pPr algn="r" rtl="1"/>
            <a:endParaRPr lang="he-IL" sz="1600" dirty="0"/>
          </a:p>
          <a:p>
            <a:pPr algn="r" rtl="1"/>
            <a:r>
              <a:rPr lang="he-IL" dirty="0"/>
              <a:t>הטבע העירוני הוא בעל חשיבות גבוהה ומשמעות לרווחת התושבים וחוסנם ולכן מוצע לספק לתחום זה ידע מקצועי, כוח אדם עם סמכויות ודרכי פעולה כחלק מפעילות </a:t>
            </a:r>
            <a:r>
              <a:rPr lang="he-IL" u="sng" dirty="0"/>
              <a:t>הרשות המקומית</a:t>
            </a:r>
            <a:r>
              <a:rPr lang="he-IL" dirty="0"/>
              <a:t>.</a:t>
            </a:r>
          </a:p>
          <a:p>
            <a:pPr algn="r" rtl="1"/>
            <a:endParaRPr lang="he-IL" dirty="0"/>
          </a:p>
          <a:p>
            <a:pPr algn="r" rtl="1"/>
            <a:r>
              <a:rPr lang="he-IL" dirty="0"/>
              <a:t>התשתיות הירוקות מהוות מסגרת תכנונית לטיפוח המגוון הביולוגי בעיר ולהערכות לשינויי האקלים</a:t>
            </a:r>
          </a:p>
          <a:p>
            <a:pPr algn="r"/>
            <a:endParaRPr lang="he-IL" dirty="0"/>
          </a:p>
        </p:txBody>
      </p:sp>
    </p:spTree>
    <p:extLst>
      <p:ext uri="{BB962C8B-B14F-4D97-AF65-F5344CB8AC3E}">
        <p14:creationId xmlns:p14="http://schemas.microsoft.com/office/powerpoint/2010/main" val="2020668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F8843249-7A79-4947-9130-E544EF76E378}"/>
              </a:ext>
            </a:extLst>
          </p:cNvPr>
          <p:cNvSpPr txBox="1">
            <a:spLocks noGrp="1"/>
          </p:cNvSpPr>
          <p:nvPr>
            <p:ph type="title" idx="4294967295"/>
          </p:nvPr>
        </p:nvSpPr>
        <p:spPr>
          <a:xfrm>
            <a:off x="2638424" y="358104"/>
            <a:ext cx="5782324"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אתגרים </a:t>
            </a:r>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29416250-D599-46AD-81D3-0BCBD2ACE18E}"/>
              </a:ext>
            </a:extLst>
          </p:cNvPr>
          <p:cNvSpPr txBox="1"/>
          <p:nvPr/>
        </p:nvSpPr>
        <p:spPr>
          <a:xfrm>
            <a:off x="1980697" y="1432895"/>
            <a:ext cx="6672648" cy="1200329"/>
          </a:xfrm>
          <a:prstGeom prst="rect">
            <a:avLst/>
          </a:prstGeom>
          <a:noFill/>
        </p:spPr>
        <p:txBody>
          <a:bodyPr wrap="square" rtlCol="1">
            <a:spAutoFit/>
          </a:bodyPr>
          <a:lstStyle/>
          <a:p>
            <a:pPr marL="285750" indent="-285750" algn="r" rtl="1">
              <a:buFont typeface="Arial" panose="020B0604020202020204" pitchFamily="34" charset="0"/>
              <a:buChar char="•"/>
            </a:pPr>
            <a:r>
              <a:rPr lang="he-IL" sz="2400" dirty="0">
                <a:solidFill>
                  <a:srgbClr val="C00000"/>
                </a:solidFill>
              </a:rPr>
              <a:t>גידול אוכלוסין, מגמת עיור מואצת </a:t>
            </a:r>
          </a:p>
          <a:p>
            <a:pPr marL="285750" indent="-285750" algn="r" rtl="1">
              <a:buFont typeface="Arial" panose="020B0604020202020204" pitchFamily="34" charset="0"/>
              <a:buChar char="•"/>
            </a:pPr>
            <a:r>
              <a:rPr lang="he-IL" sz="2400" dirty="0">
                <a:solidFill>
                  <a:srgbClr val="C00000"/>
                </a:solidFill>
              </a:rPr>
              <a:t>שינויי אקלים</a:t>
            </a:r>
          </a:p>
          <a:p>
            <a:pPr marL="285750" indent="-285750" algn="r" rtl="1">
              <a:buFont typeface="Arial" panose="020B0604020202020204" pitchFamily="34" charset="0"/>
              <a:buChar char="•"/>
            </a:pPr>
            <a:r>
              <a:rPr lang="he-IL" sz="2400" dirty="0">
                <a:solidFill>
                  <a:srgbClr val="C00000"/>
                </a:solidFill>
              </a:rPr>
              <a:t>מציאות דינמית משתנה עם  הרבה נעלמים</a:t>
            </a:r>
          </a:p>
        </p:txBody>
      </p:sp>
      <p:sp>
        <p:nvSpPr>
          <p:cNvPr id="2" name="חץ: למטה 1">
            <a:extLst>
              <a:ext uri="{FF2B5EF4-FFF2-40B4-BE49-F238E27FC236}">
                <a16:creationId xmlns:a16="http://schemas.microsoft.com/office/drawing/2014/main" id="{76C9F965-8F08-4E40-B354-1DFDC8C53061}"/>
              </a:ext>
              <a:ext uri="{C183D7F6-B498-43B3-948B-1728B52AA6E4}">
                <adec:decorative xmlns:adec="http://schemas.microsoft.com/office/drawing/2017/decorative" val="1"/>
              </a:ext>
            </a:extLst>
          </p:cNvPr>
          <p:cNvSpPr/>
          <p:nvPr/>
        </p:nvSpPr>
        <p:spPr>
          <a:xfrm>
            <a:off x="6273660" y="2928363"/>
            <a:ext cx="373225" cy="78377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xtBox 2">
            <a:extLst>
              <a:ext uri="{FF2B5EF4-FFF2-40B4-BE49-F238E27FC236}">
                <a16:creationId xmlns:a16="http://schemas.microsoft.com/office/drawing/2014/main" id="{DE528EEC-18CE-4D86-B28E-FB87975E9E1F}"/>
              </a:ext>
            </a:extLst>
          </p:cNvPr>
          <p:cNvSpPr txBox="1"/>
          <p:nvPr/>
        </p:nvSpPr>
        <p:spPr>
          <a:xfrm>
            <a:off x="3965510" y="3909527"/>
            <a:ext cx="4616300" cy="2308324"/>
          </a:xfrm>
          <a:prstGeom prst="rect">
            <a:avLst/>
          </a:prstGeom>
          <a:noFill/>
        </p:spPr>
        <p:txBody>
          <a:bodyPr wrap="square" rtlCol="1">
            <a:spAutoFit/>
          </a:bodyPr>
          <a:lstStyle/>
          <a:p>
            <a:pPr algn="r" rtl="1"/>
            <a:r>
              <a:rPr lang="he-IL" sz="2400" dirty="0">
                <a:solidFill>
                  <a:srgbClr val="C00000"/>
                </a:solidFill>
              </a:rPr>
              <a:t>קווי מגע מגוונים ומורכבים הולכים ומתרבים בין:</a:t>
            </a:r>
          </a:p>
          <a:p>
            <a:pPr algn="r" rtl="1"/>
            <a:r>
              <a:rPr lang="he-IL" sz="2400" dirty="0">
                <a:solidFill>
                  <a:srgbClr val="C00000"/>
                </a:solidFill>
              </a:rPr>
              <a:t>פתוח לפיתוח בכלל</a:t>
            </a:r>
          </a:p>
          <a:p>
            <a:pPr algn="r" rtl="1"/>
            <a:r>
              <a:rPr lang="he-IL" sz="2400" dirty="0">
                <a:solidFill>
                  <a:srgbClr val="C00000"/>
                </a:solidFill>
              </a:rPr>
              <a:t>ובין:</a:t>
            </a:r>
          </a:p>
          <a:p>
            <a:pPr algn="r" rtl="1"/>
            <a:r>
              <a:rPr lang="he-IL" sz="2400" dirty="0">
                <a:solidFill>
                  <a:srgbClr val="C00000"/>
                </a:solidFill>
              </a:rPr>
              <a:t>פיתוח עירוני למשאבי טבע ומערכות אקולוגיות בפרט</a:t>
            </a:r>
          </a:p>
        </p:txBody>
      </p:sp>
      <p:pic>
        <p:nvPicPr>
          <p:cNvPr id="4" name="תמונה 3" descr="תמונה שמכילה חוץ, שמים, טבע&#10;&#10;התיאור נוצר באופן אוטומטי">
            <a:extLst>
              <a:ext uri="{FF2B5EF4-FFF2-40B4-BE49-F238E27FC236}">
                <a16:creationId xmlns:a16="http://schemas.microsoft.com/office/drawing/2014/main" id="{59A4A8CC-885A-47A2-B14F-BD5C340FA7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190" y="2706159"/>
            <a:ext cx="2982297" cy="3976396"/>
          </a:xfrm>
          <a:prstGeom prst="rect">
            <a:avLst/>
          </a:prstGeom>
        </p:spPr>
      </p:pic>
      <p:sp>
        <p:nvSpPr>
          <p:cNvPr id="7" name="תיבת טקסט 6">
            <a:extLst>
              <a:ext uri="{FF2B5EF4-FFF2-40B4-BE49-F238E27FC236}">
                <a16:creationId xmlns:a16="http://schemas.microsoft.com/office/drawing/2014/main" id="{BC6FC6EB-54EC-4EFA-9C6F-5D06FF022B99}"/>
              </a:ext>
            </a:extLst>
          </p:cNvPr>
          <p:cNvSpPr txBox="1"/>
          <p:nvPr/>
        </p:nvSpPr>
        <p:spPr>
          <a:xfrm>
            <a:off x="695123" y="3105834"/>
            <a:ext cx="2039917" cy="646331"/>
          </a:xfrm>
          <a:prstGeom prst="rect">
            <a:avLst/>
          </a:prstGeom>
          <a:noFill/>
        </p:spPr>
        <p:txBody>
          <a:bodyPr wrap="square" rtlCol="1">
            <a:spAutoFit/>
          </a:bodyPr>
          <a:lstStyle/>
          <a:p>
            <a:r>
              <a:rPr lang="he-IL" dirty="0"/>
              <a:t>אזור מסחר ותעסוקה עינב מודיעין</a:t>
            </a:r>
          </a:p>
        </p:txBody>
      </p:sp>
      <p:cxnSp>
        <p:nvCxnSpPr>
          <p:cNvPr id="16" name="מחבר חץ ישר 15">
            <a:extLst>
              <a:ext uri="{FF2B5EF4-FFF2-40B4-BE49-F238E27FC236}">
                <a16:creationId xmlns:a16="http://schemas.microsoft.com/office/drawing/2014/main" id="{0A565C1B-D261-49AC-8745-510D836AC584}"/>
              </a:ext>
              <a:ext uri="{C183D7F6-B498-43B3-948B-1728B52AA6E4}">
                <adec:decorative xmlns:adec="http://schemas.microsoft.com/office/drawing/2017/decorative" val="1"/>
              </a:ext>
            </a:extLst>
          </p:cNvPr>
          <p:cNvCxnSpPr/>
          <p:nvPr/>
        </p:nvCxnSpPr>
        <p:spPr>
          <a:xfrm>
            <a:off x="1287624" y="3712134"/>
            <a:ext cx="0" cy="4119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093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צורה חופשית: צורה 2">
            <a:extLst>
              <a:ext uri="{FF2B5EF4-FFF2-40B4-BE49-F238E27FC236}">
                <a16:creationId xmlns:a16="http://schemas.microsoft.com/office/drawing/2014/main" id="{1E8DFA1E-DB7C-405C-A36A-2F48AED4B685}"/>
              </a:ext>
              <a:ext uri="{C183D7F6-B498-43B3-948B-1728B52AA6E4}">
                <adec:decorative xmlns:adec="http://schemas.microsoft.com/office/drawing/2017/decorative" val="1"/>
              </a:ext>
            </a:extLst>
          </p:cNvPr>
          <p:cNvSpPr/>
          <p:nvPr/>
        </p:nvSpPr>
        <p:spPr>
          <a:xfrm>
            <a:off x="-441649" y="1464251"/>
            <a:ext cx="9242837" cy="4881015"/>
          </a:xfrm>
          <a:custGeom>
            <a:avLst/>
            <a:gdLst>
              <a:gd name="connsiteX0" fmla="*/ 730898 w 9242837"/>
              <a:gd name="connsiteY0" fmla="*/ 289904 h 4881015"/>
              <a:gd name="connsiteX1" fmla="*/ 2009192 w 9242837"/>
              <a:gd name="connsiteY1" fmla="*/ 9986 h 4881015"/>
              <a:gd name="connsiteX2" fmla="*/ 2858278 w 9242837"/>
              <a:gd name="connsiteY2" fmla="*/ 607145 h 4881015"/>
              <a:gd name="connsiteX3" fmla="*/ 5284237 w 9242837"/>
              <a:gd name="connsiteY3" fmla="*/ 793757 h 4881015"/>
              <a:gd name="connsiteX4" fmla="*/ 7141029 w 9242837"/>
              <a:gd name="connsiteY4" fmla="*/ 504508 h 4881015"/>
              <a:gd name="connsiteX5" fmla="*/ 8960498 w 9242837"/>
              <a:gd name="connsiteY5" fmla="*/ 1185643 h 4881015"/>
              <a:gd name="connsiteX6" fmla="*/ 9221755 w 9242837"/>
              <a:gd name="connsiteY6" fmla="*/ 3005112 h 4881015"/>
              <a:gd name="connsiteX7" fmla="*/ 8801878 w 9242837"/>
              <a:gd name="connsiteY7" fmla="*/ 4637969 h 4881015"/>
              <a:gd name="connsiteX8" fmla="*/ 6021355 w 9242837"/>
              <a:gd name="connsiteY8" fmla="*/ 4507341 h 4881015"/>
              <a:gd name="connsiteX9" fmla="*/ 4192555 w 9242837"/>
              <a:gd name="connsiteY9" fmla="*/ 4581986 h 4881015"/>
              <a:gd name="connsiteX10" fmla="*/ 1701282 w 9242837"/>
              <a:gd name="connsiteY10" fmla="*/ 4852573 h 4881015"/>
              <a:gd name="connsiteX11" fmla="*/ 115078 w 9242837"/>
              <a:gd name="connsiteY11" fmla="*/ 4386043 h 4881015"/>
              <a:gd name="connsiteX12" fmla="*/ 189722 w 9242837"/>
              <a:gd name="connsiteY12" fmla="*/ 551161 h 4881015"/>
              <a:gd name="connsiteX13" fmla="*/ 721567 w 9242837"/>
              <a:gd name="connsiteY13" fmla="*/ 364549 h 488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42837" h="4881015">
                <a:moveTo>
                  <a:pt x="730898" y="289904"/>
                </a:moveTo>
                <a:cubicBezTo>
                  <a:pt x="1192763" y="123508"/>
                  <a:pt x="1654629" y="-42888"/>
                  <a:pt x="2009192" y="9986"/>
                </a:cubicBezTo>
                <a:cubicBezTo>
                  <a:pt x="2363755" y="62860"/>
                  <a:pt x="2312437" y="476517"/>
                  <a:pt x="2858278" y="607145"/>
                </a:cubicBezTo>
                <a:cubicBezTo>
                  <a:pt x="3404119" y="737773"/>
                  <a:pt x="4570445" y="810863"/>
                  <a:pt x="5284237" y="793757"/>
                </a:cubicBezTo>
                <a:cubicBezTo>
                  <a:pt x="5998029" y="776651"/>
                  <a:pt x="6528319" y="439194"/>
                  <a:pt x="7141029" y="504508"/>
                </a:cubicBezTo>
                <a:cubicBezTo>
                  <a:pt x="7753739" y="569822"/>
                  <a:pt x="8613710" y="768876"/>
                  <a:pt x="8960498" y="1185643"/>
                </a:cubicBezTo>
                <a:cubicBezTo>
                  <a:pt x="9307286" y="1602410"/>
                  <a:pt x="9248192" y="2429724"/>
                  <a:pt x="9221755" y="3005112"/>
                </a:cubicBezTo>
                <a:cubicBezTo>
                  <a:pt x="9195318" y="3580500"/>
                  <a:pt x="9335278" y="4387598"/>
                  <a:pt x="8801878" y="4637969"/>
                </a:cubicBezTo>
                <a:cubicBezTo>
                  <a:pt x="8268478" y="4888341"/>
                  <a:pt x="6789575" y="4516671"/>
                  <a:pt x="6021355" y="4507341"/>
                </a:cubicBezTo>
                <a:cubicBezTo>
                  <a:pt x="5253135" y="4498011"/>
                  <a:pt x="4912567" y="4524447"/>
                  <a:pt x="4192555" y="4581986"/>
                </a:cubicBezTo>
                <a:cubicBezTo>
                  <a:pt x="3472543" y="4639525"/>
                  <a:pt x="2380861" y="4885230"/>
                  <a:pt x="1701282" y="4852573"/>
                </a:cubicBezTo>
                <a:cubicBezTo>
                  <a:pt x="1021703" y="4819916"/>
                  <a:pt x="367005" y="5102945"/>
                  <a:pt x="115078" y="4386043"/>
                </a:cubicBezTo>
                <a:cubicBezTo>
                  <a:pt x="-136849" y="3669141"/>
                  <a:pt x="88641" y="1221410"/>
                  <a:pt x="189722" y="551161"/>
                </a:cubicBezTo>
                <a:cubicBezTo>
                  <a:pt x="290803" y="-119088"/>
                  <a:pt x="506185" y="122730"/>
                  <a:pt x="721567" y="364549"/>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F8843249-7A79-4947-9130-E544EF76E378}"/>
              </a:ext>
            </a:extLst>
          </p:cNvPr>
          <p:cNvSpPr txBox="1">
            <a:spLocks noGrp="1"/>
          </p:cNvSpPr>
          <p:nvPr>
            <p:ph type="title" idx="4294967295"/>
          </p:nvPr>
        </p:nvSpPr>
        <p:spPr>
          <a:xfrm>
            <a:off x="1405418" y="358104"/>
            <a:ext cx="7015330"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כדי לשמור על הטבע צריך יותר משטחים מוגנים</a:t>
            </a:r>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0B3BBD82-D17A-4634-B353-D20D17570DD4}"/>
              </a:ext>
            </a:extLst>
          </p:cNvPr>
          <p:cNvSpPr txBox="1"/>
          <p:nvPr/>
        </p:nvSpPr>
        <p:spPr>
          <a:xfrm>
            <a:off x="3284375" y="999717"/>
            <a:ext cx="5607697" cy="1015663"/>
          </a:xfrm>
          <a:prstGeom prst="rect">
            <a:avLst/>
          </a:prstGeom>
          <a:noFill/>
          <a:ln>
            <a:solidFill>
              <a:schemeClr val="tx1"/>
            </a:solidFill>
          </a:ln>
        </p:spPr>
        <p:txBody>
          <a:bodyPr wrap="square" rtlCol="1">
            <a:spAutoFit/>
          </a:bodyPr>
          <a:lstStyle/>
          <a:p>
            <a:pPr algn="r"/>
            <a:r>
              <a:rPr lang="he-IL" sz="2000" b="1" dirty="0"/>
              <a:t>רשות הטבע והגנים</a:t>
            </a:r>
            <a:r>
              <a:rPr lang="he-IL" sz="2000" dirty="0"/>
              <a:t>: </a:t>
            </a:r>
          </a:p>
          <a:p>
            <a:pPr marL="285750" indent="-285750" algn="r" rtl="1">
              <a:buFont typeface="Arial" panose="020B0604020202020204" pitchFamily="34" charset="0"/>
              <a:buChar char="•"/>
            </a:pPr>
            <a:r>
              <a:rPr lang="he-IL" sz="2000" dirty="0"/>
              <a:t>אחראית לשמירת הטבע בישראל </a:t>
            </a:r>
            <a:r>
              <a:rPr lang="he-IL" sz="2000" dirty="0" err="1"/>
              <a:t>ע"פי</a:t>
            </a:r>
            <a:r>
              <a:rPr lang="he-IL" sz="2000" dirty="0"/>
              <a:t> חוק</a:t>
            </a:r>
          </a:p>
          <a:p>
            <a:pPr marL="285750" indent="-285750" algn="r" rtl="1">
              <a:buFont typeface="Arial" panose="020B0604020202020204" pitchFamily="34" charset="0"/>
              <a:buChar char="•"/>
            </a:pPr>
            <a:r>
              <a:rPr lang="he-IL" sz="2000" dirty="0"/>
              <a:t>מנהלת את השמורות והגנים </a:t>
            </a:r>
          </a:p>
        </p:txBody>
      </p:sp>
      <p:sp>
        <p:nvSpPr>
          <p:cNvPr id="51" name="צורה חופשית: צורה 50">
            <a:extLst>
              <a:ext uri="{FF2B5EF4-FFF2-40B4-BE49-F238E27FC236}">
                <a16:creationId xmlns:a16="http://schemas.microsoft.com/office/drawing/2014/main" id="{A156457C-A3AE-446E-9AF9-09696118865F}"/>
              </a:ext>
              <a:ext uri="{C183D7F6-B498-43B3-948B-1728B52AA6E4}">
                <adec:decorative xmlns:adec="http://schemas.microsoft.com/office/drawing/2017/decorative" val="1"/>
              </a:ext>
            </a:extLst>
          </p:cNvPr>
          <p:cNvSpPr/>
          <p:nvPr/>
        </p:nvSpPr>
        <p:spPr>
          <a:xfrm>
            <a:off x="-1698172" y="3429000"/>
            <a:ext cx="8537511" cy="3797559"/>
          </a:xfrm>
          <a:custGeom>
            <a:avLst/>
            <a:gdLst>
              <a:gd name="connsiteX0" fmla="*/ 0 w 8537511"/>
              <a:gd name="connsiteY0" fmla="*/ 0 h 3797559"/>
              <a:gd name="connsiteX1" fmla="*/ 1380931 w 8537511"/>
              <a:gd name="connsiteY1" fmla="*/ 429208 h 3797559"/>
              <a:gd name="connsiteX2" fmla="*/ 3032449 w 8537511"/>
              <a:gd name="connsiteY2" fmla="*/ 2211355 h 3797559"/>
              <a:gd name="connsiteX3" fmla="*/ 7604449 w 8537511"/>
              <a:gd name="connsiteY3" fmla="*/ 2146040 h 3797559"/>
              <a:gd name="connsiteX4" fmla="*/ 8145625 w 8537511"/>
              <a:gd name="connsiteY4" fmla="*/ 2519265 h 3797559"/>
              <a:gd name="connsiteX5" fmla="*/ 8537511 w 8537511"/>
              <a:gd name="connsiteY5" fmla="*/ 3797559 h 379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7511" h="3797559">
                <a:moveTo>
                  <a:pt x="0" y="0"/>
                </a:moveTo>
                <a:cubicBezTo>
                  <a:pt x="437761" y="30324"/>
                  <a:pt x="875523" y="60649"/>
                  <a:pt x="1380931" y="429208"/>
                </a:cubicBezTo>
                <a:cubicBezTo>
                  <a:pt x="1886339" y="797767"/>
                  <a:pt x="1995196" y="1925216"/>
                  <a:pt x="3032449" y="2211355"/>
                </a:cubicBezTo>
                <a:cubicBezTo>
                  <a:pt x="4069702" y="2497494"/>
                  <a:pt x="6752253" y="2094722"/>
                  <a:pt x="7604449" y="2146040"/>
                </a:cubicBezTo>
                <a:cubicBezTo>
                  <a:pt x="8456645" y="2197358"/>
                  <a:pt x="7990115" y="2244012"/>
                  <a:pt x="8145625" y="2519265"/>
                </a:cubicBezTo>
                <a:cubicBezTo>
                  <a:pt x="8301135" y="2794518"/>
                  <a:pt x="8469087" y="3446106"/>
                  <a:pt x="8537511" y="3797559"/>
                </a:cubicBezTo>
              </a:path>
            </a:pathLst>
          </a:custGeom>
          <a:solidFill>
            <a:schemeClr val="accent4">
              <a:lumMod val="40000"/>
              <a:lumOff val="60000"/>
              <a:alpha val="24000"/>
            </a:schemeClr>
          </a:solidFill>
          <a:ln>
            <a:solidFill>
              <a:schemeClr val="accent1">
                <a:shade val="50000"/>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78" name="קבוצה 77">
            <a:extLst>
              <a:ext uri="{FF2B5EF4-FFF2-40B4-BE49-F238E27FC236}">
                <a16:creationId xmlns:a16="http://schemas.microsoft.com/office/drawing/2014/main" id="{AB297EAE-C993-43F1-8E4A-665E7E380E8D}"/>
              </a:ext>
              <a:ext uri="{C183D7F6-B498-43B3-948B-1728B52AA6E4}">
                <adec:decorative xmlns:adec="http://schemas.microsoft.com/office/drawing/2017/decorative" val="1"/>
              </a:ext>
            </a:extLst>
          </p:cNvPr>
          <p:cNvGrpSpPr/>
          <p:nvPr/>
        </p:nvGrpSpPr>
        <p:grpSpPr>
          <a:xfrm rot="3602171">
            <a:off x="4969631" y="5988721"/>
            <a:ext cx="951519" cy="459558"/>
            <a:chOff x="7600247" y="3364209"/>
            <a:chExt cx="951519" cy="459558"/>
          </a:xfrm>
        </p:grpSpPr>
        <p:sp>
          <p:nvSpPr>
            <p:cNvPr id="79" name="מלבן 78">
              <a:extLst>
                <a:ext uri="{FF2B5EF4-FFF2-40B4-BE49-F238E27FC236}">
                  <a16:creationId xmlns:a16="http://schemas.microsoft.com/office/drawing/2014/main" id="{131079F8-BBDD-4E55-BCC9-877393A86B44}"/>
                </a:ext>
              </a:extLst>
            </p:cNvPr>
            <p:cNvSpPr/>
            <p:nvPr/>
          </p:nvSpPr>
          <p:spPr>
            <a:xfrm rot="19815303">
              <a:off x="7600247" y="3364209"/>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0" name="מלבן 79">
              <a:extLst>
                <a:ext uri="{FF2B5EF4-FFF2-40B4-BE49-F238E27FC236}">
                  <a16:creationId xmlns:a16="http://schemas.microsoft.com/office/drawing/2014/main" id="{E30B3ED0-B73B-4766-B5B8-104B59CECB53}"/>
                </a:ext>
              </a:extLst>
            </p:cNvPr>
            <p:cNvSpPr/>
            <p:nvPr/>
          </p:nvSpPr>
          <p:spPr>
            <a:xfrm rot="19815303">
              <a:off x="7684665" y="3528551"/>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מלבן 80">
              <a:extLst>
                <a:ext uri="{FF2B5EF4-FFF2-40B4-BE49-F238E27FC236}">
                  <a16:creationId xmlns:a16="http://schemas.microsoft.com/office/drawing/2014/main" id="{E7099181-DDAD-405C-BEE6-6FABF894EFF3}"/>
                </a:ext>
              </a:extLst>
            </p:cNvPr>
            <p:cNvSpPr/>
            <p:nvPr/>
          </p:nvSpPr>
          <p:spPr>
            <a:xfrm rot="19815303">
              <a:off x="7771175" y="3682695"/>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82" name="קבוצה 81">
            <a:extLst>
              <a:ext uri="{FF2B5EF4-FFF2-40B4-BE49-F238E27FC236}">
                <a16:creationId xmlns:a16="http://schemas.microsoft.com/office/drawing/2014/main" id="{53D6D615-9A50-4D79-8877-5BBEB804C3F9}"/>
              </a:ext>
              <a:ext uri="{C183D7F6-B498-43B3-948B-1728B52AA6E4}">
                <adec:decorative xmlns:adec="http://schemas.microsoft.com/office/drawing/2017/decorative" val="1"/>
              </a:ext>
            </a:extLst>
          </p:cNvPr>
          <p:cNvGrpSpPr/>
          <p:nvPr/>
        </p:nvGrpSpPr>
        <p:grpSpPr>
          <a:xfrm rot="3602171">
            <a:off x="4078191" y="5890379"/>
            <a:ext cx="951519" cy="459558"/>
            <a:chOff x="7600247" y="3364209"/>
            <a:chExt cx="951519" cy="459558"/>
          </a:xfrm>
        </p:grpSpPr>
        <p:sp>
          <p:nvSpPr>
            <p:cNvPr id="83" name="מלבן 82">
              <a:extLst>
                <a:ext uri="{FF2B5EF4-FFF2-40B4-BE49-F238E27FC236}">
                  <a16:creationId xmlns:a16="http://schemas.microsoft.com/office/drawing/2014/main" id="{FCF1FA47-F398-466C-988A-E1D4F9369B3A}"/>
                </a:ext>
              </a:extLst>
            </p:cNvPr>
            <p:cNvSpPr/>
            <p:nvPr/>
          </p:nvSpPr>
          <p:spPr>
            <a:xfrm rot="19815303">
              <a:off x="7600247" y="3364209"/>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מלבן 83">
              <a:extLst>
                <a:ext uri="{FF2B5EF4-FFF2-40B4-BE49-F238E27FC236}">
                  <a16:creationId xmlns:a16="http://schemas.microsoft.com/office/drawing/2014/main" id="{40E4775B-A3BD-45E4-8027-D9C3CBBF2F05}"/>
                </a:ext>
              </a:extLst>
            </p:cNvPr>
            <p:cNvSpPr/>
            <p:nvPr/>
          </p:nvSpPr>
          <p:spPr>
            <a:xfrm rot="19815303">
              <a:off x="7684665" y="3528551"/>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5" name="מלבן 84">
              <a:extLst>
                <a:ext uri="{FF2B5EF4-FFF2-40B4-BE49-F238E27FC236}">
                  <a16:creationId xmlns:a16="http://schemas.microsoft.com/office/drawing/2014/main" id="{2998BC4D-AEDB-43FC-9640-88BA45FC5A5D}"/>
                </a:ext>
              </a:extLst>
            </p:cNvPr>
            <p:cNvSpPr/>
            <p:nvPr/>
          </p:nvSpPr>
          <p:spPr>
            <a:xfrm rot="19815303">
              <a:off x="7771175" y="3682695"/>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4" name="קבוצה 13">
            <a:extLst>
              <a:ext uri="{FF2B5EF4-FFF2-40B4-BE49-F238E27FC236}">
                <a16:creationId xmlns:a16="http://schemas.microsoft.com/office/drawing/2014/main" id="{0E1913C0-B7D7-594A-B801-A18A851E4D24}"/>
              </a:ext>
              <a:ext uri="{C183D7F6-B498-43B3-948B-1728B52AA6E4}">
                <adec:decorative xmlns:adec="http://schemas.microsoft.com/office/drawing/2017/decorative" val="1"/>
              </a:ext>
            </a:extLst>
          </p:cNvPr>
          <p:cNvGrpSpPr/>
          <p:nvPr/>
        </p:nvGrpSpPr>
        <p:grpSpPr>
          <a:xfrm>
            <a:off x="-718978" y="2016184"/>
            <a:ext cx="9379294" cy="4140524"/>
            <a:chOff x="-718978" y="2016184"/>
            <a:chExt cx="9379294" cy="4140524"/>
          </a:xfrm>
        </p:grpSpPr>
        <p:sp>
          <p:nvSpPr>
            <p:cNvPr id="9" name="צורה חופשית: צורה 8">
              <a:extLst>
                <a:ext uri="{FF2B5EF4-FFF2-40B4-BE49-F238E27FC236}">
                  <a16:creationId xmlns:a16="http://schemas.microsoft.com/office/drawing/2014/main" id="{4BD77A98-0EC2-4FC3-B7D1-8BA2637DD8F8}"/>
                </a:ext>
                <a:ext uri="{C183D7F6-B498-43B3-948B-1728B52AA6E4}">
                  <adec:decorative xmlns:adec="http://schemas.microsoft.com/office/drawing/2017/decorative" val="1"/>
                </a:ext>
              </a:extLst>
            </p:cNvPr>
            <p:cNvSpPr/>
            <p:nvPr/>
          </p:nvSpPr>
          <p:spPr>
            <a:xfrm>
              <a:off x="3676259" y="2681996"/>
              <a:ext cx="4139000" cy="3126864"/>
            </a:xfrm>
            <a:custGeom>
              <a:avLst/>
              <a:gdLst>
                <a:gd name="connsiteX0" fmla="*/ 4139000 w 4139000"/>
                <a:gd name="connsiteY0" fmla="*/ 1558539 h 3126864"/>
                <a:gd name="connsiteX1" fmla="*/ 3373890 w 4139000"/>
                <a:gd name="connsiteY1" fmla="*/ 336229 h 3126864"/>
                <a:gd name="connsiteX2" fmla="*/ 2552796 w 4139000"/>
                <a:gd name="connsiteY2" fmla="*/ 9657 h 3126864"/>
                <a:gd name="connsiteX3" fmla="*/ 1545090 w 4139000"/>
                <a:gd name="connsiteY3" fmla="*/ 606816 h 3126864"/>
                <a:gd name="connsiteX4" fmla="*/ 388094 w 4139000"/>
                <a:gd name="connsiteY4" fmla="*/ 1707829 h 3126864"/>
                <a:gd name="connsiteX5" fmla="*/ 229473 w 4139000"/>
                <a:gd name="connsiteY5" fmla="*/ 2454278 h 3126864"/>
                <a:gd name="connsiteX6" fmla="*/ 3383220 w 4139000"/>
                <a:gd name="connsiteY6" fmla="*/ 3126082 h 3126864"/>
                <a:gd name="connsiteX7" fmla="*/ 3289914 w 4139000"/>
                <a:gd name="connsiteY7" fmla="*/ 2584906 h 3126864"/>
                <a:gd name="connsiteX8" fmla="*/ 1218518 w 4139000"/>
                <a:gd name="connsiteY8" fmla="*/ 2379633 h 3126864"/>
                <a:gd name="connsiteX9" fmla="*/ 761318 w 4139000"/>
                <a:gd name="connsiteY9" fmla="*/ 1810465 h 3126864"/>
                <a:gd name="connsiteX10" fmla="*/ 2319530 w 4139000"/>
                <a:gd name="connsiteY10" fmla="*/ 550833 h 3126864"/>
                <a:gd name="connsiteX11" fmla="*/ 3280584 w 4139000"/>
                <a:gd name="connsiteY11" fmla="*/ 1483894 h 3126864"/>
                <a:gd name="connsiteX12" fmla="*/ 3569832 w 4139000"/>
                <a:gd name="connsiteY12" fmla="*/ 2090384 h 312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9000" h="3126864">
                  <a:moveTo>
                    <a:pt x="4139000" y="1558539"/>
                  </a:moveTo>
                  <a:cubicBezTo>
                    <a:pt x="3888628" y="1076457"/>
                    <a:pt x="3638257" y="594376"/>
                    <a:pt x="3373890" y="336229"/>
                  </a:cubicBezTo>
                  <a:cubicBezTo>
                    <a:pt x="3109523" y="78082"/>
                    <a:pt x="2857596" y="-35441"/>
                    <a:pt x="2552796" y="9657"/>
                  </a:cubicBezTo>
                  <a:cubicBezTo>
                    <a:pt x="2247996" y="54755"/>
                    <a:pt x="1905874" y="323787"/>
                    <a:pt x="1545090" y="606816"/>
                  </a:cubicBezTo>
                  <a:cubicBezTo>
                    <a:pt x="1184306" y="889845"/>
                    <a:pt x="607363" y="1399919"/>
                    <a:pt x="388094" y="1707829"/>
                  </a:cubicBezTo>
                  <a:cubicBezTo>
                    <a:pt x="168824" y="2015739"/>
                    <a:pt x="-269715" y="2217903"/>
                    <a:pt x="229473" y="2454278"/>
                  </a:cubicBezTo>
                  <a:cubicBezTo>
                    <a:pt x="728661" y="2690654"/>
                    <a:pt x="2873146" y="3104311"/>
                    <a:pt x="3383220" y="3126082"/>
                  </a:cubicBezTo>
                  <a:cubicBezTo>
                    <a:pt x="3893293" y="3147853"/>
                    <a:pt x="3650698" y="2709314"/>
                    <a:pt x="3289914" y="2584906"/>
                  </a:cubicBezTo>
                  <a:cubicBezTo>
                    <a:pt x="2929130" y="2460498"/>
                    <a:pt x="1639951" y="2508706"/>
                    <a:pt x="1218518" y="2379633"/>
                  </a:cubicBezTo>
                  <a:cubicBezTo>
                    <a:pt x="797085" y="2250560"/>
                    <a:pt x="577816" y="2115265"/>
                    <a:pt x="761318" y="1810465"/>
                  </a:cubicBezTo>
                  <a:cubicBezTo>
                    <a:pt x="944820" y="1505665"/>
                    <a:pt x="1899652" y="605261"/>
                    <a:pt x="2319530" y="550833"/>
                  </a:cubicBezTo>
                  <a:cubicBezTo>
                    <a:pt x="2739408" y="496404"/>
                    <a:pt x="3072200" y="1227302"/>
                    <a:pt x="3280584" y="1483894"/>
                  </a:cubicBezTo>
                  <a:cubicBezTo>
                    <a:pt x="3488968" y="1740486"/>
                    <a:pt x="3529400" y="1915435"/>
                    <a:pt x="3569832" y="2090384"/>
                  </a:cubicBezTo>
                </a:path>
              </a:pathLst>
            </a:custGeom>
            <a:solidFill>
              <a:schemeClr val="accent6">
                <a:lumMod val="60000"/>
                <a:lumOff val="40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a:extLst>
                <a:ext uri="{FF2B5EF4-FFF2-40B4-BE49-F238E27FC236}">
                  <a16:creationId xmlns:a16="http://schemas.microsoft.com/office/drawing/2014/main" id="{A8CCA749-4574-447A-91AF-FFD0AADBE228}"/>
                </a:ext>
                <a:ext uri="{C183D7F6-B498-43B3-948B-1728B52AA6E4}">
                  <adec:decorative xmlns:adec="http://schemas.microsoft.com/office/drawing/2017/decorative" val="1"/>
                </a:ext>
              </a:extLst>
            </p:cNvPr>
            <p:cNvSpPr/>
            <p:nvPr/>
          </p:nvSpPr>
          <p:spPr>
            <a:xfrm>
              <a:off x="401216" y="3051110"/>
              <a:ext cx="2715208" cy="262190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A193C719-02E0-47AF-99A9-9F5005303EEA}"/>
                </a:ext>
                <a:ext uri="{C183D7F6-B498-43B3-948B-1728B52AA6E4}">
                  <adec:decorative xmlns:adec="http://schemas.microsoft.com/office/drawing/2017/decorative" val="1"/>
                </a:ext>
              </a:extLst>
            </p:cNvPr>
            <p:cNvSpPr/>
            <p:nvPr/>
          </p:nvSpPr>
          <p:spPr>
            <a:xfrm>
              <a:off x="5638800" y="2313052"/>
              <a:ext cx="1275184" cy="1115948"/>
            </a:xfrm>
            <a:prstGeom prst="ellipse">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אליפסה 3">
              <a:extLst>
                <a:ext uri="{FF2B5EF4-FFF2-40B4-BE49-F238E27FC236}">
                  <a16:creationId xmlns:a16="http://schemas.microsoft.com/office/drawing/2014/main" id="{AB79DEEA-8A91-49C1-ABDC-6FCA1107AA50}"/>
                </a:ext>
                <a:ext uri="{C183D7F6-B498-43B3-948B-1728B52AA6E4}">
                  <adec:decorative xmlns:adec="http://schemas.microsoft.com/office/drawing/2017/decorative" val="1"/>
                </a:ext>
              </a:extLst>
            </p:cNvPr>
            <p:cNvSpPr/>
            <p:nvPr/>
          </p:nvSpPr>
          <p:spPr>
            <a:xfrm>
              <a:off x="6606073" y="4245428"/>
              <a:ext cx="1987421" cy="1847461"/>
            </a:xfrm>
            <a:prstGeom prst="ellipse">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אליפסה 9">
              <a:extLst>
                <a:ext uri="{FF2B5EF4-FFF2-40B4-BE49-F238E27FC236}">
                  <a16:creationId xmlns:a16="http://schemas.microsoft.com/office/drawing/2014/main" id="{097C5770-BEAA-4B92-BC77-E8816307BF59}"/>
                </a:ext>
                <a:ext uri="{C183D7F6-B498-43B3-948B-1728B52AA6E4}">
                  <adec:decorative xmlns:adec="http://schemas.microsoft.com/office/drawing/2017/decorative" val="1"/>
                </a:ext>
              </a:extLst>
            </p:cNvPr>
            <p:cNvSpPr/>
            <p:nvPr/>
          </p:nvSpPr>
          <p:spPr>
            <a:xfrm>
              <a:off x="3458547" y="4611184"/>
              <a:ext cx="1275184" cy="1115948"/>
            </a:xfrm>
            <a:prstGeom prst="ellipse">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a:extLst>
                <a:ext uri="{FF2B5EF4-FFF2-40B4-BE49-F238E27FC236}">
                  <a16:creationId xmlns:a16="http://schemas.microsoft.com/office/drawing/2014/main" id="{DD7ED99E-3EAA-4DD1-BD90-007E9A0AE00C}"/>
                </a:ext>
                <a:ext uri="{C183D7F6-B498-43B3-948B-1728B52AA6E4}">
                  <adec:decorative xmlns:adec="http://schemas.microsoft.com/office/drawing/2017/decorative" val="1"/>
                </a:ext>
              </a:extLst>
            </p:cNvPr>
            <p:cNvSpPr/>
            <p:nvPr/>
          </p:nvSpPr>
          <p:spPr>
            <a:xfrm>
              <a:off x="1872342" y="2132735"/>
              <a:ext cx="1010818" cy="99589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a:extLst>
                <a:ext uri="{FF2B5EF4-FFF2-40B4-BE49-F238E27FC236}">
                  <a16:creationId xmlns:a16="http://schemas.microsoft.com/office/drawing/2014/main" id="{04AA136C-CC71-40DC-92FC-CF186D11EA50}"/>
                </a:ext>
                <a:ext uri="{C183D7F6-B498-43B3-948B-1728B52AA6E4}">
                  <adec:decorative xmlns:adec="http://schemas.microsoft.com/office/drawing/2017/decorative" val="1"/>
                </a:ext>
              </a:extLst>
            </p:cNvPr>
            <p:cNvSpPr/>
            <p:nvPr/>
          </p:nvSpPr>
          <p:spPr>
            <a:xfrm>
              <a:off x="5075854" y="3819005"/>
              <a:ext cx="1010818" cy="99589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9" name="קבוצה 38">
              <a:extLst>
                <a:ext uri="{FF2B5EF4-FFF2-40B4-BE49-F238E27FC236}">
                  <a16:creationId xmlns:a16="http://schemas.microsoft.com/office/drawing/2014/main" id="{9CD4B003-3B63-47E4-91D4-9B3B3278A400}"/>
                </a:ext>
                <a:ext uri="{C183D7F6-B498-43B3-948B-1728B52AA6E4}">
                  <adec:decorative xmlns:adec="http://schemas.microsoft.com/office/drawing/2017/decorative" val="1"/>
                </a:ext>
              </a:extLst>
            </p:cNvPr>
            <p:cNvGrpSpPr/>
            <p:nvPr/>
          </p:nvGrpSpPr>
          <p:grpSpPr>
            <a:xfrm>
              <a:off x="2735129" y="2511120"/>
              <a:ext cx="5858365" cy="3626426"/>
              <a:chOff x="2735129" y="2511120"/>
              <a:chExt cx="5858365" cy="3626426"/>
            </a:xfrm>
          </p:grpSpPr>
          <p:cxnSp>
            <p:nvCxnSpPr>
              <p:cNvPr id="16" name="מחבר ישר 15">
                <a:extLst>
                  <a:ext uri="{FF2B5EF4-FFF2-40B4-BE49-F238E27FC236}">
                    <a16:creationId xmlns:a16="http://schemas.microsoft.com/office/drawing/2014/main" id="{94E84158-F0A7-4CCF-8C1F-569D9E54A911}"/>
                  </a:ext>
                </a:extLst>
              </p:cNvPr>
              <p:cNvCxnSpPr>
                <a:cxnSpLocks/>
              </p:cNvCxnSpPr>
              <p:nvPr/>
            </p:nvCxnSpPr>
            <p:spPr>
              <a:xfrm>
                <a:off x="3005144" y="3819005"/>
                <a:ext cx="2081557" cy="345488"/>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9" name="מחבר ישר 18">
                <a:extLst>
                  <a:ext uri="{FF2B5EF4-FFF2-40B4-BE49-F238E27FC236}">
                    <a16:creationId xmlns:a16="http://schemas.microsoft.com/office/drawing/2014/main" id="{0DEC8E60-C11B-41ED-B721-1C13CA8B0E4A}"/>
                  </a:ext>
                </a:extLst>
              </p:cNvPr>
              <p:cNvCxnSpPr>
                <a:cxnSpLocks/>
                <a:stCxn id="12" idx="5"/>
                <a:endCxn id="11" idx="2"/>
              </p:cNvCxnSpPr>
              <p:nvPr/>
            </p:nvCxnSpPr>
            <p:spPr>
              <a:xfrm>
                <a:off x="2735129" y="2982780"/>
                <a:ext cx="799618" cy="463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מחבר ישר 22">
                <a:extLst>
                  <a:ext uri="{FF2B5EF4-FFF2-40B4-BE49-F238E27FC236}">
                    <a16:creationId xmlns:a16="http://schemas.microsoft.com/office/drawing/2014/main" id="{AAFE8C19-E4F5-4861-89BF-4DEAFBA39918}"/>
                  </a:ext>
                </a:extLst>
              </p:cNvPr>
              <p:cNvCxnSpPr>
                <a:endCxn id="13" idx="1"/>
              </p:cNvCxnSpPr>
              <p:nvPr/>
            </p:nvCxnSpPr>
            <p:spPr>
              <a:xfrm>
                <a:off x="4733731" y="3338313"/>
                <a:ext cx="490154" cy="626537"/>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5" name="מחבר ישר 24">
                <a:extLst>
                  <a:ext uri="{FF2B5EF4-FFF2-40B4-BE49-F238E27FC236}">
                    <a16:creationId xmlns:a16="http://schemas.microsoft.com/office/drawing/2014/main" id="{67204C3D-3693-42BF-B86E-651E6130AAC4}"/>
                  </a:ext>
                </a:extLst>
              </p:cNvPr>
              <p:cNvCxnSpPr>
                <a:cxnSpLocks/>
                <a:endCxn id="15" idx="2"/>
              </p:cNvCxnSpPr>
              <p:nvPr/>
            </p:nvCxnSpPr>
            <p:spPr>
              <a:xfrm flipV="1">
                <a:off x="4982765" y="2511120"/>
                <a:ext cx="1959956" cy="4949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מחבר ישר 26">
                <a:extLst>
                  <a:ext uri="{FF2B5EF4-FFF2-40B4-BE49-F238E27FC236}">
                    <a16:creationId xmlns:a16="http://schemas.microsoft.com/office/drawing/2014/main" id="{13A9321B-8E71-4B7A-94E7-28769FC274C6}"/>
                  </a:ext>
                </a:extLst>
              </p:cNvPr>
              <p:cNvCxnSpPr>
                <a:cxnSpLocks/>
                <a:stCxn id="15" idx="4"/>
              </p:cNvCxnSpPr>
              <p:nvPr/>
            </p:nvCxnSpPr>
            <p:spPr>
              <a:xfrm flipH="1">
                <a:off x="5962480" y="3006056"/>
                <a:ext cx="1485650" cy="929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מחבר ישר 28">
                <a:extLst>
                  <a:ext uri="{FF2B5EF4-FFF2-40B4-BE49-F238E27FC236}">
                    <a16:creationId xmlns:a16="http://schemas.microsoft.com/office/drawing/2014/main" id="{AD756CC2-6E6E-4AD1-AF96-BE9E177C3873}"/>
                  </a:ext>
                </a:extLst>
              </p:cNvPr>
              <p:cNvCxnSpPr>
                <a:stCxn id="13" idx="2"/>
              </p:cNvCxnSpPr>
              <p:nvPr/>
            </p:nvCxnSpPr>
            <p:spPr>
              <a:xfrm flipH="1">
                <a:off x="3208061" y="4316950"/>
                <a:ext cx="1867793" cy="18040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מחבר ישר 30">
                <a:extLst>
                  <a:ext uri="{FF2B5EF4-FFF2-40B4-BE49-F238E27FC236}">
                    <a16:creationId xmlns:a16="http://schemas.microsoft.com/office/drawing/2014/main" id="{D2F68092-E186-44CF-ABC3-9F1C2C6707FD}"/>
                  </a:ext>
                </a:extLst>
              </p:cNvPr>
              <p:cNvCxnSpPr>
                <a:cxnSpLocks/>
              </p:cNvCxnSpPr>
              <p:nvPr/>
            </p:nvCxnSpPr>
            <p:spPr>
              <a:xfrm flipH="1">
                <a:off x="3116386" y="2884326"/>
                <a:ext cx="3962365" cy="1712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מחבר ישר 32">
                <a:extLst>
                  <a:ext uri="{FF2B5EF4-FFF2-40B4-BE49-F238E27FC236}">
                    <a16:creationId xmlns:a16="http://schemas.microsoft.com/office/drawing/2014/main" id="{6DBA1F51-84D3-4EBA-9130-FED24CAAE34E}"/>
                  </a:ext>
                </a:extLst>
              </p:cNvPr>
              <p:cNvCxnSpPr/>
              <p:nvPr/>
            </p:nvCxnSpPr>
            <p:spPr>
              <a:xfrm>
                <a:off x="5897216" y="4720055"/>
                <a:ext cx="2696278" cy="14174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אליפסה 39">
              <a:extLst>
                <a:ext uri="{FF2B5EF4-FFF2-40B4-BE49-F238E27FC236}">
                  <a16:creationId xmlns:a16="http://schemas.microsoft.com/office/drawing/2014/main" id="{A5469E9F-47B5-4678-94AA-81297E145B27}"/>
                </a:ext>
                <a:ext uri="{C183D7F6-B498-43B3-948B-1728B52AA6E4}">
                  <adec:decorative xmlns:adec="http://schemas.microsoft.com/office/drawing/2017/decorative" val="1"/>
                </a:ext>
              </a:extLst>
            </p:cNvPr>
            <p:cNvSpPr/>
            <p:nvPr/>
          </p:nvSpPr>
          <p:spPr>
            <a:xfrm>
              <a:off x="2638424" y="5393749"/>
              <a:ext cx="366720" cy="333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אליפסה 41">
              <a:extLst>
                <a:ext uri="{FF2B5EF4-FFF2-40B4-BE49-F238E27FC236}">
                  <a16:creationId xmlns:a16="http://schemas.microsoft.com/office/drawing/2014/main" id="{D2619170-CD80-45A3-BAB9-E104831E9553}"/>
                </a:ext>
              </a:extLst>
            </p:cNvPr>
            <p:cNvSpPr/>
            <p:nvPr/>
          </p:nvSpPr>
          <p:spPr>
            <a:xfrm>
              <a:off x="3381082" y="3575246"/>
              <a:ext cx="366720" cy="333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אליפסה 42">
              <a:extLst>
                <a:ext uri="{FF2B5EF4-FFF2-40B4-BE49-F238E27FC236}">
                  <a16:creationId xmlns:a16="http://schemas.microsoft.com/office/drawing/2014/main" id="{8E1255DF-1066-49AD-8C41-5B5ECC4D9484}"/>
                </a:ext>
              </a:extLst>
            </p:cNvPr>
            <p:cNvSpPr/>
            <p:nvPr/>
          </p:nvSpPr>
          <p:spPr>
            <a:xfrm>
              <a:off x="6305807" y="3832190"/>
              <a:ext cx="366720" cy="333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a:extLst>
                <a:ext uri="{FF2B5EF4-FFF2-40B4-BE49-F238E27FC236}">
                  <a16:creationId xmlns:a16="http://schemas.microsoft.com/office/drawing/2014/main" id="{8DB581F5-BC12-4469-AA03-9F637CDA89FC}"/>
                </a:ext>
              </a:extLst>
            </p:cNvPr>
            <p:cNvSpPr/>
            <p:nvPr/>
          </p:nvSpPr>
          <p:spPr>
            <a:xfrm>
              <a:off x="6942721" y="2016184"/>
              <a:ext cx="1010818" cy="98987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a:extLst>
                <a:ext uri="{FF2B5EF4-FFF2-40B4-BE49-F238E27FC236}">
                  <a16:creationId xmlns:a16="http://schemas.microsoft.com/office/drawing/2014/main" id="{3A46E422-0FDE-4567-99EC-352C9A4B1FFA}"/>
                </a:ext>
              </a:extLst>
            </p:cNvPr>
            <p:cNvSpPr/>
            <p:nvPr/>
          </p:nvSpPr>
          <p:spPr>
            <a:xfrm>
              <a:off x="3534747" y="2421970"/>
              <a:ext cx="1452466" cy="121422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צורה חופשית: צורה 48">
              <a:extLst>
                <a:ext uri="{FF2B5EF4-FFF2-40B4-BE49-F238E27FC236}">
                  <a16:creationId xmlns:a16="http://schemas.microsoft.com/office/drawing/2014/main" id="{74B3437B-3FC4-4B79-9CD1-2F6788442A94}"/>
                </a:ext>
              </a:extLst>
            </p:cNvPr>
            <p:cNvSpPr/>
            <p:nvPr/>
          </p:nvSpPr>
          <p:spPr>
            <a:xfrm>
              <a:off x="-718978" y="2359149"/>
              <a:ext cx="8537511" cy="3797559"/>
            </a:xfrm>
            <a:custGeom>
              <a:avLst/>
              <a:gdLst>
                <a:gd name="connsiteX0" fmla="*/ 0 w 8537511"/>
                <a:gd name="connsiteY0" fmla="*/ 0 h 3797559"/>
                <a:gd name="connsiteX1" fmla="*/ 1380931 w 8537511"/>
                <a:gd name="connsiteY1" fmla="*/ 429208 h 3797559"/>
                <a:gd name="connsiteX2" fmla="*/ 3032449 w 8537511"/>
                <a:gd name="connsiteY2" fmla="*/ 2211355 h 3797559"/>
                <a:gd name="connsiteX3" fmla="*/ 7604449 w 8537511"/>
                <a:gd name="connsiteY3" fmla="*/ 2146040 h 3797559"/>
                <a:gd name="connsiteX4" fmla="*/ 8145625 w 8537511"/>
                <a:gd name="connsiteY4" fmla="*/ 2519265 h 3797559"/>
                <a:gd name="connsiteX5" fmla="*/ 8537511 w 8537511"/>
                <a:gd name="connsiteY5" fmla="*/ 3797559 h 379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7511" h="3797559">
                  <a:moveTo>
                    <a:pt x="0" y="0"/>
                  </a:moveTo>
                  <a:cubicBezTo>
                    <a:pt x="437761" y="30324"/>
                    <a:pt x="875523" y="60649"/>
                    <a:pt x="1380931" y="429208"/>
                  </a:cubicBezTo>
                  <a:cubicBezTo>
                    <a:pt x="1886339" y="797767"/>
                    <a:pt x="1995196" y="1925216"/>
                    <a:pt x="3032449" y="2211355"/>
                  </a:cubicBezTo>
                  <a:cubicBezTo>
                    <a:pt x="4069702" y="2497494"/>
                    <a:pt x="6752253" y="2094722"/>
                    <a:pt x="7604449" y="2146040"/>
                  </a:cubicBezTo>
                  <a:cubicBezTo>
                    <a:pt x="8456645" y="2197358"/>
                    <a:pt x="7990115" y="2244012"/>
                    <a:pt x="8145625" y="2519265"/>
                  </a:cubicBezTo>
                  <a:cubicBezTo>
                    <a:pt x="8301135" y="2794518"/>
                    <a:pt x="8469087" y="3446106"/>
                    <a:pt x="8537511" y="3797559"/>
                  </a:cubicBezTo>
                </a:path>
              </a:pathLst>
            </a:custGeom>
            <a:solidFill>
              <a:schemeClr val="accent4">
                <a:lumMod val="40000"/>
                <a:lumOff val="60000"/>
                <a:alpha val="40000"/>
              </a:schemeClr>
            </a:solidFill>
            <a:ln>
              <a:solidFill>
                <a:schemeClr val="accent1">
                  <a:shade val="50000"/>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אליפסה 45">
              <a:extLst>
                <a:ext uri="{FF2B5EF4-FFF2-40B4-BE49-F238E27FC236}">
                  <a16:creationId xmlns:a16="http://schemas.microsoft.com/office/drawing/2014/main" id="{97137234-AAC3-43E8-BE26-8E1BD0D41310}"/>
                </a:ext>
              </a:extLst>
            </p:cNvPr>
            <p:cNvSpPr/>
            <p:nvPr/>
          </p:nvSpPr>
          <p:spPr>
            <a:xfrm>
              <a:off x="7173572" y="2266689"/>
              <a:ext cx="366720" cy="3333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7" name="אליפסה 46">
              <a:extLst>
                <a:ext uri="{FF2B5EF4-FFF2-40B4-BE49-F238E27FC236}">
                  <a16:creationId xmlns:a16="http://schemas.microsoft.com/office/drawing/2014/main" id="{5FC0EF7E-07F1-48BC-B67C-578EAAA1AC12}"/>
                </a:ext>
              </a:extLst>
            </p:cNvPr>
            <p:cNvSpPr/>
            <p:nvPr/>
          </p:nvSpPr>
          <p:spPr>
            <a:xfrm>
              <a:off x="3785257" y="2721616"/>
              <a:ext cx="366720" cy="333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אליפסה 47">
              <a:extLst>
                <a:ext uri="{FF2B5EF4-FFF2-40B4-BE49-F238E27FC236}">
                  <a16:creationId xmlns:a16="http://schemas.microsoft.com/office/drawing/2014/main" id="{DB2024AF-7AE8-459D-8C32-28BF26D51DEC}"/>
                </a:ext>
              </a:extLst>
            </p:cNvPr>
            <p:cNvSpPr/>
            <p:nvPr/>
          </p:nvSpPr>
          <p:spPr>
            <a:xfrm>
              <a:off x="5960343" y="5211724"/>
              <a:ext cx="366720" cy="3333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8" name="קבוצה 57">
              <a:extLst>
                <a:ext uri="{FF2B5EF4-FFF2-40B4-BE49-F238E27FC236}">
                  <a16:creationId xmlns:a16="http://schemas.microsoft.com/office/drawing/2014/main" id="{D3CB6DD9-389E-4ECA-9AAE-51E69598505D}"/>
                </a:ext>
              </a:extLst>
            </p:cNvPr>
            <p:cNvGrpSpPr/>
            <p:nvPr/>
          </p:nvGrpSpPr>
          <p:grpSpPr>
            <a:xfrm>
              <a:off x="7708797" y="3654241"/>
              <a:ext cx="951519" cy="459558"/>
              <a:chOff x="7600247" y="3364209"/>
              <a:chExt cx="951519" cy="459558"/>
            </a:xfrm>
          </p:grpSpPr>
          <p:sp>
            <p:nvSpPr>
              <p:cNvPr id="57" name="מלבן 56">
                <a:extLst>
                  <a:ext uri="{FF2B5EF4-FFF2-40B4-BE49-F238E27FC236}">
                    <a16:creationId xmlns:a16="http://schemas.microsoft.com/office/drawing/2014/main" id="{27B2B481-67E3-47E5-9D14-64D1F2C97C43}"/>
                  </a:ext>
                </a:extLst>
              </p:cNvPr>
              <p:cNvSpPr/>
              <p:nvPr/>
            </p:nvSpPr>
            <p:spPr>
              <a:xfrm rot="19815303">
                <a:off x="7600247" y="3364209"/>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מלבן 58">
                <a:extLst>
                  <a:ext uri="{FF2B5EF4-FFF2-40B4-BE49-F238E27FC236}">
                    <a16:creationId xmlns:a16="http://schemas.microsoft.com/office/drawing/2014/main" id="{065B92E7-5767-457A-8F3D-212152238E41}"/>
                  </a:ext>
                </a:extLst>
              </p:cNvPr>
              <p:cNvSpPr/>
              <p:nvPr/>
            </p:nvSpPr>
            <p:spPr>
              <a:xfrm rot="19815303">
                <a:off x="7684665" y="3528551"/>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מלבן 59">
                <a:extLst>
                  <a:ext uri="{FF2B5EF4-FFF2-40B4-BE49-F238E27FC236}">
                    <a16:creationId xmlns:a16="http://schemas.microsoft.com/office/drawing/2014/main" id="{835C2C2D-94ED-4A58-86B3-A1684F53D138}"/>
                  </a:ext>
                </a:extLst>
              </p:cNvPr>
              <p:cNvSpPr/>
              <p:nvPr/>
            </p:nvSpPr>
            <p:spPr>
              <a:xfrm rot="19815303">
                <a:off x="7771175" y="3682695"/>
                <a:ext cx="780591" cy="141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074" name="קבוצה 3073">
              <a:extLst>
                <a:ext uri="{FF2B5EF4-FFF2-40B4-BE49-F238E27FC236}">
                  <a16:creationId xmlns:a16="http://schemas.microsoft.com/office/drawing/2014/main" id="{761EF18F-84CA-4C5B-928B-0BA66D90A652}"/>
                </a:ext>
              </a:extLst>
            </p:cNvPr>
            <p:cNvGrpSpPr/>
            <p:nvPr/>
          </p:nvGrpSpPr>
          <p:grpSpPr>
            <a:xfrm>
              <a:off x="2985395" y="2434835"/>
              <a:ext cx="461129" cy="498718"/>
              <a:chOff x="3087456" y="2360423"/>
              <a:chExt cx="461129" cy="498718"/>
            </a:xfrm>
          </p:grpSpPr>
          <p:grpSp>
            <p:nvGrpSpPr>
              <p:cNvPr id="3073" name="קבוצה 3072">
                <a:extLst>
                  <a:ext uri="{FF2B5EF4-FFF2-40B4-BE49-F238E27FC236}">
                    <a16:creationId xmlns:a16="http://schemas.microsoft.com/office/drawing/2014/main" id="{E0356512-231A-4262-BA82-A7EAC021E62D}"/>
                  </a:ext>
                </a:extLst>
              </p:cNvPr>
              <p:cNvGrpSpPr/>
              <p:nvPr/>
            </p:nvGrpSpPr>
            <p:grpSpPr>
              <a:xfrm>
                <a:off x="3087456" y="2360423"/>
                <a:ext cx="457927" cy="327250"/>
                <a:chOff x="3087649" y="2397780"/>
                <a:chExt cx="457927" cy="327250"/>
              </a:xfrm>
            </p:grpSpPr>
            <p:sp>
              <p:nvSpPr>
                <p:cNvPr id="3072" name="מלבן 3071">
                  <a:extLst>
                    <a:ext uri="{FF2B5EF4-FFF2-40B4-BE49-F238E27FC236}">
                      <a16:creationId xmlns:a16="http://schemas.microsoft.com/office/drawing/2014/main" id="{05FC25B4-7F33-4ABE-A988-C36E0B0FA418}"/>
                    </a:ext>
                  </a:extLst>
                </p:cNvPr>
                <p:cNvSpPr/>
                <p:nvPr/>
              </p:nvSpPr>
              <p:spPr>
                <a:xfrm>
                  <a:off x="3087649" y="2397780"/>
                  <a:ext cx="447098" cy="864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6" name="מלבן 65">
                  <a:extLst>
                    <a:ext uri="{FF2B5EF4-FFF2-40B4-BE49-F238E27FC236}">
                      <a16:creationId xmlns:a16="http://schemas.microsoft.com/office/drawing/2014/main" id="{47A5DBF8-956E-4676-8D36-9F493313230B}"/>
                    </a:ext>
                  </a:extLst>
                </p:cNvPr>
                <p:cNvSpPr/>
                <p:nvPr/>
              </p:nvSpPr>
              <p:spPr>
                <a:xfrm>
                  <a:off x="3095880" y="2513290"/>
                  <a:ext cx="447098" cy="864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7" name="מלבן 66">
                  <a:extLst>
                    <a:ext uri="{FF2B5EF4-FFF2-40B4-BE49-F238E27FC236}">
                      <a16:creationId xmlns:a16="http://schemas.microsoft.com/office/drawing/2014/main" id="{4635BAB0-E49A-4EC2-9204-3EA3F676EB61}"/>
                    </a:ext>
                  </a:extLst>
                </p:cNvPr>
                <p:cNvSpPr/>
                <p:nvPr/>
              </p:nvSpPr>
              <p:spPr>
                <a:xfrm>
                  <a:off x="3098478" y="2638587"/>
                  <a:ext cx="447098" cy="864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68" name="מלבן 67">
                <a:extLst>
                  <a:ext uri="{FF2B5EF4-FFF2-40B4-BE49-F238E27FC236}">
                    <a16:creationId xmlns:a16="http://schemas.microsoft.com/office/drawing/2014/main" id="{F8F84B61-5DC2-497D-9E23-9B67C5CD2D9D}"/>
                  </a:ext>
                </a:extLst>
              </p:cNvPr>
              <p:cNvSpPr/>
              <p:nvPr/>
            </p:nvSpPr>
            <p:spPr>
              <a:xfrm>
                <a:off x="3101487" y="2759028"/>
                <a:ext cx="447098" cy="10011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71" name="קבוצה 70">
              <a:extLst>
                <a:ext uri="{FF2B5EF4-FFF2-40B4-BE49-F238E27FC236}">
                  <a16:creationId xmlns:a16="http://schemas.microsoft.com/office/drawing/2014/main" id="{706D412D-C536-4B06-8C53-1C77CEC38197}"/>
                </a:ext>
              </a:extLst>
            </p:cNvPr>
            <p:cNvGrpSpPr/>
            <p:nvPr/>
          </p:nvGrpSpPr>
          <p:grpSpPr>
            <a:xfrm>
              <a:off x="2997418" y="3118358"/>
              <a:ext cx="461129" cy="498718"/>
              <a:chOff x="3087456" y="2360423"/>
              <a:chExt cx="461129" cy="498718"/>
            </a:xfrm>
          </p:grpSpPr>
          <p:grpSp>
            <p:nvGrpSpPr>
              <p:cNvPr id="72" name="קבוצה 71">
                <a:extLst>
                  <a:ext uri="{FF2B5EF4-FFF2-40B4-BE49-F238E27FC236}">
                    <a16:creationId xmlns:a16="http://schemas.microsoft.com/office/drawing/2014/main" id="{7E41289A-AC74-4EC4-B107-8E0C6D89CD66}"/>
                  </a:ext>
                </a:extLst>
              </p:cNvPr>
              <p:cNvGrpSpPr/>
              <p:nvPr/>
            </p:nvGrpSpPr>
            <p:grpSpPr>
              <a:xfrm>
                <a:off x="3087456" y="2360423"/>
                <a:ext cx="457927" cy="327250"/>
                <a:chOff x="3087649" y="2397780"/>
                <a:chExt cx="457927" cy="327250"/>
              </a:xfrm>
            </p:grpSpPr>
            <p:sp>
              <p:nvSpPr>
                <p:cNvPr id="74" name="מלבן 73">
                  <a:extLst>
                    <a:ext uri="{FF2B5EF4-FFF2-40B4-BE49-F238E27FC236}">
                      <a16:creationId xmlns:a16="http://schemas.microsoft.com/office/drawing/2014/main" id="{BCD725C8-3352-48C0-A267-1E5B7EBD7B3B}"/>
                    </a:ext>
                  </a:extLst>
                </p:cNvPr>
                <p:cNvSpPr/>
                <p:nvPr/>
              </p:nvSpPr>
              <p:spPr>
                <a:xfrm>
                  <a:off x="3087649" y="2397780"/>
                  <a:ext cx="447098" cy="864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5" name="מלבן 74">
                  <a:extLst>
                    <a:ext uri="{FF2B5EF4-FFF2-40B4-BE49-F238E27FC236}">
                      <a16:creationId xmlns:a16="http://schemas.microsoft.com/office/drawing/2014/main" id="{9432EF14-CEAE-428C-9EFD-425106A15834}"/>
                    </a:ext>
                  </a:extLst>
                </p:cNvPr>
                <p:cNvSpPr/>
                <p:nvPr/>
              </p:nvSpPr>
              <p:spPr>
                <a:xfrm>
                  <a:off x="3095880" y="2513290"/>
                  <a:ext cx="447098" cy="864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מלבן 75">
                  <a:extLst>
                    <a:ext uri="{FF2B5EF4-FFF2-40B4-BE49-F238E27FC236}">
                      <a16:creationId xmlns:a16="http://schemas.microsoft.com/office/drawing/2014/main" id="{EDD23E3B-5840-4A23-874A-16D903BD00B1}"/>
                    </a:ext>
                  </a:extLst>
                </p:cNvPr>
                <p:cNvSpPr/>
                <p:nvPr/>
              </p:nvSpPr>
              <p:spPr>
                <a:xfrm>
                  <a:off x="3098478" y="2638587"/>
                  <a:ext cx="447098" cy="864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73" name="מלבן 72">
                <a:extLst>
                  <a:ext uri="{FF2B5EF4-FFF2-40B4-BE49-F238E27FC236}">
                    <a16:creationId xmlns:a16="http://schemas.microsoft.com/office/drawing/2014/main" id="{D95140E0-D002-4F6A-878D-DA62B3BA9B09}"/>
                  </a:ext>
                </a:extLst>
              </p:cNvPr>
              <p:cNvSpPr/>
              <p:nvPr/>
            </p:nvSpPr>
            <p:spPr>
              <a:xfrm>
                <a:off x="3101487" y="2759028"/>
                <a:ext cx="447098" cy="10011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075" name="תיבת טקסט 3074">
              <a:extLst>
                <a:ext uri="{FF2B5EF4-FFF2-40B4-BE49-F238E27FC236}">
                  <a16:creationId xmlns:a16="http://schemas.microsoft.com/office/drawing/2014/main" id="{84A0AD4C-1FA2-4CCD-AA88-6E1D860A4686}"/>
                </a:ext>
              </a:extLst>
            </p:cNvPr>
            <p:cNvSpPr txBox="1"/>
            <p:nvPr/>
          </p:nvSpPr>
          <p:spPr>
            <a:xfrm>
              <a:off x="7431661" y="2933121"/>
              <a:ext cx="1182111" cy="646331"/>
            </a:xfrm>
            <a:prstGeom prst="rect">
              <a:avLst/>
            </a:prstGeom>
            <a:noFill/>
          </p:spPr>
          <p:txBody>
            <a:bodyPr wrap="square" rtlCol="1">
              <a:spAutoFit/>
            </a:bodyPr>
            <a:lstStyle/>
            <a:p>
              <a:r>
                <a:rPr lang="he-IL" i="1" dirty="0"/>
                <a:t>מסדרונות אקולוגיים</a:t>
              </a:r>
            </a:p>
          </p:txBody>
        </p:sp>
        <p:sp>
          <p:nvSpPr>
            <p:cNvPr id="86" name="תיבת טקסט 85">
              <a:extLst>
                <a:ext uri="{FF2B5EF4-FFF2-40B4-BE49-F238E27FC236}">
                  <a16:creationId xmlns:a16="http://schemas.microsoft.com/office/drawing/2014/main" id="{97F47E5F-A987-4A52-BC3F-583E28BC578D}"/>
                </a:ext>
              </a:extLst>
            </p:cNvPr>
            <p:cNvSpPr txBox="1"/>
            <p:nvPr/>
          </p:nvSpPr>
          <p:spPr>
            <a:xfrm>
              <a:off x="232303" y="4814895"/>
              <a:ext cx="2360071" cy="646331"/>
            </a:xfrm>
            <a:prstGeom prst="rect">
              <a:avLst/>
            </a:prstGeom>
            <a:noFill/>
          </p:spPr>
          <p:txBody>
            <a:bodyPr wrap="square" rtlCol="1">
              <a:spAutoFit/>
            </a:bodyPr>
            <a:lstStyle/>
            <a:p>
              <a:r>
                <a:rPr lang="he-IL" i="1" dirty="0"/>
                <a:t>שינויי אקלים:</a:t>
              </a:r>
            </a:p>
            <a:p>
              <a:r>
                <a:rPr lang="he-IL" i="1" dirty="0"/>
                <a:t>תהליכים </a:t>
              </a:r>
              <a:r>
                <a:rPr lang="he-IL" i="1" dirty="0" err="1"/>
                <a:t>וארועי</a:t>
              </a:r>
              <a:r>
                <a:rPr lang="he-IL" i="1" dirty="0"/>
                <a:t> קיצון</a:t>
              </a:r>
            </a:p>
          </p:txBody>
        </p:sp>
      </p:grpSp>
    </p:spTree>
    <p:extLst>
      <p:ext uri="{BB962C8B-B14F-4D97-AF65-F5344CB8AC3E}">
        <p14:creationId xmlns:p14="http://schemas.microsoft.com/office/powerpoint/2010/main" val="14436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strips(downLeft)">
                                      <p:cBhvr>
                                        <p:cTn id="7" dur="500"/>
                                        <p:tgtEl>
                                          <p:spTgt spid="78"/>
                                        </p:tgtEl>
                                      </p:cBhvr>
                                    </p:animEffect>
                                  </p:childTnLst>
                                </p:cTn>
                              </p:par>
                              <p:par>
                                <p:cTn id="8" presetID="18" presetClass="entr" presetSubtype="12"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strips(down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strips(downLeft)">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F8843249-7A79-4947-9130-E544EF76E378}"/>
              </a:ext>
            </a:extLst>
          </p:cNvPr>
          <p:cNvSpPr txBox="1">
            <a:spLocks noGrp="1"/>
          </p:cNvSpPr>
          <p:nvPr>
            <p:ph type="title" idx="4294967295"/>
          </p:nvPr>
        </p:nvSpPr>
        <p:spPr>
          <a:xfrm>
            <a:off x="2638424" y="358104"/>
            <a:ext cx="5782324"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נקודת המוצא: שמירת טבע  </a:t>
            </a:r>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855868A9-39DA-4F0B-AA6B-1DFA8717BE52}"/>
              </a:ext>
            </a:extLst>
          </p:cNvPr>
          <p:cNvSpPr txBox="1"/>
          <p:nvPr/>
        </p:nvSpPr>
        <p:spPr>
          <a:xfrm>
            <a:off x="501455" y="1037717"/>
            <a:ext cx="7795597" cy="1477328"/>
          </a:xfrm>
          <a:prstGeom prst="rect">
            <a:avLst/>
          </a:prstGeom>
          <a:noFill/>
          <a:ln>
            <a:noFill/>
          </a:ln>
        </p:spPr>
        <p:txBody>
          <a:bodyPr wrap="square" rtlCol="1">
            <a:spAutoFit/>
          </a:bodyPr>
          <a:lstStyle/>
          <a:p>
            <a:pPr algn="r"/>
            <a:r>
              <a:rPr lang="he-IL" dirty="0">
                <a:solidFill>
                  <a:srgbClr val="FF0000"/>
                </a:solidFill>
              </a:rPr>
              <a:t>שלושה איומים על רווחתו והמשך קיומו של האדם </a:t>
            </a:r>
            <a:r>
              <a:rPr lang="he-IL" i="1" dirty="0">
                <a:solidFill>
                  <a:srgbClr val="FF0000"/>
                </a:solidFill>
              </a:rPr>
              <a:t>פסגת עולם ריו 1992:</a:t>
            </a:r>
          </a:p>
          <a:p>
            <a:pPr algn="r"/>
            <a:endParaRPr lang="he-IL" dirty="0">
              <a:solidFill>
                <a:srgbClr val="FF0000"/>
              </a:solidFill>
            </a:endParaRPr>
          </a:p>
          <a:p>
            <a:pPr marL="285750" indent="-285750" algn="r" rtl="1">
              <a:buFont typeface="Arial" panose="020B0604020202020204" pitchFamily="34" charset="0"/>
              <a:buChar char="•"/>
            </a:pPr>
            <a:r>
              <a:rPr lang="he-IL" dirty="0">
                <a:solidFill>
                  <a:srgbClr val="FF0000"/>
                </a:solidFill>
              </a:rPr>
              <a:t>הדרדרות המגוון הביולוגי – אובדן אקוסיסטמות, בתי גידול והכחדת מינים</a:t>
            </a:r>
          </a:p>
          <a:p>
            <a:pPr marL="285750" indent="-285750" algn="r" rtl="1">
              <a:buFont typeface="Arial" panose="020B0604020202020204" pitchFamily="34" charset="0"/>
              <a:buChar char="•"/>
            </a:pPr>
            <a:r>
              <a:rPr lang="he-IL" dirty="0">
                <a:solidFill>
                  <a:srgbClr val="FF0000"/>
                </a:solidFill>
              </a:rPr>
              <a:t>שינויי אקלים</a:t>
            </a:r>
          </a:p>
          <a:p>
            <a:pPr marL="285750" indent="-285750" algn="r" rtl="1">
              <a:buFont typeface="Arial" panose="020B0604020202020204" pitchFamily="34" charset="0"/>
              <a:buChar char="•"/>
            </a:pPr>
            <a:r>
              <a:rPr lang="he-IL" dirty="0">
                <a:solidFill>
                  <a:srgbClr val="FF0000"/>
                </a:solidFill>
              </a:rPr>
              <a:t>תהליכי </a:t>
            </a:r>
            <a:r>
              <a:rPr lang="he-IL" dirty="0" err="1">
                <a:solidFill>
                  <a:srgbClr val="FF0000"/>
                </a:solidFill>
              </a:rPr>
              <a:t>מידבור</a:t>
            </a:r>
            <a:endParaRPr lang="he-IL" dirty="0">
              <a:solidFill>
                <a:srgbClr val="FF0000"/>
              </a:solidFill>
            </a:endParaRPr>
          </a:p>
        </p:txBody>
      </p:sp>
      <p:sp>
        <p:nvSpPr>
          <p:cNvPr id="4" name="תיבת טקסט 3">
            <a:extLst>
              <a:ext uri="{FF2B5EF4-FFF2-40B4-BE49-F238E27FC236}">
                <a16:creationId xmlns:a16="http://schemas.microsoft.com/office/drawing/2014/main" id="{69A9C8C7-C597-40EA-AF49-47C0B45C818F}"/>
              </a:ext>
            </a:extLst>
          </p:cNvPr>
          <p:cNvSpPr txBox="1"/>
          <p:nvPr/>
        </p:nvSpPr>
        <p:spPr>
          <a:xfrm>
            <a:off x="501455" y="2635246"/>
            <a:ext cx="7795597" cy="1200329"/>
          </a:xfrm>
          <a:prstGeom prst="rect">
            <a:avLst/>
          </a:prstGeom>
          <a:noFill/>
          <a:ln>
            <a:solidFill>
              <a:schemeClr val="tx1"/>
            </a:solidFill>
          </a:ln>
        </p:spPr>
        <p:txBody>
          <a:bodyPr wrap="square" rtlCol="1">
            <a:spAutoFit/>
          </a:bodyPr>
          <a:lstStyle/>
          <a:p>
            <a:pPr algn="r"/>
            <a:r>
              <a:rPr lang="he-IL" b="1" dirty="0"/>
              <a:t>בעידן של איום ממשי על המגוון הביולוגי (והאדם)</a:t>
            </a:r>
          </a:p>
          <a:p>
            <a:pPr algn="r"/>
            <a:endParaRPr lang="he-IL" b="1" dirty="0"/>
          </a:p>
          <a:p>
            <a:pPr algn="r"/>
            <a:r>
              <a:rPr lang="he-IL" b="1" dirty="0"/>
              <a:t>צריך לחזק את מערכות הטבע בכל מקום משמעותי מבחינת הבטחת קיום של משאבים ותהליכים טבעיים (ולא לפי גבולות אדמיניסטרטיביים)</a:t>
            </a:r>
            <a:endParaRPr lang="he-IL" dirty="0"/>
          </a:p>
        </p:txBody>
      </p:sp>
      <p:pic>
        <p:nvPicPr>
          <p:cNvPr id="15" name="תמונה 14" descr="תמונה שמכילה דשא, חוץ, ברז כיבוי, אש&#10;&#10;התיאור נוצר באופן אוטומטי">
            <a:extLst>
              <a:ext uri="{FF2B5EF4-FFF2-40B4-BE49-F238E27FC236}">
                <a16:creationId xmlns:a16="http://schemas.microsoft.com/office/drawing/2014/main" id="{DC668385-B463-4BCE-8742-BEADD9DAF1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61453"/>
            <a:ext cx="9144000" cy="2696547"/>
          </a:xfrm>
          <a:prstGeom prst="rect">
            <a:avLst/>
          </a:prstGeom>
        </p:spPr>
      </p:pic>
      <p:sp>
        <p:nvSpPr>
          <p:cNvPr id="16" name="תיבת טקסט 15">
            <a:extLst>
              <a:ext uri="{FF2B5EF4-FFF2-40B4-BE49-F238E27FC236}">
                <a16:creationId xmlns:a16="http://schemas.microsoft.com/office/drawing/2014/main" id="{9D845090-1887-4998-B9D0-F85615157420}"/>
              </a:ext>
            </a:extLst>
          </p:cNvPr>
          <p:cNvSpPr txBox="1"/>
          <p:nvPr/>
        </p:nvSpPr>
        <p:spPr>
          <a:xfrm>
            <a:off x="232303" y="6326155"/>
            <a:ext cx="3546595" cy="369332"/>
          </a:xfrm>
          <a:prstGeom prst="rect">
            <a:avLst/>
          </a:prstGeom>
          <a:noFill/>
        </p:spPr>
        <p:txBody>
          <a:bodyPr wrap="square" rtlCol="1">
            <a:spAutoFit/>
          </a:bodyPr>
          <a:lstStyle/>
          <a:p>
            <a:r>
              <a:rPr lang="he-IL" dirty="0"/>
              <a:t>פארק נחל לכיש  - אשדוד</a:t>
            </a:r>
          </a:p>
        </p:txBody>
      </p:sp>
    </p:spTree>
    <p:extLst>
      <p:ext uri="{BB962C8B-B14F-4D97-AF65-F5344CB8AC3E}">
        <p14:creationId xmlns:p14="http://schemas.microsoft.com/office/powerpoint/2010/main" val="3828291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תוצאת תמונה עבור פתח תקווה">
            <a:extLst>
              <a:ext uri="{FF2B5EF4-FFF2-40B4-BE49-F238E27FC236}">
                <a16:creationId xmlns:a16="http://schemas.microsoft.com/office/drawing/2014/main" id="{CF32BCB2-A36C-4BD3-90F2-67672B20D2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482" y="1099819"/>
            <a:ext cx="8029884" cy="5608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F67D77EC-320D-4DED-A696-5B2EE4853A77}"/>
              </a:ext>
            </a:extLst>
          </p:cNvPr>
          <p:cNvSpPr txBox="1">
            <a:spLocks noGrp="1"/>
          </p:cNvSpPr>
          <p:nvPr>
            <p:ph type="title" idx="4294967295"/>
          </p:nvPr>
        </p:nvSpPr>
        <p:spPr>
          <a:xfrm>
            <a:off x="1934052" y="358104"/>
            <a:ext cx="6730314"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טבע בעיר: מהי מידת המעורבות הנכונה של </a:t>
            </a:r>
            <a:r>
              <a:rPr kumimoji="0" lang="he-IL" sz="2400" b="1" i="0" u="none" strike="noStrike" kern="1200" cap="none" spc="0" normalizeH="0" baseline="0" noProof="0" dirty="0" err="1">
                <a:ln>
                  <a:noFill/>
                </a:ln>
                <a:solidFill>
                  <a:schemeClr val="bg1"/>
                </a:solidFill>
                <a:effectLst/>
                <a:uLnTx/>
                <a:uFillTx/>
                <a:latin typeface="+mn-lt"/>
                <a:ea typeface="+mn-ea"/>
                <a:cs typeface="+mn-cs"/>
              </a:rPr>
              <a:t>רט"ג</a:t>
            </a:r>
            <a:r>
              <a:rPr kumimoji="0" lang="he-IL" sz="2400" b="1" i="0" u="none" strike="noStrike" kern="1200" cap="none" spc="0" normalizeH="0" baseline="0" noProof="0" dirty="0">
                <a:ln>
                  <a:noFill/>
                </a:ln>
                <a:solidFill>
                  <a:schemeClr val="bg1"/>
                </a:solidFill>
                <a:effectLst/>
                <a:uLnTx/>
                <a:uFillTx/>
                <a:latin typeface="+mn-lt"/>
                <a:ea typeface="+mn-ea"/>
                <a:cs typeface="+mn-cs"/>
              </a:rPr>
              <a:t> ?</a:t>
            </a:r>
          </a:p>
        </p:txBody>
      </p:sp>
    </p:spTree>
    <p:extLst>
      <p:ext uri="{BB962C8B-B14F-4D97-AF65-F5344CB8AC3E}">
        <p14:creationId xmlns:p14="http://schemas.microsoft.com/office/powerpoint/2010/main" val="429078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5BB68-AAEB-47D9-B508-DC3B56FE4A8A}"/>
              </a:ext>
            </a:extLst>
          </p:cNvPr>
          <p:cNvSpPr txBox="1"/>
          <p:nvPr/>
        </p:nvSpPr>
        <p:spPr>
          <a:xfrm>
            <a:off x="1136823" y="1499285"/>
            <a:ext cx="7265772" cy="923330"/>
          </a:xfrm>
          <a:prstGeom prst="rect">
            <a:avLst/>
          </a:prstGeom>
          <a:noFill/>
        </p:spPr>
        <p:txBody>
          <a:bodyPr wrap="square" rtlCol="1">
            <a:spAutoFit/>
          </a:bodyPr>
          <a:lstStyle/>
          <a:p>
            <a:pPr algn="r" rtl="1"/>
            <a:r>
              <a:rPr lang="he-IL" i="1" dirty="0"/>
              <a:t>הוגש כחומר רקע לקבלת החלטות ולקביעת מדיניות</a:t>
            </a:r>
          </a:p>
          <a:p>
            <a:pPr algn="r" rtl="1"/>
            <a:endParaRPr lang="he-IL" i="1" dirty="0"/>
          </a:p>
          <a:p>
            <a:pPr algn="r" rtl="1"/>
            <a:r>
              <a:rPr lang="he-IL" i="1" dirty="0"/>
              <a:t>איריס ברנשטיין ויערה ישראלי</a:t>
            </a:r>
          </a:p>
        </p:txBody>
      </p:sp>
      <p:sp>
        <p:nvSpPr>
          <p:cNvPr id="3" name="TextBox 2">
            <a:extLst>
              <a:ext uri="{FF2B5EF4-FFF2-40B4-BE49-F238E27FC236}">
                <a16:creationId xmlns:a16="http://schemas.microsoft.com/office/drawing/2014/main" id="{2A19DA32-009E-4563-A191-070ED270168F}"/>
              </a:ext>
            </a:extLst>
          </p:cNvPr>
          <p:cNvSpPr txBox="1"/>
          <p:nvPr/>
        </p:nvSpPr>
        <p:spPr>
          <a:xfrm>
            <a:off x="-43088" y="3932714"/>
            <a:ext cx="3674075" cy="1200329"/>
          </a:xfrm>
          <a:prstGeom prst="rect">
            <a:avLst/>
          </a:prstGeom>
          <a:noFill/>
        </p:spPr>
        <p:txBody>
          <a:bodyPr wrap="square" rtlCol="1">
            <a:spAutoFit/>
          </a:bodyPr>
          <a:lstStyle/>
          <a:p>
            <a:pPr marL="285750" indent="-285750" algn="r" rtl="1">
              <a:buFont typeface="Arial" panose="020B0604020202020204" pitchFamily="34" charset="0"/>
              <a:buChar char="•"/>
            </a:pPr>
            <a:r>
              <a:rPr lang="he-IL" dirty="0">
                <a:solidFill>
                  <a:srgbClr val="004D3D"/>
                </a:solidFill>
              </a:rPr>
              <a:t>סקירת ספרות עולמית</a:t>
            </a:r>
          </a:p>
          <a:p>
            <a:pPr marL="285750" indent="-285750" algn="r" rtl="1">
              <a:buFont typeface="Arial" panose="020B0604020202020204" pitchFamily="34" charset="0"/>
              <a:buChar char="•"/>
            </a:pPr>
            <a:r>
              <a:rPr lang="he-IL" dirty="0">
                <a:solidFill>
                  <a:srgbClr val="004D3D"/>
                </a:solidFill>
              </a:rPr>
              <a:t>סקירת "טבע עירוני" בישראל</a:t>
            </a:r>
          </a:p>
          <a:p>
            <a:pPr marL="285750" indent="-285750" algn="r" rtl="1">
              <a:buFont typeface="Arial" panose="020B0604020202020204" pitchFamily="34" charset="0"/>
              <a:buChar char="•"/>
            </a:pPr>
            <a:r>
              <a:rPr lang="he-IL" dirty="0">
                <a:solidFill>
                  <a:srgbClr val="004D3D"/>
                </a:solidFill>
              </a:rPr>
              <a:t>תובנות ומסקנות</a:t>
            </a:r>
          </a:p>
          <a:p>
            <a:pPr algn="r"/>
            <a:endParaRPr lang="he-IL" dirty="0">
              <a:solidFill>
                <a:srgbClr val="004D3D"/>
              </a:solidFill>
            </a:endParaRPr>
          </a:p>
        </p:txBody>
      </p:sp>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22422"/>
            <a:ext cx="9144000" cy="996778"/>
          </a:xfrm>
          <a:prstGeom prst="rect">
            <a:avLst/>
          </a:prstGeom>
          <a:solidFill>
            <a:srgbClr val="004D3D"/>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F8843249-7A79-4947-9130-E544EF76E378}"/>
              </a:ext>
            </a:extLst>
          </p:cNvPr>
          <p:cNvSpPr txBox="1">
            <a:spLocks noGrp="1"/>
          </p:cNvSpPr>
          <p:nvPr>
            <p:ph type="title" idx="4294967295"/>
          </p:nvPr>
        </p:nvSpPr>
        <p:spPr>
          <a:xfrm>
            <a:off x="1672281" y="502508"/>
            <a:ext cx="6730314"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מסמך טבע עירוני עבור </a:t>
            </a:r>
            <a:r>
              <a:rPr kumimoji="0" lang="he-IL" sz="2400" b="1" i="0" u="none" strike="noStrike" kern="1200" cap="none" spc="0" normalizeH="0" baseline="0" noProof="0" dirty="0" err="1">
                <a:ln>
                  <a:noFill/>
                </a:ln>
                <a:solidFill>
                  <a:schemeClr val="bg1"/>
                </a:solidFill>
                <a:effectLst/>
                <a:uLnTx/>
                <a:uFillTx/>
                <a:latin typeface="+mn-lt"/>
                <a:ea typeface="+mn-ea"/>
                <a:cs typeface="+mn-cs"/>
              </a:rPr>
              <a:t>רט"ג</a:t>
            </a:r>
            <a:endParaRPr kumimoji="0" lang="he-IL" sz="2400" b="1" i="0" u="none" strike="noStrike" kern="1200" cap="none" spc="0" normalizeH="0" baseline="0" noProof="0" dirty="0">
              <a:ln>
                <a:noFill/>
              </a:ln>
              <a:solidFill>
                <a:schemeClr val="bg1"/>
              </a:solidFill>
              <a:effectLst/>
              <a:uLnTx/>
              <a:uFillTx/>
              <a:latin typeface="+mn-lt"/>
              <a:ea typeface="+mn-ea"/>
              <a:cs typeface="+mn-cs"/>
            </a:endParaRPr>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0376" y="222423"/>
            <a:ext cx="1643574" cy="996778"/>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B865654F-F565-47CF-B327-85A89E9C440C}"/>
              </a:ext>
            </a:extLst>
          </p:cNvPr>
          <p:cNvSpPr txBox="1"/>
          <p:nvPr/>
        </p:nvSpPr>
        <p:spPr>
          <a:xfrm>
            <a:off x="3934212" y="6013017"/>
            <a:ext cx="1520890" cy="584775"/>
          </a:xfrm>
          <a:prstGeom prst="rect">
            <a:avLst/>
          </a:prstGeom>
          <a:noFill/>
        </p:spPr>
        <p:txBody>
          <a:bodyPr wrap="square" rtlCol="1">
            <a:spAutoFit/>
          </a:bodyPr>
          <a:lstStyle/>
          <a:p>
            <a:r>
              <a:rPr lang="he-IL" sz="1600" i="1" dirty="0">
                <a:solidFill>
                  <a:schemeClr val="bg1"/>
                </a:solidFill>
              </a:rPr>
              <a:t>צילום:</a:t>
            </a:r>
          </a:p>
          <a:p>
            <a:r>
              <a:rPr lang="he-IL" sz="1600" i="1" dirty="0">
                <a:solidFill>
                  <a:schemeClr val="bg1"/>
                </a:solidFill>
              </a:rPr>
              <a:t>יערה ישראלי</a:t>
            </a:r>
          </a:p>
        </p:txBody>
      </p:sp>
      <p:pic>
        <p:nvPicPr>
          <p:cNvPr id="11" name="תמונה 10">
            <a:extLst>
              <a:ext uri="{FF2B5EF4-FFF2-40B4-BE49-F238E27FC236}">
                <a16:creationId xmlns:a16="http://schemas.microsoft.com/office/drawing/2014/main" id="{7B4DF1A2-FE89-4AE8-B3B1-368EC34E9B3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0627" y="2504986"/>
            <a:ext cx="5147945" cy="3860800"/>
          </a:xfrm>
          <a:prstGeom prst="rect">
            <a:avLst/>
          </a:prstGeom>
          <a:noFill/>
          <a:ln w="9525">
            <a:noFill/>
            <a:miter lim="800000"/>
            <a:headEnd/>
            <a:tailEnd/>
          </a:ln>
        </p:spPr>
      </p:pic>
      <p:sp>
        <p:nvSpPr>
          <p:cNvPr id="4" name="תיבת טקסט 3">
            <a:extLst>
              <a:ext uri="{FF2B5EF4-FFF2-40B4-BE49-F238E27FC236}">
                <a16:creationId xmlns:a16="http://schemas.microsoft.com/office/drawing/2014/main" id="{865C46E3-7F92-4824-B3A4-6AD0691C25AD}"/>
              </a:ext>
            </a:extLst>
          </p:cNvPr>
          <p:cNvSpPr txBox="1"/>
          <p:nvPr/>
        </p:nvSpPr>
        <p:spPr>
          <a:xfrm>
            <a:off x="3750627" y="6370922"/>
            <a:ext cx="2387600" cy="307777"/>
          </a:xfrm>
          <a:prstGeom prst="rect">
            <a:avLst/>
          </a:prstGeom>
          <a:noFill/>
        </p:spPr>
        <p:txBody>
          <a:bodyPr wrap="square" rtlCol="1">
            <a:spAutoFit/>
          </a:bodyPr>
          <a:lstStyle/>
          <a:p>
            <a:r>
              <a:rPr lang="he-IL" sz="1400" i="1" dirty="0"/>
              <a:t>צילום: יערה ישראלי</a:t>
            </a:r>
          </a:p>
        </p:txBody>
      </p:sp>
    </p:spTree>
    <p:extLst>
      <p:ext uri="{BB962C8B-B14F-4D97-AF65-F5344CB8AC3E}">
        <p14:creationId xmlns:p14="http://schemas.microsoft.com/office/powerpoint/2010/main" val="918941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F67D77EC-320D-4DED-A696-5B2EE4853A77}"/>
              </a:ext>
            </a:extLst>
          </p:cNvPr>
          <p:cNvSpPr txBox="1">
            <a:spLocks noGrp="1"/>
          </p:cNvSpPr>
          <p:nvPr>
            <p:ph type="title" idx="4294967295"/>
          </p:nvPr>
        </p:nvSpPr>
        <p:spPr>
          <a:xfrm>
            <a:off x="1934052" y="358104"/>
            <a:ext cx="6730314"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סוגים שונים של מפגשים בין עיר וטבע</a:t>
            </a:r>
          </a:p>
        </p:txBody>
      </p:sp>
      <p:pic>
        <p:nvPicPr>
          <p:cNvPr id="3" name="תמונה 2" descr="תמונה שמכילה מפה&#10;&#10;התיאור נוצר באופן אוטומטי">
            <a:extLst>
              <a:ext uri="{FF2B5EF4-FFF2-40B4-BE49-F238E27FC236}">
                <a16:creationId xmlns:a16="http://schemas.microsoft.com/office/drawing/2014/main" id="{B858E313-4D8E-4585-9F7E-1B6BEF6BD5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579" y="1903444"/>
            <a:ext cx="5695135" cy="3974841"/>
          </a:xfrm>
          <a:prstGeom prst="rect">
            <a:avLst/>
          </a:prstGeom>
        </p:spPr>
      </p:pic>
      <p:sp>
        <p:nvSpPr>
          <p:cNvPr id="4" name="תיבת טקסט 3">
            <a:extLst>
              <a:ext uri="{FF2B5EF4-FFF2-40B4-BE49-F238E27FC236}">
                <a16:creationId xmlns:a16="http://schemas.microsoft.com/office/drawing/2014/main" id="{4624829A-9F22-4417-9407-1D8675BB3656}"/>
              </a:ext>
            </a:extLst>
          </p:cNvPr>
          <p:cNvSpPr txBox="1"/>
          <p:nvPr/>
        </p:nvSpPr>
        <p:spPr>
          <a:xfrm>
            <a:off x="1790899" y="1072447"/>
            <a:ext cx="7016620" cy="830997"/>
          </a:xfrm>
          <a:prstGeom prst="rect">
            <a:avLst/>
          </a:prstGeom>
          <a:noFill/>
        </p:spPr>
        <p:txBody>
          <a:bodyPr wrap="square" rtlCol="1">
            <a:spAutoFit/>
          </a:bodyPr>
          <a:lstStyle/>
          <a:p>
            <a:pPr algn="r"/>
            <a:r>
              <a:rPr lang="he-IL" sz="2400" b="1" dirty="0"/>
              <a:t>ייעוד שמורת טבע בתוך עיר</a:t>
            </a:r>
          </a:p>
          <a:p>
            <a:pPr algn="r"/>
            <a:endParaRPr lang="he-IL" sz="2400" b="1" dirty="0"/>
          </a:p>
        </p:txBody>
      </p:sp>
      <p:sp>
        <p:nvSpPr>
          <p:cNvPr id="7" name="תיבת טקסט 6">
            <a:extLst>
              <a:ext uri="{FF2B5EF4-FFF2-40B4-BE49-F238E27FC236}">
                <a16:creationId xmlns:a16="http://schemas.microsoft.com/office/drawing/2014/main" id="{B9B8D18D-2FC7-497F-944A-7EEA5EA3C17B}"/>
              </a:ext>
            </a:extLst>
          </p:cNvPr>
          <p:cNvSpPr txBox="1"/>
          <p:nvPr/>
        </p:nvSpPr>
        <p:spPr>
          <a:xfrm>
            <a:off x="2444620" y="3127872"/>
            <a:ext cx="2845837" cy="369332"/>
          </a:xfrm>
          <a:prstGeom prst="rect">
            <a:avLst/>
          </a:prstGeom>
          <a:noFill/>
        </p:spPr>
        <p:txBody>
          <a:bodyPr wrap="square" rtlCol="1">
            <a:spAutoFit/>
          </a:bodyPr>
          <a:lstStyle/>
          <a:p>
            <a:pPr algn="r" rtl="1"/>
            <a:r>
              <a:rPr lang="he-IL" dirty="0"/>
              <a:t>שמורת טבע מתלול צורים</a:t>
            </a:r>
          </a:p>
        </p:txBody>
      </p:sp>
      <p:sp>
        <p:nvSpPr>
          <p:cNvPr id="13" name="תיבת טקסט 12">
            <a:extLst>
              <a:ext uri="{FF2B5EF4-FFF2-40B4-BE49-F238E27FC236}">
                <a16:creationId xmlns:a16="http://schemas.microsoft.com/office/drawing/2014/main" id="{4D88DAC1-FD57-497F-B793-5A8BC2B9E821}"/>
              </a:ext>
            </a:extLst>
          </p:cNvPr>
          <p:cNvSpPr txBox="1"/>
          <p:nvPr/>
        </p:nvSpPr>
        <p:spPr>
          <a:xfrm>
            <a:off x="3732245" y="4143535"/>
            <a:ext cx="1785257" cy="369332"/>
          </a:xfrm>
          <a:prstGeom prst="rect">
            <a:avLst/>
          </a:prstGeom>
          <a:solidFill>
            <a:schemeClr val="bg1">
              <a:lumMod val="95000"/>
              <a:alpha val="60000"/>
            </a:schemeClr>
          </a:solidFill>
        </p:spPr>
        <p:txBody>
          <a:bodyPr wrap="square" rtlCol="1">
            <a:spAutoFit/>
          </a:bodyPr>
          <a:lstStyle/>
          <a:p>
            <a:pPr algn="r" rtl="1"/>
            <a:r>
              <a:rPr lang="he-IL" dirty="0"/>
              <a:t>מגדל כרום</a:t>
            </a:r>
          </a:p>
        </p:txBody>
      </p:sp>
      <p:sp>
        <p:nvSpPr>
          <p:cNvPr id="8" name="חץ: למטה 7">
            <a:extLst>
              <a:ext uri="{FF2B5EF4-FFF2-40B4-BE49-F238E27FC236}">
                <a16:creationId xmlns:a16="http://schemas.microsoft.com/office/drawing/2014/main" id="{6D15DF17-8D06-4708-9EB9-2053DB1BCAD6}"/>
              </a:ext>
              <a:ext uri="{C183D7F6-B498-43B3-948B-1728B52AA6E4}">
                <adec:decorative xmlns:adec="http://schemas.microsoft.com/office/drawing/2017/decorative" val="1"/>
              </a:ext>
            </a:extLst>
          </p:cNvPr>
          <p:cNvSpPr/>
          <p:nvPr/>
        </p:nvSpPr>
        <p:spPr>
          <a:xfrm>
            <a:off x="7282832" y="2109752"/>
            <a:ext cx="419878" cy="788437"/>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תיבת טקסט 13">
            <a:extLst>
              <a:ext uri="{FF2B5EF4-FFF2-40B4-BE49-F238E27FC236}">
                <a16:creationId xmlns:a16="http://schemas.microsoft.com/office/drawing/2014/main" id="{2E4E6FB8-A9FD-44A5-8B1C-A55A19C9931B}"/>
              </a:ext>
            </a:extLst>
          </p:cNvPr>
          <p:cNvSpPr txBox="1"/>
          <p:nvPr/>
        </p:nvSpPr>
        <p:spPr>
          <a:xfrm>
            <a:off x="6140122" y="3312538"/>
            <a:ext cx="2705299" cy="2585323"/>
          </a:xfrm>
          <a:prstGeom prst="rect">
            <a:avLst/>
          </a:prstGeom>
          <a:noFill/>
        </p:spPr>
        <p:txBody>
          <a:bodyPr wrap="square" rtlCol="1">
            <a:spAutoFit/>
          </a:bodyPr>
          <a:lstStyle/>
          <a:p>
            <a:pPr algn="r"/>
            <a:r>
              <a:rPr lang="he-IL" b="1" dirty="0"/>
              <a:t>מוצע ליצר הפרדה ניהולית באמצעות מניעה של קביעת גבול קו כחול בתוך ייעוד של שטח מוגן</a:t>
            </a:r>
          </a:p>
          <a:p>
            <a:pPr algn="r"/>
            <a:endParaRPr lang="he-IL" b="1" dirty="0"/>
          </a:p>
          <a:p>
            <a:pPr algn="r"/>
            <a:endParaRPr lang="he-IL" b="1" dirty="0"/>
          </a:p>
          <a:p>
            <a:pPr algn="r"/>
            <a:r>
              <a:rPr lang="he-IL" i="1" dirty="0"/>
              <a:t>מנהלי שטח: מוצע </a:t>
            </a:r>
            <a:r>
              <a:rPr lang="he-IL" i="1" dirty="0" err="1"/>
              <a:t>שרט"ג</a:t>
            </a:r>
            <a:r>
              <a:rPr lang="he-IL" i="1" dirty="0"/>
              <a:t> וקק"ל</a:t>
            </a:r>
            <a:r>
              <a:rPr lang="he-IL" i="1" u="sng" dirty="0"/>
              <a:t> יפעלו למנוע מצבים </a:t>
            </a:r>
            <a:r>
              <a:rPr lang="he-IL" i="1" dirty="0"/>
              <a:t>דומים בעתיד</a:t>
            </a:r>
          </a:p>
        </p:txBody>
      </p:sp>
      <p:cxnSp>
        <p:nvCxnSpPr>
          <p:cNvPr id="10" name="מחבר ישר 9">
            <a:extLst>
              <a:ext uri="{FF2B5EF4-FFF2-40B4-BE49-F238E27FC236}">
                <a16:creationId xmlns:a16="http://schemas.microsoft.com/office/drawing/2014/main" id="{4AA51477-A9D0-4552-B1A7-EC88820B4111}"/>
              </a:ext>
              <a:ext uri="{C183D7F6-B498-43B3-948B-1728B52AA6E4}">
                <adec:decorative xmlns:adec="http://schemas.microsoft.com/office/drawing/2017/decorative" val="1"/>
              </a:ext>
            </a:extLst>
          </p:cNvPr>
          <p:cNvCxnSpPr>
            <a:cxnSpLocks/>
          </p:cNvCxnSpPr>
          <p:nvPr/>
        </p:nvCxnSpPr>
        <p:spPr>
          <a:xfrm flipV="1">
            <a:off x="4524375" y="6143625"/>
            <a:ext cx="609600" cy="95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תיבת טקסט 16">
            <a:extLst>
              <a:ext uri="{FF2B5EF4-FFF2-40B4-BE49-F238E27FC236}">
                <a16:creationId xmlns:a16="http://schemas.microsoft.com/office/drawing/2014/main" id="{442CBE3C-66D2-4A07-BBFC-E4D710C763B8}"/>
              </a:ext>
            </a:extLst>
          </p:cNvPr>
          <p:cNvSpPr txBox="1"/>
          <p:nvPr/>
        </p:nvSpPr>
        <p:spPr>
          <a:xfrm>
            <a:off x="2300773" y="5953949"/>
            <a:ext cx="2324100" cy="369332"/>
          </a:xfrm>
          <a:prstGeom prst="rect">
            <a:avLst/>
          </a:prstGeom>
          <a:noFill/>
        </p:spPr>
        <p:txBody>
          <a:bodyPr wrap="square" rtlCol="1">
            <a:spAutoFit/>
          </a:bodyPr>
          <a:lstStyle/>
          <a:p>
            <a:r>
              <a:rPr lang="he-IL" dirty="0"/>
              <a:t>פוליגון דיור מאושר</a:t>
            </a:r>
          </a:p>
        </p:txBody>
      </p:sp>
      <p:cxnSp>
        <p:nvCxnSpPr>
          <p:cNvPr id="19" name="מחבר ישר 18">
            <a:extLst>
              <a:ext uri="{FF2B5EF4-FFF2-40B4-BE49-F238E27FC236}">
                <a16:creationId xmlns:a16="http://schemas.microsoft.com/office/drawing/2014/main" id="{972E2138-F28E-48AE-BCFA-EBED74036B7D}"/>
              </a:ext>
              <a:ext uri="{C183D7F6-B498-43B3-948B-1728B52AA6E4}">
                <adec:decorative xmlns:adec="http://schemas.microsoft.com/office/drawing/2017/decorative" val="1"/>
              </a:ext>
            </a:extLst>
          </p:cNvPr>
          <p:cNvCxnSpPr>
            <a:cxnSpLocks/>
          </p:cNvCxnSpPr>
          <p:nvPr/>
        </p:nvCxnSpPr>
        <p:spPr>
          <a:xfrm flipV="1">
            <a:off x="4524375" y="6546706"/>
            <a:ext cx="609600" cy="9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תיבת טקסט 19">
            <a:extLst>
              <a:ext uri="{FF2B5EF4-FFF2-40B4-BE49-F238E27FC236}">
                <a16:creationId xmlns:a16="http://schemas.microsoft.com/office/drawing/2014/main" id="{FBE2851D-4725-4421-BF07-A3224FC8DBAB}"/>
              </a:ext>
            </a:extLst>
          </p:cNvPr>
          <p:cNvSpPr txBox="1"/>
          <p:nvPr/>
        </p:nvSpPr>
        <p:spPr>
          <a:xfrm>
            <a:off x="2110273" y="6324549"/>
            <a:ext cx="2324100" cy="369332"/>
          </a:xfrm>
          <a:prstGeom prst="rect">
            <a:avLst/>
          </a:prstGeom>
          <a:noFill/>
        </p:spPr>
        <p:txBody>
          <a:bodyPr wrap="square" rtlCol="1">
            <a:spAutoFit/>
          </a:bodyPr>
          <a:lstStyle/>
          <a:p>
            <a:r>
              <a:rPr lang="he-IL" dirty="0"/>
              <a:t>פוליגון דיור אסטרטגי</a:t>
            </a:r>
          </a:p>
        </p:txBody>
      </p:sp>
    </p:spTree>
    <p:extLst>
      <p:ext uri="{BB962C8B-B14F-4D97-AF65-F5344CB8AC3E}">
        <p14:creationId xmlns:p14="http://schemas.microsoft.com/office/powerpoint/2010/main" val="328057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53F3225-089A-4659-9BFB-AF482018F8FC}"/>
              </a:ext>
              <a:ext uri="{C183D7F6-B498-43B3-948B-1728B52AA6E4}">
                <adec:decorative xmlns:adec="http://schemas.microsoft.com/office/drawing/2017/decorative" val="1"/>
              </a:ext>
            </a:extLst>
          </p:cNvPr>
          <p:cNvSpPr/>
          <p:nvPr/>
        </p:nvSpPr>
        <p:spPr>
          <a:xfrm>
            <a:off x="0" y="275903"/>
            <a:ext cx="9144000" cy="641613"/>
          </a:xfrm>
          <a:prstGeom prst="rect">
            <a:avLst/>
          </a:prstGeom>
          <a:solidFill>
            <a:srgbClr val="00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חברי מליאת רשות הטבע והגנים – רשות הטבע והגנים">
            <a:extLst>
              <a:ext uri="{FF2B5EF4-FFF2-40B4-BE49-F238E27FC236}">
                <a16:creationId xmlns:a16="http://schemas.microsoft.com/office/drawing/2014/main" id="{5237B995-5698-4BDA-8CF6-880AA18110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303" y="275903"/>
            <a:ext cx="940812" cy="626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a:extLst>
              <a:ext uri="{FF2B5EF4-FFF2-40B4-BE49-F238E27FC236}">
                <a16:creationId xmlns:a16="http://schemas.microsoft.com/office/drawing/2014/main" id="{F67D77EC-320D-4DED-A696-5B2EE4853A77}"/>
              </a:ext>
            </a:extLst>
          </p:cNvPr>
          <p:cNvSpPr txBox="1">
            <a:spLocks noGrp="1"/>
          </p:cNvSpPr>
          <p:nvPr>
            <p:ph type="title" idx="4294967295"/>
          </p:nvPr>
        </p:nvSpPr>
        <p:spPr>
          <a:xfrm>
            <a:off x="1934052" y="358104"/>
            <a:ext cx="6730314" cy="4616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mn-ea"/>
                <a:cs typeface="+mn-cs"/>
              </a:rPr>
              <a:t>לשאוף להפרדה ניהולית ברורה</a:t>
            </a:r>
          </a:p>
        </p:txBody>
      </p:sp>
      <p:pic>
        <p:nvPicPr>
          <p:cNvPr id="15" name="Picture 23" descr="מצב קיים">
            <a:extLst>
              <a:ext uri="{FF2B5EF4-FFF2-40B4-BE49-F238E27FC236}">
                <a16:creationId xmlns:a16="http://schemas.microsoft.com/office/drawing/2014/main" id="{9E14EAC3-BA25-4FC3-B480-8BFBBBE69735}"/>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811765" y="1214390"/>
            <a:ext cx="3962862" cy="3606165"/>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6" name="Picture 24" descr="מצב מוצע">
            <a:extLst>
              <a:ext uri="{FF2B5EF4-FFF2-40B4-BE49-F238E27FC236}">
                <a16:creationId xmlns:a16="http://schemas.microsoft.com/office/drawing/2014/main" id="{83EEB2D6-07E0-4487-A7E3-B8D9132830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69375" y="1214391"/>
            <a:ext cx="3851910" cy="3606165"/>
          </a:xfrm>
          <a:prstGeom prst="rect">
            <a:avLst/>
          </a:prstGeom>
          <a:noFill/>
          <a:ln>
            <a:solidFill>
              <a:schemeClr val="tx1"/>
            </a:solidFill>
          </a:ln>
          <a:extLst>
            <a:ext uri="{53640926-AAD7-44D8-BBD7-CCE9431645EC}">
              <a14:shadowObscured xmlns:a14="http://schemas.microsoft.com/office/drawing/2010/main"/>
            </a:ext>
          </a:extLst>
        </p:spPr>
      </p:pic>
      <p:sp>
        <p:nvSpPr>
          <p:cNvPr id="17" name="תיבת טקסט 16">
            <a:extLst>
              <a:ext uri="{FF2B5EF4-FFF2-40B4-BE49-F238E27FC236}">
                <a16:creationId xmlns:a16="http://schemas.microsoft.com/office/drawing/2014/main" id="{33DB1485-E7D9-4872-BCCF-60D3D799224A}"/>
              </a:ext>
            </a:extLst>
          </p:cNvPr>
          <p:cNvSpPr txBox="1"/>
          <p:nvPr/>
        </p:nvSpPr>
        <p:spPr>
          <a:xfrm>
            <a:off x="369375" y="5232080"/>
            <a:ext cx="8294991" cy="903324"/>
          </a:xfrm>
          <a:prstGeom prst="rect">
            <a:avLst/>
          </a:prstGeom>
          <a:noFill/>
        </p:spPr>
        <p:txBody>
          <a:bodyPr wrap="square">
            <a:spAutoFit/>
          </a:bodyPr>
          <a:lstStyle/>
          <a:p>
            <a:pPr algn="r" rtl="1">
              <a:lnSpc>
                <a:spcPct val="115000"/>
              </a:lnSpc>
            </a:pPr>
            <a:r>
              <a:rPr lang="he-IL" dirty="0">
                <a:effectLst/>
                <a:latin typeface="Times New Roman" panose="02020603050405020304" pitchFamily="18" charset="0"/>
                <a:ea typeface="Times New Roman" panose="02020603050405020304" pitchFamily="18" charset="0"/>
              </a:rPr>
              <a:t>תכנית מתאר ראש העין 2020 -חלופה</a:t>
            </a:r>
            <a:endParaRPr lang="en-US" dirty="0">
              <a:effectLst/>
              <a:latin typeface="Times New Roman" panose="02020603050405020304" pitchFamily="18" charset="0"/>
              <a:ea typeface="Times New Roman" panose="02020603050405020304" pitchFamily="18" charset="0"/>
            </a:endParaRPr>
          </a:p>
          <a:p>
            <a:pPr algn="r"/>
            <a:r>
              <a:rPr lang="he-IL" sz="1600" dirty="0">
                <a:effectLst/>
                <a:ea typeface="Times New Roman" panose="02020603050405020304" pitchFamily="18" charset="0"/>
              </a:rPr>
              <a:t>במצב מוצע העיר ראש העין תרחיב את גבולה הדרומי באלפי דונמים ותכיל בתוכה שמורות ויערות. </a:t>
            </a:r>
          </a:p>
          <a:p>
            <a:pPr algn="r"/>
            <a:r>
              <a:rPr lang="he-IL" sz="1600" dirty="0">
                <a:effectLst/>
                <a:ea typeface="Times New Roman" panose="02020603050405020304" pitchFamily="18" charset="0"/>
              </a:rPr>
              <a:t>בנוסף, </a:t>
            </a:r>
            <a:r>
              <a:rPr lang="he-IL" sz="1600" dirty="0" err="1">
                <a:effectLst/>
                <a:ea typeface="Times New Roman" panose="02020603050405020304" pitchFamily="18" charset="0"/>
              </a:rPr>
              <a:t>התכנית</a:t>
            </a:r>
            <a:r>
              <a:rPr lang="he-IL" sz="1600" dirty="0">
                <a:effectLst/>
                <a:ea typeface="Times New Roman" panose="02020603050405020304" pitchFamily="18" charset="0"/>
              </a:rPr>
              <a:t> מציעה להפוך שמורת טבע מוכרזת לגן לאומי מוכרז וליער</a:t>
            </a:r>
            <a:endParaRPr lang="he-IL" sz="1600" dirty="0"/>
          </a:p>
        </p:txBody>
      </p:sp>
      <p:sp>
        <p:nvSpPr>
          <p:cNvPr id="9" name="תיבת טקסט 8">
            <a:extLst>
              <a:ext uri="{FF2B5EF4-FFF2-40B4-BE49-F238E27FC236}">
                <a16:creationId xmlns:a16="http://schemas.microsoft.com/office/drawing/2014/main" id="{5FDD2233-8E22-4E61-A447-8C7FA0A23816}"/>
              </a:ext>
            </a:extLst>
          </p:cNvPr>
          <p:cNvSpPr txBox="1"/>
          <p:nvPr/>
        </p:nvSpPr>
        <p:spPr>
          <a:xfrm>
            <a:off x="7632441" y="4841652"/>
            <a:ext cx="1414480" cy="369332"/>
          </a:xfrm>
          <a:prstGeom prst="rect">
            <a:avLst/>
          </a:prstGeom>
          <a:noFill/>
        </p:spPr>
        <p:txBody>
          <a:bodyPr wrap="square" rtlCol="1">
            <a:spAutoFit/>
          </a:bodyPr>
          <a:lstStyle/>
          <a:p>
            <a:r>
              <a:rPr lang="he-IL" b="1" dirty="0"/>
              <a:t>מצב קיים</a:t>
            </a:r>
          </a:p>
        </p:txBody>
      </p:sp>
      <p:sp>
        <p:nvSpPr>
          <p:cNvPr id="18" name="תיבת טקסט 17">
            <a:extLst>
              <a:ext uri="{FF2B5EF4-FFF2-40B4-BE49-F238E27FC236}">
                <a16:creationId xmlns:a16="http://schemas.microsoft.com/office/drawing/2014/main" id="{73EEA564-336D-4A27-83BB-9842E71C5B3D}"/>
              </a:ext>
            </a:extLst>
          </p:cNvPr>
          <p:cNvSpPr txBox="1"/>
          <p:nvPr/>
        </p:nvSpPr>
        <p:spPr>
          <a:xfrm>
            <a:off x="3157520" y="4841652"/>
            <a:ext cx="1414480" cy="369332"/>
          </a:xfrm>
          <a:prstGeom prst="rect">
            <a:avLst/>
          </a:prstGeom>
          <a:noFill/>
        </p:spPr>
        <p:txBody>
          <a:bodyPr wrap="square" rtlCol="1">
            <a:spAutoFit/>
          </a:bodyPr>
          <a:lstStyle/>
          <a:p>
            <a:r>
              <a:rPr lang="he-IL" b="1" dirty="0"/>
              <a:t>מצב מוצע</a:t>
            </a:r>
          </a:p>
        </p:txBody>
      </p:sp>
    </p:spTree>
    <p:extLst>
      <p:ext uri="{BB962C8B-B14F-4D97-AF65-F5344CB8AC3E}">
        <p14:creationId xmlns:p14="http://schemas.microsoft.com/office/powerpoint/2010/main" val="169119050"/>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יצוב מותאם אישי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753</TotalTime>
  <Words>1081</Words>
  <Application>Microsoft Office PowerPoint</Application>
  <PresentationFormat>‫הצגה על המסך (4:3)</PresentationFormat>
  <Paragraphs>188</Paragraphs>
  <Slides>23</Slides>
  <Notes>0</Notes>
  <HiddenSlides>0</HiddenSlides>
  <MMClips>0</MMClips>
  <ScaleCrop>false</ScaleCrop>
  <HeadingPairs>
    <vt:vector size="6" baseType="variant">
      <vt:variant>
        <vt:lpstr>גופנים בשימוש</vt:lpstr>
      </vt:variant>
      <vt:variant>
        <vt:i4>8</vt:i4>
      </vt:variant>
      <vt:variant>
        <vt:lpstr>ערכת נושא</vt:lpstr>
      </vt:variant>
      <vt:variant>
        <vt:i4>3</vt:i4>
      </vt:variant>
      <vt:variant>
        <vt:lpstr>כותרות שקופיות</vt:lpstr>
      </vt:variant>
      <vt:variant>
        <vt:i4>23</vt:i4>
      </vt:variant>
    </vt:vector>
  </HeadingPairs>
  <TitlesOfParts>
    <vt:vector size="34" baseType="lpstr">
      <vt:lpstr>Arial</vt:lpstr>
      <vt:lpstr>Calibri</vt:lpstr>
      <vt:lpstr>Calibri Light</vt:lpstr>
      <vt:lpstr>Heebo</vt:lpstr>
      <vt:lpstr>Retina-Book</vt:lpstr>
      <vt:lpstr>Tahoma</vt:lpstr>
      <vt:lpstr>Times New Roman</vt:lpstr>
      <vt:lpstr>Wingdings</vt:lpstr>
      <vt:lpstr>ערכת נושא Office</vt:lpstr>
      <vt:lpstr>עיצוב מותאם אישית</vt:lpstr>
      <vt:lpstr>Office Theme</vt:lpstr>
      <vt:lpstr>כנס רשות הטבע והגנים מרץ 2022</vt:lpstr>
      <vt:lpstr>תהליכים מתעצמים דורשים פתרונות</vt:lpstr>
      <vt:lpstr>אתגרים </vt:lpstr>
      <vt:lpstr>כדי לשמור על הטבע צריך יותר משטחים מוגנים</vt:lpstr>
      <vt:lpstr>נקודת המוצא: שמירת טבע  </vt:lpstr>
      <vt:lpstr>טבע בעיר: מהי מידת המעורבות הנכונה של רט"ג ?</vt:lpstr>
      <vt:lpstr>מסמך טבע עירוני עבור רט"ג</vt:lpstr>
      <vt:lpstr>סוגים שונים של מפגשים בין עיר וטבע</vt:lpstr>
      <vt:lpstr>לשאוף להפרדה ניהולית ברורה</vt:lpstr>
      <vt:lpstr>מנהל אחד למערכת רציפה של שטחים פתוחים</vt:lpstr>
      <vt:lpstr>ובתוך העיר: מנהל אחד למערכת עירונית</vt:lpstr>
      <vt:lpstr>איפה צריכה להיות מערבות רט"ג – הסתכלות ארצית</vt:lpstr>
      <vt:lpstr>הסתכלות ארצית</vt:lpstr>
      <vt:lpstr>בכל ישוב דגשים ייחודיים משלו בהתאם למאפייני המקום והאוכלוסייה</vt:lpstr>
      <vt:lpstr>תשתיות ירוקות כפתרון על המגוון הביולוגי</vt:lpstr>
      <vt:lpstr>תשתיות ירוקות כבסיס מוצלח לשילוב טבע עירוני במנגנון העירוני</vt:lpstr>
      <vt:lpstr>תשתיות ירוקות כפתרון על המגוון הביולוגי</vt:lpstr>
      <vt:lpstr>תשתיות ירוקות כפתרון לשמירה ולניהול טבע עירוני בר קיימא</vt:lpstr>
      <vt:lpstr>ניו יורק</vt:lpstr>
      <vt:lpstr>רשת המים כבסיס של התשתיות הירוקות</vt:lpstr>
      <vt:lpstr>ניו יורק: ניהול נגר בימי גשם, משולב בהעצמה של המגוון הביולוגי וסיפוח פחמן</vt:lpstr>
      <vt:lpstr>מילווקי - להכניס טבע איפה שאפשר</vt:lpstr>
      <vt:lpstr>סיכום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איריס ברנשטיין</dc:creator>
  <cp:lastModifiedBy>גילה גרטל</cp:lastModifiedBy>
  <cp:revision>32</cp:revision>
  <dcterms:created xsi:type="dcterms:W3CDTF">2022-03-07T07:41:11Z</dcterms:created>
  <dcterms:modified xsi:type="dcterms:W3CDTF">2023-11-13T11:37:27Z</dcterms:modified>
</cp:coreProperties>
</file>