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8"/>
  </p:notesMasterIdLst>
  <p:handoutMasterIdLst>
    <p:handoutMasterId r:id="rId19"/>
  </p:handoutMasterIdLst>
  <p:sldIdLst>
    <p:sldId id="256" r:id="rId4"/>
    <p:sldId id="267" r:id="rId5"/>
    <p:sldId id="268" r:id="rId6"/>
    <p:sldId id="286" r:id="rId7"/>
    <p:sldId id="270" r:id="rId8"/>
    <p:sldId id="284" r:id="rId9"/>
    <p:sldId id="283" r:id="rId10"/>
    <p:sldId id="285" r:id="rId11"/>
    <p:sldId id="269" r:id="rId12"/>
    <p:sldId id="288" r:id="rId13"/>
    <p:sldId id="279" r:id="rId14"/>
    <p:sldId id="287" r:id="rId15"/>
    <p:sldId id="265" r:id="rId16"/>
    <p:sldId id="28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37"/>
    <a:srgbClr val="20413A"/>
    <a:srgbClr val="B59CC6"/>
    <a:srgbClr val="E87159"/>
    <a:srgbClr val="49BDF0"/>
    <a:srgbClr val="E76D1A"/>
    <a:srgbClr val="EB7255"/>
    <a:srgbClr val="EB7154"/>
    <a:srgbClr val="B8D82B"/>
    <a:srgbClr val="F8E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סגנון בהיר 1 - הדגשה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5" autoAdjust="0"/>
    <p:restoredTop sz="86388" autoAdjust="0"/>
  </p:normalViewPr>
  <p:slideViewPr>
    <p:cSldViewPr snapToGrid="0" showGuides="1">
      <p:cViewPr varScale="1">
        <p:scale>
          <a:sx n="57" d="100"/>
          <a:sy n="57" d="100"/>
        </p:scale>
        <p:origin x="236" y="772"/>
      </p:cViewPr>
      <p:guideLst>
        <p:guide orient="horz" pos="2160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89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2AD2-E159-493C-B36B-56A56D87A572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F21D-9888-4C21-B75E-8DCB990ECD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7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C3AE5-A434-4F95-8D28-093488A647E5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BC8D-DB39-46D7-9837-478B9C6F3B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7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26861"/>
            <a:ext cx="9144000" cy="3228988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64368" y="1266092"/>
            <a:ext cx="4026877" cy="71343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ראשית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97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23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21"/>
          <a:stretch/>
        </p:blipFill>
        <p:spPr bwMode="auto">
          <a:xfrm>
            <a:off x="0" y="5322013"/>
            <a:ext cx="2825393" cy="15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2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26" name="Picture 2" descr="G:\שיווק\איורים\איורים ים\איורים ים\איורים-ים-1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74" r="-4390"/>
          <a:stretch/>
        </p:blipFill>
        <p:spPr bwMode="auto">
          <a:xfrm>
            <a:off x="0" y="4878388"/>
            <a:ext cx="2629431" cy="197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7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170" name="Picture 2" descr="G:\שיווק\איורים\איורים PNG\IURIM-49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66" y="4443361"/>
            <a:ext cx="2322165" cy="14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48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146" name="Picture 2" descr="G:\שיווק\איורים\איורים PNG\IURIM-45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3585680"/>
            <a:ext cx="1639052" cy="234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4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88"/>
          <a:stretch/>
        </p:blipFill>
        <p:spPr>
          <a:xfrm>
            <a:off x="1100664" y="4594835"/>
            <a:ext cx="2160000" cy="13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94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3074" name="Picture 2" descr="G:\שיווק\איורים\איורים ים\איורים ים\איורים-ים-22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1" y="4865954"/>
            <a:ext cx="3063991" cy="108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7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44" y="3784223"/>
            <a:ext cx="2160000" cy="21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18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1026" name="Picture 2" descr="G:\שיווק\איורים\איורים PNG\איורים עיבוד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14276"/>
            <a:ext cx="4244874" cy="17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121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5122" name="Picture 2" descr="G:\שיווק\איורים\איורים PNG\IURIM-36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213688"/>
            <a:ext cx="3130831" cy="172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661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1" name="Picture 3" descr="G:\שיווק\איורים\איורים PNG\IURIM-41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03456"/>
            <a:ext cx="2075193" cy="183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2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194" name="Picture 2" descr="G:\שיווק\איורים\איורים PNG\IURIM-67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275" y="4428161"/>
            <a:ext cx="1643864" cy="242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634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2050" name="Picture 2" descr="G:\שיווק\איורים\איורים ים\איורים ים\איורים-ים-3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4356374"/>
            <a:ext cx="3092521" cy="15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95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7603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F8E258"/>
                </a:solidFill>
                <a:cs typeface="+mn-cs"/>
              </a:defRPr>
            </a:lvl1pPr>
          </a:lstStyle>
          <a:p>
            <a:r>
              <a:rPr lang="he-IL" dirty="0"/>
              <a:t>שער משנה (חוצץ)</a:t>
            </a:r>
            <a:endParaRPr lang="en-GB" dirty="0"/>
          </a:p>
        </p:txBody>
      </p:sp>
      <p:pic>
        <p:nvPicPr>
          <p:cNvPr id="4098" name="Picture 2" descr="G:\שיווק\איורים\איורים PNG\IURIM-24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13495"/>
            <a:ext cx="2553377" cy="142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235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69924" y="1902525"/>
            <a:ext cx="5500886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49BDF0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216025"/>
            <a:ext cx="3084513" cy="5641975"/>
          </a:xfrm>
        </p:spPr>
        <p:txBody>
          <a:bodyPr/>
          <a:lstStyle/>
          <a:p>
            <a:r>
              <a:rPr lang="he-IL" dirty="0"/>
              <a:t>תמונה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926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1188" y="1902525"/>
            <a:ext cx="4449622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70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16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5889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056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18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29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342519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34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8105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132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8982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338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2660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4768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7CA76F-CF7A-45DE-B899-6F71CFE16570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12E914-4662-470B-87B8-D23E92BC0AC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4903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369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9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229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2050" name="Picture 2" descr="G:\שיווק\איורים\איורים PNG\IURIM-40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71" y="4634857"/>
            <a:ext cx="2327061" cy="222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228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1115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1654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9589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7647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3124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76384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5652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59CC6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98000"/>
            <a:ext cx="204988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8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20" y="4698000"/>
            <a:ext cx="214278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3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3074" name="Picture 2" descr="G:\שיווק\איורים\איורים PNG\IURIM-46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303839"/>
            <a:ext cx="2638097" cy="15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0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EB7255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0274" y="5430160"/>
            <a:ext cx="2438948" cy="143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962" y="1902525"/>
            <a:ext cx="7423848" cy="318161"/>
          </a:xfrm>
        </p:spPr>
        <p:txBody>
          <a:bodyPr>
            <a:noAutofit/>
          </a:bodyPr>
          <a:lstStyle>
            <a:lvl1pPr algn="r">
              <a:defRPr sz="3800" b="1">
                <a:solidFill>
                  <a:srgbClr val="B8D82B"/>
                </a:solidFill>
                <a:cs typeface="+mn-cs"/>
              </a:defRPr>
            </a:lvl1pPr>
          </a:lstStyle>
          <a:p>
            <a:r>
              <a:rPr lang="he-IL" dirty="0"/>
              <a:t>כותרת לדוגמה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41573" y="2262383"/>
            <a:ext cx="5329237" cy="523875"/>
          </a:xfrm>
        </p:spPr>
        <p:txBody>
          <a:bodyPr/>
          <a:lstStyle>
            <a:lvl1pPr marL="0" indent="0" algn="r" rtl="1">
              <a:buNone/>
              <a:defRPr sz="2800"/>
            </a:lvl1pPr>
          </a:lstStyle>
          <a:p>
            <a:r>
              <a:rPr lang="he-IL" sz="1700" b="1" dirty="0">
                <a:solidFill>
                  <a:srgbClr val="004437"/>
                </a:solidFill>
              </a:rPr>
              <a:t>כותרת משנה לדוגמה</a:t>
            </a:r>
            <a:endParaRPr lang="en-GB" sz="1700" b="1" dirty="0">
              <a:solidFill>
                <a:srgbClr val="00443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82" y="5505668"/>
            <a:ext cx="2160000" cy="1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7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53D9-701C-444A-8C64-AAC652109DAE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7385396" y="6033247"/>
            <a:ext cx="1758604" cy="824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11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713" r:id="rId4"/>
    <p:sldLayoutId id="2147483674" r:id="rId5"/>
    <p:sldLayoutId id="2147483682" r:id="rId6"/>
    <p:sldLayoutId id="2147483714" r:id="rId7"/>
    <p:sldLayoutId id="2147483709" r:id="rId8"/>
    <p:sldLayoutId id="2147483683" r:id="rId9"/>
    <p:sldLayoutId id="2147483712" r:id="rId10"/>
    <p:sldLayoutId id="2147483708" r:id="rId11"/>
    <p:sldLayoutId id="2147483675" r:id="rId12"/>
    <p:sldLayoutId id="2147483717" r:id="rId13"/>
    <p:sldLayoutId id="2147483676" r:id="rId14"/>
    <p:sldLayoutId id="2147483711" r:id="rId15"/>
    <p:sldLayoutId id="2147483677" r:id="rId16"/>
    <p:sldLayoutId id="2147483718" r:id="rId17"/>
    <p:sldLayoutId id="2147483716" r:id="rId18"/>
    <p:sldLayoutId id="2147483719" r:id="rId19"/>
    <p:sldLayoutId id="2147483710" r:id="rId20"/>
    <p:sldLayoutId id="2147483681" r:id="rId21"/>
    <p:sldLayoutId id="2147483715" r:id="rId22"/>
    <p:sldLayoutId id="2147483678" r:id="rId23"/>
    <p:sldLayoutId id="2147483679" r:id="rId24"/>
    <p:sldLayoutId id="214748368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17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EAB19-EB0F-4CCD-9F6C-9001C22AE814}" type="datetimeFigureOut">
              <a:rPr lang="he-IL" smtClean="0"/>
              <a:t>כ"ג/כסלו/תשפ"ד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17A60-298F-4965-8A94-E6694E971BB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33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34.png"/><Relationship Id="rId12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38.png"/><Relationship Id="rId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55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57.png"/><Relationship Id="rId10" Type="http://schemas.openxmlformats.org/officeDocument/2006/relationships/image" Target="../media/image67.png"/><Relationship Id="rId4" Type="http://schemas.openxmlformats.org/officeDocument/2006/relationships/image" Target="../media/image56.png"/><Relationship Id="rId9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11115" y="637953"/>
            <a:ext cx="7898969" cy="1348802"/>
          </a:xfrm>
        </p:spPr>
        <p:txBody>
          <a:bodyPr>
            <a:noAutofit/>
          </a:bodyPr>
          <a:lstStyle/>
          <a:p>
            <a:r>
              <a:rPr lang="he-IL" sz="4000" dirty="0"/>
              <a:t>מינים פולשים מה (לא) הצלחנו עד היום</a:t>
            </a:r>
            <a:endParaRPr lang="en-GB" sz="4000" dirty="0"/>
          </a:p>
        </p:txBody>
      </p:sp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542232"/>
            <a:ext cx="2116613" cy="1800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68837" y="3794333"/>
            <a:ext cx="3093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תמונה</a:t>
            </a:r>
          </a:p>
        </p:txBody>
      </p:sp>
      <p:pic>
        <p:nvPicPr>
          <p:cNvPr id="11" name="Picture 6" descr="Acacia horrida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526330"/>
            <a:ext cx="9144000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הקרקפות לבנות, הפרחים ערוכים במעין מכבדים. |  צילום: © אבינעם דנין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526330"/>
            <a:ext cx="2983494" cy="43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6489" y="2526330"/>
            <a:ext cx="3097511" cy="431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1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ctrTitle"/>
          </p:nvPr>
        </p:nvSpPr>
        <p:spPr>
          <a:xfrm>
            <a:off x="1169378" y="635992"/>
            <a:ext cx="7921868" cy="713434"/>
          </a:xfrm>
        </p:spPr>
        <p:txBody>
          <a:bodyPr>
            <a:normAutofit fontScale="90000"/>
          </a:bodyPr>
          <a:lstStyle/>
          <a:p>
            <a:r>
              <a:rPr lang="he-IL" dirty="0"/>
              <a:t>מה כן מצליח ? </a:t>
            </a:r>
            <a:endParaRPr lang="en-GB" dirty="0"/>
          </a:p>
        </p:txBody>
      </p:sp>
      <p:pic>
        <p:nvPicPr>
          <p:cNvPr id="24" name="תמונה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01521" y="1402419"/>
            <a:ext cx="9327688" cy="1365622"/>
          </a:xfrm>
          <a:prstGeom prst="rect">
            <a:avLst/>
          </a:prstGeom>
        </p:spPr>
      </p:pic>
      <p:pic>
        <p:nvPicPr>
          <p:cNvPr id="4" name="תמונה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3527" y="2520562"/>
            <a:ext cx="6034661" cy="4520317"/>
          </a:xfrm>
          <a:prstGeom prst="rect">
            <a:avLst/>
          </a:prstGeom>
        </p:spPr>
      </p:pic>
      <p:pic>
        <p:nvPicPr>
          <p:cNvPr id="2" name="תמונה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311" y="2520562"/>
            <a:ext cx="3432351" cy="45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6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תמונה 8" descr="פרסומים שונים בנושא מינים פולשי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4170">
            <a:off x="2421306" y="2243431"/>
            <a:ext cx="1800225" cy="2543175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11115" y="1273321"/>
            <a:ext cx="7456287" cy="713434"/>
          </a:xfrm>
        </p:spPr>
        <p:txBody>
          <a:bodyPr>
            <a:normAutofit fontScale="90000"/>
          </a:bodyPr>
          <a:lstStyle/>
          <a:p>
            <a:r>
              <a:rPr lang="he-IL" dirty="0"/>
              <a:t>הניסיון לקדם מדיניות אחידה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61176" y="2600076"/>
            <a:ext cx="85635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ספר שחור 1 (2 גרסאות)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3 עבודות לניתוח כלכלי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3 מסמכי הצעה למדיניות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½ </a:t>
            </a:r>
            <a:r>
              <a:rPr lang="en-US" sz="2400" dirty="0"/>
              <a:t>RIA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400" dirty="0"/>
              <a:t>2</a:t>
            </a:r>
            <a:r>
              <a:rPr lang="he-IL" sz="2400" dirty="0"/>
              <a:t> דוחות מבקר המדינה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בג"ץ..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ימי עיון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שולחנות עגולים.....</a:t>
            </a:r>
            <a:endParaRPr lang="en-US" sz="2400" dirty="0"/>
          </a:p>
        </p:txBody>
      </p:sp>
      <p:pic>
        <p:nvPicPr>
          <p:cNvPr id="6" name="תמונה 5" descr="פרסומים שונים בנושא מינים פולשים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47" y="2446595"/>
            <a:ext cx="2475756" cy="3801722"/>
          </a:xfrm>
          <a:prstGeom prst="rect">
            <a:avLst/>
          </a:prstGeom>
        </p:spPr>
      </p:pic>
      <p:pic>
        <p:nvPicPr>
          <p:cNvPr id="7" name="תמונה 6" descr="פרסומים שונים בנושא מינים פולשי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46583">
            <a:off x="2097967" y="3360267"/>
            <a:ext cx="2566400" cy="3262811"/>
          </a:xfrm>
          <a:prstGeom prst="rect">
            <a:avLst/>
          </a:prstGeom>
        </p:spPr>
      </p:pic>
      <p:pic>
        <p:nvPicPr>
          <p:cNvPr id="8" name="תמונה 7" descr="פרסומים שונים בנושא מינים פולשים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22" y="4967278"/>
            <a:ext cx="1898499" cy="189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30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11115" y="1273321"/>
            <a:ext cx="7456287" cy="713434"/>
          </a:xfrm>
        </p:spPr>
        <p:txBody>
          <a:bodyPr>
            <a:normAutofit fontScale="90000"/>
          </a:bodyPr>
          <a:lstStyle/>
          <a:p>
            <a:r>
              <a:rPr lang="he-IL" dirty="0"/>
              <a:t>פתרון מוצע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86248" y="2409249"/>
            <a:ext cx="88259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הסכמה לאומית על הגדרת הבעיה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b="1" dirty="0"/>
              <a:t>החלטת ממשלה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הגדרת </a:t>
            </a:r>
            <a:r>
              <a:rPr lang="he-IL" sz="2400" b="1" dirty="0"/>
              <a:t>מטרות אסטרטגיות</a:t>
            </a:r>
            <a:r>
              <a:rPr lang="he-IL" sz="2400" dirty="0"/>
              <a:t>, יעדים ותכנית לביצוע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הגדרת </a:t>
            </a:r>
            <a:r>
              <a:rPr lang="he-IL" sz="2400" b="1" dirty="0"/>
              <a:t>גורם מנהל 1</a:t>
            </a:r>
            <a:r>
              <a:rPr lang="he-IL" sz="2400" dirty="0"/>
              <a:t> (סמכות ) לניהול הנושא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הסדרת </a:t>
            </a:r>
            <a:r>
              <a:rPr lang="he-IL" sz="2400" b="1" dirty="0"/>
              <a:t>משאבים</a:t>
            </a:r>
            <a:r>
              <a:rPr lang="he-IL" sz="2400" dirty="0"/>
              <a:t> </a:t>
            </a:r>
            <a:r>
              <a:rPr lang="he-IL" sz="2400" dirty="0" err="1"/>
              <a:t>רלוונטים</a:t>
            </a:r>
            <a:endParaRPr lang="he-IL" sz="2400" dirty="0"/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הגדרת מנגנוני ניטור ובקרה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/>
              <a:t>שיפור היכולות הקיימות בכלל הגופים </a:t>
            </a:r>
          </a:p>
          <a:p>
            <a:pPr algn="r" rtl="1">
              <a:lnSpc>
                <a:spcPct val="150000"/>
              </a:lnSpc>
            </a:pPr>
            <a:r>
              <a:rPr lang="he-IL" sz="2400" dirty="0"/>
              <a:t>     (שיש בהם אנשי מקצוע מעולים)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סוגר מסולסל שמאלי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2855" y="2628639"/>
            <a:ext cx="1049573" cy="4122018"/>
          </a:xfrm>
          <a:prstGeom prst="leftBrace">
            <a:avLst/>
          </a:prstGeom>
          <a:ln w="57150">
            <a:solidFill>
              <a:srgbClr val="0044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413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3854" y="3721207"/>
            <a:ext cx="2218413" cy="182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2800" u="sng" dirty="0"/>
              <a:t>חוק</a:t>
            </a:r>
            <a:r>
              <a:rPr lang="he-IL" sz="2800" dirty="0"/>
              <a:t> למניעת פלישות ביולוגיות לישראל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150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דררה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4864"/>
            <a:ext cx="9144000" cy="729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434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9AA5745-001E-EAE5-ADE9-1C2791A8463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1325563"/>
            <a:ext cx="78867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תודה רבה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392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11115" y="623096"/>
            <a:ext cx="7456287" cy="713434"/>
          </a:xfrm>
        </p:spPr>
        <p:txBody>
          <a:bodyPr>
            <a:normAutofit fontScale="90000"/>
          </a:bodyPr>
          <a:lstStyle/>
          <a:p>
            <a:r>
              <a:rPr lang="he-IL" dirty="0"/>
              <a:t>עבר</a:t>
            </a:r>
            <a:endParaRPr lang="en-GB" sz="3100" dirty="0"/>
          </a:p>
        </p:txBody>
      </p:sp>
      <p:pic>
        <p:nvPicPr>
          <p:cNvPr id="2" name="תמונה 1" descr="פוסטר ישן עליו כתוב &quot;עשב הבר מחבל בגידולך השמד אותו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21494" cy="684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1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11115" y="1082952"/>
            <a:ext cx="7456287" cy="713434"/>
          </a:xfrm>
        </p:spPr>
        <p:txBody>
          <a:bodyPr>
            <a:normAutofit fontScale="90000"/>
          </a:bodyPr>
          <a:lstStyle/>
          <a:p>
            <a:r>
              <a:rPr lang="he-IL" dirty="0"/>
              <a:t>עבר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061098" y="2542236"/>
            <a:ext cx="40829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/>
              <a:t>אמצע שנות ה-90, </a:t>
            </a:r>
            <a:r>
              <a:rPr lang="he-IL" sz="2000" b="1" dirty="0"/>
              <a:t>השיטה הכחלחלה</a:t>
            </a:r>
            <a:r>
              <a:rPr lang="he-IL" sz="2000" dirty="0"/>
              <a:t> מככבת בראש בהתייחסות ובניתוח, במקביל גם מתקיים שיח "מי אשם" בהגעתה לארץ.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dirty="0"/>
              <a:t>באותה תקופה מופיעה </a:t>
            </a:r>
            <a:r>
              <a:rPr lang="he-IL" sz="2000" b="1" dirty="0" err="1"/>
              <a:t>המיינה</a:t>
            </a:r>
            <a:r>
              <a:rPr lang="he-IL" sz="2000" b="1" dirty="0"/>
              <a:t> ההודית</a:t>
            </a:r>
            <a:r>
              <a:rPr lang="he-IL" sz="2000" dirty="0"/>
              <a:t> בארץ, בפארק הירקון ניסיון לבעור של </a:t>
            </a:r>
            <a:r>
              <a:rPr lang="he-IL" sz="2000" b="1" dirty="0" err="1"/>
              <a:t>המיינה</a:t>
            </a:r>
            <a:r>
              <a:rPr lang="he-IL" sz="2000" b="1" dirty="0"/>
              <a:t> ההודית </a:t>
            </a:r>
            <a:r>
              <a:rPr lang="he-IL" sz="2000" dirty="0"/>
              <a:t>בפארק, נכשל.</a:t>
            </a:r>
          </a:p>
          <a:p>
            <a:pPr algn="r"/>
            <a:endParaRPr lang="he-IL" sz="2000" dirty="0"/>
          </a:p>
          <a:p>
            <a:pPr algn="r"/>
            <a:endParaRPr lang="en-US" sz="2000" dirty="0"/>
          </a:p>
        </p:txBody>
      </p:sp>
      <p:pic>
        <p:nvPicPr>
          <p:cNvPr id="3" name="תמונה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34286"/>
            <a:ext cx="5053234" cy="30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11115" y="1273321"/>
            <a:ext cx="7456287" cy="713434"/>
          </a:xfrm>
        </p:spPr>
        <p:txBody>
          <a:bodyPr>
            <a:normAutofit fontScale="90000"/>
          </a:bodyPr>
          <a:lstStyle/>
          <a:p>
            <a:r>
              <a:rPr lang="he-IL" dirty="0"/>
              <a:t>מה בוצע?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-43554" y="2509278"/>
            <a:ext cx="9134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b="1" dirty="0">
                <a:latin typeface="Arial" panose="020B0604020202020204" pitchFamily="34" charset="0"/>
                <a:cs typeface="Arial" panose="020B0604020202020204" pitchFamily="34" charset="0"/>
              </a:rPr>
              <a:t>בהתחלה ....דילול, כיסוח מכאני, עקירה, כריתה, שריפה, דילול, ירי, "בעור" , הסברה, כניעה, דילול, רמיסה, כניעה, תלישה, דילול, דילול...וחוזר חלילה.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800" b="1" dirty="0">
                <a:latin typeface="Arial" panose="020B0604020202020204" pitchFamily="34" charset="0"/>
                <a:cs typeface="Arial" panose="020B0604020202020204" pitchFamily="34" charset="0"/>
              </a:rPr>
              <a:t>אחר כך.... התחלנו להסתכל קצת מה נעשה בעולם...וגם בגופים אחרים בארץ..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0350"/>
            <a:ext cx="1111767" cy="1667650"/>
          </a:xfrm>
          <a:prstGeom prst="rect">
            <a:avLst/>
          </a:prstGeom>
        </p:spPr>
      </p:pic>
      <p:pic>
        <p:nvPicPr>
          <p:cNvPr id="3" name="תמונה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67" y="5190350"/>
            <a:ext cx="2535829" cy="1689690"/>
          </a:xfrm>
          <a:prstGeom prst="rect">
            <a:avLst/>
          </a:prstGeom>
        </p:spPr>
      </p:pic>
      <p:pic>
        <p:nvPicPr>
          <p:cNvPr id="5" name="תמונה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8192" y="5194007"/>
            <a:ext cx="2090227" cy="1733106"/>
          </a:xfrm>
          <a:prstGeom prst="rect">
            <a:avLst/>
          </a:prstGeom>
        </p:spPr>
      </p:pic>
      <p:pic>
        <p:nvPicPr>
          <p:cNvPr id="6" name="תמונה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419" y="5197493"/>
            <a:ext cx="2204484" cy="1653363"/>
          </a:xfrm>
          <a:prstGeom prst="rect">
            <a:avLst/>
          </a:prstGeom>
        </p:spPr>
      </p:pic>
      <p:pic>
        <p:nvPicPr>
          <p:cNvPr id="7" name="תמונה 6" descr="זנים של ציפורים פולשות ביניהן מיינה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902" y="5225229"/>
            <a:ext cx="1641015" cy="16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4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011115" y="1273321"/>
            <a:ext cx="7456287" cy="713434"/>
          </a:xfrm>
        </p:spPr>
        <p:txBody>
          <a:bodyPr>
            <a:normAutofit fontScale="90000"/>
          </a:bodyPr>
          <a:lstStyle/>
          <a:p>
            <a:r>
              <a:rPr lang="he-IL" dirty="0"/>
              <a:t>מה (לא) הצליח ?</a:t>
            </a:r>
            <a:endParaRPr lang="en-GB" dirty="0"/>
          </a:p>
        </p:txBody>
      </p:sp>
      <p:grpSp>
        <p:nvGrpSpPr>
          <p:cNvPr id="4" name="קבוצה 3" descr="בעלי חיים וצמחים פולשים">
            <a:extLst>
              <a:ext uri="{FF2B5EF4-FFF2-40B4-BE49-F238E27FC236}">
                <a16:creationId xmlns:a16="http://schemas.microsoft.com/office/drawing/2014/main" id="{6D3343B9-2D42-FA67-8B61-98A47ACBFE5C}"/>
              </a:ext>
            </a:extLst>
          </p:cNvPr>
          <p:cNvGrpSpPr/>
          <p:nvPr/>
        </p:nvGrpSpPr>
        <p:grpSpPr>
          <a:xfrm>
            <a:off x="0" y="2521232"/>
            <a:ext cx="9191318" cy="4358808"/>
            <a:chOff x="0" y="2521232"/>
            <a:chExt cx="9191318" cy="4358808"/>
          </a:xfrm>
        </p:grpSpPr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16499" y="2539166"/>
              <a:ext cx="2184445" cy="1141810"/>
            </a:xfrm>
            <a:prstGeom prst="rect">
              <a:avLst/>
            </a:prstGeom>
          </p:spPr>
        </p:pic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0229" y="2529869"/>
              <a:ext cx="2627604" cy="1810669"/>
            </a:xfrm>
            <a:prstGeom prst="rect">
              <a:avLst/>
            </a:prstGeom>
          </p:spPr>
        </p:pic>
        <p:pic>
          <p:nvPicPr>
            <p:cNvPr id="15" name="תמונה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" y="2521232"/>
              <a:ext cx="2134060" cy="1598485"/>
            </a:xfrm>
            <a:prstGeom prst="rect">
              <a:avLst/>
            </a:prstGeom>
          </p:spPr>
        </p:pic>
        <p:pic>
          <p:nvPicPr>
            <p:cNvPr id="13" name="תמונה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4229" y="3315027"/>
              <a:ext cx="3485786" cy="2402686"/>
            </a:xfrm>
            <a:prstGeom prst="rect">
              <a:avLst/>
            </a:prstGeom>
          </p:spPr>
        </p:pic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6500" y="3694374"/>
              <a:ext cx="2857500" cy="1600200"/>
            </a:xfrm>
            <a:prstGeom prst="rect">
              <a:avLst/>
            </a:prstGeom>
          </p:spPr>
        </p:pic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190350"/>
              <a:ext cx="1111767" cy="1667650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1767" y="5190350"/>
              <a:ext cx="2535829" cy="1689690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7596" y="5124894"/>
              <a:ext cx="2090227" cy="1733106"/>
            </a:xfrm>
            <a:prstGeom prst="rect">
              <a:avLst/>
            </a:prstGeom>
          </p:spPr>
        </p:pic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0076" y="5204637"/>
              <a:ext cx="2204484" cy="1653363"/>
            </a:xfrm>
            <a:prstGeom prst="rect">
              <a:avLst/>
            </a:prstGeom>
          </p:spPr>
        </p:pic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0303" y="5228490"/>
              <a:ext cx="1641015" cy="1619745"/>
            </a:xfrm>
            <a:prstGeom prst="rect">
              <a:avLst/>
            </a:prstGeom>
          </p:spPr>
        </p:pic>
        <p:pic>
          <p:nvPicPr>
            <p:cNvPr id="8" name="תמונה 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3590150"/>
              <a:ext cx="2847975" cy="1600200"/>
            </a:xfrm>
            <a:prstGeom prst="rect">
              <a:avLst/>
            </a:prstGeom>
          </p:spPr>
        </p:pic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79682" y="3859040"/>
              <a:ext cx="2018132" cy="1511651"/>
            </a:xfrm>
            <a:prstGeom prst="rect">
              <a:avLst/>
            </a:prstGeom>
          </p:spPr>
        </p:pic>
        <p:pic>
          <p:nvPicPr>
            <p:cNvPr id="11" name="תמונה 10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6502348" y="2521232"/>
              <a:ext cx="2641652" cy="1621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528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 descr="משרד הבריאות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132" y="4401820"/>
            <a:ext cx="1724334" cy="7983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תמונה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479" y="5263100"/>
            <a:ext cx="937260" cy="7810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8" name="אליפסה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9408" y="3985475"/>
            <a:ext cx="2228850" cy="10795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אליפסה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00" y="2715147"/>
            <a:ext cx="2228850" cy="10604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אליפסה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2100" y="2727847"/>
            <a:ext cx="2228850" cy="10604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3"/>
          <p:cNvSpPr>
            <a:spLocks noGrp="1"/>
          </p:cNvSpPr>
          <p:nvPr>
            <p:ph type="ctrTitle"/>
          </p:nvPr>
        </p:nvSpPr>
        <p:spPr>
          <a:xfrm>
            <a:off x="1169378" y="1160781"/>
            <a:ext cx="7921868" cy="713434"/>
          </a:xfrm>
        </p:spPr>
        <p:txBody>
          <a:bodyPr>
            <a:normAutofit fontScale="90000"/>
          </a:bodyPr>
          <a:lstStyle/>
          <a:p>
            <a:r>
              <a:rPr lang="he-IL" dirty="0"/>
              <a:t>מה צריך לעשות?</a:t>
            </a:r>
            <a:br>
              <a:rPr lang="he-IL" dirty="0"/>
            </a:br>
            <a:r>
              <a:rPr lang="he-IL" dirty="0"/>
              <a:t>מודל הטיפול המקובל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430700" y="2830663"/>
            <a:ext cx="9049914" cy="1216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srgbClr val="FFFF00"/>
                </a:solidFill>
              </a:rPr>
              <a:t>מניעת חדירה</a:t>
            </a:r>
          </a:p>
          <a:p>
            <a:pPr algn="r" rtl="1"/>
            <a:r>
              <a:rPr lang="he-IL" sz="2400" dirty="0">
                <a:solidFill>
                  <a:srgbClr val="FFFF00"/>
                </a:solidFill>
              </a:rPr>
              <a:t>לארץ </a:t>
            </a:r>
          </a:p>
          <a:p>
            <a:pPr algn="r" rtl="1"/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" name="חץ ימינה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765800" y="3070747"/>
            <a:ext cx="787400" cy="368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אליפסה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6150" y="2734197"/>
            <a:ext cx="2228850" cy="10604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3718225" y="2806810"/>
            <a:ext cx="9069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srgbClr val="FFFF00"/>
                </a:solidFill>
              </a:rPr>
              <a:t>איתור וביעור</a:t>
            </a:r>
          </a:p>
          <a:p>
            <a:pPr algn="r" rtl="1"/>
            <a:r>
              <a:rPr lang="he-IL" sz="2400" dirty="0">
                <a:solidFill>
                  <a:srgbClr val="FFFF00"/>
                </a:solidFill>
              </a:rPr>
              <a:t>מהיר</a:t>
            </a:r>
          </a:p>
        </p:txBody>
      </p:sp>
      <p:sp>
        <p:nvSpPr>
          <p:cNvPr id="13" name="חץ ימינה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641600" y="3058047"/>
            <a:ext cx="787400" cy="368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חץ ימינה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722093" y="4366816"/>
            <a:ext cx="787400" cy="368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6229351" y="2941979"/>
            <a:ext cx="874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srgbClr val="FFFF00"/>
                </a:solidFill>
              </a:rPr>
              <a:t>מניעת התבססות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141738"/>
            <a:ext cx="2719343" cy="120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srgbClr val="FFFF00"/>
                </a:solidFill>
              </a:rPr>
              <a:t>ממשק לצמצום</a:t>
            </a:r>
          </a:p>
          <a:p>
            <a:pPr algn="r" rtl="1"/>
            <a:r>
              <a:rPr lang="he-IL" sz="2400" dirty="0">
                <a:solidFill>
                  <a:srgbClr val="FFFF00"/>
                </a:solidFill>
              </a:rPr>
              <a:t>השפעות</a:t>
            </a:r>
          </a:p>
          <a:p>
            <a:pPr algn="r" rtl="1"/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5" name="תמונה 4" descr="משרד החקלאות, רשות הטבע והגנים והמשרד להגנת הסביבה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171" y="4349154"/>
            <a:ext cx="2164268" cy="1810669"/>
          </a:xfrm>
          <a:prstGeom prst="rect">
            <a:avLst/>
          </a:prstGeom>
        </p:spPr>
      </p:pic>
      <p:pic>
        <p:nvPicPr>
          <p:cNvPr id="20" name="תמונה 19" descr="רשות המיסים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88" y="5741622"/>
            <a:ext cx="886611" cy="8866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4" name="תמונה 23" descr="מרכז השלטון המקומי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403" y="5950248"/>
            <a:ext cx="1553085" cy="76101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3" name="תמונה 22" descr="החברה להגנת הטבע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439" y="5741622"/>
            <a:ext cx="1529421" cy="83640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500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877" y="4230119"/>
            <a:ext cx="2444194" cy="1834838"/>
          </a:xfrm>
          <a:prstGeom prst="rect">
            <a:avLst/>
          </a:prstGeom>
        </p:spPr>
      </p:pic>
      <p:sp>
        <p:nvSpPr>
          <p:cNvPr id="8" name="Title 13"/>
          <p:cNvSpPr>
            <a:spLocks noGrp="1"/>
          </p:cNvSpPr>
          <p:nvPr>
            <p:ph type="ctrTitle"/>
          </p:nvPr>
        </p:nvSpPr>
        <p:spPr>
          <a:xfrm>
            <a:off x="1169378" y="596237"/>
            <a:ext cx="7921868" cy="713434"/>
          </a:xfrm>
        </p:spPr>
        <p:txBody>
          <a:bodyPr>
            <a:normAutofit fontScale="90000"/>
          </a:bodyPr>
          <a:lstStyle/>
          <a:p>
            <a:r>
              <a:rPr lang="he-IL" dirty="0"/>
              <a:t>בעיות מרכזיות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733550"/>
            <a:ext cx="9023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600" b="1" dirty="0">
                <a:solidFill>
                  <a:schemeClr val="bg2"/>
                </a:solidFill>
              </a:rPr>
              <a:t> הסכמה על הגדרת הבעיה</a:t>
            </a:r>
          </a:p>
          <a:p>
            <a:pPr algn="r" rtl="1"/>
            <a:endParaRPr lang="he-IL" sz="3200" dirty="0">
              <a:solidFill>
                <a:srgbClr val="FFFF00"/>
              </a:solidFill>
            </a:endParaRPr>
          </a:p>
          <a:p>
            <a:pPr algn="r" rtl="1"/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תמונ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700" y="2709532"/>
            <a:ext cx="2628900" cy="1743075"/>
          </a:xfrm>
          <a:prstGeom prst="rect">
            <a:avLst/>
          </a:prstGeom>
        </p:spPr>
      </p:pic>
      <p:pic>
        <p:nvPicPr>
          <p:cNvPr id="10" name="תמונה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7150" y="2667975"/>
            <a:ext cx="2416175" cy="1779854"/>
          </a:xfrm>
          <a:prstGeom prst="rect">
            <a:avLst/>
          </a:prstGeom>
        </p:spPr>
      </p:pic>
      <p:pic>
        <p:nvPicPr>
          <p:cNvPr id="11" name="תמונה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98" y="2681499"/>
            <a:ext cx="2365375" cy="1774031"/>
          </a:xfrm>
          <a:prstGeom prst="rect">
            <a:avLst/>
          </a:prstGeom>
        </p:spPr>
      </p:pic>
      <p:pic>
        <p:nvPicPr>
          <p:cNvPr id="2" name="תמונה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93" y="1413562"/>
            <a:ext cx="2237426" cy="1072989"/>
          </a:xfrm>
          <a:prstGeom prst="rect">
            <a:avLst/>
          </a:prstGeom>
        </p:spPr>
      </p:pic>
      <p:pic>
        <p:nvPicPr>
          <p:cNvPr id="3" name="תמונה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8017" y="1673181"/>
            <a:ext cx="9132600" cy="871804"/>
          </a:xfrm>
          <a:prstGeom prst="rect">
            <a:avLst/>
          </a:prstGeom>
        </p:spPr>
      </p:pic>
      <p:pic>
        <p:nvPicPr>
          <p:cNvPr id="4" name="תמונה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296" y="4312159"/>
            <a:ext cx="1025801" cy="90743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תמונה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1908" y="4330873"/>
            <a:ext cx="949787" cy="9497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תמונה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28" y="4397070"/>
            <a:ext cx="960799" cy="86228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7" name="תמונה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033" y="5762539"/>
            <a:ext cx="162777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0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ctrTitle"/>
          </p:nvPr>
        </p:nvSpPr>
        <p:spPr>
          <a:xfrm>
            <a:off x="1169378" y="596237"/>
            <a:ext cx="7921868" cy="713434"/>
          </a:xfrm>
        </p:spPr>
        <p:txBody>
          <a:bodyPr>
            <a:normAutofit fontScale="90000"/>
          </a:bodyPr>
          <a:lstStyle/>
          <a:p>
            <a:r>
              <a:rPr lang="he-IL" dirty="0"/>
              <a:t>בעיות מרכזיות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693628"/>
            <a:ext cx="8980336" cy="1671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>
                <a:solidFill>
                  <a:srgbClr val="FFFF00"/>
                </a:solidFill>
              </a:rPr>
              <a:t> </a:t>
            </a:r>
            <a:r>
              <a:rPr lang="he-IL" sz="3600" b="1" dirty="0">
                <a:solidFill>
                  <a:schemeClr val="bg2"/>
                </a:solidFill>
              </a:rPr>
              <a:t>סמכות</a:t>
            </a:r>
          </a:p>
          <a:p>
            <a:pPr algn="r" rtl="1"/>
            <a:endParaRPr lang="he-IL" sz="3200" dirty="0">
              <a:solidFill>
                <a:srgbClr val="FFFF00"/>
              </a:solidFill>
            </a:endParaRPr>
          </a:p>
          <a:p>
            <a:pPr algn="r" rtl="1"/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תמונה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700" y="2900362"/>
            <a:ext cx="2628900" cy="1743075"/>
          </a:xfrm>
          <a:prstGeom prst="rect">
            <a:avLst/>
          </a:prstGeom>
        </p:spPr>
      </p:pic>
      <p:pic>
        <p:nvPicPr>
          <p:cNvPr id="10" name="תמונה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225" y="2866758"/>
            <a:ext cx="2416175" cy="1779854"/>
          </a:xfrm>
          <a:prstGeom prst="rect">
            <a:avLst/>
          </a:prstGeom>
        </p:spPr>
      </p:pic>
      <p:pic>
        <p:nvPicPr>
          <p:cNvPr id="11" name="תמונה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5" y="2864376"/>
            <a:ext cx="2365375" cy="1774031"/>
          </a:xfrm>
          <a:prstGeom prst="rect">
            <a:avLst/>
          </a:prstGeom>
        </p:spPr>
      </p:pic>
      <p:pic>
        <p:nvPicPr>
          <p:cNvPr id="2" name="תמונה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93" y="1413562"/>
            <a:ext cx="2237426" cy="1072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6055910" y="1669773"/>
            <a:ext cx="9077409" cy="477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solidFill>
                  <a:srgbClr val="FFFF00"/>
                </a:solidFill>
              </a:rPr>
              <a:t>איתור וטיפול</a:t>
            </a:r>
          </a:p>
        </p:txBody>
      </p:sp>
      <p:pic>
        <p:nvPicPr>
          <p:cNvPr id="4" name="תמונה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81" y="2864376"/>
            <a:ext cx="2323582" cy="1742686"/>
          </a:xfrm>
          <a:prstGeom prst="rect">
            <a:avLst/>
          </a:prstGeom>
        </p:spPr>
      </p:pic>
      <p:pic>
        <p:nvPicPr>
          <p:cNvPr id="5" name="תמונה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419" y="2864376"/>
            <a:ext cx="2507082" cy="1776513"/>
          </a:xfrm>
          <a:prstGeom prst="rect">
            <a:avLst/>
          </a:prstGeom>
        </p:spPr>
      </p:pic>
      <p:pic>
        <p:nvPicPr>
          <p:cNvPr id="12" name="תמונה 11" descr="נמלת האש המשרד לאיכול הסביבה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700" y="2905522"/>
            <a:ext cx="2628900" cy="1812354"/>
          </a:xfrm>
          <a:prstGeom prst="rect">
            <a:avLst/>
          </a:prstGeom>
        </p:spPr>
      </p:pic>
      <p:pic>
        <p:nvPicPr>
          <p:cNvPr id="13" name="תמונה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09" y="4353781"/>
            <a:ext cx="1137271" cy="1020627"/>
          </a:xfrm>
          <a:prstGeom prst="rect">
            <a:avLst/>
          </a:prstGeom>
        </p:spPr>
      </p:pic>
      <p:pic>
        <p:nvPicPr>
          <p:cNvPr id="14" name="תמונה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733" y="4337510"/>
            <a:ext cx="1194920" cy="1066892"/>
          </a:xfrm>
          <a:prstGeom prst="rect">
            <a:avLst/>
          </a:prstGeom>
        </p:spPr>
      </p:pic>
      <p:pic>
        <p:nvPicPr>
          <p:cNvPr id="15" name="תמונה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392" y="4276953"/>
            <a:ext cx="1201016" cy="1201016"/>
          </a:xfrm>
          <a:prstGeom prst="rect">
            <a:avLst/>
          </a:prstGeom>
        </p:spPr>
      </p:pic>
      <p:pic>
        <p:nvPicPr>
          <p:cNvPr id="16" name="תמונה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810" y="4353781"/>
            <a:ext cx="1034350" cy="1034350"/>
          </a:xfrm>
          <a:prstGeom prst="rect">
            <a:avLst/>
          </a:prstGeom>
        </p:spPr>
      </p:pic>
      <p:pic>
        <p:nvPicPr>
          <p:cNvPr id="17" name="תמונה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17" y="5124926"/>
            <a:ext cx="1137524" cy="103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2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76199" y="1534598"/>
            <a:ext cx="8988287" cy="1694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>
                <a:solidFill>
                  <a:srgbClr val="FFFF00"/>
                </a:solidFill>
              </a:rPr>
              <a:t> </a:t>
            </a:r>
            <a:r>
              <a:rPr lang="he-IL" sz="3600" b="1" dirty="0">
                <a:solidFill>
                  <a:schemeClr val="bg2"/>
                </a:solidFill>
              </a:rPr>
              <a:t>משאבים</a:t>
            </a:r>
          </a:p>
          <a:p>
            <a:pPr algn="r" rtl="1"/>
            <a:endParaRPr lang="he-IL" sz="3200" dirty="0">
              <a:solidFill>
                <a:srgbClr val="FFFF00"/>
              </a:solidFill>
            </a:endParaRPr>
          </a:p>
          <a:p>
            <a:pPr algn="r" rtl="1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ctrTitle"/>
          </p:nvPr>
        </p:nvSpPr>
        <p:spPr>
          <a:xfrm>
            <a:off x="1169378" y="635992"/>
            <a:ext cx="7921868" cy="713434"/>
          </a:xfrm>
        </p:spPr>
        <p:txBody>
          <a:bodyPr>
            <a:normAutofit fontScale="90000"/>
          </a:bodyPr>
          <a:lstStyle/>
          <a:p>
            <a:r>
              <a:rPr lang="he-IL" dirty="0"/>
              <a:t>בעיות מרכזיות </a:t>
            </a:r>
            <a:endParaRPr lang="en-GB" dirty="0"/>
          </a:p>
        </p:txBody>
      </p:sp>
      <p:pic>
        <p:nvPicPr>
          <p:cNvPr id="11" name="תמונה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25" y="2864376"/>
            <a:ext cx="2365375" cy="1774031"/>
          </a:xfrm>
          <a:prstGeom prst="rect">
            <a:avLst/>
          </a:prstGeom>
        </p:spPr>
      </p:pic>
      <p:pic>
        <p:nvPicPr>
          <p:cNvPr id="15" name="תמונה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44736" y="1405612"/>
            <a:ext cx="8846063" cy="1072989"/>
          </a:xfrm>
          <a:prstGeom prst="rect">
            <a:avLst/>
          </a:prstGeom>
        </p:spPr>
      </p:pic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EB0BC0F3-7579-4247-7BC2-4B9F0C475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00" y="2864376"/>
            <a:ext cx="7956208" cy="3833592"/>
            <a:chOff x="76200" y="2864376"/>
            <a:chExt cx="7956208" cy="3833592"/>
          </a:xfrm>
        </p:grpSpPr>
        <p:pic>
          <p:nvPicPr>
            <p:cNvPr id="12" name="תמונה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3225" y="2864376"/>
              <a:ext cx="2459771" cy="184482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6" name="תמונה 1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" y="4128824"/>
              <a:ext cx="2462997" cy="184724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7" name="תמונה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378" y="4638407"/>
              <a:ext cx="2462997" cy="1847248"/>
            </a:xfrm>
            <a:prstGeom prst="rect">
              <a:avLst/>
            </a:prstGeom>
          </p:spPr>
        </p:pic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21058" y="3147486"/>
              <a:ext cx="1676761" cy="1278608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8" name="תמונה 1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53913" y="4104428"/>
              <a:ext cx="1676545" cy="128027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9" name="תמונה 1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7949" y="4935677"/>
              <a:ext cx="2557399" cy="1762291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20" name="לא שווה 19"/>
            <p:cNvSpPr/>
            <p:nvPr/>
          </p:nvSpPr>
          <p:spPr>
            <a:xfrm>
              <a:off x="4382361" y="4128824"/>
              <a:ext cx="1278967" cy="649910"/>
            </a:xfrm>
            <a:prstGeom prst="mathNot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27890" y="3749399"/>
              <a:ext cx="1804518" cy="135338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  <p:pic>
        <p:nvPicPr>
          <p:cNvPr id="22" name="תמונה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4115" y="1456367"/>
            <a:ext cx="9266723" cy="1066892"/>
          </a:xfrm>
          <a:prstGeom prst="rect">
            <a:avLst/>
          </a:prstGeom>
        </p:spPr>
      </p:pic>
      <p:pic>
        <p:nvPicPr>
          <p:cNvPr id="24" name="תמונה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01521" y="1442174"/>
            <a:ext cx="9327688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45034</TotalTime>
  <Words>240</Words>
  <Application>Microsoft Office PowerPoint</Application>
  <PresentationFormat>‫הצגה על המסך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עיצוב מותאם אישית</vt:lpstr>
      <vt:lpstr>1_עיצוב מותאם אישית</vt:lpstr>
      <vt:lpstr>מינים פולשים מה (לא) הצלחנו עד היום</vt:lpstr>
      <vt:lpstr>עבר</vt:lpstr>
      <vt:lpstr>עבר</vt:lpstr>
      <vt:lpstr>מה בוצע?</vt:lpstr>
      <vt:lpstr>מה (לא) הצליח ?</vt:lpstr>
      <vt:lpstr>מה צריך לעשות? מודל הטיפול המקובל </vt:lpstr>
      <vt:lpstr>בעיות מרכזיות </vt:lpstr>
      <vt:lpstr>בעיות מרכזיות </vt:lpstr>
      <vt:lpstr>בעיות מרכזיות </vt:lpstr>
      <vt:lpstr>מה כן מצליח ? </vt:lpstr>
      <vt:lpstr>הניסיון לקדם מדיניות אחידה</vt:lpstr>
      <vt:lpstr>פתרון מוצע</vt:lpstr>
      <vt:lpstr>מצגת של PowerPoint‏</vt:lpstr>
      <vt:lpstr>תודה רבה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firma22</dc:creator>
  <cp:lastModifiedBy>גילה גרטל</cp:lastModifiedBy>
  <cp:revision>193</cp:revision>
  <dcterms:created xsi:type="dcterms:W3CDTF">2014-09-10T08:47:34Z</dcterms:created>
  <dcterms:modified xsi:type="dcterms:W3CDTF">2023-12-06T07:46:37Z</dcterms:modified>
</cp:coreProperties>
</file>