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87" r:id="rId5"/>
    <p:sldId id="259" r:id="rId6"/>
    <p:sldId id="266" r:id="rId7"/>
    <p:sldId id="272" r:id="rId8"/>
    <p:sldId id="271" r:id="rId9"/>
    <p:sldId id="258" r:id="rId10"/>
    <p:sldId id="276" r:id="rId11"/>
    <p:sldId id="268" r:id="rId12"/>
    <p:sldId id="296" r:id="rId13"/>
    <p:sldId id="294" r:id="rId14"/>
    <p:sldId id="290" r:id="rId15"/>
    <p:sldId id="293" r:id="rId16"/>
    <p:sldId id="288" r:id="rId17"/>
    <p:sldId id="278" r:id="rId18"/>
    <p:sldId id="297" r:id="rId19"/>
    <p:sldId id="289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140"/>
    <a:srgbClr val="EB7255"/>
    <a:srgbClr val="F8E258"/>
    <a:srgbClr val="B59CC6"/>
    <a:srgbClr val="E87159"/>
    <a:srgbClr val="49BDF0"/>
    <a:srgbClr val="E76D1A"/>
    <a:srgbClr val="EB7154"/>
    <a:srgbClr val="B8D82B"/>
    <a:srgbClr val="00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236" y="72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Felagund" TargetMode="External"/><Relationship Id="rId3" Type="http://schemas.openxmlformats.org/officeDocument/2006/relationships/hyperlink" Target="https://commons.wikimedia.org/wiki/File:Belchatow-elektrownia.jpg" TargetMode="External"/><Relationship Id="rId7" Type="http://schemas.openxmlformats.org/officeDocument/2006/relationships/hyperlink" Target="https://he.wikipedia.org/wiki/%D7%A8%D7%A4%D7%AA#/media/%D7%A7%D7%95%D7%91%D7%A5:FeedingCows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s://en.wikipedia.org/wiki/pl:Wikipedysta:Pibw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youtu.be/Ec6VYSMuZK0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Ktorasun1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%D7%9E%D7%92%D7%93%D7%9C_%D7%94%D7%A9%D7%9E%D7%A9_%D7%91%D7%90%D7%A9%D7%9C%D7%99%D7%9D.jpg" TargetMode="Externa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P1LDPymVGI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smnh.tau.ac.il/carbonfootprin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imate_Change_Schematic.sv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RoW4JcQCQt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youtu.be/_JhaVNJb3a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Mammuthus_columbi_Sergiodlarosa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hyperlink" Target="https://he.wikipedia.org/wiki/%D7%A7%D7%95%D7%91%D7%A5:Dinosaurs-0016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72661" y="769736"/>
            <a:ext cx="8371339" cy="713434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שמירת טבע בעידן של שינויי אקלים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42232"/>
            <a:ext cx="2116613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9595C-D90A-4753-9C56-323427878184}"/>
              </a:ext>
            </a:extLst>
          </p:cNvPr>
          <p:cNvSpPr txBox="1"/>
          <p:nvPr/>
        </p:nvSpPr>
        <p:spPr>
          <a:xfrm>
            <a:off x="2897940" y="6581001"/>
            <a:ext cx="423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/>
              <a:t>תצלום מתוך </a:t>
            </a:r>
            <a:r>
              <a:rPr lang="en-US" sz="1200" dirty="0" err="1"/>
              <a:t>pixabay</a:t>
            </a:r>
            <a:endParaRPr lang="en-US" sz="1200" dirty="0"/>
          </a:p>
        </p:txBody>
      </p:sp>
      <p:pic>
        <p:nvPicPr>
          <p:cNvPr id="1026" name="Picture 2" descr="Earth, Globe, Planet, World, Space, Universe">
            <a:extLst>
              <a:ext uri="{FF2B5EF4-FFF2-40B4-BE49-F238E27FC236}">
                <a16:creationId xmlns:a16="http://schemas.microsoft.com/office/drawing/2014/main" id="{4715F40B-5E0E-416B-A00F-14596AA0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4" y="1861450"/>
            <a:ext cx="4559515" cy="4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>
            <a:extLst>
              <a:ext uri="{FF2B5EF4-FFF2-40B4-BE49-F238E27FC236}">
                <a16:creationId xmlns:a16="http://schemas.microsoft.com/office/drawing/2014/main" id="{79C7A206-C88E-4B24-BCEE-E201E3372B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6971" y="444173"/>
            <a:ext cx="8427129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הגורמים להתחממות הגלובלית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3D49308-D205-480E-B3BD-40EA19FD30DB}"/>
              </a:ext>
            </a:extLst>
          </p:cNvPr>
          <p:cNvSpPr txBox="1"/>
          <p:nvPr/>
        </p:nvSpPr>
        <p:spPr>
          <a:xfrm>
            <a:off x="5596788" y="1645668"/>
            <a:ext cx="3213717" cy="44096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2400" dirty="0"/>
              <a:t>פליטת גזי חממה: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תעשייה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תחבורה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חשמל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תעשיית הבשר</a:t>
            </a:r>
          </a:p>
          <a:p>
            <a:pPr algn="r" rtl="1"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A1B1F75-1916-4D13-9523-51C1EA992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0" y="1340527"/>
            <a:ext cx="3090845" cy="221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E86A512-0EFD-4D4A-9EDF-63EA4A0C0796}"/>
              </a:ext>
            </a:extLst>
          </p:cNvPr>
          <p:cNvSpPr txBox="1"/>
          <p:nvPr/>
        </p:nvSpPr>
        <p:spPr>
          <a:xfrm>
            <a:off x="89746" y="3551068"/>
            <a:ext cx="32160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תחנת </a:t>
            </a:r>
            <a:r>
              <a:rPr lang="he-IL" sz="1200" dirty="0" err="1">
                <a:latin typeface="Arial" panose="020B0604020202020204" pitchFamily="34" charset="0"/>
                <a:cs typeface="Arial" panose="020B0604020202020204" pitchFamily="34" charset="0"/>
              </a:rPr>
              <a:t>כח</a:t>
            </a:r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 בפולין, </a:t>
            </a:r>
            <a:r>
              <a:rPr lang="he-IL" sz="1200" b="0" i="0" dirty="0">
                <a:effectLst/>
                <a:latin typeface="Arial" panose="020B0604020202020204" pitchFamily="34" charset="0"/>
              </a:rPr>
              <a:t>המייצרת 4,500 מגה-</a:t>
            </a:r>
            <a:r>
              <a:rPr lang="he-IL" sz="1200" b="0" i="0" u="none" strike="noStrike" dirty="0">
                <a:effectLst/>
                <a:latin typeface="Arial" panose="020B0604020202020204" pitchFamily="34" charset="0"/>
              </a:rPr>
              <a:t>ואט</a:t>
            </a:r>
            <a:r>
              <a:rPr lang="he-IL" sz="1200" b="0" i="0" dirty="0">
                <a:effectLst/>
                <a:latin typeface="Arial" panose="020B0604020202020204" pitchFamily="34" charset="0"/>
              </a:rPr>
              <a:t>, אחת מתחנות הכוח מבוססות </a:t>
            </a:r>
            <a:r>
              <a:rPr lang="he-IL" sz="1200" b="0" i="0" u="none" strike="noStrike" dirty="0">
                <a:effectLst/>
                <a:latin typeface="Arial" panose="020B0604020202020204" pitchFamily="34" charset="0"/>
              </a:rPr>
              <a:t>פחם</a:t>
            </a:r>
            <a:r>
              <a:rPr lang="he-IL" sz="1200" b="0" i="0" dirty="0">
                <a:effectLst/>
                <a:latin typeface="Arial" panose="020B0604020202020204" pitchFamily="34" charset="0"/>
              </a:rPr>
              <a:t> הגדולות ביותר בעולם.</a:t>
            </a:r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מתוך: </a:t>
            </a:r>
            <a:r>
              <a:rPr lang="he-IL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ויקימדיה</a:t>
            </a:r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 מעלה הקובץ: </a:t>
            </a:r>
            <a:r>
              <a:rPr lang="en-US" sz="1200" b="0" i="0" u="sng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w:pl:Wikipedysta:Pibwl"/>
              </a:rPr>
              <a:t>Pibwl</a:t>
            </a:r>
            <a:endParaRPr lang="he-IL" sz="1200" b="0" i="0" u="sng" dirty="0">
              <a:solidFill>
                <a:srgbClr val="3366BB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01921-AAB9-4C77-B241-0AEB7629E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29" y="4473505"/>
            <a:ext cx="3534418" cy="17972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303DC29-504C-46AB-9F51-D44DD96E9ACD}"/>
              </a:ext>
            </a:extLst>
          </p:cNvPr>
          <p:cNvSpPr txBox="1"/>
          <p:nvPr/>
        </p:nvSpPr>
        <p:spPr>
          <a:xfrm>
            <a:off x="2483007" y="6318114"/>
            <a:ext cx="3216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רכב פרטי</a:t>
            </a:r>
          </a:p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מתוך: </a:t>
            </a:r>
            <a:r>
              <a:rPr lang="he-IL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ויקימדיה</a:t>
            </a:r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 מעלה הקובץ: 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Sedan</a:t>
            </a:r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0F5E6B-0789-4C53-A632-41C8C5BC9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59" y="1340527"/>
            <a:ext cx="2947388" cy="22105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952F947-F915-43B1-B041-C594BC7C34FF}"/>
              </a:ext>
            </a:extLst>
          </p:cNvPr>
          <p:cNvSpPr txBox="1"/>
          <p:nvPr/>
        </p:nvSpPr>
        <p:spPr>
          <a:xfrm>
            <a:off x="3296638" y="3598401"/>
            <a:ext cx="32160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רפת בקיבוץ רביבים</a:t>
            </a:r>
          </a:p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מתוך: </a:t>
            </a:r>
            <a:r>
              <a:rPr lang="he-IL" sz="12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ויקימדיה</a:t>
            </a:r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dirty="0">
                <a:latin typeface="Arial" panose="020B0604020202020204" pitchFamily="34" charset="0"/>
                <a:cs typeface="Arial" panose="020B0604020202020204" pitchFamily="34" charset="0"/>
              </a:rPr>
              <a:t>מעלה הקובץ: </a:t>
            </a:r>
            <a:r>
              <a:rPr lang="en-US" sz="1200" b="0" i="0" u="sng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8"/>
              </a:rPr>
              <a:t>Felagund</a:t>
            </a:r>
            <a:endParaRPr lang="he-IL" sz="1200" b="0" i="0" u="sng" dirty="0">
              <a:solidFill>
                <a:srgbClr val="3366BB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1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27A8F20-7310-494A-8E0C-C7174BFBF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5547" y="5516824"/>
            <a:ext cx="6391921" cy="1274927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he-I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אנחנו הדור הראשון שחווה את שינויי האקלים אבל גם הדור האחרון שיש לו את האפשרות לעצור זאת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he-I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[ברק אובמה]</a:t>
            </a:r>
          </a:p>
          <a:p>
            <a:pPr>
              <a:lnSpc>
                <a:spcPct val="200000"/>
              </a:lnSpc>
            </a:pPr>
            <a:endParaRPr lang="he-IL" sz="2000" b="1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D97B306-0CF8-44E2-A7D5-15BA7B1C736D}"/>
              </a:ext>
            </a:extLst>
          </p:cNvPr>
          <p:cNvSpPr txBox="1"/>
          <p:nvPr/>
        </p:nvSpPr>
        <p:spPr>
          <a:xfrm>
            <a:off x="4572000" y="11991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קישור לסרטון עם </a:t>
            </a:r>
            <a:r>
              <a:rPr lang="he-IL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לוסי</a:t>
            </a:r>
            <a:r>
              <a:rPr lang="he-I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איוב - איך מקררים ערים?</a:t>
            </a:r>
            <a:endParaRPr lang="he-IL" dirty="0"/>
          </a:p>
        </p:txBody>
      </p:sp>
      <p:pic>
        <p:nvPicPr>
          <p:cNvPr id="1026" name="Picture 2" descr="Obama standing with his arms folded and smiling.">
            <a:extLst>
              <a:ext uri="{FF2B5EF4-FFF2-40B4-BE49-F238E27FC236}">
                <a16:creationId xmlns:a16="http://schemas.microsoft.com/office/drawing/2014/main" id="{D9D638F3-55A7-4049-9A62-0312D073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69" y="1733669"/>
            <a:ext cx="2945087" cy="3678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2">
            <a:extLst>
              <a:ext uri="{FF2B5EF4-FFF2-40B4-BE49-F238E27FC236}">
                <a16:creationId xmlns:a16="http://schemas.microsoft.com/office/drawing/2014/main" id="{2B8D1247-ABC3-4C33-A2A1-26A99318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36" y="623271"/>
            <a:ext cx="7893698" cy="318161"/>
          </a:xfrm>
        </p:spPr>
        <p:txBody>
          <a:bodyPr/>
          <a:lstStyle/>
          <a:p>
            <a:r>
              <a:rPr lang="he-IL" sz="3200" dirty="0"/>
              <a:t>צעדים ממשלתיים וארגוניים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FC73251-6AAD-4D9D-90B8-CC97BFB6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8126"/>
          <a:stretch/>
        </p:blipFill>
        <p:spPr>
          <a:xfrm>
            <a:off x="2595069" y="1733669"/>
            <a:ext cx="2897760" cy="3678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08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DC3A538-725A-4484-83D6-A48D9897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518973"/>
            <a:ext cx="7893698" cy="318161"/>
          </a:xfrm>
        </p:spPr>
        <p:txBody>
          <a:bodyPr/>
          <a:lstStyle/>
          <a:p>
            <a:r>
              <a:rPr lang="he-IL" sz="3200" dirty="0"/>
              <a:t>פתרונות ארגוניים: רשות הטבע והגנים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42C4140-519D-4701-AA2B-E83AAE201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90" y="4212818"/>
            <a:ext cx="3786332" cy="2410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1D248D1-34DB-4EE0-BF3F-67148131D2A9}"/>
              </a:ext>
            </a:extLst>
          </p:cNvPr>
          <p:cNvSpPr txBox="1"/>
          <p:nvPr/>
        </p:nvSpPr>
        <p:spPr>
          <a:xfrm>
            <a:off x="5132225" y="6577725"/>
            <a:ext cx="3897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תמ"א 35 עם סימון המסדרונות האקולוגיים</a:t>
            </a:r>
          </a:p>
          <a:p>
            <a:pPr algn="r" rtl="1"/>
            <a:endParaRPr lang="he-IL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098E3B-FCC3-4568-A674-5BAC284D4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/>
          <a:stretch/>
        </p:blipFill>
        <p:spPr bwMode="auto">
          <a:xfrm>
            <a:off x="5243190" y="1225215"/>
            <a:ext cx="3786332" cy="26193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CA7D2C1-555C-4BE4-86C9-3EF1F1F03384}"/>
              </a:ext>
            </a:extLst>
          </p:cNvPr>
          <p:cNvSpPr txBox="1"/>
          <p:nvPr/>
        </p:nvSpPr>
        <p:spPr>
          <a:xfrm>
            <a:off x="5132225" y="3830381"/>
            <a:ext cx="3897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עמק הצבאים בירושלים. צילום: </a:t>
            </a:r>
            <a:r>
              <a:rPr lang="he-IL" sz="1400" dirty="0" err="1"/>
              <a:t>איקא</a:t>
            </a:r>
            <a:r>
              <a:rPr lang="he-IL" sz="1400" dirty="0"/>
              <a:t> </a:t>
            </a:r>
            <a:r>
              <a:rPr lang="he-IL" sz="1400" dirty="0" err="1"/>
              <a:t>צ'יפמן</a:t>
            </a:r>
            <a:endParaRPr lang="he-IL" sz="1400" dirty="0"/>
          </a:p>
          <a:p>
            <a:pPr algn="r" rtl="1"/>
            <a:endParaRPr lang="he-IL" sz="14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19DAB9-2758-4D81-971E-9961A1187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1" y="1269774"/>
            <a:ext cx="2769833" cy="4926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C52F3B3-AFBB-4C7D-AF7A-8E3CD9783FC9}"/>
              </a:ext>
            </a:extLst>
          </p:cNvPr>
          <p:cNvSpPr txBox="1"/>
          <p:nvPr/>
        </p:nvSpPr>
        <p:spPr>
          <a:xfrm>
            <a:off x="1765260" y="6119336"/>
            <a:ext cx="26657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שמורת עין-גדי. </a:t>
            </a:r>
          </a:p>
          <a:p>
            <a:pPr algn="r" rtl="1"/>
            <a:r>
              <a:rPr lang="he-IL" sz="1400" dirty="0"/>
              <a:t>צילום: יניב כהן, רשות הטבע והגנים</a:t>
            </a:r>
          </a:p>
          <a:p>
            <a:pPr algn="r" rtl="1"/>
            <a:endParaRPr lang="he-IL" sz="14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C252A36-CDEB-4964-932A-13D3DD4B2ECB}"/>
              </a:ext>
            </a:extLst>
          </p:cNvPr>
          <p:cNvSpPr txBox="1"/>
          <p:nvPr/>
        </p:nvSpPr>
        <p:spPr>
          <a:xfrm rot="20160567">
            <a:off x="535459" y="1705601"/>
            <a:ext cx="20309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24140"/>
            </a:solidFill>
            <a:prstDash val="sysDash"/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קידום אמנות לשימוש מושכל במשאבי מים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603A29-78AF-409F-AE0E-6E4E78F9D9BE}"/>
              </a:ext>
            </a:extLst>
          </p:cNvPr>
          <p:cNvSpPr txBox="1"/>
          <p:nvPr/>
        </p:nvSpPr>
        <p:spPr>
          <a:xfrm rot="20160567">
            <a:off x="4756700" y="3181524"/>
            <a:ext cx="20309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2414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חיזוק התפיסה </a:t>
            </a:r>
          </a:p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 טבע עירוני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027E22A-1615-4F0E-944C-E070976BC273}"/>
              </a:ext>
            </a:extLst>
          </p:cNvPr>
          <p:cNvSpPr txBox="1"/>
          <p:nvPr/>
        </p:nvSpPr>
        <p:spPr>
          <a:xfrm rot="20160567">
            <a:off x="4466697" y="4633485"/>
            <a:ext cx="20309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24140"/>
            </a:solidFill>
            <a:prstDash val="sysDash"/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הבטחת המסדרונות האקולוגיים</a:t>
            </a:r>
          </a:p>
        </p:txBody>
      </p:sp>
    </p:spTree>
    <p:extLst>
      <p:ext uri="{BB962C8B-B14F-4D97-AF65-F5344CB8AC3E}">
        <p14:creationId xmlns:p14="http://schemas.microsoft.com/office/powerpoint/2010/main" val="239313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C334024B-50D0-4D78-BFE0-E3B9935D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71" y="633018"/>
            <a:ext cx="7423848" cy="318161"/>
          </a:xfrm>
        </p:spPr>
        <p:txBody>
          <a:bodyPr/>
          <a:lstStyle/>
          <a:p>
            <a:r>
              <a:rPr lang="he-IL" dirty="0"/>
              <a:t>ישראל – "הוט ספוט"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6226C88A-8D3F-4BAA-81DD-6827BAF3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358" y="1295323"/>
            <a:ext cx="8123068" cy="4359753"/>
            <a:chOff x="994299" y="1453687"/>
            <a:chExt cx="7528264" cy="3950626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43D48401-EB1E-4F81-A145-1C70B1B2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99" y="1453687"/>
              <a:ext cx="7528264" cy="3950626"/>
            </a:xfrm>
            <a:prstGeom prst="ellipse">
              <a:avLst/>
            </a:prstGeom>
          </p:spPr>
        </p:pic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9830CD9A-EDD8-47A3-B700-C0F6607C8A08}"/>
                </a:ext>
              </a:extLst>
            </p:cNvPr>
            <p:cNvSpPr/>
            <p:nvPr/>
          </p:nvSpPr>
          <p:spPr>
            <a:xfrm>
              <a:off x="5388746" y="2512381"/>
              <a:ext cx="88776" cy="2752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24214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465F3703-EC04-4A5E-8717-3E0BB056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3" y="370688"/>
            <a:ext cx="8490857" cy="699796"/>
          </a:xfrm>
        </p:spPr>
        <p:txBody>
          <a:bodyPr/>
          <a:lstStyle/>
          <a:p>
            <a:pPr rtl="1"/>
            <a:r>
              <a:rPr lang="he-IL" sz="3200" dirty="0"/>
              <a:t>ישראל: אנרגיות ירוקות - דילמות סביבתיות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86EC13-0E71-4783-800E-AF99B15E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/>
          <a:stretch/>
        </p:blipFill>
        <p:spPr bwMode="auto">
          <a:xfrm>
            <a:off x="4305670" y="1363496"/>
            <a:ext cx="4767889" cy="4800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C66B48B-534B-44C3-B81C-8C99E00FEBC5}"/>
              </a:ext>
            </a:extLst>
          </p:cNvPr>
          <p:cNvSpPr txBox="1"/>
          <p:nvPr/>
        </p:nvSpPr>
        <p:spPr>
          <a:xfrm>
            <a:off x="4847208" y="6164146"/>
            <a:ext cx="3977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latin typeface="Arial" panose="020B0604020202020204" pitchFamily="34" charset="0"/>
              </a:rPr>
              <a:t>חווה סולארית בקטורה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1600" dirty="0">
                <a:latin typeface="Arial" panose="020B0604020202020204" pitchFamily="34" charset="0"/>
              </a:rPr>
              <a:t>צילום: </a:t>
            </a:r>
            <a:r>
              <a:rPr lang="en-US" sz="1600" dirty="0">
                <a:latin typeface="Arial" panose="020B0604020202020204" pitchFamily="34" charset="0"/>
              </a:rPr>
              <a:t>  ALPR</a:t>
            </a:r>
            <a:r>
              <a:rPr lang="he-IL" sz="1600" dirty="0">
                <a:latin typeface="Arial" panose="020B0604020202020204" pitchFamily="34" charset="0"/>
              </a:rPr>
              <a:t>מתוך: </a:t>
            </a:r>
            <a:r>
              <a:rPr lang="he-IL" sz="1600" dirty="0">
                <a:latin typeface="Arial" panose="020B0604020202020204" pitchFamily="34" charset="0"/>
                <a:hlinkClick r:id="rId3"/>
              </a:rPr>
              <a:t>ויקיפדיה</a:t>
            </a:r>
            <a:endParaRPr lang="he-IL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7EABD1-B057-4E90-AFC3-9E117BF58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28333"/>
          <a:stretch/>
        </p:blipFill>
        <p:spPr bwMode="auto">
          <a:xfrm>
            <a:off x="1748735" y="1363496"/>
            <a:ext cx="2461872" cy="4800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7A9CA3F-6140-4D06-AD49-ADFDF5818783}"/>
              </a:ext>
            </a:extLst>
          </p:cNvPr>
          <p:cNvSpPr txBox="1"/>
          <p:nvPr/>
        </p:nvSpPr>
        <p:spPr>
          <a:xfrm>
            <a:off x="1216241" y="6164146"/>
            <a:ext cx="308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latin typeface="Arial" panose="020B0604020202020204" pitchFamily="34" charset="0"/>
              </a:rPr>
              <a:t>מגדל השמש באשלים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1600" dirty="0">
                <a:latin typeface="Arial" panose="020B0604020202020204" pitchFamily="34" charset="0"/>
              </a:rPr>
              <a:t>צילום: תום </a:t>
            </a:r>
            <a:r>
              <a:rPr lang="he-IL" sz="1600" dirty="0" err="1">
                <a:latin typeface="Arial" panose="020B0604020202020204" pitchFamily="34" charset="0"/>
              </a:rPr>
              <a:t>קחטן</a:t>
            </a:r>
            <a:r>
              <a:rPr lang="he-IL" sz="1600" dirty="0">
                <a:latin typeface="Arial" panose="020B0604020202020204" pitchFamily="34" charset="0"/>
              </a:rPr>
              <a:t>, מתוך: </a:t>
            </a:r>
            <a:r>
              <a:rPr lang="he-IL" sz="1600" dirty="0">
                <a:latin typeface="Arial" panose="020B0604020202020204" pitchFamily="34" charset="0"/>
                <a:hlinkClick r:id="rId5"/>
              </a:rPr>
              <a:t>ויקיפדיה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29181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8457" y="503853"/>
            <a:ext cx="8490857" cy="699796"/>
          </a:xfrm>
        </p:spPr>
        <p:txBody>
          <a:bodyPr/>
          <a:lstStyle/>
          <a:p>
            <a:pPr rtl="1"/>
            <a:r>
              <a:rPr lang="he-IL" sz="3200" dirty="0"/>
              <a:t>ישראל: אנרגיות ירוקות - דילמות סביבתיות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0AC9785-177C-4D2C-A70B-A65E15C1059B}"/>
              </a:ext>
            </a:extLst>
          </p:cNvPr>
          <p:cNvSpPr txBox="1"/>
          <p:nvPr/>
        </p:nvSpPr>
        <p:spPr>
          <a:xfrm>
            <a:off x="1321663" y="5873061"/>
            <a:ext cx="76791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700" dirty="0">
                <a:latin typeface="Arial" panose="020B0604020202020204" pitchFamily="34" charset="0"/>
              </a:rPr>
              <a:t>חסידה במעוף ליד טורבינת רוח בגולן. צילום: עידו שקד, רשות הטבע והגנים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6EA2CF8-91F2-4AE9-B4DA-ADAB072D2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0" y="1500069"/>
            <a:ext cx="6559488" cy="4372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659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1B23C6-2B98-4C65-BE17-E43261823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687A44A-B7E1-45ED-86CC-8C29F466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2"/>
          <a:stretch/>
        </p:blipFill>
        <p:spPr>
          <a:xfrm>
            <a:off x="0" y="2049025"/>
            <a:ext cx="9144000" cy="2794518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14B272E-722B-4F55-8634-BBAACB74DF45}"/>
              </a:ext>
            </a:extLst>
          </p:cNvPr>
          <p:cNvSpPr txBox="1"/>
          <p:nvPr/>
        </p:nvSpPr>
        <p:spPr>
          <a:xfrm>
            <a:off x="1423794" y="5094647"/>
            <a:ext cx="76791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700" dirty="0">
                <a:latin typeface="Arial" panose="020B0604020202020204" pitchFamily="34" charset="0"/>
              </a:rPr>
              <a:t>מתוך המאמר: השפעה של רעש מטורבינות רוח על חיות בר – התייחסות בתהליכי תכנון, כתב העת אקולוגיה וסביבה, יולי 2021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11" name="כותרת 10">
            <a:extLst>
              <a:ext uri="{FF2B5EF4-FFF2-40B4-BE49-F238E27FC236}">
                <a16:creationId xmlns:a16="http://schemas.microsoft.com/office/drawing/2014/main" id="{284F492F-EAF2-4AD3-9C78-938248E0A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9404" y="460926"/>
            <a:ext cx="579357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B8D82B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מקורות רעש שונים ועוצמת הרעש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E677A4A-2F4F-40AD-85DD-8136CDCA5707}"/>
              </a:ext>
            </a:extLst>
          </p:cNvPr>
          <p:cNvSpPr txBox="1"/>
          <p:nvPr/>
        </p:nvSpPr>
        <p:spPr>
          <a:xfrm>
            <a:off x="3083511" y="6212408"/>
            <a:ext cx="601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סרטון טורבינות רוח - לא בכל מקום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723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82B8FC0F-DDC3-4D62-84E3-4C7F0F39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45" y="1340969"/>
            <a:ext cx="3618538" cy="4523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B049102-25A2-485B-B9CE-7A7EBBD4E6F2}"/>
              </a:ext>
            </a:extLst>
          </p:cNvPr>
          <p:cNvSpPr txBox="1"/>
          <p:nvPr/>
        </p:nvSpPr>
        <p:spPr>
          <a:xfrm>
            <a:off x="5194398" y="5864142"/>
            <a:ext cx="3897297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החנות "מוצרים עירומים" בתל-אביב. </a:t>
            </a:r>
          </a:p>
          <a:p>
            <a:pPr algn="r" rtl="1"/>
            <a:r>
              <a:rPr lang="he-IL" sz="1400" dirty="0"/>
              <a:t>אין בה שקיות או כלים חד-פעמיים, מגיעים עם כלי רב-פעמי וממלאים אותו במוצרי מזון / קוסמטיקה.</a:t>
            </a:r>
          </a:p>
          <a:p>
            <a:pPr algn="r" rtl="1"/>
            <a:r>
              <a:rPr lang="he-IL" sz="1400" dirty="0"/>
              <a:t>צילום: רונה </a:t>
            </a:r>
            <a:r>
              <a:rPr lang="he-IL" sz="1400" dirty="0" err="1"/>
              <a:t>צ'יש</a:t>
            </a:r>
            <a:endParaRPr lang="he-IL" sz="1400" dirty="0"/>
          </a:p>
          <a:p>
            <a:pPr algn="r" rtl="1"/>
            <a:endParaRPr lang="he-IL" sz="1400" dirty="0"/>
          </a:p>
        </p:txBody>
      </p:sp>
      <p:sp>
        <p:nvSpPr>
          <p:cNvPr id="14" name="כותרת 13">
            <a:extLst>
              <a:ext uri="{FF2B5EF4-FFF2-40B4-BE49-F238E27FC236}">
                <a16:creationId xmlns:a16="http://schemas.microsoft.com/office/drawing/2014/main" id="{CEA4E315-616A-4815-87A1-376DA42914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6972" y="444173"/>
            <a:ext cx="614987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49BDF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פתרונות – פער בין מצוי לרצוי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691C8BB-F585-4AE5-9773-6BAC25902A6B}"/>
              </a:ext>
            </a:extLst>
          </p:cNvPr>
          <p:cNvSpPr txBox="1"/>
          <p:nvPr/>
        </p:nvSpPr>
        <p:spPr>
          <a:xfrm>
            <a:off x="0" y="1373982"/>
            <a:ext cx="5109291" cy="2708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1400" dirty="0"/>
              <a:t>ההמלצות התזונתיות הלאומיות החדשות של ישראל – "קשת המזון": </a:t>
            </a:r>
          </a:p>
          <a:p>
            <a:pPr algn="just" rtl="1">
              <a:lnSpc>
                <a:spcPct val="150000"/>
              </a:lnSpc>
            </a:pPr>
            <a:r>
              <a:rPr lang="he-IL" sz="1400" dirty="0"/>
              <a:t>הקשתות השונות מבטאות את תדירות הצריכה המומלצת.</a:t>
            </a:r>
          </a:p>
          <a:p>
            <a:pPr algn="just" rtl="1">
              <a:lnSpc>
                <a:spcPct val="150000"/>
              </a:lnSpc>
            </a:pPr>
            <a:r>
              <a:rPr lang="he-IL" sz="1400" dirty="0"/>
              <a:t>הקשת החיצונית, בגוונים התכולים – ממחישה את הממדים שנלקחו בחשבון בגיבוש המלצות התזונה: בריאותי, סביבתי, כלכלי וחברתי.</a:t>
            </a:r>
          </a:p>
          <a:p>
            <a:pPr algn="just" rtl="1">
              <a:lnSpc>
                <a:spcPct val="150000"/>
              </a:lnSpc>
            </a:pPr>
            <a:r>
              <a:rPr lang="he-IL" sz="1600" b="1" dirty="0"/>
              <a:t>תזונה המבוססת על צריכת בשר </a:t>
            </a:r>
            <a:r>
              <a:rPr lang="he-IL" sz="1600" b="1" dirty="0" err="1"/>
              <a:t>מועטת</a:t>
            </a:r>
            <a:r>
              <a:rPr lang="he-IL" sz="1600" b="1" dirty="0"/>
              <a:t> והפחתה במוצרים מהחי ובמוצרים אולטרה-מעובדים: יותר טובה הן לבריאות האדם והן לבריאות כדור הארץ! </a:t>
            </a:r>
          </a:p>
          <a:p>
            <a:pPr algn="just" rtl="1"/>
            <a:endParaRPr lang="he-IL" sz="1400" dirty="0"/>
          </a:p>
        </p:txBody>
      </p:sp>
      <p:pic>
        <p:nvPicPr>
          <p:cNvPr id="2060" name="Picture 12" descr="קשת המזון">
            <a:extLst>
              <a:ext uri="{FF2B5EF4-FFF2-40B4-BE49-F238E27FC236}">
                <a16:creationId xmlns:a16="http://schemas.microsoft.com/office/drawing/2014/main" id="{90A40EAB-543F-45BE-9F08-90D5D665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657"/>
            <a:ext cx="4572000" cy="304634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5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671DB93-27CD-49EB-8A9E-3F4AC02E162E}"/>
              </a:ext>
            </a:extLst>
          </p:cNvPr>
          <p:cNvSpPr txBox="1"/>
          <p:nvPr/>
        </p:nvSpPr>
        <p:spPr>
          <a:xfrm>
            <a:off x="323399" y="3713084"/>
            <a:ext cx="14521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קישור למחשבון טביעת </a:t>
            </a:r>
          </a:p>
          <a:p>
            <a:pPr algn="ctr"/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כף רגל פחמנית</a:t>
            </a:r>
            <a:endParaRPr lang="he-IL" dirty="0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BD0FB7E3-22A1-46CB-BB21-19483BA8F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9809" y="444173"/>
            <a:ext cx="811419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B8D82B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"אז תאמין, שאם קלקלת אתה יכול גם לתקן..."</a:t>
            </a:r>
          </a:p>
        </p:txBody>
      </p:sp>
      <p:pic>
        <p:nvPicPr>
          <p:cNvPr id="8" name="תמונה 7" descr="מפגינה במצעד האקלים. עם שלט &quot;אין לנו עוד כוכב&quot;.">
            <a:extLst>
              <a:ext uri="{FF2B5EF4-FFF2-40B4-BE49-F238E27FC236}">
                <a16:creationId xmlns:a16="http://schemas.microsoft.com/office/drawing/2014/main" id="{0418E2D2-3537-4748-A2C9-83D7B791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40" y="1638385"/>
            <a:ext cx="2650829" cy="4714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9049CFD-FE79-42D7-95CB-0426F95447C5}"/>
              </a:ext>
            </a:extLst>
          </p:cNvPr>
          <p:cNvSpPr txBox="1"/>
          <p:nvPr/>
        </p:nvSpPr>
        <p:spPr>
          <a:xfrm>
            <a:off x="1775534" y="6384787"/>
            <a:ext cx="72885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err="1"/>
              <a:t>אחינעם</a:t>
            </a:r>
            <a:r>
              <a:rPr lang="he-IL" dirty="0"/>
              <a:t> </a:t>
            </a:r>
            <a:r>
              <a:rPr lang="he-IL" dirty="0" err="1"/>
              <a:t>מגנאזי</a:t>
            </a:r>
            <a:r>
              <a:rPr lang="he-IL" dirty="0"/>
              <a:t>, אביב ברעם, מעין ברעם ורומי ליבסקי במצעד האקלים, 2021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A7A8587-8557-4714-AAC9-F66473119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4"/>
          <a:stretch/>
        </p:blipFill>
        <p:spPr>
          <a:xfrm>
            <a:off x="4776187" y="1638384"/>
            <a:ext cx="4199138" cy="4714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גרפיקה 3" descr="מחשבון">
            <a:extLst>
              <a:ext uri="{FF2B5EF4-FFF2-40B4-BE49-F238E27FC236}">
                <a16:creationId xmlns:a16="http://schemas.microsoft.com/office/drawing/2014/main" id="{39D3D047-7A43-4655-9A1C-D1A6DA75B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09470" y="1434872"/>
            <a:ext cx="2366534" cy="23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0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DC3A538-725A-4484-83D6-A48D9897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659652"/>
            <a:ext cx="7893698" cy="318161"/>
          </a:xfrm>
        </p:spPr>
        <p:txBody>
          <a:bodyPr/>
          <a:lstStyle/>
          <a:p>
            <a:r>
              <a:rPr lang="he-IL" sz="3200" dirty="0"/>
              <a:t>מי הנערה שבתמונה? בשל מה התפרסמה?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786531-E204-4057-A30F-4550A3DD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r="1"/>
          <a:stretch/>
        </p:blipFill>
        <p:spPr bwMode="auto">
          <a:xfrm>
            <a:off x="2796467" y="1446051"/>
            <a:ext cx="4376690" cy="43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2E10840-3C67-4F18-8CF1-58987210C393}"/>
              </a:ext>
            </a:extLst>
          </p:cNvPr>
          <p:cNvSpPr txBox="1"/>
          <p:nvPr/>
        </p:nvSpPr>
        <p:spPr>
          <a:xfrm>
            <a:off x="3177147" y="6235603"/>
            <a:ext cx="41192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גרטה </a:t>
            </a:r>
            <a:r>
              <a:rPr lang="he-IL" dirty="0" err="1"/>
              <a:t>תונברג</a:t>
            </a:r>
            <a:endParaRPr lang="he-IL" dirty="0"/>
          </a:p>
          <a:p>
            <a:pPr algn="ctr" rtl="1"/>
            <a:r>
              <a:rPr lang="he-IL" sz="1400" dirty="0"/>
              <a:t>מתוך: ויקיפדיה, צלם: 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Pietro </a:t>
            </a:r>
            <a:r>
              <a:rPr lang="en-US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Naj-Oleari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3049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dirty="0"/>
              <a:t>אפקט החממה</a:t>
            </a:r>
            <a:endParaRPr lang="en-GB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D83DA13-8DA0-4F54-ACD3-41CB6B8D8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/>
          <a:stretch/>
        </p:blipFill>
        <p:spPr>
          <a:xfrm>
            <a:off x="2370338" y="1324993"/>
            <a:ext cx="6389045" cy="492743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63AD344-BBAA-4B15-AD8B-F4DDC8004ECF}"/>
              </a:ext>
            </a:extLst>
          </p:cNvPr>
          <p:cNvSpPr txBox="1"/>
          <p:nvPr/>
        </p:nvSpPr>
        <p:spPr>
          <a:xfrm>
            <a:off x="4810983" y="1324994"/>
            <a:ext cx="3466795" cy="1531557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</a:rPr>
              <a:t>קרני השמש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e-IL" dirty="0">
                <a:solidFill>
                  <a:schemeClr val="bg1"/>
                </a:solidFill>
              </a:rPr>
              <a:t>שחודרות את האטמוספרה מגיעות לכדור הארץ ומחממות אותו, אך חלקן חוזרות חזרה לחלל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A814EF2-5FAF-4A8A-830A-C7900821C74E}"/>
              </a:ext>
            </a:extLst>
          </p:cNvPr>
          <p:cNvSpPr txBox="1"/>
          <p:nvPr/>
        </p:nvSpPr>
        <p:spPr>
          <a:xfrm>
            <a:off x="2637303" y="4319141"/>
            <a:ext cx="2371600" cy="1531557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</a:rPr>
              <a:t>גזי חממה מונעים מהחום לחזור חזרה לחלל, ולכן כדור הארץ מתחמם</a:t>
            </a:r>
          </a:p>
        </p:txBody>
      </p:sp>
      <p:sp>
        <p:nvSpPr>
          <p:cNvPr id="3" name="תיבת טקסט 2">
            <a:hlinkClick r:id="rId3"/>
            <a:extLst>
              <a:ext uri="{FF2B5EF4-FFF2-40B4-BE49-F238E27FC236}">
                <a16:creationId xmlns:a16="http://schemas.microsoft.com/office/drawing/2014/main" id="{0E42B8E4-4D18-43A2-9A75-CB617F7FB4C5}"/>
              </a:ext>
            </a:extLst>
          </p:cNvPr>
          <p:cNvSpPr txBox="1"/>
          <p:nvPr/>
        </p:nvSpPr>
        <p:spPr>
          <a:xfrm>
            <a:off x="2938510" y="6284360"/>
            <a:ext cx="48205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מתוך: </a:t>
            </a:r>
            <a:r>
              <a:rPr lang="he-IL" dirty="0">
                <a:hlinkClick r:id="rId3"/>
              </a:rPr>
              <a:t>ויקיפדיה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1F4806-F9F3-48E4-9225-81719C8C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450" y="1278863"/>
            <a:ext cx="7816451" cy="523875"/>
          </a:xfrm>
        </p:spPr>
        <p:txBody>
          <a:bodyPr>
            <a:noAutofit/>
          </a:bodyPr>
          <a:lstStyle/>
          <a:p>
            <a:r>
              <a:rPr lang="he-IL" sz="2400" b="1" i="0" dirty="0">
                <a:solidFill>
                  <a:srgbClr val="EB7255"/>
                </a:solidFill>
                <a:effectLst/>
                <a:latin typeface="Arial" panose="020B0604020202020204" pitchFamily="34" charset="0"/>
              </a:rPr>
              <a:t>שינוי בטמפרטורה העולמית הממוצעת בין השנים 1880- 2020.</a:t>
            </a:r>
            <a:endParaRPr lang="he-IL" sz="2400" b="1" dirty="0">
              <a:solidFill>
                <a:srgbClr val="EB7255"/>
              </a:solidFill>
            </a:endParaRP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9A42A059-02AC-4E87-959D-9A11C715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905" y="558917"/>
            <a:ext cx="7423848" cy="318161"/>
          </a:xfrm>
        </p:spPr>
        <p:txBody>
          <a:bodyPr/>
          <a:lstStyle/>
          <a:p>
            <a:r>
              <a:rPr lang="he-IL" dirty="0"/>
              <a:t>מה היא ההתחממות הגלובלית?</a:t>
            </a:r>
          </a:p>
        </p:txBody>
      </p:sp>
      <p:pic>
        <p:nvPicPr>
          <p:cNvPr id="1026" name="Picture 2" descr="גרף שמראה את שינוי הטמפרטורה בממוצע">
            <a:extLst>
              <a:ext uri="{FF2B5EF4-FFF2-40B4-BE49-F238E27FC236}">
                <a16:creationId xmlns:a16="http://schemas.microsoft.com/office/drawing/2014/main" id="{948EC2DC-6836-4C03-A39B-C533E7885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9378"/>
          <a:stretch/>
        </p:blipFill>
        <p:spPr bwMode="auto">
          <a:xfrm>
            <a:off x="2463282" y="1959429"/>
            <a:ext cx="6099619" cy="42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A6C25E99-512B-47A6-9F98-FB457A802ECB}"/>
              </a:ext>
            </a:extLst>
          </p:cNvPr>
          <p:cNvSpPr txBox="1">
            <a:spLocks/>
          </p:cNvSpPr>
          <p:nvPr/>
        </p:nvSpPr>
        <p:spPr>
          <a:xfrm>
            <a:off x="2770242" y="6342688"/>
            <a:ext cx="5329237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dirty="0">
                <a:solidFill>
                  <a:srgbClr val="202122"/>
                </a:solidFill>
                <a:latin typeface="Arial" panose="020B0604020202020204" pitchFamily="34" charset="0"/>
              </a:rPr>
              <a:t>גרף מתוך: ויקיפדיה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6962" y="586909"/>
            <a:ext cx="7423848" cy="318161"/>
          </a:xfrm>
        </p:spPr>
        <p:txBody>
          <a:bodyPr/>
          <a:lstStyle/>
          <a:p>
            <a:r>
              <a:rPr lang="he-IL" sz="3600" dirty="0"/>
              <a:t>כיצד משפיע משבר האקלים על האדם?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6CB45006-5C11-4356-871A-B3D529F9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24" y="1301128"/>
            <a:ext cx="3394472" cy="5053938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D7DE4B4-A04B-4C31-9D12-4F3F9723C366}"/>
              </a:ext>
            </a:extLst>
          </p:cNvPr>
          <p:cNvSpPr txBox="1"/>
          <p:nvPr/>
        </p:nvSpPr>
        <p:spPr>
          <a:xfrm>
            <a:off x="3017224" y="6273225"/>
            <a:ext cx="36150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לי </a:t>
            </a:r>
            <a:r>
              <a:rPr lang="he-IL" dirty="0" err="1"/>
              <a:t>קורזיץ</a:t>
            </a:r>
            <a:endParaRPr lang="he-IL" dirty="0"/>
          </a:p>
          <a:p>
            <a:pPr algn="ctr" rtl="1"/>
            <a:r>
              <a:rPr lang="he-IL" sz="1400" dirty="0"/>
              <a:t>צילום: אלקטרה מוצרי צריכה, מתוך: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12254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852795-3BC1-4213-A2EC-94595C59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86909"/>
            <a:ext cx="7423848" cy="318161"/>
          </a:xfrm>
        </p:spPr>
        <p:txBody>
          <a:bodyPr/>
          <a:lstStyle/>
          <a:p>
            <a:pPr rtl="1"/>
            <a:r>
              <a:rPr lang="he-IL" sz="3600" dirty="0"/>
              <a:t>כיצד ייראו חיינו בנקודת האל-חזור?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473C67D-607E-4C89-B8E4-6F86A3521DF9}"/>
              </a:ext>
            </a:extLst>
          </p:cNvPr>
          <p:cNvSpPr txBox="1"/>
          <p:nvPr/>
        </p:nvSpPr>
        <p:spPr>
          <a:xfrm>
            <a:off x="2503502" y="6161103"/>
            <a:ext cx="5140171" cy="463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התחממות גלובלית - פרק א' - מתחממים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DBDA295-5B1B-4E6A-A67B-856D1B29D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64" y="1388447"/>
            <a:ext cx="4474946" cy="3356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E589ECC-191E-480C-B7FF-5BBF0C002A68}"/>
              </a:ext>
            </a:extLst>
          </p:cNvPr>
          <p:cNvSpPr txBox="1"/>
          <p:nvPr/>
        </p:nvSpPr>
        <p:spPr>
          <a:xfrm>
            <a:off x="5255718" y="4744657"/>
            <a:ext cx="36150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שריפה באזור לכיש</a:t>
            </a:r>
          </a:p>
          <a:p>
            <a:pPr algn="ctr" rtl="1"/>
            <a:r>
              <a:rPr lang="he-IL" sz="1400" dirty="0"/>
              <a:t>צילום: ליעד כהן, רשות הטבע והגנים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49E8269-ED1E-4E3E-A176-C4CC3C6D757D}"/>
              </a:ext>
            </a:extLst>
          </p:cNvPr>
          <p:cNvSpPr txBox="1"/>
          <p:nvPr/>
        </p:nvSpPr>
        <p:spPr>
          <a:xfrm>
            <a:off x="498777" y="4725223"/>
            <a:ext cx="36150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שריפה בהרי יהודה</a:t>
            </a:r>
          </a:p>
          <a:p>
            <a:pPr algn="ctr" rtl="1"/>
            <a:r>
              <a:rPr lang="he-IL" sz="1400" dirty="0"/>
              <a:t>צילום: אריאל קדם, רשות הטבע והגנים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0D299E5-AAF9-4012-8060-96A70596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" y="1388446"/>
            <a:ext cx="4474948" cy="33562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2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226197" y="587211"/>
            <a:ext cx="8077601" cy="318161"/>
          </a:xfrm>
        </p:spPr>
        <p:txBody>
          <a:bodyPr/>
          <a:lstStyle/>
          <a:p>
            <a:pPr algn="ctr"/>
            <a:r>
              <a:rPr lang="he-IL" sz="3200" dirty="0"/>
              <a:t>השפעות שינויי האקלים על המערכת האקולוגית</a:t>
            </a:r>
            <a:endParaRPr lang="en-GB" sz="32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0A3378F-209C-4444-B940-0CDB92BE7DE8}"/>
              </a:ext>
            </a:extLst>
          </p:cNvPr>
          <p:cNvSpPr txBox="1"/>
          <p:nvPr/>
        </p:nvSpPr>
        <p:spPr>
          <a:xfrm>
            <a:off x="1669003" y="6270789"/>
            <a:ext cx="75637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2"/>
              </a:rPr>
              <a:t>סרטון של </a:t>
            </a:r>
            <a:r>
              <a:rPr lang="he-IL" dirty="0" err="1">
                <a:hlinkClick r:id="rId2"/>
              </a:rPr>
              <a:t>דובת</a:t>
            </a:r>
            <a:r>
              <a:rPr lang="he-IL" dirty="0">
                <a:hlinkClick r:id="rId2"/>
              </a:rPr>
              <a:t> הקוטב הגוועת ברעב, שצולמה ע"י צלם </a:t>
            </a:r>
            <a:r>
              <a:rPr lang="he-IL" dirty="0" err="1">
                <a:hlinkClick r:id="rId2"/>
              </a:rPr>
              <a:t>נשיונאל</a:t>
            </a:r>
            <a:r>
              <a:rPr lang="he-IL" dirty="0">
                <a:hlinkClick r:id="rId2"/>
              </a:rPr>
              <a:t> </a:t>
            </a:r>
            <a:r>
              <a:rPr lang="he-IL" dirty="0" err="1">
                <a:hlinkClick r:id="rId2"/>
              </a:rPr>
              <a:t>ג'אוגרפיק</a:t>
            </a:r>
            <a:r>
              <a:rPr lang="he-IL" dirty="0">
                <a:hlinkClick r:id="rId2"/>
              </a:rPr>
              <a:t> פול </a:t>
            </a:r>
            <a:r>
              <a:rPr lang="he-IL" dirty="0" err="1">
                <a:hlinkClick r:id="rId2"/>
              </a:rPr>
              <a:t>ניקלן</a:t>
            </a:r>
            <a:endParaRPr lang="en-US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1EAC238-43B3-4599-831D-3972818CE961}"/>
              </a:ext>
            </a:extLst>
          </p:cNvPr>
          <p:cNvSpPr txBox="1"/>
          <p:nvPr/>
        </p:nvSpPr>
        <p:spPr>
          <a:xfrm>
            <a:off x="3177022" y="5572672"/>
            <a:ext cx="36150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בקיעת </a:t>
            </a:r>
            <a:r>
              <a:rPr lang="he-IL" dirty="0" err="1"/>
              <a:t>אבוקעים</a:t>
            </a:r>
            <a:r>
              <a:rPr lang="he-IL" dirty="0"/>
              <a:t> של צבת ים ירוקה</a:t>
            </a:r>
          </a:p>
          <a:p>
            <a:pPr algn="ctr" rtl="1"/>
            <a:r>
              <a:rPr lang="he-IL" sz="1400" dirty="0"/>
              <a:t>צילום: שי </a:t>
            </a:r>
            <a:r>
              <a:rPr lang="he-IL" sz="1400" dirty="0" err="1"/>
              <a:t>קבסה</a:t>
            </a:r>
            <a:r>
              <a:rPr lang="he-IL" sz="1400" dirty="0"/>
              <a:t>, רשות הטבע והגנים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F8CAF07-78D5-45CF-AAF2-1DA6F16C3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7" y="1307191"/>
            <a:ext cx="7109135" cy="4265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144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915ABB3-DFF0-4200-A2CF-EF0B3C315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8" y="1544715"/>
            <a:ext cx="5009316" cy="2920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537F64F-ECF8-4F1F-B76E-199D99EC8EB3}"/>
              </a:ext>
            </a:extLst>
          </p:cNvPr>
          <p:cNvSpPr txBox="1"/>
          <p:nvPr/>
        </p:nvSpPr>
        <p:spPr>
          <a:xfrm>
            <a:off x="2266262" y="4661179"/>
            <a:ext cx="14204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ממותה.</a:t>
            </a:r>
          </a:p>
          <a:p>
            <a:pPr algn="r" rtl="1"/>
            <a:r>
              <a:rPr lang="he-IL" sz="1400" dirty="0"/>
              <a:t>מתוך: </a:t>
            </a:r>
            <a:r>
              <a:rPr lang="he-IL" sz="1400" dirty="0" err="1">
                <a:hlinkClick r:id="rId3"/>
              </a:rPr>
              <a:t>ויקישיתוף</a:t>
            </a:r>
            <a:endParaRPr lang="he-IL" sz="1400" dirty="0"/>
          </a:p>
          <a:p>
            <a:pPr algn="r" rtl="1"/>
            <a:endParaRPr lang="he-IL" sz="14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D4CC79A-2CB8-4A9A-A652-561CFC78C612}"/>
              </a:ext>
            </a:extLst>
          </p:cNvPr>
          <p:cNvSpPr txBox="1"/>
          <p:nvPr/>
        </p:nvSpPr>
        <p:spPr>
          <a:xfrm>
            <a:off x="5761752" y="5892055"/>
            <a:ext cx="3216029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latin typeface="Arial" panose="020B0604020202020204" pitchFamily="34" charset="0"/>
                <a:cs typeface="Arial" panose="020B0604020202020204" pitchFamily="34" charset="0"/>
              </a:rPr>
              <a:t>דינוזאורים</a:t>
            </a:r>
          </a:p>
          <a:p>
            <a:pPr algn="r" rtl="1"/>
            <a:r>
              <a:rPr lang="he-IL" sz="1400" dirty="0">
                <a:latin typeface="Arial" panose="020B0604020202020204" pitchFamily="34" charset="0"/>
                <a:cs typeface="Arial" panose="020B0604020202020204" pitchFamily="34" charset="0"/>
              </a:rPr>
              <a:t>מתוך:</a:t>
            </a:r>
          </a:p>
          <a:p>
            <a:pPr algn="r" rtl="1"/>
            <a:r>
              <a:rPr lang="he-IL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ויקישיתוף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400" dirty="0">
                <a:latin typeface="Arial" panose="020B0604020202020204" pitchFamily="34" charset="0"/>
                <a:cs typeface="Arial" panose="020B0604020202020204" pitchFamily="34" charset="0"/>
              </a:rPr>
              <a:t>מעלה הקובץ: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MathKnight 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494A6F6-B3D7-41BE-AB64-B1EC78C6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25" y="1544715"/>
            <a:ext cx="2810256" cy="4255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כותרת 19">
            <a:extLst>
              <a:ext uri="{FF2B5EF4-FFF2-40B4-BE49-F238E27FC236}">
                <a16:creationId xmlns:a16="http://schemas.microsoft.com/office/drawing/2014/main" id="{79C7A206-C88E-4B24-BCEE-E201E3372B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2554" y="381169"/>
            <a:ext cx="3360198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אז מה חדש?</a:t>
            </a:r>
          </a:p>
        </p:txBody>
      </p:sp>
    </p:spTree>
    <p:extLst>
      <p:ext uri="{BB962C8B-B14F-4D97-AF65-F5344CB8AC3E}">
        <p14:creationId xmlns:p14="http://schemas.microsoft.com/office/powerpoint/2010/main" val="190931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>
            <a:extLst>
              <a:ext uri="{FF2B5EF4-FFF2-40B4-BE49-F238E27FC236}">
                <a16:creationId xmlns:a16="http://schemas.microsoft.com/office/drawing/2014/main" id="{326D6E26-2A43-4E51-BAE5-D6EAE156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70874"/>
            <a:ext cx="7423848" cy="318161"/>
          </a:xfrm>
        </p:spPr>
        <p:txBody>
          <a:bodyPr/>
          <a:lstStyle/>
          <a:p>
            <a:r>
              <a:rPr lang="he-IL" sz="3600" dirty="0"/>
              <a:t>מהם הגורמים להתחממות הגלובלית?</a:t>
            </a:r>
          </a:p>
        </p:txBody>
      </p:sp>
      <p:pic>
        <p:nvPicPr>
          <p:cNvPr id="1028" name="Picture 4" descr="Hourglass on white background, sandglass">
            <a:extLst>
              <a:ext uri="{FF2B5EF4-FFF2-40B4-BE49-F238E27FC236}">
                <a16:creationId xmlns:a16="http://schemas.microsoft.com/office/drawing/2014/main" id="{3A0CAA12-9EAB-4F43-9909-B2333CCD8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19894"/>
          <a:stretch/>
        </p:blipFill>
        <p:spPr bwMode="auto">
          <a:xfrm>
            <a:off x="3092707" y="1201194"/>
            <a:ext cx="3408450" cy="55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8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544</Words>
  <Application>Microsoft Office PowerPoint</Application>
  <PresentationFormat>‫הצגה על המסך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עיצוב מותאם אישית</vt:lpstr>
      <vt:lpstr>1_עיצוב מותאם אישית</vt:lpstr>
      <vt:lpstr>שמירת טבע בעידן של שינויי אקלים</vt:lpstr>
      <vt:lpstr>מי הנערה שבתמונה? בשל מה התפרסמה?</vt:lpstr>
      <vt:lpstr>אפקט החממה</vt:lpstr>
      <vt:lpstr>מה היא ההתחממות הגלובלית?</vt:lpstr>
      <vt:lpstr>כיצד משפיע משבר האקלים על האדם?</vt:lpstr>
      <vt:lpstr>כיצד ייראו חיינו בנקודת האל-חזור?</vt:lpstr>
      <vt:lpstr>השפעות שינויי האקלים על המערכת האקולוגית</vt:lpstr>
      <vt:lpstr>אז מה חדש?</vt:lpstr>
      <vt:lpstr>מהם הגורמים להתחממות הגלובלית?</vt:lpstr>
      <vt:lpstr>הגורמים להתחממות הגלובלית</vt:lpstr>
      <vt:lpstr>צעדים ממשלתיים וארגוניים</vt:lpstr>
      <vt:lpstr>פתרונות ארגוניים: רשות הטבע והגנים</vt:lpstr>
      <vt:lpstr>ישראל – "הוט ספוט"</vt:lpstr>
      <vt:lpstr>ישראל: אנרגיות ירוקות - דילמות סביבתיות</vt:lpstr>
      <vt:lpstr>ישראל: אנרגיות ירוקות - דילמות סביבתיות</vt:lpstr>
      <vt:lpstr>מקורות רעש שונים ועוצמת הרעש</vt:lpstr>
      <vt:lpstr>פתרונות – פער בין מצוי לרצוי</vt:lpstr>
      <vt:lpstr>"אז תאמין, שאם קלקלת אתה יכול גם לתקן..."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Yoav Sharaby</dc:creator>
  <cp:lastModifiedBy>גילה גרטל</cp:lastModifiedBy>
  <cp:revision>117</cp:revision>
  <dcterms:created xsi:type="dcterms:W3CDTF">2019-06-25T14:14:35Z</dcterms:created>
  <dcterms:modified xsi:type="dcterms:W3CDTF">2023-12-06T07:28:56Z</dcterms:modified>
</cp:coreProperties>
</file>