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8"/>
  </p:notesMasterIdLst>
  <p:handoutMasterIdLst>
    <p:handoutMasterId r:id="rId29"/>
  </p:handoutMasterIdLst>
  <p:sldIdLst>
    <p:sldId id="256" r:id="rId4"/>
    <p:sldId id="271" r:id="rId5"/>
    <p:sldId id="299" r:id="rId6"/>
    <p:sldId id="325" r:id="rId7"/>
    <p:sldId id="298" r:id="rId8"/>
    <p:sldId id="326" r:id="rId9"/>
    <p:sldId id="314" r:id="rId10"/>
    <p:sldId id="315" r:id="rId11"/>
    <p:sldId id="327" r:id="rId12"/>
    <p:sldId id="317" r:id="rId13"/>
    <p:sldId id="300" r:id="rId14"/>
    <p:sldId id="302" r:id="rId15"/>
    <p:sldId id="319" r:id="rId16"/>
    <p:sldId id="320" r:id="rId17"/>
    <p:sldId id="324" r:id="rId18"/>
    <p:sldId id="321" r:id="rId19"/>
    <p:sldId id="322" r:id="rId20"/>
    <p:sldId id="323" r:id="rId21"/>
    <p:sldId id="318" r:id="rId22"/>
    <p:sldId id="285" r:id="rId23"/>
    <p:sldId id="329" r:id="rId24"/>
    <p:sldId id="328" r:id="rId25"/>
    <p:sldId id="281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3A"/>
    <a:srgbClr val="F8E258"/>
    <a:srgbClr val="B59CC6"/>
    <a:srgbClr val="E87159"/>
    <a:srgbClr val="49BDF0"/>
    <a:srgbClr val="E76D1A"/>
    <a:srgbClr val="EB7255"/>
    <a:srgbClr val="EB7154"/>
    <a:srgbClr val="B8D82B"/>
    <a:srgbClr val="00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 showGuides="1">
      <p:cViewPr varScale="1">
        <p:scale>
          <a:sx n="57" d="100"/>
          <a:sy n="57" d="100"/>
        </p:scale>
        <p:origin x="236" y="504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-36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7:44:24.247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7:44:24.247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האם נתקלתם אי-פעם בשלט כזה? האם הצהרתם פעם על מזון שהכנסתם למדינה? יודעים לשם מה שלטים כאלה קיימים?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8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נזק לרכוש: הרס למבנים ולמתקנים מעץ, לתשתיות עיליות ותת קרקעיות, לגינון, לטבע ועוד. הפועלים מפוררים ומפרקים מבנים, עמודים וריהוט מעץ.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נזק לתשתיות: חדירת שכבות של חומרים כגון פלסטיק, גומי, בטון ומתכות רכות. ומכאן היכולת לפגיעה בצינורות מים ובתשתיות תת-קרקעיות של חשמל וטלפון.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נזק חקלאי: היכולת לתקוף עצים חיים בשטחים טבעיים ומלאכותיים (ישנם בארץ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טרמיטי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עץ המסוגלים לתקוף עץ חי אך לרוב חדירתם מתאפשרת רק לעצים או חלקי עצים מוחלשים).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נזק אקולוגי: דחיקת מיני טרמיטים מקומיים מועילים וחשובים למערכת האקולוגית.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7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1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9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אילו מינים פולשים אתם מכירים?</a:t>
            </a:r>
          </a:p>
          <a:p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ישנם הרבה מינים שכל כך מוכרים לנו, שלא נחשוב בכלל שהם פולשים....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1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-כמה פעמים ביום אתם נתקלים במיינה? כמה בציפורים אחרות?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8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בתחום החקלאות – </a:t>
            </a:r>
            <a:r>
              <a:rPr lang="he-IL" dirty="0" err="1"/>
              <a:t>המיינה</a:t>
            </a:r>
            <a:r>
              <a:rPr lang="he-IL" dirty="0"/>
              <a:t> מזיקה למטעים וכרמים בגלל אכילת הפרי. וכן, בהעברת פטריה הפוגעת ביבול הענבים. תשתיות – היא פוגעת בתשתיות חשמל בגלל תכונתה לקנן במבנים ועמודי חשמל. </a:t>
            </a:r>
          </a:p>
          <a:p>
            <a:r>
              <a:rPr lang="he-IL" dirty="0"/>
              <a:t>פגיעה במגוון הביולוגי – </a:t>
            </a:r>
          </a:p>
          <a:p>
            <a:r>
              <a:rPr lang="he-IL" dirty="0"/>
              <a:t>המינה דוחקת ומגרשת מינים מקומיים, כמו נקר סורי, מחורי הקינון. בנוסף היא חומסת ביצים וגוזלים של ציפורי שיר ומתחרה על מקורות מזון.</a:t>
            </a:r>
          </a:p>
          <a:p>
            <a:r>
              <a:rPr lang="he-IL" dirty="0"/>
              <a:t>מיינה מצויה היא נשאית פוטנציאלית של מחלת </a:t>
            </a:r>
            <a:r>
              <a:rPr lang="he-IL" dirty="0" err="1"/>
              <a:t>מלריית</a:t>
            </a:r>
            <a:r>
              <a:rPr lang="he-IL" dirty="0"/>
              <a:t> העופות מחלה שעלולה להיות קטלנית לציפורים המקומיות.</a:t>
            </a:r>
          </a:p>
          <a:p>
            <a:r>
              <a:rPr lang="he-IL" dirty="0"/>
              <a:t>פגיעה כלכלית- קיימים נזקים של מיליוני שקלים בעקבות פגיעה בפרי במטעים וכרמים. כמו כן, הנזק הפוטנציאלי לענבי מאכל בלבד יכול להגיע לכ-940 מיליון ש"ח בשנה (ערך הייצור בשנת 2010).</a:t>
            </a:r>
          </a:p>
          <a:p>
            <a:r>
              <a:rPr lang="he-IL" dirty="0"/>
              <a:t>פגיעה בריאותית- מיינה הודית נושאת על גופה טפילים שעלולים להיות נשאים של מחלות אדם.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9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בתחום החקלאות – </a:t>
            </a:r>
            <a:r>
              <a:rPr lang="he-IL" dirty="0" err="1"/>
              <a:t>המיינה</a:t>
            </a:r>
            <a:r>
              <a:rPr lang="he-IL" dirty="0"/>
              <a:t> מזיקה למטעים וכרמים בגלל אכילת הפרי. וכן, בהעברת פטריה הפוגעת ביבול הענבים. תשתיות – היא פוגעת בתשתיות חשמל בגלל תכונתה לקנן במבנים ועמודי חשמל. </a:t>
            </a:r>
          </a:p>
          <a:p>
            <a:r>
              <a:rPr lang="he-IL" dirty="0"/>
              <a:t>פגיעה במגוון הביולוגי – </a:t>
            </a:r>
          </a:p>
          <a:p>
            <a:r>
              <a:rPr lang="he-IL" dirty="0"/>
              <a:t>המינה דוחקת ומגרשת מינים מקומיים, כמו נקר סורי, מחורי הקינון. בנוסף היא חומסת ביצים וגוזלים של ציפורי שיר ומתחרה על מקורות מזון.</a:t>
            </a:r>
          </a:p>
          <a:p>
            <a:r>
              <a:rPr lang="he-IL" dirty="0"/>
              <a:t>מיינה מצויה היא נשאית פוטנציאלית של מחלת </a:t>
            </a:r>
            <a:r>
              <a:rPr lang="he-IL" dirty="0" err="1"/>
              <a:t>מלריית</a:t>
            </a:r>
            <a:r>
              <a:rPr lang="he-IL" dirty="0"/>
              <a:t> העופות מחלה שעלולה להיות קטלנית לציפורים המקומיות.</a:t>
            </a:r>
          </a:p>
          <a:p>
            <a:r>
              <a:rPr lang="he-IL" dirty="0"/>
              <a:t>פגיעה כלכלית- קיימים נזקים של מיליוני שקלים בעקבות פגיעה בפרי במטעים וכרמים. כמו כן, הנזק הפוטנציאלי לענבי מאכל בלבד יכול להגיע לכ-940 מיליון ש"ח בשנה (ערך הייצור בשנת 2010).</a:t>
            </a:r>
          </a:p>
          <a:p>
            <a:r>
              <a:rPr lang="he-IL" dirty="0"/>
              <a:t>פגיעה בריאותית- מיינה הודית נושאת על גופה טפילים שעלולים להיות נשאים של מחלות אדם.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7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הסבר </a:t>
            </a:r>
            <a:r>
              <a:rPr lang="en-US" dirty="0"/>
              <a:t>http://www.polshim.org.il/%d7%91%d7%9e%d7%99-%d7%a4%d7%95%d7%92%d7%a2%d7%99%d7%9d-%d7%9e%d7%99%d7%a0%d7%99%d7%9d-%d7%a4%d7%95%d7%9c%d7%a9%d7%99%d7%9d/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9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6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CBC8D-DB39-46D7-9837-478B9C6F3B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8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3BBQLQoovWI" TargetMode="Externa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arks.org.il/files/%D7%A8%D7%A9%D7%99%D7%9E%D7%95%D7%AA-%D7%9C%D7%91%D7%A0%D7%95%D7%AA/" TargetMode="External"/><Relationship Id="rId5" Type="http://schemas.openxmlformats.org/officeDocument/2006/relationships/hyperlink" Target="https://www.parks.org.il/files/%D7%A8%D7%A9%D7%99%D7%9E%D7%95%D7%AA-%D7%A9%D7%97%D7%95%D7%A8%D7%95%D7%AA/" TargetMode="External"/><Relationship Id="rId4" Type="http://schemas.openxmlformats.org/officeDocument/2006/relationships/hyperlink" Target="http://http/www.polshim.org.il/speices/%d7%a0%d7%9e%d7%98%d7%95%d7%93%d7%aa-%d7%94%d7%97%d7%a8%d7%a6%d7%99%d7%95%d7%a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eshe.maps.arcgis.com/apps/GeoForm/index.html?appid=13b8c52144914f739899561899e58555&amp;webmap=e2448a0cb042433aa58a5dbb1ed86669" TargetMode="Externa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wildflowers.co.il/invasive/invasive-plan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upennmanuscripts.tumblr.com/post/154209929231/four-rats-rowing-a-little-boat-in-the-margins-o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OtmGJNluY_4" TargetMode="Externa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542191" y="564757"/>
            <a:ext cx="4669350" cy="713434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מינים פולשים</a:t>
            </a:r>
            <a:endParaRPr lang="en-GB" b="1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07AC99B-B824-4E72-8CAF-EC9FCF4B5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2" y="1675629"/>
            <a:ext cx="5330028" cy="3778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280B047-EF6B-4C6F-ACDF-D63D397079C9}"/>
              </a:ext>
            </a:extLst>
          </p:cNvPr>
          <p:cNvSpPr txBox="1"/>
          <p:nvPr/>
        </p:nvSpPr>
        <p:spPr>
          <a:xfrm>
            <a:off x="2517120" y="5482093"/>
            <a:ext cx="48145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דררה</a:t>
            </a:r>
            <a:r>
              <a:rPr lang="he-IL" dirty="0"/>
              <a:t> מצויה. צילום: דורון ניסים, רשות הטבע והגנים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A207C3F-C98B-42F6-A70B-D632F616E2CC}"/>
              </a:ext>
            </a:extLst>
          </p:cNvPr>
          <p:cNvSpPr txBox="1"/>
          <p:nvPr/>
        </p:nvSpPr>
        <p:spPr>
          <a:xfrm>
            <a:off x="-39950" y="6581001"/>
            <a:ext cx="922389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*עשינו כמיטב יכולתנו לאתר את בעלי הזכויות של כל החומר ממקורות חיצוניים. אנו מתנצלים על כל השמטה או טעות. אם יובא הדבר לידיעתנו נפעל לתקנו.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D1A939CA-A155-43D1-9893-0286CD3BAC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3681" y="440182"/>
            <a:ext cx="6001487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נזקים </a:t>
            </a:r>
            <a:r>
              <a:rPr kumimoji="0" lang="he-IL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שהמיינה</a:t>
            </a: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גורמת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EB7255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FB13F616-0D11-440F-949F-62E9AE45BFFE}"/>
              </a:ext>
            </a:extLst>
          </p:cNvPr>
          <p:cNvSpPr/>
          <p:nvPr/>
        </p:nvSpPr>
        <p:spPr>
          <a:xfrm>
            <a:off x="1363850" y="1448467"/>
            <a:ext cx="72472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he-IL" sz="2800" dirty="0"/>
              <a:t>פגיעה בחקלאות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he-IL" sz="2800" dirty="0"/>
              <a:t>פגיעה בתשתיות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he-IL" sz="2800" dirty="0"/>
              <a:t>פגיעה במגוון הביולוגי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he-IL" sz="2800" dirty="0"/>
              <a:t>פגיעה בריאותית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he-IL" sz="2800" dirty="0"/>
              <a:t>פגיעה כלכלית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he-IL" sz="2800" dirty="0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BA3EA95B-6020-4ED1-98FA-B3F73C085D5E}"/>
              </a:ext>
            </a:extLst>
          </p:cNvPr>
          <p:cNvSpPr txBox="1">
            <a:spLocks/>
          </p:cNvSpPr>
          <p:nvPr/>
        </p:nvSpPr>
        <p:spPr>
          <a:xfrm>
            <a:off x="0" y="3832188"/>
            <a:ext cx="9144000" cy="2105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sz="3200" b="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פגיעות אלו ועוד הן מההשלכות של </a:t>
            </a:r>
            <a:r>
              <a:rPr lang="he-IL" sz="3200" b="0" u="sng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כל</a:t>
            </a:r>
            <a:r>
              <a:rPr lang="he-IL" sz="3200" b="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חדירת מין פולש. </a:t>
            </a:r>
            <a:endParaRPr lang="en-GB" sz="3200" b="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139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>
            <a:extLst>
              <a:ext uri="{FF2B5EF4-FFF2-40B4-BE49-F238E27FC236}">
                <a16:creationId xmlns:a16="http://schemas.microsoft.com/office/drawing/2014/main" id="{0DAE7AAF-86F4-4A85-882A-78DEF049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3458" y="484607"/>
            <a:ext cx="7501709" cy="7134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נזקי מינים פולשים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AD96BA81-8F1E-4D11-91F2-54436674785B}"/>
              </a:ext>
            </a:extLst>
          </p:cNvPr>
          <p:cNvSpPr/>
          <p:nvPr/>
        </p:nvSpPr>
        <p:spPr>
          <a:xfrm>
            <a:off x="4259754" y="1475433"/>
            <a:ext cx="1873045" cy="2094271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b="1" dirty="0"/>
              <a:t>פגיעה במים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DCA2857-A925-43AE-B344-221841D99992}"/>
              </a:ext>
            </a:extLst>
          </p:cNvPr>
          <p:cNvSpPr/>
          <p:nvPr/>
        </p:nvSpPr>
        <p:spPr>
          <a:xfrm>
            <a:off x="4823754" y="3790335"/>
            <a:ext cx="2003251" cy="2094271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פגיעה בתשתיות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9A62A040-2394-463B-88B2-E24613039002}"/>
              </a:ext>
            </a:extLst>
          </p:cNvPr>
          <p:cNvSpPr/>
          <p:nvPr/>
        </p:nvSpPr>
        <p:spPr>
          <a:xfrm>
            <a:off x="1993221" y="1587072"/>
            <a:ext cx="2000793" cy="2296647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פגיעה בחקלאות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731428CF-5AA4-46D5-97A8-2906012F2D67}"/>
              </a:ext>
            </a:extLst>
          </p:cNvPr>
          <p:cNvSpPr/>
          <p:nvPr/>
        </p:nvSpPr>
        <p:spPr>
          <a:xfrm>
            <a:off x="2742940" y="3922405"/>
            <a:ext cx="1873045" cy="2094271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סכנה לבריאות הציבור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EB9F6B34-638E-473F-8D8C-E6613436BAA9}"/>
              </a:ext>
            </a:extLst>
          </p:cNvPr>
          <p:cNvSpPr/>
          <p:nvPr/>
        </p:nvSpPr>
        <p:spPr>
          <a:xfrm>
            <a:off x="7042122" y="3922405"/>
            <a:ext cx="1873045" cy="2094271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נזקים לתיירות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E0F5C10A-5CD4-4876-AB13-6B7E599401F9}"/>
              </a:ext>
            </a:extLst>
          </p:cNvPr>
          <p:cNvSpPr/>
          <p:nvPr/>
        </p:nvSpPr>
        <p:spPr>
          <a:xfrm>
            <a:off x="6563033" y="1493688"/>
            <a:ext cx="2104032" cy="2296647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b="1" dirty="0"/>
              <a:t>פגיעה במגוון הביולוגי ובמאזן האקולוגי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7908EE04-1B5C-4034-BACB-E3DD90B2C934}"/>
              </a:ext>
            </a:extLst>
          </p:cNvPr>
          <p:cNvSpPr/>
          <p:nvPr/>
        </p:nvSpPr>
        <p:spPr>
          <a:xfrm>
            <a:off x="133654" y="3027035"/>
            <a:ext cx="2000793" cy="2296647"/>
          </a:xfrm>
          <a:prstGeom prst="ellipse">
            <a:avLst/>
          </a:prstGeom>
          <a:solidFill>
            <a:srgbClr val="20413A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פגיעה כלכלית</a:t>
            </a:r>
          </a:p>
        </p:txBody>
      </p:sp>
    </p:spTree>
    <p:extLst>
      <p:ext uri="{BB962C8B-B14F-4D97-AF65-F5344CB8AC3E}">
        <p14:creationId xmlns:p14="http://schemas.microsoft.com/office/powerpoint/2010/main" val="390990750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413C1859-7B4E-4756-B513-68AE2CF962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3458" y="440182"/>
            <a:ext cx="7501709" cy="7134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אילו עוד מקרים ישראלים קיימים?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pic>
        <p:nvPicPr>
          <p:cNvPr id="2050" name="Picture 2" descr="עמוד הבית - הפולשים - מינים פולשים בישראל">
            <a:extLst>
              <a:ext uri="{FF2B5EF4-FFF2-40B4-BE49-F238E27FC236}">
                <a16:creationId xmlns:a16="http://schemas.microsoft.com/office/drawing/2014/main" id="{35BEB4CE-BF52-44F3-9DB8-31B75D94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7" y="1735675"/>
            <a:ext cx="6352146" cy="48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593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4" y="605570"/>
            <a:ext cx="7423848" cy="318161"/>
          </a:xfrm>
        </p:spPr>
        <p:txBody>
          <a:bodyPr/>
          <a:lstStyle/>
          <a:p>
            <a:r>
              <a:rPr lang="he-IL" dirty="0"/>
              <a:t>החוטית הנודדת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124A1A-E5AB-43B1-BEC2-63DF5DBCD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24" y="2893525"/>
            <a:ext cx="3537805" cy="35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מדוזות">
            <a:extLst>
              <a:ext uri="{FF2B5EF4-FFF2-40B4-BE49-F238E27FC236}">
                <a16:creationId xmlns:a16="http://schemas.microsoft.com/office/drawing/2014/main" id="{E9C61AD8-31A2-4142-A685-92483513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43" y="3173257"/>
            <a:ext cx="3173713" cy="41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FF9AB-4E23-4071-8EAB-C72D30F41DA9}"/>
              </a:ext>
            </a:extLst>
          </p:cNvPr>
          <p:cNvSpPr txBox="1"/>
          <p:nvPr/>
        </p:nvSpPr>
        <p:spPr>
          <a:xfrm>
            <a:off x="6739111" y="6434940"/>
            <a:ext cx="22156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תמונות: מתוך ויקיפדיה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7CEBFC-85BC-458C-9394-34271CB7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8" y="1400485"/>
            <a:ext cx="4259851" cy="32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47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2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4" y="605570"/>
            <a:ext cx="7423848" cy="318161"/>
          </a:xfrm>
        </p:spPr>
        <p:txBody>
          <a:bodyPr/>
          <a:lstStyle/>
          <a:p>
            <a:r>
              <a:rPr lang="he-IL" dirty="0"/>
              <a:t>האקליפטוס</a:t>
            </a:r>
            <a:endParaRPr lang="en-GB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0E3ACF-FCFD-4987-A313-88757BE7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4019" y="1364604"/>
            <a:ext cx="6241002" cy="46940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משנה את הרכב הקרקע וזמינות המים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מונע חלחול מים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מצמצם את מיני הזוחלים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מצמצם את מיני הצמחים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מעודד חדירה של מינים פולשים נוספים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בבתי גידול לחים: מתרבה ומעמיד צאצאים רבים במיוחד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2A2735D-B342-45B7-8542-883EB87A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151" y="1675289"/>
            <a:ext cx="9120849" cy="5182711"/>
            <a:chOff x="11576" y="1677879"/>
            <a:chExt cx="9120849" cy="5182711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619D96E4-F65B-447F-B59D-1503842D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365" y="4412545"/>
              <a:ext cx="3264060" cy="2448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8071F53C-A6B7-4CE6-B2CE-4B8A173DC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39"/>
            <a:stretch/>
          </p:blipFill>
          <p:spPr>
            <a:xfrm>
              <a:off x="3308351" y="4415136"/>
              <a:ext cx="2567813" cy="24454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6" name="Picture 2" descr="https://upload.wikimedia.org/wikipedia/commons/thumb/4/4c/Beekeeper_keeping_bees.jpg/800px-Beekeeper_keeping_bees.jpg">
              <a:extLst>
                <a:ext uri="{FF2B5EF4-FFF2-40B4-BE49-F238E27FC236}">
                  <a16:creationId xmlns:a16="http://schemas.microsoft.com/office/drawing/2014/main" id="{5457C988-B0CD-4067-A9E3-7FE07A22F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6" y="1677879"/>
              <a:ext cx="3275947" cy="51801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B4086A-2A40-4F75-97B2-A9A577F5D25B}"/>
              </a:ext>
            </a:extLst>
          </p:cNvPr>
          <p:cNvSpPr txBox="1"/>
          <p:nvPr/>
        </p:nvSpPr>
        <p:spPr>
          <a:xfrm>
            <a:off x="14754" y="6461258"/>
            <a:ext cx="275267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1"/>
            <a:r>
              <a:rPr lang="he-IL" sz="1400" dirty="0">
                <a:solidFill>
                  <a:schemeClr val="bg1"/>
                </a:solidFill>
              </a:rPr>
              <a:t>מתוך ויקיפדיה. צילם </a:t>
            </a:r>
            <a:r>
              <a:rPr lang="en-US" sz="1400" dirty="0">
                <a:solidFill>
                  <a:schemeClr val="bg1"/>
                </a:solidFill>
              </a:rPr>
              <a:t>Michael </a:t>
            </a:r>
            <a:r>
              <a:rPr lang="en-US" sz="1400" dirty="0" err="1">
                <a:solidFill>
                  <a:schemeClr val="bg1"/>
                </a:solidFill>
              </a:rPr>
              <a:t>Gäbler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94B70-CA88-40E4-A8C4-042FD54C4027}"/>
              </a:ext>
            </a:extLst>
          </p:cNvPr>
          <p:cNvSpPr txBox="1"/>
          <p:nvPr/>
        </p:nvSpPr>
        <p:spPr>
          <a:xfrm>
            <a:off x="6276988" y="6418952"/>
            <a:ext cx="26789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1"/>
            <a:r>
              <a:rPr lang="he-IL" sz="1400" dirty="0">
                <a:solidFill>
                  <a:schemeClr val="bg1"/>
                </a:solidFill>
              </a:rPr>
              <a:t>מתוך ויקיפדיה. צילם </a:t>
            </a:r>
            <a:r>
              <a:rPr lang="en-US" dirty="0">
                <a:solidFill>
                  <a:schemeClr val="bg1"/>
                </a:solidFill>
              </a:rPr>
              <a:t>Alexander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F3E6-F714-4B9C-AA10-6E7BCCF5BBC9}"/>
              </a:ext>
            </a:extLst>
          </p:cNvPr>
          <p:cNvSpPr txBox="1"/>
          <p:nvPr/>
        </p:nvSpPr>
        <p:spPr>
          <a:xfrm>
            <a:off x="4192775" y="6493682"/>
            <a:ext cx="206338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1"/>
            <a:r>
              <a:rPr lang="he-IL" sz="1400" dirty="0">
                <a:solidFill>
                  <a:schemeClr val="bg1"/>
                </a:solidFill>
              </a:rPr>
              <a:t>מתוך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pikiwiki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he-IL" sz="1400" dirty="0">
                <a:solidFill>
                  <a:schemeClr val="bg1"/>
                </a:solidFill>
              </a:rPr>
              <a:t>צלם לא ידוע </a:t>
            </a:r>
          </a:p>
        </p:txBody>
      </p:sp>
    </p:spTree>
    <p:extLst>
      <p:ext uri="{BB962C8B-B14F-4D97-AF65-F5344CB8AC3E}">
        <p14:creationId xmlns:p14="http://schemas.microsoft.com/office/powerpoint/2010/main" val="10317381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4" y="605570"/>
            <a:ext cx="7423848" cy="318161"/>
          </a:xfrm>
        </p:spPr>
        <p:txBody>
          <a:bodyPr/>
          <a:lstStyle/>
          <a:p>
            <a:r>
              <a:rPr lang="he-IL" dirty="0"/>
              <a:t>הטרמיט </a:t>
            </a:r>
            <a:r>
              <a:rPr lang="he-IL" dirty="0" err="1"/>
              <a:t>הפורמסי</a:t>
            </a:r>
            <a:endParaRPr lang="en-GB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0E3ACF-FCFD-4987-A313-88757BE7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5608" y="1691268"/>
            <a:ext cx="2979174" cy="28954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נזק לרכוש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נזק לתשתיות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נזק חקלאי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נזק אקולוגי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 descr="כותרת מתוך עיתון&quot; הטרמיט המחזיק ביותר בעולם התגלה בפתח תקוה">
            <a:extLst>
              <a:ext uri="{FF2B5EF4-FFF2-40B4-BE49-F238E27FC236}">
                <a16:creationId xmlns:a16="http://schemas.microsoft.com/office/drawing/2014/main" id="{A5B97893-8DBE-46CD-9949-ABD1480C9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76" y="1470041"/>
            <a:ext cx="6207158" cy="1627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תמונה 4" descr="טרמיטים">
            <a:extLst>
              <a:ext uri="{FF2B5EF4-FFF2-40B4-BE49-F238E27FC236}">
                <a16:creationId xmlns:a16="http://schemas.microsoft.com/office/drawing/2014/main" id="{7CAB60EA-2712-4CBF-A45F-58EBBB8BC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207" y="3301966"/>
            <a:ext cx="2844826" cy="4267241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36D9993-2D18-4CF5-AB43-F266269C6910}"/>
              </a:ext>
            </a:extLst>
          </p:cNvPr>
          <p:cNvSpPr/>
          <p:nvPr/>
        </p:nvSpPr>
        <p:spPr>
          <a:xfrm>
            <a:off x="4572000" y="5960042"/>
            <a:ext cx="4719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hlinkClick r:id="rId5"/>
              </a:rPr>
              <a:t>https://www.youtube.com/watch?v=3BBQLQoovWI</a:t>
            </a:r>
            <a:endParaRPr lang="en-US" sz="1600" dirty="0"/>
          </a:p>
          <a:p>
            <a:endParaRPr lang="he-IL" sz="16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071882A-6814-48BC-81F5-9FEBD3F5C3C0}"/>
              </a:ext>
            </a:extLst>
          </p:cNvPr>
          <p:cNvSpPr/>
          <p:nvPr/>
        </p:nvSpPr>
        <p:spPr>
          <a:xfrm>
            <a:off x="1054502" y="3760841"/>
            <a:ext cx="3212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Scott Bauer</a:t>
            </a:r>
            <a:r>
              <a:rPr lang="he-IL" sz="1600" dirty="0">
                <a:latin typeface="Arial" panose="020B0604020202020204" pitchFamily="34" charset="0"/>
              </a:rPr>
              <a:t>מתוך ויקיפדיה. צולם ע"י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223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4" y="605570"/>
            <a:ext cx="7423848" cy="318161"/>
          </a:xfrm>
        </p:spPr>
        <p:txBody>
          <a:bodyPr/>
          <a:lstStyle/>
          <a:p>
            <a:r>
              <a:rPr lang="he-IL" dirty="0"/>
              <a:t>נמלת האש</a:t>
            </a:r>
            <a:endParaRPr lang="en-GB" dirty="0"/>
          </a:p>
        </p:txBody>
      </p:sp>
      <p:pic>
        <p:nvPicPr>
          <p:cNvPr id="2" name="תמונה 1" descr="כותרת מעיתון: מפלצת משוכללת של ארס והרס בגודל מילימטר וחצי. נמלת האש משתלטת על ישראל.">
            <a:extLst>
              <a:ext uri="{FF2B5EF4-FFF2-40B4-BE49-F238E27FC236}">
                <a16:creationId xmlns:a16="http://schemas.microsoft.com/office/drawing/2014/main" id="{1A8480AC-F1E6-42A1-9CB7-14D10EBE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2368"/>
            <a:ext cx="5610934" cy="2188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תמונה 6" descr="נמלת אש">
            <a:extLst>
              <a:ext uri="{FF2B5EF4-FFF2-40B4-BE49-F238E27FC236}">
                <a16:creationId xmlns:a16="http://schemas.microsoft.com/office/drawing/2014/main" id="{A574918C-AAA1-454F-97D9-00976A45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75" y="3959190"/>
            <a:ext cx="3837182" cy="2366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935534E-0451-4A6A-B638-CD8CC8204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666" y="6469584"/>
            <a:ext cx="2251000" cy="257464"/>
          </a:xfrm>
        </p:spPr>
        <p:txBody>
          <a:bodyPr>
            <a:noAutofit/>
          </a:bodyPr>
          <a:lstStyle/>
          <a:p>
            <a:r>
              <a:rPr lang="en-US" sz="1400" dirty="0"/>
              <a:t>Getty Images </a:t>
            </a:r>
            <a:endParaRPr 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BCB928C-2932-4FAD-B068-DA2A41425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17" y="1287502"/>
            <a:ext cx="3890098" cy="2188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מציין מיקום טקסט 4">
            <a:extLst>
              <a:ext uri="{FF2B5EF4-FFF2-40B4-BE49-F238E27FC236}">
                <a16:creationId xmlns:a16="http://schemas.microsoft.com/office/drawing/2014/main" id="{19E78078-2072-4CF0-B1E0-0C11B802771E}"/>
              </a:ext>
            </a:extLst>
          </p:cNvPr>
          <p:cNvSpPr txBox="1">
            <a:spLocks/>
          </p:cNvSpPr>
          <p:nvPr/>
        </p:nvSpPr>
        <p:spPr>
          <a:xfrm>
            <a:off x="4572000" y="3506458"/>
            <a:ext cx="4154003" cy="452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dirty="0"/>
              <a:t>נמלי אש, צילום" רועי פדרמן,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1141779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2808E68-B931-4744-AFEA-2C2B68E2A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" y="3796110"/>
            <a:ext cx="4186412" cy="278047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4" y="605570"/>
            <a:ext cx="7423848" cy="318161"/>
          </a:xfrm>
        </p:spPr>
        <p:txBody>
          <a:bodyPr/>
          <a:lstStyle/>
          <a:p>
            <a:r>
              <a:rPr lang="he-IL" dirty="0"/>
              <a:t>זהרון הדור</a:t>
            </a:r>
            <a:endParaRPr lang="en-GB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0E3ACF-FCFD-4987-A313-88757BE7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48" y="1193691"/>
            <a:ext cx="9082104" cy="4399816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e-IL" sz="2400" dirty="0">
                <a:latin typeface="Aharoni" panose="02010803020104030203" pitchFamily="2" charset="-79"/>
              </a:rPr>
              <a:t>טורף-על בים התיכון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e-IL" sz="2400" dirty="0">
                <a:latin typeface="Aharoni" panose="02010803020104030203" pitchFamily="2" charset="-79"/>
              </a:rPr>
              <a:t>יוצר תחרות על מקורות מזון עם טורפים מקומיים</a:t>
            </a:r>
            <a:endParaRPr lang="en-US" sz="2400" dirty="0">
              <a:latin typeface="Aharoni" panose="02010803020104030203" pitchFamily="2" charset="-79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e-IL" sz="2400" dirty="0">
                <a:latin typeface="Aharoni" panose="02010803020104030203" pitchFamily="2" charset="-79"/>
              </a:rPr>
              <a:t>בעל תכונות רבות המאפשרות לו להתבסס בקלות בבתי גידול שונים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e-IL" sz="2400" dirty="0">
                <a:latin typeface="Aharoni" panose="02010803020104030203" pitchFamily="2" charset="-79"/>
              </a:rPr>
              <a:t>צייד מיומן</a:t>
            </a:r>
            <a:endParaRPr lang="en-US" sz="2400" dirty="0">
              <a:latin typeface="Aharoni" panose="02010803020104030203" pitchFamily="2" charset="-79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e-IL" sz="2400" dirty="0">
                <a:latin typeface="Aharoni" panose="02010803020104030203" pitchFamily="2" charset="-79"/>
              </a:rPr>
              <a:t>קצב הריבוי שלו גבוה</a:t>
            </a:r>
            <a:endParaRPr lang="en-US" sz="2400" dirty="0">
              <a:latin typeface="Aharoni" panose="02010803020104030203" pitchFamily="2" charset="-79"/>
            </a:endParaRPr>
          </a:p>
        </p:txBody>
      </p:sp>
      <p:sp>
        <p:nvSpPr>
          <p:cNvPr id="9" name="מציין מיקום טקסט 4">
            <a:extLst>
              <a:ext uri="{FF2B5EF4-FFF2-40B4-BE49-F238E27FC236}">
                <a16:creationId xmlns:a16="http://schemas.microsoft.com/office/drawing/2014/main" id="{977CF202-1BAD-4AA6-AA1B-A6C7BA5C228F}"/>
              </a:ext>
            </a:extLst>
          </p:cNvPr>
          <p:cNvSpPr txBox="1">
            <a:spLocks/>
          </p:cNvSpPr>
          <p:nvPr/>
        </p:nvSpPr>
        <p:spPr>
          <a:xfrm>
            <a:off x="-465576" y="6576585"/>
            <a:ext cx="5037576" cy="452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dirty="0"/>
              <a:t>זהרונים הדורים, צילום: עמרי יוסף עומסי, רשות הטבע והגנים</a:t>
            </a:r>
          </a:p>
        </p:txBody>
      </p:sp>
      <p:pic>
        <p:nvPicPr>
          <p:cNvPr id="7" name="תמונה 6" descr="כותרת מהעיתון: הדג שפלש לים התיכון יטרוף כל דבר שנכנס לפיו.">
            <a:extLst>
              <a:ext uri="{FF2B5EF4-FFF2-40B4-BE49-F238E27FC236}">
                <a16:creationId xmlns:a16="http://schemas.microsoft.com/office/drawing/2014/main" id="{74490A63-58D1-411F-B2C1-3B46368AE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5026">
            <a:off x="2646349" y="3480648"/>
            <a:ext cx="7071175" cy="1942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7979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4" y="605570"/>
            <a:ext cx="7423848" cy="318161"/>
          </a:xfrm>
        </p:spPr>
        <p:txBody>
          <a:bodyPr/>
          <a:lstStyle/>
          <a:p>
            <a:r>
              <a:rPr lang="he-IL" dirty="0"/>
              <a:t>אמברוסיה</a:t>
            </a:r>
            <a:endParaRPr lang="en-GB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0E3ACF-FCFD-4987-A313-88757BE7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2434" y="2015268"/>
            <a:ext cx="5654946" cy="439981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דחיקה של צמחים מקומיים: הצמח עשוי להגיע עד לגובה של 2.5 מטר, וגורם לדחיקה של מיני צמחים אחרים.</a:t>
            </a:r>
          </a:p>
          <a:p>
            <a:pPr lvl="0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פגיעה באזורים חקלאיים ובאזורים מיושבים: האמברוסיה גורמת לנזקים בשדות, פרדסים ומטעים, לתשתיות,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לגינות נוי, ואף גורמת לאלרגיות לאדם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3AB912D-66B4-47B7-AAA8-F4EB601E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268"/>
            <a:ext cx="3217762" cy="4842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017959C-8532-4A86-9435-CB5139B2B609}"/>
              </a:ext>
            </a:extLst>
          </p:cNvPr>
          <p:cNvSpPr/>
          <p:nvPr/>
        </p:nvSpPr>
        <p:spPr>
          <a:xfrm>
            <a:off x="0" y="1645936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Richard </a:t>
            </a:r>
            <a:r>
              <a:rPr lang="en-US" sz="1400" dirty="0" err="1">
                <a:latin typeface="Arial" panose="020B0604020202020204" pitchFamily="34" charset="0"/>
              </a:rPr>
              <a:t>Spellenberg</a:t>
            </a:r>
            <a:r>
              <a:rPr lang="he-IL" sz="1400" dirty="0">
                <a:latin typeface="Arial" panose="020B0604020202020204" pitchFamily="34" charset="0"/>
              </a:rPr>
              <a:t>מתוך ויקיפדיה. צולם ע"י 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41286390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413C1859-7B4E-4756-B513-68AE2CF962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3458" y="440182"/>
            <a:ext cx="7501709" cy="7134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מה עוד בדרך אלינו?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pic>
        <p:nvPicPr>
          <p:cNvPr id="2" name="תמונה 1" descr="מינים שטרם חדרו לישראל. נמטודת החרציות, טרמיט העל הפורמוסי, ילזון הבוץ הניו זילנדי, עשב התנין, ציצית עשב משוננת, התולעת השטוחה מגינאה החדשה, נובר בדקל, הנמלה הצהובה המשוגעת.">
            <a:extLst>
              <a:ext uri="{FF2B5EF4-FFF2-40B4-BE49-F238E27FC236}">
                <a16:creationId xmlns:a16="http://schemas.microsoft.com/office/drawing/2014/main" id="{A7EBD502-CCCB-4CA7-A23A-55BA02FC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142" y="1247957"/>
            <a:ext cx="4246921" cy="5602669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E360F3E3-F6E8-4203-854D-2CA5ABFC111B}"/>
              </a:ext>
            </a:extLst>
          </p:cNvPr>
          <p:cNvSpPr/>
          <p:nvPr/>
        </p:nvSpPr>
        <p:spPr>
          <a:xfrm>
            <a:off x="325078" y="1674674"/>
            <a:ext cx="39820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u="sng" dirty="0">
                <a:hlinkClick r:id="rId4"/>
              </a:rPr>
              <a:t>מי הבאים בתור?</a:t>
            </a:r>
            <a:endParaRPr lang="he-IL" sz="4400" u="sng" dirty="0"/>
          </a:p>
          <a:p>
            <a:pPr algn="ctr"/>
            <a:r>
              <a:rPr lang="he-IL" sz="4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רשימה שחורה</a:t>
            </a:r>
            <a:r>
              <a:rPr lang="he-I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he-IL" sz="4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רשימה לבנה</a:t>
            </a:r>
            <a:endParaRPr lang="he-IL" sz="4400" u="sng" dirty="0"/>
          </a:p>
        </p:txBody>
      </p:sp>
    </p:spTree>
    <p:extLst>
      <p:ext uri="{BB962C8B-B14F-4D97-AF65-F5344CB8AC3E}">
        <p14:creationId xmlns:p14="http://schemas.microsoft.com/office/powerpoint/2010/main" val="16036790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>
            <a:extLst>
              <a:ext uri="{FF2B5EF4-FFF2-40B4-BE49-F238E27FC236}">
                <a16:creationId xmlns:a16="http://schemas.microsoft.com/office/drawing/2014/main" id="{0DAE7AAF-86F4-4A85-882A-78DEF049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86348" y="440182"/>
            <a:ext cx="7528819" cy="7986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שלט בשדות תעופה / במעברי גבול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pic>
        <p:nvPicPr>
          <p:cNvPr id="3" name="תמונה 2" descr="שלט במעבר הגבול בטאבה על השלט כתוב טובין שיבועם מותנה באישור מוקדם ובהצהרה: בעלי חיים, צמחים פירות וירקות טריים, תרופות, ציוד אלקטרוני ונשק.">
            <a:extLst>
              <a:ext uri="{FF2B5EF4-FFF2-40B4-BE49-F238E27FC236}">
                <a16:creationId xmlns:a16="http://schemas.microsoft.com/office/drawing/2014/main" id="{B63ACD64-63AB-4EF4-B81C-4967572F5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21538" r="12575" b="38256"/>
          <a:stretch/>
        </p:blipFill>
        <p:spPr>
          <a:xfrm>
            <a:off x="421295" y="1795389"/>
            <a:ext cx="8301410" cy="3267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9AECAD89-83E6-4343-BD9E-B730E6468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8087" y="2321169"/>
            <a:ext cx="1801400" cy="246184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6AF99F67-59BC-415A-82E0-22CDFBC65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1655" y="2321169"/>
            <a:ext cx="1658380" cy="274144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3">
            <a:extLst>
              <a:ext uri="{FF2B5EF4-FFF2-40B4-BE49-F238E27FC236}">
                <a16:creationId xmlns:a16="http://schemas.microsoft.com/office/drawing/2014/main" id="{CC024A66-F14B-403F-B5CF-194C29290CF4}"/>
              </a:ext>
            </a:extLst>
          </p:cNvPr>
          <p:cNvSpPr txBox="1"/>
          <p:nvPr/>
        </p:nvSpPr>
        <p:spPr>
          <a:xfrm>
            <a:off x="4329404" y="5062611"/>
            <a:ext cx="48145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שלט במעבר הגבול בטאבה. צילמה: נעמי חסון</a:t>
            </a:r>
          </a:p>
        </p:txBody>
      </p:sp>
    </p:spTree>
    <p:extLst>
      <p:ext uri="{BB962C8B-B14F-4D97-AF65-F5344CB8AC3E}">
        <p14:creationId xmlns:p14="http://schemas.microsoft.com/office/powerpoint/2010/main" val="247620012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dirty="0"/>
              <a:t>האחר והאחריות</a:t>
            </a:r>
            <a:endParaRPr lang="en-GB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314B669-7CB7-46F9-93EF-0B2B1CF97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04"/>
            <a:ext cx="9144000" cy="5599996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32D7B3DF-7826-45D0-8B5B-2381B8BB5518}"/>
              </a:ext>
            </a:extLst>
          </p:cNvPr>
          <p:cNvSpPr/>
          <p:nvPr/>
        </p:nvSpPr>
        <p:spPr>
          <a:xfrm>
            <a:off x="6336275" y="6252430"/>
            <a:ext cx="3671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400" dirty="0">
                <a:latin typeface="Proxima Nova"/>
              </a:rPr>
              <a:t>Photo: </a:t>
            </a:r>
            <a:r>
              <a:rPr lang="en-US" sz="1400" dirty="0" err="1">
                <a:latin typeface="Proxima Nova"/>
              </a:rPr>
              <a:t>AnnM</a:t>
            </a:r>
            <a:r>
              <a:rPr lang="en-US" sz="1400" dirty="0">
                <a:latin typeface="Proxima Nova"/>
              </a:rPr>
              <a:t> Creation, flicker.com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423549124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u="sng" dirty="0"/>
              <a:t>מה כבר עושים?</a:t>
            </a:r>
            <a:endParaRPr lang="en-GB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7702932-3B6D-40ED-8592-5C8DD09B3B19}"/>
              </a:ext>
            </a:extLst>
          </p:cNvPr>
          <p:cNvSpPr/>
          <p:nvPr/>
        </p:nvSpPr>
        <p:spPr>
          <a:xfrm>
            <a:off x="180474" y="923732"/>
            <a:ext cx="87743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he-IL" sz="2400" b="1" dirty="0"/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b="1" dirty="0"/>
              <a:t>אמנת</a:t>
            </a:r>
            <a:r>
              <a:rPr lang="en-US" sz="2400" b="1" dirty="0"/>
              <a:t>CITES </a:t>
            </a:r>
            <a:endParaRPr lang="he-IL" sz="2400" b="1" dirty="0"/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b="1" dirty="0"/>
              <a:t>ביצוע תחקירים וכתיבת תקנונים על מנת למנוע התפשטות במסגרת עבודות תשתית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400" b="1" dirty="0"/>
              <a:t>פרויקטים של הגופים הסביבתיים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b="1" dirty="0"/>
              <a:t>פרויקטים חינוכיים</a:t>
            </a:r>
            <a:endParaRPr lang="en-US" sz="2400" dirty="0"/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33247E6-3073-4F22-AC1C-CDFD796C6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1395"/>
            <a:ext cx="3829050" cy="38671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EA720FBA-3BA4-4E47-A172-D5E63D794D0C}"/>
              </a:ext>
            </a:extLst>
          </p:cNvPr>
          <p:cNvSpPr/>
          <p:nvPr/>
        </p:nvSpPr>
        <p:spPr>
          <a:xfrm>
            <a:off x="3829050" y="6550223"/>
            <a:ext cx="3671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400" dirty="0">
                <a:latin typeface="Proxima Nova"/>
              </a:rPr>
              <a:t>Photo: Cuba </a:t>
            </a:r>
            <a:r>
              <a:rPr lang="en-US" sz="1400" dirty="0" err="1">
                <a:latin typeface="Proxima Nova"/>
              </a:rPr>
              <a:t>Galery</a:t>
            </a:r>
            <a:r>
              <a:rPr lang="en-US" sz="1400" dirty="0">
                <a:latin typeface="Proxima Nova"/>
              </a:rPr>
              <a:t>, flicker.com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68648927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dirty="0"/>
              <a:t>הדילמה המוסרית </a:t>
            </a:r>
            <a:endParaRPr lang="en-GB" dirty="0"/>
          </a:p>
        </p:txBody>
      </p:sp>
      <p:pic>
        <p:nvPicPr>
          <p:cNvPr id="2" name="תמונה 1" descr="רשות הטבע והגנים התירה לירות בציפור פולשת כדי למנוע התפשטותה.">
            <a:extLst>
              <a:ext uri="{FF2B5EF4-FFF2-40B4-BE49-F238E27FC236}">
                <a16:creationId xmlns:a16="http://schemas.microsoft.com/office/drawing/2014/main" id="{F82A2BBD-1DF8-4CCD-9534-AFDEB1D1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6" y="1541844"/>
            <a:ext cx="4365446" cy="29506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1CD70EB-529F-468B-A0B0-FEAAE16FE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28" y="1541844"/>
            <a:ext cx="4264456" cy="294328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525CE0-DFC3-49BE-B13F-29AF42741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51" y="4863894"/>
            <a:ext cx="6997649" cy="1841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6C04B4C-E2F9-4237-A047-467CA0DD4AE4}"/>
              </a:ext>
            </a:extLst>
          </p:cNvPr>
          <p:cNvSpPr/>
          <p:nvPr/>
        </p:nvSpPr>
        <p:spPr>
          <a:xfrm>
            <a:off x="189216" y="4501928"/>
            <a:ext cx="3365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dirty="0">
                <a:latin typeface="Proxima Nova"/>
              </a:rPr>
              <a:t>Photo: Amber, flicker.com</a:t>
            </a:r>
            <a:endParaRPr lang="he-IL" sz="16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FA15120-5AD3-4987-ACBF-AD7603D49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581" y="4494562"/>
            <a:ext cx="21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EF0CA40-E7ED-4661-A9E5-13572626E6CE}"/>
              </a:ext>
            </a:extLst>
          </p:cNvPr>
          <p:cNvSpPr/>
          <p:nvPr/>
        </p:nvSpPr>
        <p:spPr>
          <a:xfrm>
            <a:off x="5206181" y="4505917"/>
            <a:ext cx="3671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400" dirty="0">
                <a:latin typeface="Proxima Nova"/>
              </a:rPr>
              <a:t>Photo: Rudolf </a:t>
            </a:r>
            <a:r>
              <a:rPr lang="en-US" sz="1400" dirty="0" err="1">
                <a:latin typeface="Proxima Nova"/>
              </a:rPr>
              <a:t>Vlček</a:t>
            </a:r>
            <a:r>
              <a:rPr lang="en-US" sz="1400" dirty="0">
                <a:latin typeface="Proxima Nova"/>
              </a:rPr>
              <a:t>, flicker.com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45328678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8970" y="838835"/>
            <a:ext cx="7423848" cy="318161"/>
          </a:xfrm>
        </p:spPr>
        <p:txBody>
          <a:bodyPr/>
          <a:lstStyle/>
          <a:p>
            <a:r>
              <a:rPr lang="he-IL" dirty="0"/>
              <a:t>ולסיכום... מה אנחנו יכולים לעשות?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30AB1C0-2055-48AB-8DF5-8736F5B74F0B}"/>
              </a:ext>
            </a:extLst>
          </p:cNvPr>
          <p:cNvSpPr/>
          <p:nvPr/>
        </p:nvSpPr>
        <p:spPr>
          <a:xfrm>
            <a:off x="4022" y="1648271"/>
            <a:ext cx="9139978" cy="497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קידום חקיקה ותקצוב.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הימנעות מהכנסת פירות, ירקות, צמחים, אדמה ובעלי חיים זרים.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ווידוא שהצמחים שרוכשים במשתלות אינם פולשניים.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לעולם לא לשחרר בעל חיים או לשפוך תכולה של אקווריומים אל הטבע. 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ניקוי נעלי הליכה וציוד בתום טיול, באתר בו טיילתם, כדי לא להעביר זרעי צמחים פולשים לאתר חדש.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דיווח לרשויות על איתור של מין פולש בשטחים פתוחים.</a:t>
            </a:r>
          </a:p>
          <a:p>
            <a:pPr algn="r" rtl="1">
              <a:lnSpc>
                <a:spcPct val="150000"/>
              </a:lnSpc>
            </a:pPr>
            <a:r>
              <a:rPr lang="he-I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		בקישור זה אפשר למלא דיווח על צפיה במין פולש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e-I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4C4DF02-4FF8-4D56-8289-C2B758058389}"/>
              </a:ext>
            </a:extLst>
          </p:cNvPr>
          <p:cNvSpPr txBox="1"/>
          <p:nvPr/>
        </p:nvSpPr>
        <p:spPr>
          <a:xfrm>
            <a:off x="195309" y="6178858"/>
            <a:ext cx="7288568" cy="463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"אִם אַתָּה מַאֲמִין, </a:t>
            </a:r>
            <a:r>
              <a:rPr lang="he-I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שֶׁיְּכוֹלִין</a:t>
            </a: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לְקַלְקֵל, תַּאֲמִין </a:t>
            </a:r>
            <a:r>
              <a:rPr lang="he-I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שֶׁיְּכוֹלִין</a:t>
            </a: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לְתַקֵּן" [ליקוטי </a:t>
            </a:r>
            <a:r>
              <a:rPr lang="he-I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מוהר"ן</a:t>
            </a: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e-I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קיב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2640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238411-CFD5-1F04-994D-4AD48D4EF6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32224341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>
            <a:extLst>
              <a:ext uri="{FF2B5EF4-FFF2-40B4-BE49-F238E27FC236}">
                <a16:creationId xmlns:a16="http://schemas.microsoft.com/office/drawing/2014/main" id="{0DAE7AAF-86F4-4A85-882A-78DEF049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8632" y="440182"/>
            <a:ext cx="5536536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מה הם מינים פולשים? 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191891E-68EF-4C7D-B698-1894E764E601}"/>
              </a:ext>
            </a:extLst>
          </p:cNvPr>
          <p:cNvSpPr txBox="1"/>
          <p:nvPr/>
        </p:nvSpPr>
        <p:spPr>
          <a:xfrm>
            <a:off x="1021469" y="1997839"/>
            <a:ext cx="776306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מינים פולשים </a:t>
            </a:r>
            <a:r>
              <a:rPr lang="en-US" sz="3600" dirty="0"/>
              <a:t>(Invasive Alien Species) </a:t>
            </a:r>
            <a:r>
              <a:rPr lang="he-IL" sz="3600" dirty="0"/>
              <a:t> הם צמחים, בעלי חיים ופטריות שחרגו מתחום תפוצתם הטבעי, לרוב בשל פעולה של בני אדם (במכוון או בשוגג), וגורמים להשפעה אקולוגית בעייתית בסביבה החדשה.</a:t>
            </a:r>
          </a:p>
        </p:txBody>
      </p:sp>
    </p:spTree>
    <p:extLst>
      <p:ext uri="{BB962C8B-B14F-4D97-AF65-F5344CB8AC3E}">
        <p14:creationId xmlns:p14="http://schemas.microsoft.com/office/powerpoint/2010/main" val="4239961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>
            <a:extLst>
              <a:ext uri="{FF2B5EF4-FFF2-40B4-BE49-F238E27FC236}">
                <a16:creationId xmlns:a16="http://schemas.microsoft.com/office/drawing/2014/main" id="{0DAE7AAF-86F4-4A85-882A-78DEF0492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8632" y="440182"/>
            <a:ext cx="5536536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מה הם מינים פולשים? 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78F8303-D460-41C1-A3D2-F8B26499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619" y="1791478"/>
            <a:ext cx="4998108" cy="4709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E378E97-1E84-48EA-87F2-BA8A6D1C5D3A}"/>
              </a:ext>
            </a:extLst>
          </p:cNvPr>
          <p:cNvSpPr/>
          <p:nvPr/>
        </p:nvSpPr>
        <p:spPr>
          <a:xfrm>
            <a:off x="3526972" y="6442502"/>
            <a:ext cx="42108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/>
              <a:t>התמונה מתוך האתר:</a:t>
            </a:r>
            <a:r>
              <a:rPr lang="en-US" sz="1050" dirty="0"/>
              <a:t> </a:t>
            </a:r>
          </a:p>
          <a:p>
            <a:pPr algn="r" rtl="1"/>
            <a:r>
              <a:rPr lang="he-IL" sz="1050" dirty="0">
                <a:hlinkClick r:id="rId4"/>
              </a:rPr>
              <a:t>https://www.wildflowers.co.il/invasive/invasive-plants.html</a:t>
            </a:r>
            <a:endParaRPr lang="en-US" sz="1050" dirty="0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6E9877B2-E98D-46D4-9E49-B401E02FDE8E}"/>
              </a:ext>
            </a:extLst>
          </p:cNvPr>
          <p:cNvSpPr txBox="1">
            <a:spLocks/>
          </p:cNvSpPr>
          <p:nvPr/>
        </p:nvSpPr>
        <p:spPr>
          <a:xfrm>
            <a:off x="681135" y="1030096"/>
            <a:ext cx="8094074" cy="88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האם אתם מכירים מינים פולשים? אילו? </a:t>
            </a:r>
          </a:p>
        </p:txBody>
      </p:sp>
    </p:spTree>
    <p:extLst>
      <p:ext uri="{BB962C8B-B14F-4D97-AF65-F5344CB8AC3E}">
        <p14:creationId xmlns:p14="http://schemas.microsoft.com/office/powerpoint/2010/main" val="12520051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כתבה מעיתון מעריב הכותרת - החברה להגנת הטבע מתריעה &quot;רפורמת יבוא הפירות והירקות תחשוף את ישראל לפלישה ביולוגית.&quot;">
            <a:extLst>
              <a:ext uri="{FF2B5EF4-FFF2-40B4-BE49-F238E27FC236}">
                <a16:creationId xmlns:a16="http://schemas.microsoft.com/office/drawing/2014/main" id="{AF332A1C-59CC-480F-B383-BDB2D12B6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20"/>
          <a:stretch/>
        </p:blipFill>
        <p:spPr>
          <a:xfrm>
            <a:off x="372780" y="1287812"/>
            <a:ext cx="6411043" cy="2240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3">
            <a:extLst>
              <a:ext uri="{FF2B5EF4-FFF2-40B4-BE49-F238E27FC236}">
                <a16:creationId xmlns:a16="http://schemas.microsoft.com/office/drawing/2014/main" id="{79D09AD3-BFDC-48E3-AB9F-45FFFBC21C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3681" y="440182"/>
            <a:ext cx="6001487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מה ההשלכות של הגעת מינים פולשים?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7C44949-AB58-4FBA-ADD2-EFB0383D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862365" y="3685794"/>
            <a:ext cx="3419270" cy="3443057"/>
            <a:chOff x="-515461" y="2866084"/>
            <a:chExt cx="5974783" cy="5236464"/>
          </a:xfrm>
        </p:grpSpPr>
        <p:sp>
          <p:nvSpPr>
            <p:cNvPr id="11" name="בועת דיבור: מלבן עם פינות מעוגלות 10">
              <a:extLst>
                <a:ext uri="{FF2B5EF4-FFF2-40B4-BE49-F238E27FC236}">
                  <a16:creationId xmlns:a16="http://schemas.microsoft.com/office/drawing/2014/main" id="{0EA5DD08-A0A0-4A08-881F-3183BDCA48FF}"/>
                </a:ext>
              </a:extLst>
            </p:cNvPr>
            <p:cNvSpPr/>
            <p:nvPr/>
          </p:nvSpPr>
          <p:spPr>
            <a:xfrm>
              <a:off x="-515461" y="2866084"/>
              <a:ext cx="3382377" cy="2860243"/>
            </a:xfrm>
            <a:prstGeom prst="wedgeRoundRectCallout">
              <a:avLst>
                <a:gd name="adj1" fmla="val 53306"/>
                <a:gd name="adj2" fmla="val 432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accent6">
                      <a:lumMod val="50000"/>
                    </a:schemeClr>
                  </a:solidFill>
                  <a:latin typeface="Aharoni" panose="02010803020104030203" pitchFamily="2" charset="-79"/>
                </a:rPr>
                <a:t>הידעתם? </a:t>
              </a:r>
            </a:p>
            <a:p>
              <a:pPr algn="ctr"/>
              <a:r>
                <a:rPr lang="he-IL" dirty="0">
                  <a:latin typeface="Aharoni" panose="02010803020104030203" pitchFamily="2" charset="-79"/>
                </a:rPr>
                <a:t>מינים פולשים מעורבים בכשליש מהכחדות בעלי החיים בעת האחרונה!! </a:t>
              </a:r>
            </a:p>
          </p:txBody>
        </p:sp>
        <p:pic>
          <p:nvPicPr>
            <p:cNvPr id="12" name="Picture 2" descr="Common Myna (Acridotheres tristis) on Kapok (Ceiba pentandra) in Kolkata W IMG 4297.jpg">
              <a:extLst>
                <a:ext uri="{FF2B5EF4-FFF2-40B4-BE49-F238E27FC236}">
                  <a16:creationId xmlns:a16="http://schemas.microsoft.com/office/drawing/2014/main" id="{89F8E627-2339-433B-A854-9C9A0D7D7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38667" y1="77333" x2="32167" y2="83000"/>
                          <a14:backgroundMark x1="32167" y1="83000" x2="23667" y2="82333"/>
                          <a14:backgroundMark x1="23667" y1="82333" x2="30667" y2="77167"/>
                          <a14:backgroundMark x1="30667" y1="77167" x2="38000" y2="7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22" y="5032349"/>
              <a:ext cx="3070200" cy="307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תמונה 4">
            <a:extLst>
              <a:ext uri="{FF2B5EF4-FFF2-40B4-BE49-F238E27FC236}">
                <a16:creationId xmlns:a16="http://schemas.microsoft.com/office/drawing/2014/main" id="{A96BCDFC-4020-4352-B675-74C7E65DC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823" y="1287812"/>
            <a:ext cx="2037519" cy="713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565298D-C991-4803-8E02-D0AF7D0548FE}"/>
              </a:ext>
            </a:extLst>
          </p:cNvPr>
          <p:cNvSpPr txBox="1"/>
          <p:nvPr/>
        </p:nvSpPr>
        <p:spPr>
          <a:xfrm>
            <a:off x="6783823" y="2202024"/>
            <a:ext cx="21313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29.7.2021</a:t>
            </a:r>
          </a:p>
          <a:p>
            <a:pPr algn="r" rtl="1"/>
            <a:r>
              <a:rPr lang="he-IL" dirty="0"/>
              <a:t>יובל בגנו</a:t>
            </a:r>
          </a:p>
        </p:txBody>
      </p:sp>
    </p:spTree>
    <p:extLst>
      <p:ext uri="{BB962C8B-B14F-4D97-AF65-F5344CB8AC3E}">
        <p14:creationId xmlns:p14="http://schemas.microsoft.com/office/powerpoint/2010/main" val="28560321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79D09AD3-BFDC-48E3-AB9F-45FFFBC21C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3681" y="440182"/>
            <a:ext cx="6001487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תפוצת המינים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A7FF676-3337-491F-AF28-1CAF4DF4245B}"/>
              </a:ext>
            </a:extLst>
          </p:cNvPr>
          <p:cNvSpPr/>
          <p:nvPr/>
        </p:nvSpPr>
        <p:spPr>
          <a:xfrm>
            <a:off x="325114" y="4164221"/>
            <a:ext cx="41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הגעה מכוונת- יבוא יזום של ציפורים לצרכי נוי וחקלאות תחת השליטה הבריטית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B454831-6F70-4C17-AB5C-EBD7BCD0A3C7}"/>
              </a:ext>
            </a:extLst>
          </p:cNvPr>
          <p:cNvSpPr/>
          <p:nvPr/>
        </p:nvSpPr>
        <p:spPr>
          <a:xfrm>
            <a:off x="2170488" y="6278758"/>
            <a:ext cx="6744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/>
              <a:t>מתוך צילום כתב יד מהמאה ה14 </a:t>
            </a:r>
            <a:endParaRPr lang="he-IL" sz="1100" dirty="0">
              <a:hlinkClick r:id="rId2"/>
            </a:endParaRPr>
          </a:p>
          <a:p>
            <a:pPr algn="r" rtl="1"/>
            <a:r>
              <a:rPr lang="he-IL" sz="1100" dirty="0">
                <a:hlinkClick r:id="rId2"/>
              </a:rPr>
              <a:t>https://upennmanuscripts.tumblr.com/post/154209929231/four-rats-rowing-a-little-boat-in-the-margins-of</a:t>
            </a:r>
            <a:endParaRPr lang="he-IL" sz="1100" dirty="0"/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AA4ED85-CE40-45AE-B8B8-10ED0822E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5113" y="1460955"/>
            <a:ext cx="4148413" cy="2492067"/>
            <a:chOff x="325113" y="1460955"/>
            <a:chExt cx="6792590" cy="4166122"/>
          </a:xfrm>
        </p:grpSpPr>
        <p:pic>
          <p:nvPicPr>
            <p:cNvPr id="1030" name="Picture 6" descr="https://upload.wikimedia.org/wikipedia/commons/thumb/9/91/Winkel_triple_projection_SW.jpg/300px-Winkel_triple_projection_SW.jpg">
              <a:extLst>
                <a:ext uri="{FF2B5EF4-FFF2-40B4-BE49-F238E27FC236}">
                  <a16:creationId xmlns:a16="http://schemas.microsoft.com/office/drawing/2014/main" id="{850D4355-1F8E-401B-9E28-B86E8A858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3" y="1460955"/>
              <a:ext cx="6792590" cy="4166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מחבר חץ ישר 6">
              <a:extLst>
                <a:ext uri="{FF2B5EF4-FFF2-40B4-BE49-F238E27FC236}">
                  <a16:creationId xmlns:a16="http://schemas.microsoft.com/office/drawing/2014/main" id="{F18BA8C8-4A6D-4E56-A136-8FD1B6FA0814}"/>
                </a:ext>
              </a:extLst>
            </p:cNvPr>
            <p:cNvCxnSpPr/>
            <p:nvPr/>
          </p:nvCxnSpPr>
          <p:spPr>
            <a:xfrm>
              <a:off x="3721408" y="2293034"/>
              <a:ext cx="2398038" cy="18711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B6A9EA47-76BF-47A5-B36D-0ADE1B3C77E1}"/>
                </a:ext>
              </a:extLst>
            </p:cNvPr>
            <p:cNvCxnSpPr>
              <a:cxnSpLocks/>
            </p:cNvCxnSpPr>
            <p:nvPr/>
          </p:nvCxnSpPr>
          <p:spPr>
            <a:xfrm>
              <a:off x="3707039" y="2293034"/>
              <a:ext cx="2479536" cy="24580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4" descr="historyisntboring:&#10;“ Four rats rowing a little boat in the margins of Pontifical of Guillaume Durand, 14th century France.&#10;Source:&#10;•  “Pontifical de Guillaume Durand” (Guillaume Durand), approx. 1390, Bibliothèque Sainte-Geneviève, Paris, ms. 143,...">
            <a:extLst>
              <a:ext uri="{FF2B5EF4-FFF2-40B4-BE49-F238E27FC236}">
                <a16:creationId xmlns:a16="http://schemas.microsoft.com/office/drawing/2014/main" id="{7562D8ED-1B1A-46BB-BD54-E1B3727A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8" y="3077979"/>
            <a:ext cx="4078800" cy="2763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0FE88DCF-4B0A-4353-84CC-71CB1463D117}"/>
              </a:ext>
            </a:extLst>
          </p:cNvPr>
          <p:cNvSpPr/>
          <p:nvPr/>
        </p:nvSpPr>
        <p:spPr>
          <a:xfrm>
            <a:off x="4850731" y="5878648"/>
            <a:ext cx="4452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"טרמפיסטים"- הגעה לא מכוונת</a:t>
            </a:r>
          </a:p>
        </p:txBody>
      </p:sp>
    </p:spTree>
    <p:extLst>
      <p:ext uri="{BB962C8B-B14F-4D97-AF65-F5344CB8AC3E}">
        <p14:creationId xmlns:p14="http://schemas.microsoft.com/office/powerpoint/2010/main" val="13968423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D1A939CA-A155-43D1-9893-0286CD3BAC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3681" y="440182"/>
            <a:ext cx="6001487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המיינה 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9F3F893-29DE-4192-86FA-28DBFAE2A134}"/>
              </a:ext>
            </a:extLst>
          </p:cNvPr>
          <p:cNvSpPr/>
          <p:nvPr/>
        </p:nvSpPr>
        <p:spPr>
          <a:xfrm>
            <a:off x="1501140" y="5096300"/>
            <a:ext cx="70389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המיינה הוגדרה על ידי האו"ם </a:t>
            </a:r>
          </a:p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כאחת "ממאה המינים הפולשים הגרועים ביותר בעולם"</a:t>
            </a:r>
          </a:p>
          <a:p>
            <a:pPr algn="ctr" rtl="1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למה</a:t>
            </a:r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e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364825-61E3-4650-AA70-BAF3E8F05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26" y="1579564"/>
            <a:ext cx="2495295" cy="257918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329741B-437D-461F-B0F0-85496D37D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62" y="1007646"/>
            <a:ext cx="2927813" cy="2022077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0A31BFE9-28E6-40BF-BD7B-77C1A4502B58}"/>
              </a:ext>
            </a:extLst>
          </p:cNvPr>
          <p:cNvSpPr/>
          <p:nvPr/>
        </p:nvSpPr>
        <p:spPr>
          <a:xfrm>
            <a:off x="5085562" y="4253322"/>
            <a:ext cx="3751193" cy="400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מקורה באזורים הטרופיים של אסיה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1C57622B-7AEC-4B4D-905D-2A4B2DAD0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6" y="1805027"/>
            <a:ext cx="2967738" cy="2297190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FB13F616-0D11-440F-949F-62E9AE45BFFE}"/>
              </a:ext>
            </a:extLst>
          </p:cNvPr>
          <p:cNvSpPr/>
          <p:nvPr/>
        </p:nvSpPr>
        <p:spPr>
          <a:xfrm>
            <a:off x="603883" y="4254827"/>
            <a:ext cx="3751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הגיעה לישראל באופן חוקי עבור פארק הציפורים בתל אביב, והתפשטה על ידי בריחה מכלובים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6DC6652A-6A1C-4F37-B14E-6E471FB30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08912" y="3083407"/>
            <a:ext cx="11301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106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D1A939CA-A155-43D1-9893-0286CD3BAC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3681" y="440182"/>
            <a:ext cx="6001487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המיינה 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6E2093D-F9FD-4ECF-9E07-A65A62982139}"/>
              </a:ext>
            </a:extLst>
          </p:cNvPr>
          <p:cNvSpPr/>
          <p:nvPr/>
        </p:nvSpPr>
        <p:spPr>
          <a:xfrm>
            <a:off x="3315772" y="5913320"/>
            <a:ext cx="571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hlinkClick r:id="rId2"/>
              </a:rPr>
              <a:t>https://www.youtube.com/watch?v=OtmGJNluY_4</a:t>
            </a:r>
            <a:endParaRPr lang="en-US" dirty="0"/>
          </a:p>
          <a:p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EA9FEF4-E69E-4B65-9747-FD1508396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5" y="1421416"/>
            <a:ext cx="5489804" cy="3659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991738D-698D-48C1-921D-CC60F638D839}"/>
              </a:ext>
            </a:extLst>
          </p:cNvPr>
          <p:cNvSpPr txBox="1"/>
          <p:nvPr/>
        </p:nvSpPr>
        <p:spPr>
          <a:xfrm>
            <a:off x="2578015" y="5164419"/>
            <a:ext cx="4413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מיינות. צילום: יניב כהן,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23344146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D1A939CA-A155-43D1-9893-0286CD3BAC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1106" y="509630"/>
            <a:ext cx="8023917" cy="713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n-cs"/>
              </a:rPr>
              <a:t>המיינה – נזקים למערכת האקולוגית ולמגוון הביולוגי 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n-cs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FB13F616-0D11-440F-949F-62E9AE45BFFE}"/>
              </a:ext>
            </a:extLst>
          </p:cNvPr>
          <p:cNvSpPr/>
          <p:nvPr/>
        </p:nvSpPr>
        <p:spPr>
          <a:xfrm>
            <a:off x="0" y="1905506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Wingdings" panose="05000000000000000000" pitchFamily="2" charset="2"/>
              <a:buChar char="Ø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השתלטות על שטחי מחיה וקינון של ציפורים אחרות</a:t>
            </a:r>
          </a:p>
          <a:p>
            <a:pPr lvl="0"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Ø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תחרות על מקורות מזון ומשאבים</a:t>
            </a:r>
          </a:p>
          <a:p>
            <a:pPr lvl="0"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Ø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דחיקה של מינים אחרים - מגוננת על הקן והגוזלים בצורה אגרסיבית </a:t>
            </a:r>
          </a:p>
          <a:p>
            <a:pPr marL="457200" lvl="0" indent="-457200" algn="r" rtl="1">
              <a:buFont typeface="Wingdings" panose="05000000000000000000" pitchFamily="2" charset="2"/>
              <a:buChar char="Ø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Wingdings" panose="05000000000000000000" pitchFamily="2" charset="2"/>
              <a:buChar char="Ø"/>
            </a:pPr>
            <a:r>
              <a:rPr lang="he-I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נשאות פוטנציאלית של מחלה קטלנית לציפורים אחרות (מלריית העופות)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16C00E-A616-4664-8508-45513081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8667" y1="77333" x2="32167" y2="83000"/>
                        <a14:backgroundMark x1="32167" y1="83000" x2="23667" y2="82333"/>
                        <a14:backgroundMark x1="23667" y1="82333" x2="30667" y2="77167"/>
                        <a14:backgroundMark x1="30667" y1="77167" x2="38000" y2="7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74" y="4839296"/>
            <a:ext cx="1757025" cy="20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674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25440</TotalTime>
  <Words>1191</Words>
  <Application>Microsoft Office PowerPoint</Application>
  <PresentationFormat>‫הצגה על המסך (4:3)</PresentationFormat>
  <Paragraphs>145</Paragraphs>
  <Slides>24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24</vt:i4>
      </vt:variant>
    </vt:vector>
  </HeadingPairs>
  <TitlesOfParts>
    <vt:vector size="35" baseType="lpstr">
      <vt:lpstr>Aharoni</vt:lpstr>
      <vt:lpstr>Arial</vt:lpstr>
      <vt:lpstr>Arial Black</vt:lpstr>
      <vt:lpstr>Arial Rounded MT Bold</vt:lpstr>
      <vt:lpstr>Calibri</vt:lpstr>
      <vt:lpstr>Calibri Light</vt:lpstr>
      <vt:lpstr>Proxima Nova</vt:lpstr>
      <vt:lpstr>Wingdings</vt:lpstr>
      <vt:lpstr>Office Theme</vt:lpstr>
      <vt:lpstr>עיצוב מותאם אישית</vt:lpstr>
      <vt:lpstr>1_עיצוב מותאם אישית</vt:lpstr>
      <vt:lpstr>מינים פולשים</vt:lpstr>
      <vt:lpstr>שלט בשדות תעופה / במעברי גבול</vt:lpstr>
      <vt:lpstr>מה הם מינים פולשים? </vt:lpstr>
      <vt:lpstr>מה הם מינים פולשים? </vt:lpstr>
      <vt:lpstr>מה ההשלכות של הגעת מינים פולשים?</vt:lpstr>
      <vt:lpstr>תפוצת המינים</vt:lpstr>
      <vt:lpstr>המיינה </vt:lpstr>
      <vt:lpstr>המיינה </vt:lpstr>
      <vt:lpstr>המיינה – נזקים למערכת האקולוגית ולמגוון הביולוגי </vt:lpstr>
      <vt:lpstr>נזקים שהמיינה גורמת</vt:lpstr>
      <vt:lpstr>נזקי מינים פולשים</vt:lpstr>
      <vt:lpstr>אילו עוד מקרים ישראלים קיימים?</vt:lpstr>
      <vt:lpstr>החוטית הנודדת</vt:lpstr>
      <vt:lpstr>האקליפטוס</vt:lpstr>
      <vt:lpstr>הטרמיט הפורמסי</vt:lpstr>
      <vt:lpstr>נמלת האש</vt:lpstr>
      <vt:lpstr>זהרון הדור</vt:lpstr>
      <vt:lpstr>אמברוסיה</vt:lpstr>
      <vt:lpstr>מה עוד בדרך אלינו?</vt:lpstr>
      <vt:lpstr>האחר והאחריות</vt:lpstr>
      <vt:lpstr>מה כבר עושים?</vt:lpstr>
      <vt:lpstr>הדילמה המוסרית </vt:lpstr>
      <vt:lpstr>ולסיכום... מה אנחנו יכולים לעשות?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Yoav Sharaby</dc:creator>
  <cp:lastModifiedBy>גילה גרטל</cp:lastModifiedBy>
  <cp:revision>149</cp:revision>
  <dcterms:created xsi:type="dcterms:W3CDTF">2019-06-25T14:14:35Z</dcterms:created>
  <dcterms:modified xsi:type="dcterms:W3CDTF">2023-12-06T07:23:04Z</dcterms:modified>
</cp:coreProperties>
</file>