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7"/>
  </p:notesMasterIdLst>
  <p:handoutMasterIdLst>
    <p:handoutMasterId r:id="rId28"/>
  </p:handoutMasterIdLst>
  <p:sldIdLst>
    <p:sldId id="256" r:id="rId4"/>
    <p:sldId id="296" r:id="rId5"/>
    <p:sldId id="297" r:id="rId6"/>
    <p:sldId id="284" r:id="rId7"/>
    <p:sldId id="259" r:id="rId8"/>
    <p:sldId id="266" r:id="rId9"/>
    <p:sldId id="311" r:id="rId10"/>
    <p:sldId id="268" r:id="rId11"/>
    <p:sldId id="272" r:id="rId12"/>
    <p:sldId id="310" r:id="rId13"/>
    <p:sldId id="286" r:id="rId14"/>
    <p:sldId id="301" r:id="rId15"/>
    <p:sldId id="302" r:id="rId16"/>
    <p:sldId id="299" r:id="rId17"/>
    <p:sldId id="303" r:id="rId18"/>
    <p:sldId id="307" r:id="rId19"/>
    <p:sldId id="287" r:id="rId20"/>
    <p:sldId id="295" r:id="rId21"/>
    <p:sldId id="312" r:id="rId22"/>
    <p:sldId id="313" r:id="rId23"/>
    <p:sldId id="314" r:id="rId24"/>
    <p:sldId id="281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82B"/>
    <a:srgbClr val="F8E258"/>
    <a:srgbClr val="B59CC6"/>
    <a:srgbClr val="E87159"/>
    <a:srgbClr val="49BDF0"/>
    <a:srgbClr val="E76D1A"/>
    <a:srgbClr val="EB7255"/>
    <a:srgbClr val="EB7154"/>
    <a:srgbClr val="004437"/>
    <a:srgbClr val="204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5" autoAdjust="0"/>
    <p:restoredTop sz="86388" autoAdjust="0"/>
  </p:normalViewPr>
  <p:slideViewPr>
    <p:cSldViewPr snapToGrid="0" showGuides="1">
      <p:cViewPr varScale="1">
        <p:scale>
          <a:sx n="57" d="100"/>
          <a:sy n="57" d="100"/>
        </p:scale>
        <p:origin x="236" y="772"/>
      </p:cViewPr>
      <p:guideLst>
        <p:guide orient="horz" pos="2160"/>
        <p:guide pos="5556"/>
      </p:guideLst>
    </p:cSldViewPr>
  </p:slideViewPr>
  <p:outlineViewPr>
    <p:cViewPr>
      <p:scale>
        <a:sx n="33" d="100"/>
        <a:sy n="33" d="100"/>
      </p:scale>
      <p:origin x="0" y="-7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2AD2-E159-493C-B36B-56A56D87A572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F21D-9888-4C21-B75E-8DCB990EC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7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C3AE5-A434-4F95-8D28-093488A647E5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BC8D-DB39-46D7-9837-478B9C6F3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7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26861"/>
            <a:ext cx="9144000" cy="3228988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4368" y="1266092"/>
            <a:ext cx="4026877" cy="71343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2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21"/>
          <a:stretch/>
        </p:blipFill>
        <p:spPr bwMode="auto">
          <a:xfrm>
            <a:off x="0" y="5322013"/>
            <a:ext cx="2825393" cy="15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74" r="-4390"/>
          <a:stretch/>
        </p:blipFill>
        <p:spPr bwMode="auto">
          <a:xfrm>
            <a:off x="0" y="4878388"/>
            <a:ext cx="2629431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7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170" name="Picture 2" descr="G:\שיווק\איורים\איורים PNG\IURIM-49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6" y="4443361"/>
            <a:ext cx="2322165" cy="14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4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146" name="Picture 2" descr="G:\שיווק\איורים\איורים PNG\IURIM-45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3585680"/>
            <a:ext cx="1639052" cy="23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8"/>
          <a:stretch/>
        </p:blipFill>
        <p:spPr>
          <a:xfrm>
            <a:off x="1100664" y="4594835"/>
            <a:ext cx="2160000" cy="13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3074" name="Picture 2" descr="G:\שיווק\איורים\איורים ים\איורים ים\איורים-ים-2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4865954"/>
            <a:ext cx="3063991" cy="1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4" y="3784223"/>
            <a:ext cx="2160000" cy="2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1026" name="Picture 2" descr="G:\שיווק\איורים\איורים PNG\איורים עיבוד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2" b="26336"/>
          <a:stretch/>
        </p:blipFill>
        <p:spPr bwMode="auto">
          <a:xfrm>
            <a:off x="0" y="4214276"/>
            <a:ext cx="4244874" cy="17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2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5122" name="Picture 2" descr="G:\שיווק\איורים\איורים PNG\IURIM-3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13688"/>
            <a:ext cx="3130831" cy="17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6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1" name="Picture 3" descr="G:\שיווק\איורים\איורים PNG\IURIM-4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03456"/>
            <a:ext cx="2075193" cy="18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194" name="Picture 2" descr="G:\שיווק\איורים\איורים PNG\IURIM-67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4428161"/>
            <a:ext cx="1643864" cy="24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34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0" name="Picture 2" descr="G:\שיווק\איורים\איורים ים\איורים ים\איורים-ים-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356374"/>
            <a:ext cx="3092521" cy="1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5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7603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4098" name="Picture 2" descr="G:\שיווק\איורים\איורים PNG\IURIM-24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13495"/>
            <a:ext cx="2553377" cy="14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3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9924" y="1902525"/>
            <a:ext cx="5500886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216025"/>
            <a:ext cx="3084513" cy="5641975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26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1188" y="1902525"/>
            <a:ext cx="4449622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16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88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05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8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2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342519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10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13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982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338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2660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4768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90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369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9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229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2050" name="Picture 2" descr="G:\שיווק\איורים\איורים PNG\IURIM-40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71" y="4634857"/>
            <a:ext cx="2327061" cy="22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8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1115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654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958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764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384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56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20498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" y="4698000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3074" name="Picture 2" descr="G:\שיווק\איורים\איורים PNG\IURIM-4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03839"/>
            <a:ext cx="2638097" cy="15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274" y="5430160"/>
            <a:ext cx="2438948" cy="14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82" y="5505668"/>
            <a:ext cx="2160000" cy="1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53D9-701C-444A-8C64-AAC652109DAE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7385396" y="6033247"/>
            <a:ext cx="1758604" cy="82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1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13" r:id="rId4"/>
    <p:sldLayoutId id="2147483674" r:id="rId5"/>
    <p:sldLayoutId id="2147483682" r:id="rId6"/>
    <p:sldLayoutId id="2147483714" r:id="rId7"/>
    <p:sldLayoutId id="2147483709" r:id="rId8"/>
    <p:sldLayoutId id="2147483683" r:id="rId9"/>
    <p:sldLayoutId id="2147483712" r:id="rId10"/>
    <p:sldLayoutId id="2147483708" r:id="rId11"/>
    <p:sldLayoutId id="2147483675" r:id="rId12"/>
    <p:sldLayoutId id="2147483717" r:id="rId13"/>
    <p:sldLayoutId id="2147483676" r:id="rId14"/>
    <p:sldLayoutId id="2147483711" r:id="rId15"/>
    <p:sldLayoutId id="2147483677" r:id="rId16"/>
    <p:sldLayoutId id="2147483718" r:id="rId17"/>
    <p:sldLayoutId id="2147483716" r:id="rId18"/>
    <p:sldLayoutId id="2147483719" r:id="rId19"/>
    <p:sldLayoutId id="2147483710" r:id="rId20"/>
    <p:sldLayoutId id="2147483681" r:id="rId21"/>
    <p:sldLayoutId id="2147483715" r:id="rId22"/>
    <p:sldLayoutId id="2147483678" r:id="rId23"/>
    <p:sldLayoutId id="2147483679" r:id="rId24"/>
    <p:sldLayoutId id="214748368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AB19-EB0F-4CCD-9F6C-9001C22AE814}" type="datetimeFigureOut">
              <a:rPr lang="he-IL" smtClean="0"/>
              <a:t>כ"ט/חשון/תשפ"ד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33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mUYAm__M7h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youtube.com/watch?v=pznZilYJkN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48yfioSGDd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facebook.com/groups/2991866234371150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s://www.facebook.com/groups/2991866234371150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parks.org.il/wp-content/uploads/2018/01/14-11.pdf" TargetMode="External"/><Relationship Id="rId2" Type="http://schemas.openxmlformats.org/officeDocument/2006/relationships/hyperlink" Target="https://youtu.be/5dAqUQHCiLs" TargetMode="Externa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W9iasYYMms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32032" y="1375043"/>
            <a:ext cx="7101271" cy="713434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שנת שמיטה</a:t>
            </a:r>
            <a:endParaRPr lang="en-GB" b="1" dirty="0">
              <a:solidFill>
                <a:schemeClr val="accent4">
                  <a:lumMod val="40000"/>
                  <a:lumOff val="6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32A8B-246E-4E15-AF36-4E82836C2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72" y="2593142"/>
            <a:ext cx="6257869" cy="4171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DA1CF3-BC57-47CF-B55B-6379C8D9B9CA}"/>
              </a:ext>
            </a:extLst>
          </p:cNvPr>
          <p:cNvSpPr txBox="1"/>
          <p:nvPr/>
        </p:nvSpPr>
        <p:spPr>
          <a:xfrm>
            <a:off x="0" y="6581001"/>
            <a:ext cx="135937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צילום: מידד גורן</a:t>
            </a:r>
          </a:p>
        </p:txBody>
      </p:sp>
    </p:spTree>
    <p:extLst>
      <p:ext uri="{BB962C8B-B14F-4D97-AF65-F5344CB8AC3E}">
        <p14:creationId xmlns:p14="http://schemas.microsoft.com/office/powerpoint/2010/main" val="287671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9967-43BD-4B85-9A55-061FA513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874" y="568941"/>
            <a:ext cx="7423848" cy="318161"/>
          </a:xfrm>
        </p:spPr>
        <p:txBody>
          <a:bodyPr/>
          <a:lstStyle/>
          <a:p>
            <a:pPr rtl="1"/>
            <a:r>
              <a:rPr lang="he-IL" dirty="0"/>
              <a:t>אשפה בטבע - מפגע אסתטי - נופי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48A8C-37E5-445E-B52A-4FD78B144098}"/>
              </a:ext>
            </a:extLst>
          </p:cNvPr>
          <p:cNvSpPr txBox="1"/>
          <p:nvPr/>
        </p:nvSpPr>
        <p:spPr>
          <a:xfrm>
            <a:off x="1892697" y="4783204"/>
            <a:ext cx="1966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NOAA</a:t>
            </a:r>
            <a:r>
              <a:rPr lang="he-IL" sz="1200" dirty="0"/>
              <a:t>תצלום: מיזם </a:t>
            </a:r>
          </a:p>
        </p:txBody>
      </p:sp>
      <p:pic>
        <p:nvPicPr>
          <p:cNvPr id="11" name="Picture 10" descr="אשפה בחוף הים">
            <a:extLst>
              <a:ext uri="{FF2B5EF4-FFF2-40B4-BE49-F238E27FC236}">
                <a16:creationId xmlns:a16="http://schemas.microsoft.com/office/drawing/2014/main" id="{79C62B83-84D3-485F-AEC5-E51E5AACD6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4681056" y="2961151"/>
            <a:ext cx="4392665" cy="3619850"/>
          </a:xfrm>
          <a:prstGeom prst="rect">
            <a:avLst/>
          </a:prstGeom>
        </p:spPr>
      </p:pic>
      <p:pic>
        <p:nvPicPr>
          <p:cNvPr id="13" name="Picture 12" descr="אשפה בחוף הים">
            <a:extLst>
              <a:ext uri="{FF2B5EF4-FFF2-40B4-BE49-F238E27FC236}">
                <a16:creationId xmlns:a16="http://schemas.microsoft.com/office/drawing/2014/main" id="{D502F8E4-DCC4-4F1D-ADC2-054523EC2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" y="1249796"/>
            <a:ext cx="4563612" cy="34227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EB8008-7797-4533-A0AA-835A6D5A3A2A}"/>
              </a:ext>
            </a:extLst>
          </p:cNvPr>
          <p:cNvSpPr txBox="1"/>
          <p:nvPr/>
        </p:nvSpPr>
        <p:spPr>
          <a:xfrm>
            <a:off x="6546667" y="6581001"/>
            <a:ext cx="2882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200" dirty="0"/>
              <a:t>תצלום: אורית אנגלברג-ברעם</a:t>
            </a:r>
          </a:p>
        </p:txBody>
      </p:sp>
    </p:spTree>
    <p:extLst>
      <p:ext uri="{BB962C8B-B14F-4D97-AF65-F5344CB8AC3E}">
        <p14:creationId xmlns:p14="http://schemas.microsoft.com/office/powerpoint/2010/main" val="424049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F2FF9B-E041-40BC-9E80-F5C228B5A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13" y="3294702"/>
            <a:ext cx="5210612" cy="3473741"/>
          </a:xfrm>
          <a:prstGeom prst="rect">
            <a:avLst/>
          </a:prstGeom>
        </p:spPr>
      </p:pic>
      <p:sp>
        <p:nvSpPr>
          <p:cNvPr id="10" name="Title 15">
            <a:extLst>
              <a:ext uri="{FF2B5EF4-FFF2-40B4-BE49-F238E27FC236}">
                <a16:creationId xmlns:a16="http://schemas.microsoft.com/office/drawing/2014/main" id="{B6439631-7B8F-486E-B0F0-FEF748251F2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697" y="568664"/>
            <a:ext cx="7423848" cy="318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אשפה בטבע - מפגע אקולוגי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B7255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69D70B-D504-41C3-83C1-7A60F723F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6"/>
          <a:stretch/>
        </p:blipFill>
        <p:spPr>
          <a:xfrm>
            <a:off x="107998" y="1826428"/>
            <a:ext cx="3616714" cy="2852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7D4493-A500-4D20-B03A-EBB50DA9AE55}"/>
              </a:ext>
            </a:extLst>
          </p:cNvPr>
          <p:cNvSpPr txBox="1"/>
          <p:nvPr/>
        </p:nvSpPr>
        <p:spPr>
          <a:xfrm>
            <a:off x="303064" y="1364763"/>
            <a:ext cx="87916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שועל אוכל אשפה שהושארה ע"י מטיליים בשטח. האשפה יוצרת מזון זמין, שמגדיל אוכלוסיות של בעלי חיים מעבר לסף הקיבולת האמיתי שבטבע.</a:t>
            </a:r>
          </a:p>
          <a:p>
            <a:pPr algn="just" rtl="1"/>
            <a:r>
              <a:rPr lang="he-IL" sz="1200" dirty="0"/>
              <a:t>צילום: עידו שקד, רשות הטבע והגנים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0894A-5606-4773-97E1-978A2C3F1197}"/>
              </a:ext>
            </a:extLst>
          </p:cNvPr>
          <p:cNvSpPr txBox="1"/>
          <p:nvPr/>
        </p:nvSpPr>
        <p:spPr>
          <a:xfrm>
            <a:off x="421822" y="4846906"/>
            <a:ext cx="3462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הסרטון </a:t>
            </a:r>
            <a:r>
              <a:rPr lang="he-IL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מגבונים יכולים להרוג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966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962" y="622365"/>
            <a:ext cx="7423848" cy="318161"/>
          </a:xfrm>
        </p:spPr>
        <p:txBody>
          <a:bodyPr/>
          <a:lstStyle/>
          <a:p>
            <a:r>
              <a:rPr lang="he-IL" sz="3600" dirty="0"/>
              <a:t>אשפה בטבע – פגיעה פיזית בחיות הבר</a:t>
            </a:r>
          </a:p>
        </p:txBody>
      </p:sp>
      <p:pic>
        <p:nvPicPr>
          <p:cNvPr id="7" name="Picture 6" descr="יעל על הר של פסולת">
            <a:extLst>
              <a:ext uri="{FF2B5EF4-FFF2-40B4-BE49-F238E27FC236}">
                <a16:creationId xmlns:a16="http://schemas.microsoft.com/office/drawing/2014/main" id="{E96F4DE1-7E58-4F16-9E5F-C50794C39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99" y="1308606"/>
            <a:ext cx="3459911" cy="5183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97FBB9-9CD0-45E6-9126-23CFB0062F5F}"/>
              </a:ext>
            </a:extLst>
          </p:cNvPr>
          <p:cNvSpPr txBox="1"/>
          <p:nvPr/>
        </p:nvSpPr>
        <p:spPr>
          <a:xfrm>
            <a:off x="2986480" y="6529582"/>
            <a:ext cx="60316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יעל על הר של פסולת. צילום: עמרי יוסף עומסי, רשות הטבע והגנים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E9431-EE21-4643-9674-63D0BB8239FC}"/>
              </a:ext>
            </a:extLst>
          </p:cNvPr>
          <p:cNvSpPr txBox="1"/>
          <p:nvPr/>
        </p:nvSpPr>
        <p:spPr>
          <a:xfrm>
            <a:off x="561013" y="5023984"/>
            <a:ext cx="4723880" cy="2805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פגר של צב ים שנפגע מפסולת ימית. צילום: רועי רבין, רשות הטבע והגנים</a:t>
            </a:r>
          </a:p>
        </p:txBody>
      </p:sp>
      <p:pic>
        <p:nvPicPr>
          <p:cNvPr id="6" name="Picture 5" descr="פגר של צב ים שנפגע מפסולת ימית">
            <a:extLst>
              <a:ext uri="{FF2B5EF4-FFF2-40B4-BE49-F238E27FC236}">
                <a16:creationId xmlns:a16="http://schemas.microsoft.com/office/drawing/2014/main" id="{FDBB7FF0-3094-4810-B957-66E20C1DD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9" y="1317670"/>
            <a:ext cx="4938664" cy="37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2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 idx="4294967295"/>
          </p:nvPr>
        </p:nvSpPr>
        <p:spPr>
          <a:xfrm>
            <a:off x="1446962" y="622365"/>
            <a:ext cx="7423848" cy="3181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פתרונות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C9B0B-0A54-4AA1-8FB3-5E432F10A1FF}"/>
              </a:ext>
            </a:extLst>
          </p:cNvPr>
          <p:cNvSpPr txBox="1"/>
          <p:nvPr/>
        </p:nvSpPr>
        <p:spPr>
          <a:xfrm>
            <a:off x="1005194" y="5802969"/>
            <a:ext cx="7865616" cy="98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הסרטון הסבתא של הכרמל יוצאת מדי בוקר לנקות אותו מהזבל של המטיילים</a:t>
            </a:r>
            <a:endParaRPr lang="en-US" dirty="0">
              <a:solidFill>
                <a:srgbClr val="0563C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70055-2A17-450A-B5DB-9FA57C48E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49" y="1298496"/>
            <a:ext cx="4391439" cy="4114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C823B0-0430-43EA-BA58-D18D7C26A357}"/>
              </a:ext>
            </a:extLst>
          </p:cNvPr>
          <p:cNvSpPr txBox="1"/>
          <p:nvPr/>
        </p:nvSpPr>
        <p:spPr>
          <a:xfrm>
            <a:off x="5965794" y="5412725"/>
            <a:ext cx="3178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משליכים את הפסולת לפח טמון בפארק הכרמל. </a:t>
            </a:r>
          </a:p>
          <a:p>
            <a:pPr algn="just" rtl="1"/>
            <a:r>
              <a:rPr lang="he-IL" sz="1200" dirty="0"/>
              <a:t>צילום: אייל כהן, רשות הטבע והגנים</a:t>
            </a: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ADAB26FE-F76A-4AEC-9BE1-9554D819C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r="3823"/>
          <a:stretch/>
        </p:blipFill>
        <p:spPr bwMode="auto">
          <a:xfrm>
            <a:off x="1698224" y="1298496"/>
            <a:ext cx="2873776" cy="41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A3ABFC-EDA1-4A2F-9C44-19152911F3FA}"/>
              </a:ext>
            </a:extLst>
          </p:cNvPr>
          <p:cNvSpPr txBox="1"/>
          <p:nvPr/>
        </p:nvSpPr>
        <p:spPr>
          <a:xfrm>
            <a:off x="880469" y="5444998"/>
            <a:ext cx="3854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ילדה במבצע ניקוי חוף ב"שנת משימות" לבת המצווה. </a:t>
            </a:r>
          </a:p>
          <a:p>
            <a:pPr algn="just" rtl="1"/>
            <a:r>
              <a:rPr lang="he-IL" sz="1200" dirty="0"/>
              <a:t>צילום: אורית אנגלברג-ברעם</a:t>
            </a:r>
          </a:p>
        </p:txBody>
      </p:sp>
    </p:spTree>
    <p:extLst>
      <p:ext uri="{BB962C8B-B14F-4D97-AF65-F5344CB8AC3E}">
        <p14:creationId xmlns:p14="http://schemas.microsoft.com/office/powerpoint/2010/main" val="387553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092" y="431362"/>
            <a:ext cx="7423848" cy="318161"/>
          </a:xfrm>
        </p:spPr>
        <p:txBody>
          <a:bodyPr/>
          <a:lstStyle/>
          <a:p>
            <a:r>
              <a:rPr lang="he-IL" dirty="0"/>
              <a:t>זמני התכלות של חומרים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BFF49D-C12C-43B4-833F-E15E62B58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37567"/>
              </p:ext>
            </p:extLst>
          </p:nvPr>
        </p:nvGraphicFramePr>
        <p:xfrm>
          <a:off x="3419475" y="1865787"/>
          <a:ext cx="5353740" cy="4465320"/>
        </p:xfrm>
        <a:graphic>
          <a:graphicData uri="http://schemas.openxmlformats.org/drawingml/2006/table">
            <a:tbl>
              <a:tblPr firstRow="1"/>
              <a:tblGrid>
                <a:gridCol w="2609850">
                  <a:extLst>
                    <a:ext uri="{9D8B030D-6E8A-4147-A177-3AD203B41FA5}">
                      <a16:colId xmlns:a16="http://schemas.microsoft.com/office/drawing/2014/main" val="3424979094"/>
                    </a:ext>
                  </a:extLst>
                </a:gridCol>
                <a:gridCol w="2743890">
                  <a:extLst>
                    <a:ext uri="{9D8B030D-6E8A-4147-A177-3AD203B41FA5}">
                      <a16:colId xmlns:a16="http://schemas.microsoft.com/office/drawing/2014/main" val="269263896"/>
                    </a:ext>
                  </a:extLst>
                </a:gridCol>
              </a:tblGrid>
              <a:tr h="288025"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>
                          <a:effectLst/>
                        </a:rPr>
                        <a:t>זמן ההתכלות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b="1" dirty="0">
                          <a:effectLst/>
                        </a:rPr>
                        <a:t>סוג החומר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7383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1-2 חודשים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>
                          <a:effectLst/>
                        </a:rPr>
                        <a:t>פסולת אורגנית (שיירי מזון)</a:t>
                      </a:r>
                      <a:endParaRPr lang="he-IL" dirty="0">
                        <a:effectLst/>
                      </a:endParaRP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652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1-4 חודשים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נייר וקרטון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855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5-6 חודשים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שאריות כותנה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553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שאריות צמר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441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עשרות שנים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עץ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29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100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פחית שימורים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7408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500-200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פחית שתייה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986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500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חיתולים חד-פעמיים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47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מאות שנים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בקבוקי פלסטיק ושקיות פלסטיק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171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1,000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פלסטיק קשיח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345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מיליון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בקבוק זכוכית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84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מעל מיליון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קלקר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407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77A4F0-1D8D-49E2-8749-B5BA1288C6B4}"/>
              </a:ext>
            </a:extLst>
          </p:cNvPr>
          <p:cNvSpPr txBox="1"/>
          <p:nvPr/>
        </p:nvSpPr>
        <p:spPr>
          <a:xfrm>
            <a:off x="2166151" y="801213"/>
            <a:ext cx="6977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0" i="0" dirty="0">
                <a:solidFill>
                  <a:srgbClr val="B8D82B"/>
                </a:solidFill>
                <a:effectLst/>
                <a:latin typeface="Rubik"/>
              </a:rPr>
              <a:t>*תלוי בתנאי הסביבה, כגון: לחות, טמפרטורה, קרינת שמש, זמינות חמצן</a:t>
            </a:r>
            <a:endParaRPr lang="he-IL" dirty="0">
              <a:solidFill>
                <a:srgbClr val="B8D82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53721A-6C05-4128-AC1B-9F0D3E2BA56D}"/>
              </a:ext>
            </a:extLst>
          </p:cNvPr>
          <p:cNvSpPr txBox="1"/>
          <p:nvPr/>
        </p:nvSpPr>
        <p:spPr>
          <a:xfrm>
            <a:off x="4119239" y="6361385"/>
            <a:ext cx="44654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הנתונים מתוך: אתר "תמיר", תאגיד מיחזור האריזות בישראל </a:t>
            </a:r>
          </a:p>
        </p:txBody>
      </p:sp>
    </p:spTree>
    <p:extLst>
      <p:ext uri="{BB962C8B-B14F-4D97-AF65-F5344CB8AC3E}">
        <p14:creationId xmlns:p14="http://schemas.microsoft.com/office/powerpoint/2010/main" val="8880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28" y="616572"/>
            <a:ext cx="7423848" cy="318161"/>
          </a:xfrm>
        </p:spPr>
        <p:txBody>
          <a:bodyPr/>
          <a:lstStyle/>
          <a:p>
            <a:r>
              <a:rPr lang="he-IL" dirty="0"/>
              <a:t>עידן הפלסטיק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84439-8831-45A1-AF7B-E1AE49CE3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6" y="1304189"/>
            <a:ext cx="3525394" cy="3525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7E196D-631E-4A54-98BC-74C644CCDA01}"/>
              </a:ext>
            </a:extLst>
          </p:cNvPr>
          <p:cNvSpPr txBox="1"/>
          <p:nvPr/>
        </p:nvSpPr>
        <p:spPr>
          <a:xfrm>
            <a:off x="-812302" y="4838465"/>
            <a:ext cx="44654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פסולת פלסטיק. צילום: </a:t>
            </a:r>
            <a:r>
              <a:rPr lang="en-US" sz="1200" dirty="0"/>
              <a:t>NOAA</a:t>
            </a:r>
            <a:endParaRPr lang="he-IL" sz="1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6E1411-5322-440C-AD20-C13D3537E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2718"/>
          <a:stretch/>
        </p:blipFill>
        <p:spPr bwMode="auto">
          <a:xfrm>
            <a:off x="3971694" y="1304189"/>
            <a:ext cx="5044535" cy="35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8A8727-264C-416E-B661-9052BA96914E}"/>
              </a:ext>
            </a:extLst>
          </p:cNvPr>
          <p:cNvSpPr txBox="1"/>
          <p:nvPr/>
        </p:nvSpPr>
        <p:spPr>
          <a:xfrm>
            <a:off x="4065974" y="4847343"/>
            <a:ext cx="44654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מוצרים שונים העשויים מחומרים פלסטיים. צילום: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200573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962" y="651240"/>
            <a:ext cx="7423848" cy="318161"/>
          </a:xfrm>
        </p:spPr>
        <p:txBody>
          <a:bodyPr/>
          <a:lstStyle/>
          <a:p>
            <a:r>
              <a:rPr lang="he-IL" dirty="0"/>
              <a:t>פסולת ימית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2532" y="5812497"/>
            <a:ext cx="276245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מקור: </a:t>
            </a:r>
            <a:r>
              <a:rPr lang="en-US" sz="1200" dirty="0"/>
              <a:t>NOAA </a:t>
            </a:r>
            <a:endParaRPr lang="he-IL" sz="1200" dirty="0"/>
          </a:p>
        </p:txBody>
      </p:sp>
      <p:sp>
        <p:nvSpPr>
          <p:cNvPr id="5" name="AutoShape 2" descr="blob:https://web.whatsapp.com/cfbd6136-5ebe-4e3f-8d12-8f6ed15f23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0B0DF-D6C0-478A-8850-49EB474E0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87" y="1744910"/>
            <a:ext cx="7551213" cy="40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439631-7B8F-486E-B0F0-FEF74825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39" y="652554"/>
            <a:ext cx="7423848" cy="318161"/>
          </a:xfrm>
        </p:spPr>
        <p:txBody>
          <a:bodyPr/>
          <a:lstStyle/>
          <a:p>
            <a:pPr algn="ctr"/>
            <a:r>
              <a:rPr lang="he-IL" sz="2800" dirty="0"/>
              <a:t>מיקרופלסטיק – סכנה בריאותית לבע"ח ולאדם</a:t>
            </a:r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B1B0F-8E63-454B-A071-DCED8083A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8448" y="1350626"/>
            <a:ext cx="8875552" cy="4008211"/>
            <a:chOff x="268448" y="1350626"/>
            <a:chExt cx="8875552" cy="40082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47B408-8627-4714-A177-6416A84F8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5" b="2534"/>
            <a:stretch/>
          </p:blipFill>
          <p:spPr>
            <a:xfrm>
              <a:off x="6226458" y="1350626"/>
              <a:ext cx="2917542" cy="4008211"/>
            </a:xfrm>
            <a:prstGeom prst="rect">
              <a:avLst/>
            </a:prstGeom>
          </p:spPr>
        </p:pic>
        <p:pic>
          <p:nvPicPr>
            <p:cNvPr id="1028" name="Picture 4" descr="No photo description available.">
              <a:extLst>
                <a:ext uri="{FF2B5EF4-FFF2-40B4-BE49-F238E27FC236}">
                  <a16:creationId xmlns:a16="http://schemas.microsoft.com/office/drawing/2014/main" id="{23084EEB-3C98-4B74-B4C3-4A451F1A50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t="19205" r="8606" b="15417"/>
            <a:stretch/>
          </p:blipFill>
          <p:spPr bwMode="auto">
            <a:xfrm>
              <a:off x="268448" y="1350626"/>
              <a:ext cx="6262009" cy="390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883019-2AC3-4671-BCA0-A59A154042D0}"/>
              </a:ext>
            </a:extLst>
          </p:cNvPr>
          <p:cNvSpPr txBox="1"/>
          <p:nvPr/>
        </p:nvSpPr>
        <p:spPr>
          <a:xfrm>
            <a:off x="1922139" y="5507374"/>
            <a:ext cx="534490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ארטיקים שנוצרו ממקורות מים טבעיים, מזוהמים, בטייוואן. צילום: </a:t>
            </a:r>
            <a:r>
              <a:rPr lang="en-US" sz="1200" dirty="0"/>
              <a:t>Hong Yi-</a:t>
            </a:r>
            <a:r>
              <a:rPr lang="en-US" sz="1200" dirty="0" err="1"/>
              <a:t>chen</a:t>
            </a:r>
            <a:endParaRPr lang="he-IL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0C1FB2-5EAF-4CA8-AF4F-C8A6E7F37CAC}"/>
              </a:ext>
            </a:extLst>
          </p:cNvPr>
          <p:cNvSpPr txBox="1"/>
          <p:nvPr/>
        </p:nvSpPr>
        <p:spPr>
          <a:xfrm>
            <a:off x="3035694" y="6205446"/>
            <a:ext cx="5838737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הסרטון </a:t>
            </a:r>
            <a:r>
              <a:rPr lang="he-IL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שתי דקות לים נקי - עם אושרי כהן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8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AA9426D-2382-4B9B-B9E0-031673A6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076" y="721911"/>
            <a:ext cx="7628565" cy="318161"/>
          </a:xfrm>
        </p:spPr>
        <p:txBody>
          <a:bodyPr/>
          <a:lstStyle/>
          <a:p>
            <a:pPr rtl="1"/>
            <a:r>
              <a:rPr lang="he-IL" sz="3200" dirty="0"/>
              <a:t>פתרונות</a:t>
            </a:r>
            <a:r>
              <a:rPr lang="en-US" sz="3200" dirty="0"/>
              <a:t> </a:t>
            </a:r>
            <a:r>
              <a:rPr lang="he-IL" sz="3200" dirty="0"/>
              <a:t> - שימוש במוצרים מחומרים מתכלים</a:t>
            </a:r>
            <a:endParaRPr lang="en-US" sz="3200" dirty="0"/>
          </a:p>
        </p:txBody>
      </p:sp>
      <p:sp>
        <p:nvSpPr>
          <p:cNvPr id="2" name="AutoShape 8" descr="מעבר עילי לבעלי חיים כביש 6 קטע מאחז - בית קמ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F3582-5EFF-4E3C-9DD3-3226E958E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317071"/>
            <a:ext cx="4039299" cy="4039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5A4271-14AC-4C92-ACA5-29CC5D0AD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9" y="1317071"/>
            <a:ext cx="3854741" cy="38547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5E994B-5B63-46ED-96AB-22D67F306671}"/>
              </a:ext>
            </a:extLst>
          </p:cNvPr>
          <p:cNvSpPr txBox="1"/>
          <p:nvPr/>
        </p:nvSpPr>
        <p:spPr>
          <a:xfrm>
            <a:off x="155575" y="5356370"/>
            <a:ext cx="388791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צילום: יעלי גבריאלי, </a:t>
            </a:r>
            <a:r>
              <a:rPr lang="en-US" sz="1200" dirty="0"/>
              <a:t> - </a:t>
            </a:r>
            <a:r>
              <a:rPr lang="en-US" sz="12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Blue Huna </a:t>
            </a:r>
            <a:r>
              <a:rPr lang="he-IL" sz="12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פשוט קש מקש</a:t>
            </a:r>
            <a:endParaRPr lang="he-IL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A7574D-3455-412D-8551-B7D5871E34C0}"/>
              </a:ext>
            </a:extLst>
          </p:cNvPr>
          <p:cNvSpPr txBox="1"/>
          <p:nvPr/>
        </p:nvSpPr>
        <p:spPr>
          <a:xfrm>
            <a:off x="4949128" y="5356369"/>
            <a:ext cx="388791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צילום: כליל בנימיני, </a:t>
            </a:r>
            <a:r>
              <a:rPr lang="en-US" sz="12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Blue Huna </a:t>
            </a:r>
            <a:r>
              <a:rPr lang="he-IL" sz="12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- פשוט קש מקש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33483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למחזר recycle">
            <a:extLst>
              <a:ext uri="{FF2B5EF4-FFF2-40B4-BE49-F238E27FC236}">
                <a16:creationId xmlns:a16="http://schemas.microsoft.com/office/drawing/2014/main" id="{53FA55BE-D14B-41D2-A05C-B7ABFE6D4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318"/>
            <a:ext cx="4345526" cy="2159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992D2-1D4C-4745-8471-32AA0F20E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478"/>
            <a:ext cx="4345526" cy="2910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C92973-F032-4658-B9A5-2C37CEEB9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17" y="1479405"/>
            <a:ext cx="4016479" cy="5355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55E4BB-791F-44C6-97D3-3AC3F9B8EC70}"/>
              </a:ext>
            </a:extLst>
          </p:cNvPr>
          <p:cNvSpPr txBox="1"/>
          <p:nvPr/>
        </p:nvSpPr>
        <p:spPr>
          <a:xfrm>
            <a:off x="4345526" y="1219758"/>
            <a:ext cx="44654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הפחתת צריכה - שימוש בכלים רב-פעמיים. צילום: </a:t>
            </a:r>
            <a:r>
              <a:rPr lang="en-US" sz="1200" dirty="0"/>
              <a:t>NOAA</a:t>
            </a:r>
            <a:endParaRPr lang="he-IL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C9CB7F-3215-43E8-8624-44354DD71B47}"/>
              </a:ext>
            </a:extLst>
          </p:cNvPr>
          <p:cNvSpPr txBox="1"/>
          <p:nvPr/>
        </p:nvSpPr>
        <p:spPr>
          <a:xfrm>
            <a:off x="-1396768" y="4414319"/>
            <a:ext cx="44654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פחי מיחזור. צילום: קאולה פתרונות מיחזור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A776E-7064-4ABD-84AB-7595E69182DB}"/>
              </a:ext>
            </a:extLst>
          </p:cNvPr>
          <p:cNvSpPr txBox="1"/>
          <p:nvPr/>
        </p:nvSpPr>
        <p:spPr>
          <a:xfrm>
            <a:off x="-2516698" y="1188327"/>
            <a:ext cx="6705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שימוש חוזר בדפים מספר ישן. צילום: רעות גילוץ, "ממחדשת"</a:t>
            </a:r>
            <a:br>
              <a:rPr lang="en-US" sz="1200" dirty="0"/>
            </a:br>
            <a:endParaRPr lang="he-IL" sz="12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8FF718-9D87-4D93-9BCE-B749021A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209" y="631990"/>
            <a:ext cx="7423848" cy="318161"/>
          </a:xfrm>
        </p:spPr>
        <p:txBody>
          <a:bodyPr/>
          <a:lstStyle/>
          <a:p>
            <a:pPr rtl="1"/>
            <a:r>
              <a:rPr lang="he-IL" sz="3500" dirty="0"/>
              <a:t>פתרונות:</a:t>
            </a:r>
            <a:r>
              <a:rPr lang="en-US" sz="3500" dirty="0"/>
              <a:t>  </a:t>
            </a:r>
            <a:r>
              <a:rPr lang="he-IL" sz="3500" dirty="0"/>
              <a:t>שלושת הל' / שלושת ה </a:t>
            </a:r>
            <a:r>
              <a:rPr lang="en-US" sz="3500" dirty="0"/>
              <a:t>R</a:t>
            </a:r>
            <a:endParaRPr lang="he-IL" sz="3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71A223-B0F5-48CE-B2F7-0EDA49743303}"/>
              </a:ext>
            </a:extLst>
          </p:cNvPr>
          <p:cNvSpPr txBox="1"/>
          <p:nvPr/>
        </p:nvSpPr>
        <p:spPr>
          <a:xfrm rot="19613209">
            <a:off x="-17387" y="2267030"/>
            <a:ext cx="26378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ל</a:t>
            </a:r>
            <a:r>
              <a:rPr lang="he-IL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השתמש שוב -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euse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E8E0D7-ACBE-4ED2-93EE-78E408184277}"/>
              </a:ext>
            </a:extLst>
          </p:cNvPr>
          <p:cNvSpPr txBox="1"/>
          <p:nvPr/>
        </p:nvSpPr>
        <p:spPr>
          <a:xfrm rot="19283037">
            <a:off x="4906829" y="2267030"/>
            <a:ext cx="26733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ל</a:t>
            </a:r>
            <a:r>
              <a:rPr lang="he-IL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הפחית צריכה -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euse</a:t>
            </a:r>
            <a:endParaRPr lang="he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328DFB-FE0C-4BB4-9CD2-4FC95BC7D54B}"/>
              </a:ext>
            </a:extLst>
          </p:cNvPr>
          <p:cNvSpPr txBox="1"/>
          <p:nvPr/>
        </p:nvSpPr>
        <p:spPr>
          <a:xfrm rot="19620154">
            <a:off x="-7290" y="5239352"/>
            <a:ext cx="20647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ל</a:t>
            </a:r>
            <a:r>
              <a:rPr lang="he-IL" dirty="0">
                <a:ea typeface="Calibri" panose="020F0502020204030204" pitchFamily="34" charset="0"/>
                <a:cs typeface="Arial" panose="020B0604020202020204" pitchFamily="34" charset="0"/>
              </a:rPr>
              <a:t>מחזר</a:t>
            </a:r>
            <a:r>
              <a:rPr lang="he-IL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ecycle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096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22" y="620944"/>
            <a:ext cx="7423848" cy="318161"/>
          </a:xfrm>
        </p:spPr>
        <p:txBody>
          <a:bodyPr/>
          <a:lstStyle/>
          <a:p>
            <a:pPr rtl="1"/>
            <a:r>
              <a:rPr lang="he-IL" dirty="0"/>
              <a:t>מה היא שמיטה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028" name="Picture 4" descr="Free Printable Elsa Coloring Pages For Kids | Elsa Coloring Pages ... -  Coloring Home">
            <a:extLst>
              <a:ext uri="{FF2B5EF4-FFF2-40B4-BE49-F238E27FC236}">
                <a16:creationId xmlns:a16="http://schemas.microsoft.com/office/drawing/2014/main" id="{3CE01D3D-520E-4F2A-8336-C0A3A8246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26" y="1494721"/>
            <a:ext cx="4228051" cy="53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3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6B44-8DE2-4A11-B66A-08DDD69A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408" y="585587"/>
            <a:ext cx="7423848" cy="318161"/>
          </a:xfrm>
        </p:spPr>
        <p:txBody>
          <a:bodyPr/>
          <a:lstStyle/>
          <a:p>
            <a:r>
              <a:rPr lang="he-IL" dirty="0"/>
              <a:t>ניצנים של שינוי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9944A-6017-4D98-ADD2-4DE8F0F9879F}"/>
              </a:ext>
            </a:extLst>
          </p:cNvPr>
          <p:cNvSpPr txBox="1"/>
          <p:nvPr/>
        </p:nvSpPr>
        <p:spPr>
          <a:xfrm>
            <a:off x="976976" y="5949247"/>
            <a:ext cx="8141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לעוד שפע רעיונות יפים ליצירה מחומרים מתכלים וחומרים בשימוש חוזר, ניתן להיכנס לדף: </a:t>
            </a:r>
            <a:r>
              <a:rPr lang="he-IL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פרויקט "חומרים שבים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"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C197F-D066-44CE-B9EB-889106E58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34" y="1300293"/>
            <a:ext cx="2840722" cy="3787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3E6264-C5F2-4EFA-8145-7F9EF79CFE8E}"/>
              </a:ext>
            </a:extLst>
          </p:cNvPr>
          <p:cNvSpPr txBox="1"/>
          <p:nvPr/>
        </p:nvSpPr>
        <p:spPr>
          <a:xfrm>
            <a:off x="5830350" y="5199883"/>
            <a:ext cx="32549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סלסלות משקיות ניילון. מרכז "מיחדוש" ברחובות. </a:t>
            </a:r>
          </a:p>
          <a:p>
            <a:pPr algn="just" rtl="1"/>
            <a:r>
              <a:rPr lang="he-IL" sz="1200" dirty="0"/>
              <a:t>צילום: שני תורג'מן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71401-7CBD-40E0-BB22-B6D80F016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/>
          <a:stretch/>
        </p:blipFill>
        <p:spPr>
          <a:xfrm>
            <a:off x="427838" y="1300293"/>
            <a:ext cx="4250360" cy="37876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29B16C-0A4E-46D1-82EA-64C859D88379}"/>
              </a:ext>
            </a:extLst>
          </p:cNvPr>
          <p:cNvSpPr txBox="1"/>
          <p:nvPr/>
        </p:nvSpPr>
        <p:spPr>
          <a:xfrm>
            <a:off x="-234891" y="5197515"/>
            <a:ext cx="5160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לוח מודעות מתבנית לתנור ופקקי שעם, במרכז "קיפוד" לקיימות בכפר-סבא. </a:t>
            </a:r>
          </a:p>
          <a:p>
            <a:pPr algn="just" rtl="1"/>
            <a:r>
              <a:rPr lang="he-IL" sz="1200" dirty="0"/>
              <a:t>צילום: אורית אנגלברג-ברעם</a:t>
            </a:r>
          </a:p>
        </p:txBody>
      </p:sp>
    </p:spTree>
    <p:extLst>
      <p:ext uri="{BB962C8B-B14F-4D97-AF65-F5344CB8AC3E}">
        <p14:creationId xmlns:p14="http://schemas.microsoft.com/office/powerpoint/2010/main" val="257635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6B44-8DE2-4A11-B66A-08DDD69A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408" y="585587"/>
            <a:ext cx="7423848" cy="318161"/>
          </a:xfrm>
        </p:spPr>
        <p:txBody>
          <a:bodyPr/>
          <a:lstStyle/>
          <a:p>
            <a:r>
              <a:rPr lang="he-IL" dirty="0"/>
              <a:t>ניצנים של שינוי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9944A-6017-4D98-ADD2-4DE8F0F9879F}"/>
              </a:ext>
            </a:extLst>
          </p:cNvPr>
          <p:cNvSpPr txBox="1"/>
          <p:nvPr/>
        </p:nvSpPr>
        <p:spPr>
          <a:xfrm>
            <a:off x="976976" y="5949247"/>
            <a:ext cx="8141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לעוד שפע רעיונות יפים ליצירה מחומרים מתכלים וחומרים בשימוש חוזר, ניתן להיכנס לדף: </a:t>
            </a:r>
            <a:r>
              <a:rPr lang="he-IL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פרויקט "חומרים שבים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"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E6264-C5F2-4EFA-8145-7F9EF79CFE8E}"/>
              </a:ext>
            </a:extLst>
          </p:cNvPr>
          <p:cNvSpPr txBox="1"/>
          <p:nvPr/>
        </p:nvSpPr>
        <p:spPr>
          <a:xfrm>
            <a:off x="5041783" y="5199883"/>
            <a:ext cx="40434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חנות משחקים יד-שנייה במרכז "קיפוד" לקיימות בכפר סבא. </a:t>
            </a:r>
          </a:p>
          <a:p>
            <a:pPr algn="just" rtl="1"/>
            <a:r>
              <a:rPr lang="he-IL" sz="1200" dirty="0"/>
              <a:t>צילום: אורית אנגלברג-ברעם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9B16C-0A4E-46D1-82EA-64C859D88379}"/>
              </a:ext>
            </a:extLst>
          </p:cNvPr>
          <p:cNvSpPr txBox="1"/>
          <p:nvPr/>
        </p:nvSpPr>
        <p:spPr>
          <a:xfrm>
            <a:off x="-1392572" y="5234301"/>
            <a:ext cx="5160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חנות "סיפור חוזר" לספרים יד שנייה. </a:t>
            </a:r>
          </a:p>
          <a:p>
            <a:pPr algn="just" rtl="1"/>
            <a:r>
              <a:rPr lang="he-IL" sz="1200" dirty="0"/>
              <a:t>צילום: אורית אנגלברג-ברעם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DF033-4637-46D6-A4E0-ED0E1C733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9"/>
          <a:stretch/>
        </p:blipFill>
        <p:spPr>
          <a:xfrm>
            <a:off x="84231" y="1342847"/>
            <a:ext cx="4551501" cy="3855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4A87E-1DC6-430D-AD96-C88054788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6"/>
          <a:stretch/>
        </p:blipFill>
        <p:spPr>
          <a:xfrm>
            <a:off x="4723856" y="1320993"/>
            <a:ext cx="4361422" cy="38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18970" y="838835"/>
            <a:ext cx="7423848" cy="318161"/>
          </a:xfrm>
        </p:spPr>
        <p:txBody>
          <a:bodyPr/>
          <a:lstStyle/>
          <a:p>
            <a:r>
              <a:rPr lang="he-IL" dirty="0"/>
              <a:t>ולסיכום...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E014-2A89-4F74-96E9-ED0253F030EA}"/>
              </a:ext>
            </a:extLst>
          </p:cNvPr>
          <p:cNvSpPr txBox="1"/>
          <p:nvPr/>
        </p:nvSpPr>
        <p:spPr>
          <a:xfrm>
            <a:off x="2467348" y="2206305"/>
            <a:ext cx="5678362" cy="975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סרטון </a:t>
            </a:r>
            <a:r>
              <a:rPr lang="he-I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לא משאירים עקבות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משחק </a:t>
            </a:r>
            <a:r>
              <a:rPr lang="he-IL" sz="1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מטיילים ולא משאירים עקבות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2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FF24DF-0544-2DAB-24C6-7405A51E11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תודה רבה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243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09" y="631990"/>
            <a:ext cx="7423848" cy="318161"/>
          </a:xfrm>
        </p:spPr>
        <p:txBody>
          <a:bodyPr/>
          <a:lstStyle/>
          <a:p>
            <a:r>
              <a:rPr lang="he-IL" sz="3500" dirty="0"/>
              <a:t>מה היא שנת שמיטה?</a:t>
            </a:r>
          </a:p>
        </p:txBody>
      </p:sp>
      <p:pic>
        <p:nvPicPr>
          <p:cNvPr id="4" name="Picture 3" descr="שלט על גינה שבה כתוב שמיטה. הגינה הפקר. כל מי שרוצה לקטוף יכול.">
            <a:extLst>
              <a:ext uri="{FF2B5EF4-FFF2-40B4-BE49-F238E27FC236}">
                <a16:creationId xmlns:a16="http://schemas.microsoft.com/office/drawing/2014/main" id="{3DC1408F-B34A-4555-A63F-842090A7B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6" y="1346432"/>
            <a:ext cx="6965981" cy="5224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B4953-DBE4-40E7-B706-99BEC9C9846B}"/>
              </a:ext>
            </a:extLst>
          </p:cNvPr>
          <p:cNvSpPr txBox="1"/>
          <p:nvPr/>
        </p:nvSpPr>
        <p:spPr>
          <a:xfrm>
            <a:off x="4502075" y="6591728"/>
            <a:ext cx="202210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צילום: ויקיפדיה </a:t>
            </a:r>
            <a:r>
              <a:rPr lang="en-US" sz="1200" dirty="0" err="1"/>
              <a:t>Ranbar</a:t>
            </a:r>
            <a:r>
              <a:rPr lang="en-US" sz="1200" dirty="0"/>
              <a:t> - 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94373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2532-94EC-448B-9F49-C739A0B5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39" y="614900"/>
            <a:ext cx="7423848" cy="318161"/>
          </a:xfrm>
        </p:spPr>
        <p:txBody>
          <a:bodyPr/>
          <a:lstStyle/>
          <a:p>
            <a:r>
              <a:rPr lang="he-IL" sz="3200" dirty="0"/>
              <a:t>הרגל שהצלחנו לשמוט: קטיפת פרחי הבר</a:t>
            </a:r>
            <a:endParaRPr lang="en-US" sz="3200" dirty="0"/>
          </a:p>
        </p:txBody>
      </p:sp>
      <p:pic>
        <p:nvPicPr>
          <p:cNvPr id="8" name="Picture 7" descr="פוסטר של פרחי בר מוגנים">
            <a:extLst>
              <a:ext uri="{FF2B5EF4-FFF2-40B4-BE49-F238E27FC236}">
                <a16:creationId xmlns:a16="http://schemas.microsoft.com/office/drawing/2014/main" id="{5EE5B6C7-2FB7-46D2-9124-BB829896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11" y="1342936"/>
            <a:ext cx="3741347" cy="52724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9949AF-80C0-4C7E-AB16-70BC38356AE5}"/>
              </a:ext>
            </a:extLst>
          </p:cNvPr>
          <p:cNvSpPr txBox="1"/>
          <p:nvPr/>
        </p:nvSpPr>
        <p:spPr>
          <a:xfrm>
            <a:off x="2399251" y="6615417"/>
            <a:ext cx="197141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ארכיון החברה להגנת הטבע</a:t>
            </a:r>
          </a:p>
        </p:txBody>
      </p:sp>
    </p:spTree>
    <p:extLst>
      <p:ext uri="{BB962C8B-B14F-4D97-AF65-F5344CB8AC3E}">
        <p14:creationId xmlns:p14="http://schemas.microsoft.com/office/powerpoint/2010/main" val="340743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6" y="605570"/>
            <a:ext cx="7423848" cy="318161"/>
          </a:xfrm>
        </p:spPr>
        <p:txBody>
          <a:bodyPr/>
          <a:lstStyle/>
          <a:p>
            <a:r>
              <a:rPr lang="he-IL" sz="3200" dirty="0"/>
              <a:t>הרגל #1 שכדאי לשמוט: האכלת חיות בר</a:t>
            </a:r>
            <a:endParaRPr lang="en-GB" sz="3200" dirty="0"/>
          </a:p>
        </p:txBody>
      </p:sp>
      <p:pic>
        <p:nvPicPr>
          <p:cNvPr id="2050" name="Picture 2" descr="Simba, Timon And Pumbaa Crossing A Bridge The Lion King Coloring Page |  Löwen malvorlagen, Ausmalbilder, König der löwen">
            <a:extLst>
              <a:ext uri="{FF2B5EF4-FFF2-40B4-BE49-F238E27FC236}">
                <a16:creationId xmlns:a16="http://schemas.microsoft.com/office/drawing/2014/main" id="{F25B59E7-8788-4B0B-8ED1-6DC55358D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5"/>
          <a:stretch/>
        </p:blipFill>
        <p:spPr bwMode="auto">
          <a:xfrm>
            <a:off x="2860647" y="1345100"/>
            <a:ext cx="6283354" cy="54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4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>
            <a:extLst>
              <a:ext uri="{FF2B5EF4-FFF2-40B4-BE49-F238E27FC236}">
                <a16:creationId xmlns:a16="http://schemas.microsoft.com/office/drawing/2014/main" id="{66CA350A-A646-464F-AC07-40F1B5184F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91058" y="622184"/>
            <a:ext cx="7394950" cy="3197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EB7255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הרגל #1 שכדאי לשמוט: האכלת חיות בר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EB7255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pic>
        <p:nvPicPr>
          <p:cNvPr id="3" name="Picture 2" descr="מטייל מאכיל יעל">
            <a:extLst>
              <a:ext uri="{FF2B5EF4-FFF2-40B4-BE49-F238E27FC236}">
                <a16:creationId xmlns:a16="http://schemas.microsoft.com/office/drawing/2014/main" id="{F1880EF4-DC6C-4565-8A26-60E996CFE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13" y="1719742"/>
            <a:ext cx="6815017" cy="4734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DB0B8-E1C2-48F4-892C-F6D07C0B7BAC}"/>
              </a:ext>
            </a:extLst>
          </p:cNvPr>
          <p:cNvSpPr txBox="1"/>
          <p:nvPr/>
        </p:nvSpPr>
        <p:spPr>
          <a:xfrm>
            <a:off x="2046913" y="6526390"/>
            <a:ext cx="60316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מטייל מאכיל יעל. צילום: דורון ניסים, רשות הטבע והגנים</a:t>
            </a:r>
          </a:p>
        </p:txBody>
      </p:sp>
    </p:spTree>
    <p:extLst>
      <p:ext uri="{BB962C8B-B14F-4D97-AF65-F5344CB8AC3E}">
        <p14:creationId xmlns:p14="http://schemas.microsoft.com/office/powerpoint/2010/main" val="412275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63CC-2B3B-45BC-9DBF-BA381D340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 descr="פוסטר ובו כתוב האכלתם אותי קלקלתם אוי. מפסיקים את התלות המקלקלת. מפסיקים להאכיל חיות בר.">
            <a:extLst>
              <a:ext uri="{FF2B5EF4-FFF2-40B4-BE49-F238E27FC236}">
                <a16:creationId xmlns:a16="http://schemas.microsoft.com/office/drawing/2014/main" id="{28CEC81F-27ED-44F4-81D9-2F1457BE4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r="3791"/>
          <a:stretch/>
        </p:blipFill>
        <p:spPr bwMode="auto">
          <a:xfrm>
            <a:off x="0" y="0"/>
            <a:ext cx="9144000" cy="702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376CE927-7094-9CCD-5BF6-314607B7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615" y="0"/>
            <a:ext cx="7423848" cy="318161"/>
          </a:xfrm>
        </p:spPr>
        <p:txBody>
          <a:bodyPr/>
          <a:lstStyle/>
          <a:p>
            <a:r>
              <a:rPr lang="he-IL" sz="800" dirty="0">
                <a:solidFill>
                  <a:srgbClr val="B8D82B"/>
                </a:solidFill>
              </a:rPr>
              <a:t>האכלתם אותי קלקלתם אותי</a:t>
            </a:r>
          </a:p>
        </p:txBody>
      </p:sp>
    </p:spTree>
    <p:extLst>
      <p:ext uri="{BB962C8B-B14F-4D97-AF65-F5344CB8AC3E}">
        <p14:creationId xmlns:p14="http://schemas.microsoft.com/office/powerpoint/2010/main" val="285288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3D825-EEC0-4918-88A8-C789508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87" y="1426127"/>
            <a:ext cx="6177677" cy="4277782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EB14DE2-7E69-47D3-90E6-F55434B0D6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9659" y="604008"/>
            <a:ext cx="7394950" cy="3197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B8D82B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הרגל #1 שכדאי לשמוט: האכלת חיות בר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B8D82B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340668" y="5931090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סרטון בנושא האכלת חיות הבר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8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אשפה בטבע ליד עין חרדלית בגליל">
            <a:extLst>
              <a:ext uri="{FF2B5EF4-FFF2-40B4-BE49-F238E27FC236}">
                <a16:creationId xmlns:a16="http://schemas.microsoft.com/office/drawing/2014/main" id="{564C1645-F10B-4773-8B3A-D7646C46D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73" y="1663176"/>
            <a:ext cx="6468764" cy="4851573"/>
          </a:xfrm>
          <a:prstGeom prst="rect">
            <a:avLst/>
          </a:prstGeom>
        </p:spPr>
      </p:pic>
      <p:sp>
        <p:nvSpPr>
          <p:cNvPr id="13" name="Title 14">
            <a:extLst>
              <a:ext uri="{FF2B5EF4-FFF2-40B4-BE49-F238E27FC236}">
                <a16:creationId xmlns:a16="http://schemas.microsoft.com/office/drawing/2014/main" id="{77BC8700-6EA5-4681-BE8A-A638ED0A6F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1453" y="649205"/>
            <a:ext cx="8422547" cy="3197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49BDF0"/>
                </a:solidFill>
                <a:effectLst/>
                <a:uLnTx/>
                <a:uFillTx/>
                <a:latin typeface="+mj-lt"/>
                <a:ea typeface="+mj-ea"/>
                <a:cs typeface="+mn-cs"/>
              </a:rPr>
              <a:t>הרגל #2 שכדאי לשמוט: השארת פסולת בטבע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49BDF0"/>
              </a:solidFill>
              <a:effectLst/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6F8148-0441-4292-A91E-A2B27489AD79}"/>
              </a:ext>
            </a:extLst>
          </p:cNvPr>
          <p:cNvSpPr txBox="1"/>
          <p:nvPr/>
        </p:nvSpPr>
        <p:spPr>
          <a:xfrm>
            <a:off x="2692866" y="6514749"/>
            <a:ext cx="60316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עין חרדלית בגליל, לאחר יום עם עומס מטיילים. צילום: איימן מזעל, רשות הטבע והגנים</a:t>
            </a:r>
          </a:p>
        </p:txBody>
      </p:sp>
    </p:spTree>
    <p:extLst>
      <p:ext uri="{BB962C8B-B14F-4D97-AF65-F5344CB8AC3E}">
        <p14:creationId xmlns:p14="http://schemas.microsoft.com/office/powerpoint/2010/main" val="2122543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8953</TotalTime>
  <Words>581</Words>
  <Application>Microsoft Office PowerPoint</Application>
  <PresentationFormat>‫הצגה על המסך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23</vt:i4>
      </vt:variant>
    </vt:vector>
  </HeadingPairs>
  <TitlesOfParts>
    <vt:vector size="33" baseType="lpstr">
      <vt:lpstr>Arial</vt:lpstr>
      <vt:lpstr>Assistant</vt:lpstr>
      <vt:lpstr>Calibri</vt:lpstr>
      <vt:lpstr>Calibri Light</vt:lpstr>
      <vt:lpstr>Rubik</vt:lpstr>
      <vt:lpstr>Segoe UI Historic</vt:lpstr>
      <vt:lpstr>Times New Roman</vt:lpstr>
      <vt:lpstr>Office Theme</vt:lpstr>
      <vt:lpstr>עיצוב מותאם אישית</vt:lpstr>
      <vt:lpstr>1_עיצוב מותאם אישית</vt:lpstr>
      <vt:lpstr>שנת שמיטה</vt:lpstr>
      <vt:lpstr>מה היא שמיטה?</vt:lpstr>
      <vt:lpstr>מה היא שנת שמיטה?</vt:lpstr>
      <vt:lpstr>הרגל שהצלחנו לשמוט: קטיפת פרחי הבר</vt:lpstr>
      <vt:lpstr>הרגל #1 שכדאי לשמוט: האכלת חיות בר</vt:lpstr>
      <vt:lpstr>הרגל #1 שכדאי לשמוט: האכלת חיות בר</vt:lpstr>
      <vt:lpstr>האכלתם אותי קלקלתם אותי</vt:lpstr>
      <vt:lpstr>הרגל #1 שכדאי לשמוט: האכלת חיות בר</vt:lpstr>
      <vt:lpstr>הרגל #2 שכדאי לשמוט: השארת פסולת בטבע</vt:lpstr>
      <vt:lpstr>אשפה בטבע - מפגע אסתטי - נופי </vt:lpstr>
      <vt:lpstr>אשפה בטבע - מפגע אקולוגי</vt:lpstr>
      <vt:lpstr>אשפה בטבע – פגיעה פיזית בחיות הבר</vt:lpstr>
      <vt:lpstr>פתרונות</vt:lpstr>
      <vt:lpstr>זמני התכלות של חומרים</vt:lpstr>
      <vt:lpstr>עידן הפלסטיק</vt:lpstr>
      <vt:lpstr>פסולת ימית</vt:lpstr>
      <vt:lpstr>מיקרופלסטיק – סכנה בריאותית לבע"ח ולאדם</vt:lpstr>
      <vt:lpstr>פתרונות  - שימוש במוצרים מחומרים מתכלים</vt:lpstr>
      <vt:lpstr>פתרונות:  שלושת הל' / שלושת ה R</vt:lpstr>
      <vt:lpstr>ניצנים של שינוי</vt:lpstr>
      <vt:lpstr>ניצנים של שינוי</vt:lpstr>
      <vt:lpstr>ולסיכום...</vt:lpstr>
      <vt:lpstr>תודה רבה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זיהום אור</dc:title>
  <dc:creator>Orit Engelberg</dc:creator>
  <cp:lastModifiedBy>גילה גרטל</cp:lastModifiedBy>
  <cp:revision>187</cp:revision>
  <dcterms:created xsi:type="dcterms:W3CDTF">2019-06-25T14:14:35Z</dcterms:created>
  <dcterms:modified xsi:type="dcterms:W3CDTF">2023-11-13T06:35:29Z</dcterms:modified>
</cp:coreProperties>
</file>