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23"/>
  </p:notesMasterIdLst>
  <p:handoutMasterIdLst>
    <p:handoutMasterId r:id="rId24"/>
  </p:handoutMasterIdLst>
  <p:sldIdLst>
    <p:sldId id="256" r:id="rId4"/>
    <p:sldId id="297" r:id="rId5"/>
    <p:sldId id="284" r:id="rId6"/>
    <p:sldId id="259" r:id="rId7"/>
    <p:sldId id="266" r:id="rId8"/>
    <p:sldId id="315" r:id="rId9"/>
    <p:sldId id="296" r:id="rId10"/>
    <p:sldId id="317" r:id="rId11"/>
    <p:sldId id="318" r:id="rId12"/>
    <p:sldId id="319" r:id="rId13"/>
    <p:sldId id="320" r:id="rId14"/>
    <p:sldId id="311" r:id="rId15"/>
    <p:sldId id="321" r:id="rId16"/>
    <p:sldId id="322" r:id="rId17"/>
    <p:sldId id="323" r:id="rId18"/>
    <p:sldId id="324" r:id="rId19"/>
    <p:sldId id="316" r:id="rId20"/>
    <p:sldId id="325" r:id="rId21"/>
    <p:sldId id="26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5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D82B"/>
    <a:srgbClr val="004437"/>
    <a:srgbClr val="F8E258"/>
    <a:srgbClr val="B59CC6"/>
    <a:srgbClr val="E87159"/>
    <a:srgbClr val="49BDF0"/>
    <a:srgbClr val="E76D1A"/>
    <a:srgbClr val="EB7255"/>
    <a:srgbClr val="EB7154"/>
    <a:srgbClr val="2041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5" autoAdjust="0"/>
    <p:restoredTop sz="86388" autoAdjust="0"/>
  </p:normalViewPr>
  <p:slideViewPr>
    <p:cSldViewPr snapToGrid="0" showGuides="1">
      <p:cViewPr varScale="1">
        <p:scale>
          <a:sx n="57" d="100"/>
          <a:sy n="57" d="100"/>
        </p:scale>
        <p:origin x="236" y="68"/>
      </p:cViewPr>
      <p:guideLst>
        <p:guide orient="horz" pos="2160"/>
        <p:guide pos="5556"/>
      </p:guideLst>
    </p:cSldViewPr>
  </p:slideViewPr>
  <p:outlineViewPr>
    <p:cViewPr>
      <p:scale>
        <a:sx n="33" d="100"/>
        <a:sy n="33" d="100"/>
      </p:scale>
      <p:origin x="0" y="-66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389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A2AD2-E159-493C-B36B-56A56D87A572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CF21D-9888-4C21-B75E-8DCB990EC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979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C3AE5-A434-4F95-8D28-093488A647E5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BC8D-DB39-46D7-9837-478B9C6F3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870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526861"/>
            <a:ext cx="9144000" cy="3228988"/>
          </a:xfrm>
        </p:spPr>
        <p:txBody>
          <a:bodyPr/>
          <a:lstStyle/>
          <a:p>
            <a:r>
              <a:rPr lang="he-IL" dirty="0"/>
              <a:t>תמונה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64368" y="1266092"/>
            <a:ext cx="4026877" cy="713434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כותרת ראשית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497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8D82B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1026" name="Picture 2" descr="G:\שיווק\איורים\איורים ים\איורים ים\איורים-ים-23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921"/>
          <a:stretch/>
        </p:blipFill>
        <p:spPr bwMode="auto">
          <a:xfrm>
            <a:off x="0" y="5322013"/>
            <a:ext cx="2825393" cy="15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283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1026" name="Picture 2" descr="G:\שיווק\איורים\איורים ים\איורים ים\איורים-ים-1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174" r="-4390"/>
          <a:stretch/>
        </p:blipFill>
        <p:spPr bwMode="auto">
          <a:xfrm>
            <a:off x="0" y="4878388"/>
            <a:ext cx="2629431" cy="197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474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EB7255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7170" name="Picture 2" descr="G:\שיווק\איורים\איורים PNG\IURIM-49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66" y="4443361"/>
            <a:ext cx="2322165" cy="148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548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EB7255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6146" name="Picture 2" descr="G:\שיווק\איורים\איורים PNG\IURIM-45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275" y="3585680"/>
            <a:ext cx="1639052" cy="234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794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8D82B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88"/>
          <a:stretch/>
        </p:blipFill>
        <p:spPr>
          <a:xfrm>
            <a:off x="1100664" y="4594835"/>
            <a:ext cx="2160000" cy="138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94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8D82B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3074" name="Picture 2" descr="G:\שיווק\איורים\איורים ים\איורים ים\איורים-ים-22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1" y="4865954"/>
            <a:ext cx="3063991" cy="108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47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644" y="3784223"/>
            <a:ext cx="2160000" cy="215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18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1026" name="Picture 2" descr="G:\שיווק\איורים\איורים PNG\איורים עיבוד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82" b="26336"/>
          <a:stretch/>
        </p:blipFill>
        <p:spPr bwMode="auto">
          <a:xfrm>
            <a:off x="0" y="4214276"/>
            <a:ext cx="4244874" cy="17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121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59CC6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5122" name="Picture 2" descr="G:\שיווק\איורים\איורים PNG\IURIM-36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13688"/>
            <a:ext cx="3130831" cy="172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661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59CC6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2051" name="Picture 3" descr="G:\שיווק\איורים\איורים PNG\IURIM-41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103456"/>
            <a:ext cx="2075193" cy="183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72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8194" name="Picture 2" descr="G:\שיווק\איורים\איורים PNG\IURIM-67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275" y="4428161"/>
            <a:ext cx="1643864" cy="242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634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2050" name="Picture 2" descr="G:\שיווק\איורים\איורים ים\איורים ים\איורים-ים-3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4356374"/>
            <a:ext cx="3092521" cy="157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95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F8E258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87603"/>
            <a:ext cx="214278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859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F8E258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4098" name="Picture 2" descr="G:\שיווק\איורים\איורים PNG\IURIM-24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513495"/>
            <a:ext cx="2553377" cy="142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235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69924" y="1902525"/>
            <a:ext cx="5500886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216025"/>
            <a:ext cx="3084513" cy="5641975"/>
          </a:xfrm>
        </p:spPr>
        <p:txBody>
          <a:bodyPr/>
          <a:lstStyle/>
          <a:p>
            <a:r>
              <a:rPr lang="he-IL" dirty="0"/>
              <a:t>תמונה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1926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1188" y="1902525"/>
            <a:ext cx="4449622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EB7255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70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2169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כ"ט/חשון/תשפ"ד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5889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כ"ט/חשון/תשפ"ד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7056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כ"ט/חשון/תשפ"ד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187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כ"ט/חשון/תשפ"ד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8299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8D82B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98000"/>
            <a:ext cx="3425194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934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כ"ט/חשון/תשפ"ד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81055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כ"ט/חשון/תשפ"ד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1325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כ"ט/חשון/תשפ"ד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89827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כ"ט/חשון/תשפ"ד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3389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כ"ט/חשון/תשפ"ד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26606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כ"ט/חשון/תשפ"ד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47686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כ"ט/חשון/תשפ"ד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44903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כ"ט/חשון/תשפ"ד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133692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כ"ט/חשון/תשפ"ד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39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כ"ט/חשון/תשפ"ד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2293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59CC6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2050" name="Picture 2" descr="G:\שיווק\איורים\איורים PNG\IURIM-40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271" y="4634857"/>
            <a:ext cx="2327061" cy="222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2289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כ"ט/חשון/תשפ"ד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11157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כ"ט/חשון/תשפ"ד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16541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כ"ט/חשון/תשפ"ד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31243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כ"ט/חשון/תשפ"ד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95899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כ"ט/חשון/תשפ"ד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17647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כ"ט/חשון/תשפ"ד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31248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כ"ט/חשון/תשפ"ד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6384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כ"ט/חשון/תשפ"ד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05652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59CC6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98000"/>
            <a:ext cx="2049882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8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EB7255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" y="4698000"/>
            <a:ext cx="214278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93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EB7255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3074" name="Picture 2" descr="G:\שיווק\איורים\איורים PNG\IURIM-46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303839"/>
            <a:ext cx="2638097" cy="155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200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EB7255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0274" y="5430160"/>
            <a:ext cx="2438948" cy="143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07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8D82B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82" y="5505668"/>
            <a:ext cx="2160000" cy="135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7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053D9-701C-444A-8C64-AAC652109DAE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7385396" y="6033247"/>
            <a:ext cx="1758604" cy="824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11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713" r:id="rId4"/>
    <p:sldLayoutId id="2147483674" r:id="rId5"/>
    <p:sldLayoutId id="2147483682" r:id="rId6"/>
    <p:sldLayoutId id="2147483714" r:id="rId7"/>
    <p:sldLayoutId id="2147483709" r:id="rId8"/>
    <p:sldLayoutId id="2147483683" r:id="rId9"/>
    <p:sldLayoutId id="2147483712" r:id="rId10"/>
    <p:sldLayoutId id="2147483708" r:id="rId11"/>
    <p:sldLayoutId id="2147483675" r:id="rId12"/>
    <p:sldLayoutId id="2147483717" r:id="rId13"/>
    <p:sldLayoutId id="2147483676" r:id="rId14"/>
    <p:sldLayoutId id="2147483711" r:id="rId15"/>
    <p:sldLayoutId id="2147483677" r:id="rId16"/>
    <p:sldLayoutId id="2147483718" r:id="rId17"/>
    <p:sldLayoutId id="2147483716" r:id="rId18"/>
    <p:sldLayoutId id="2147483719" r:id="rId19"/>
    <p:sldLayoutId id="2147483710" r:id="rId20"/>
    <p:sldLayoutId id="2147483681" r:id="rId21"/>
    <p:sldLayoutId id="2147483715" r:id="rId22"/>
    <p:sldLayoutId id="2147483678" r:id="rId23"/>
    <p:sldLayoutId id="2147483679" r:id="rId24"/>
    <p:sldLayoutId id="214748368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17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EAB19-EB0F-4CCD-9F6C-9001C22AE814}" type="datetimeFigureOut">
              <a:rPr lang="he-IL" smtClean="0"/>
              <a:t>כ"ט/חשון/תשפ"ד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332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13" Type="http://schemas.openxmlformats.org/officeDocument/2006/relationships/image" Target="../media/image49.emf"/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12" Type="http://schemas.openxmlformats.org/officeDocument/2006/relationships/image" Target="../media/image48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11" Type="http://schemas.openxmlformats.org/officeDocument/2006/relationships/image" Target="../media/image47.emf"/><Relationship Id="rId5" Type="http://schemas.openxmlformats.org/officeDocument/2006/relationships/image" Target="../media/image41.emf"/><Relationship Id="rId10" Type="http://schemas.openxmlformats.org/officeDocument/2006/relationships/image" Target="../media/image46.emf"/><Relationship Id="rId4" Type="http://schemas.openxmlformats.org/officeDocument/2006/relationships/image" Target="../media/image40.emf"/><Relationship Id="rId9" Type="http://schemas.openxmlformats.org/officeDocument/2006/relationships/image" Target="../media/image45.emf"/><Relationship Id="rId14" Type="http://schemas.openxmlformats.org/officeDocument/2006/relationships/image" Target="../media/image5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5" Type="http://schemas.openxmlformats.org/officeDocument/2006/relationships/hyperlink" Target="https://www.ted.com/talks/e_o_wilson_on_saving_life_on_earth/transcript?language=he" TargetMode="External"/><Relationship Id="rId4" Type="http://schemas.openxmlformats.org/officeDocument/2006/relationships/image" Target="../media/image5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359371" y="531664"/>
            <a:ext cx="7101271" cy="713434"/>
          </a:xfrm>
        </p:spPr>
        <p:txBody>
          <a:bodyPr>
            <a:normAutofit fontScale="90000"/>
          </a:bodyPr>
          <a:lstStyle/>
          <a:p>
            <a:r>
              <a:rPr lang="he-IL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 </a:t>
            </a:r>
            <a:r>
              <a:rPr lang="he-IL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ssistant" panose="00000500000000000000" pitchFamily="2" charset="-79"/>
              </a:rPr>
              <a:t>שירותי המערכת האקולוגית והאיומים עליה</a:t>
            </a:r>
            <a:endParaRPr lang="en-GB" sz="3200" b="1" dirty="0">
              <a:solidFill>
                <a:schemeClr val="accent4">
                  <a:lumMod val="40000"/>
                  <a:lumOff val="60000"/>
                </a:schemeClr>
              </a:solidFill>
              <a:latin typeface="Assistant" panose="00000500000000000000" pitchFamily="2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EABD5B-77A7-4236-9BD2-503A754C7B7A}"/>
              </a:ext>
            </a:extLst>
          </p:cNvPr>
          <p:cNvSpPr txBox="1"/>
          <p:nvPr/>
        </p:nvSpPr>
        <p:spPr>
          <a:xfrm>
            <a:off x="864298" y="1212930"/>
            <a:ext cx="770761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ssistant" panose="00000500000000000000" pitchFamily="2" charset="-79"/>
                <a:ea typeface="+mj-ea"/>
              </a:rPr>
              <a:t>פיתוח המערך והמצגת: אורית אנגלברג-ברעם</a:t>
            </a:r>
          </a:p>
          <a:p>
            <a:pPr algn="ctr" rtl="1"/>
            <a:r>
              <a:rPr lang="he-IL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ssistant" panose="00000500000000000000" pitchFamily="2" charset="-79"/>
                <a:ea typeface="+mj-ea"/>
              </a:rPr>
              <a:t>עבור אגף חינוך וקהילה, רשות הטבע והגנים, התשפ"א - 2021.</a:t>
            </a:r>
          </a:p>
          <a:p>
            <a:pPr algn="ctr"/>
            <a:endParaRPr lang="he-IL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4D36F2-1A30-454D-AD4C-C2240866B602}"/>
              </a:ext>
            </a:extLst>
          </p:cNvPr>
          <p:cNvSpPr txBox="1"/>
          <p:nvPr/>
        </p:nvSpPr>
        <p:spPr>
          <a:xfrm>
            <a:off x="1918457" y="6211669"/>
            <a:ext cx="5080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dirty="0"/>
              <a:t>הדימוי מתוך האתר של </a:t>
            </a:r>
            <a:r>
              <a:rPr lang="en-US" dirty="0"/>
              <a:t>EPA</a:t>
            </a:r>
          </a:p>
          <a:p>
            <a:pPr algn="ctr" rtl="1"/>
            <a:r>
              <a:rPr lang="en-US" b="0" i="0" dirty="0">
                <a:effectLst/>
                <a:latin typeface="Arial" panose="020B0604020202020204" pitchFamily="34" charset="0"/>
              </a:rPr>
              <a:t>United States Environmental Protection Agency</a:t>
            </a:r>
            <a:endParaRPr lang="he-IL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0E4A167-8217-4431-8865-2F2E8E6F5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231181" y="1816835"/>
            <a:ext cx="4454553" cy="4437260"/>
            <a:chOff x="3890979" y="1378722"/>
            <a:chExt cx="4454553" cy="4437260"/>
          </a:xfrm>
        </p:grpSpPr>
        <p:pic>
          <p:nvPicPr>
            <p:cNvPr id="6" name="Picture 5" descr="Ecosystem Services - Conservation in a Changing Climate">
              <a:extLst>
                <a:ext uri="{FF2B5EF4-FFF2-40B4-BE49-F238E27FC236}">
                  <a16:creationId xmlns:a16="http://schemas.microsoft.com/office/drawing/2014/main" id="{05D61ACA-B5C9-439D-AD05-53FD4E8556CA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6" t="1198" r="5466" b="16747"/>
            <a:stretch/>
          </p:blipFill>
          <p:spPr bwMode="auto">
            <a:xfrm>
              <a:off x="3890979" y="1378722"/>
              <a:ext cx="4454553" cy="4437260"/>
            </a:xfrm>
            <a:prstGeom prst="flowChartSummingJunction">
              <a:avLst/>
            </a:prstGeom>
            <a:noFill/>
            <a:ln>
              <a:noFill/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9F75D9A-B160-44B9-986C-42C817B61600}"/>
                </a:ext>
              </a:extLst>
            </p:cNvPr>
            <p:cNvSpPr txBox="1"/>
            <p:nvPr/>
          </p:nvSpPr>
          <p:spPr>
            <a:xfrm>
              <a:off x="5740750" y="3366519"/>
              <a:ext cx="75501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200" dirty="0"/>
                <a:t>שירותי המערכת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6715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62CB75-6FB0-4661-8C73-9B6AFA135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962" y="515685"/>
            <a:ext cx="7423848" cy="318161"/>
          </a:xfrm>
        </p:spPr>
        <p:txBody>
          <a:bodyPr/>
          <a:lstStyle/>
          <a:p>
            <a:r>
              <a:rPr lang="he-IL" sz="3200" dirty="0"/>
              <a:t>                  תעלומת איי הפסחא</a:t>
            </a:r>
          </a:p>
        </p:txBody>
      </p:sp>
      <p:pic>
        <p:nvPicPr>
          <p:cNvPr id="4098" name="Picture 2" descr="אי, -, חג הפסחה, tongariki, א.ה.א.">
            <a:extLst>
              <a:ext uri="{FF2B5EF4-FFF2-40B4-BE49-F238E27FC236}">
                <a16:creationId xmlns:a16="http://schemas.microsoft.com/office/drawing/2014/main" id="{4FA79A66-F5C6-42E5-BA73-F6B64FB484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 bwMode="auto">
          <a:xfrm>
            <a:off x="1525816" y="1504950"/>
            <a:ext cx="6871607" cy="38481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0C07BD-B140-4C89-B113-7516F7896BC0}"/>
              </a:ext>
            </a:extLst>
          </p:cNvPr>
          <p:cNvSpPr txBox="1"/>
          <p:nvPr/>
        </p:nvSpPr>
        <p:spPr>
          <a:xfrm>
            <a:off x="3938288" y="5566438"/>
            <a:ext cx="24411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dirty="0"/>
              <a:t>צילום:</a:t>
            </a:r>
            <a:r>
              <a:rPr lang="en-US" dirty="0"/>
              <a:t>@CanStockPhoto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30629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33DE80-034F-4D42-8BBC-4046030A8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0" y="622365"/>
            <a:ext cx="4813160" cy="330135"/>
          </a:xfrm>
        </p:spPr>
        <p:txBody>
          <a:bodyPr/>
          <a:lstStyle/>
          <a:p>
            <a:r>
              <a:rPr lang="he-IL" sz="3200" dirty="0"/>
              <a:t>           פרשת האי נאורו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72DC39-4ABF-47E2-8226-6F6D017B17FF}"/>
              </a:ext>
            </a:extLst>
          </p:cNvPr>
          <p:cNvSpPr txBox="1"/>
          <p:nvPr/>
        </p:nvSpPr>
        <p:spPr>
          <a:xfrm>
            <a:off x="5029200" y="6235635"/>
            <a:ext cx="315898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b="1" dirty="0"/>
              <a:t>תמונת לוויין של האי נאורו</a:t>
            </a:r>
          </a:p>
          <a:p>
            <a:pPr algn="just" rtl="1"/>
            <a:r>
              <a:rPr lang="he-IL" dirty="0"/>
              <a:t>צילום: </a:t>
            </a:r>
            <a:r>
              <a:rPr lang="en-US" dirty="0"/>
              <a:t>ARM - Image Library</a:t>
            </a:r>
            <a:endParaRPr lang="he-IL" dirty="0"/>
          </a:p>
        </p:txBody>
      </p:sp>
      <p:pic>
        <p:nvPicPr>
          <p:cNvPr id="5" name="Picture 4" descr="תמונת לוויין של האי נאורו&#10;">
            <a:extLst>
              <a:ext uri="{FF2B5EF4-FFF2-40B4-BE49-F238E27FC236}">
                <a16:creationId xmlns:a16="http://schemas.microsoft.com/office/drawing/2014/main" id="{421D7692-1AB6-4C4C-8A75-DE95D1E3F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23975"/>
            <a:ext cx="4457604" cy="49116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A49CE3-6717-4001-A61C-EAA6773BABD8}"/>
              </a:ext>
            </a:extLst>
          </p:cNvPr>
          <p:cNvSpPr txBox="1"/>
          <p:nvPr/>
        </p:nvSpPr>
        <p:spPr>
          <a:xfrm>
            <a:off x="-121920" y="4119392"/>
            <a:ext cx="462686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b="1" dirty="0"/>
              <a:t>האי נאורו - אבני גיר שנשארו אחרי כריית זרחה</a:t>
            </a:r>
            <a:endParaRPr lang="en-US" b="1" dirty="0"/>
          </a:p>
          <a:p>
            <a:pPr algn="r" rtl="1"/>
            <a:r>
              <a:rPr lang="he-IL" dirty="0"/>
              <a:t>צילום: 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U.S. Department of Energy's Atmospheric Radiation Measurement Program</a:t>
            </a:r>
            <a:endParaRPr lang="he-IL" dirty="0"/>
          </a:p>
        </p:txBody>
      </p:sp>
      <p:pic>
        <p:nvPicPr>
          <p:cNvPr id="8" name="Picture 7" descr="האי נאורו - אבני גיר שנשארו אחרי כריית זרחה&#10;">
            <a:extLst>
              <a:ext uri="{FF2B5EF4-FFF2-40B4-BE49-F238E27FC236}">
                <a16:creationId xmlns:a16="http://schemas.microsoft.com/office/drawing/2014/main" id="{530B7E0E-D3C5-4343-BD0E-BCECB32EE3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56" y="1323975"/>
            <a:ext cx="4162632" cy="2781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5922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מתקן ביוספירה 2 - פנים&#10;">
            <a:extLst>
              <a:ext uri="{FF2B5EF4-FFF2-40B4-BE49-F238E27FC236}">
                <a16:creationId xmlns:a16="http://schemas.microsoft.com/office/drawing/2014/main" id="{2A835B9F-E8E9-46FC-849E-18DD17100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7" y="1359693"/>
            <a:ext cx="4422776" cy="33170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מתקן ביוספירה 2  - חוץ&#10;">
            <a:extLst>
              <a:ext uri="{FF2B5EF4-FFF2-40B4-BE49-F238E27FC236}">
                <a16:creationId xmlns:a16="http://schemas.microsoft.com/office/drawing/2014/main" id="{7E1D4491-B02D-498B-8C37-7A6986CC1C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499" y="1359694"/>
            <a:ext cx="4422776" cy="33170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EF7368-B923-4EB4-9166-154392C79491}"/>
              </a:ext>
            </a:extLst>
          </p:cNvPr>
          <p:cNvSpPr txBox="1"/>
          <p:nvPr/>
        </p:nvSpPr>
        <p:spPr>
          <a:xfrm>
            <a:off x="221615" y="4785076"/>
            <a:ext cx="435038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b="1" dirty="0"/>
              <a:t>מתקן ביוספירה 2 - פנים</a:t>
            </a:r>
            <a:endParaRPr lang="en-US" b="1" dirty="0"/>
          </a:p>
          <a:p>
            <a:pPr algn="r" rtl="1"/>
            <a:r>
              <a:rPr lang="he-IL" dirty="0"/>
              <a:t>צילום: 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Colin Marquardt</a:t>
            </a:r>
            <a:endParaRPr lang="he-IL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r" rtl="1"/>
            <a:r>
              <a:rPr lang="he-I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[מתוך: ויקימדיה]</a:t>
            </a:r>
            <a:endParaRPr lang="he-I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4F5543-82C7-4271-BDC5-CEAC534F475A}"/>
              </a:ext>
            </a:extLst>
          </p:cNvPr>
          <p:cNvSpPr txBox="1"/>
          <p:nvPr/>
        </p:nvSpPr>
        <p:spPr>
          <a:xfrm>
            <a:off x="5246688" y="4785077"/>
            <a:ext cx="389572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b="1" dirty="0"/>
              <a:t>מתקן ביוספירה 2  - חוץ</a:t>
            </a:r>
            <a:endParaRPr lang="en-US" b="1" dirty="0"/>
          </a:p>
          <a:p>
            <a:pPr algn="r" rtl="1"/>
            <a:r>
              <a:rPr lang="he-IL" dirty="0"/>
              <a:t>צילום: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Philéco</a:t>
            </a:r>
            <a:r>
              <a:rPr lang="he-I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r" rtl="1"/>
            <a:r>
              <a:rPr lang="he-I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[מתוך: ויקימדיה]</a:t>
            </a:r>
            <a:endParaRPr lang="he-IL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2A993F5D-714B-412C-AE01-1A3D128A5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764" y="590187"/>
            <a:ext cx="7423848" cy="318161"/>
          </a:xfrm>
        </p:spPr>
        <p:txBody>
          <a:bodyPr/>
          <a:lstStyle/>
          <a:p>
            <a:r>
              <a:rPr lang="he-IL" sz="3200" dirty="0"/>
              <a:t>           הניסוי השאפתני של "ביוספירה 2"</a:t>
            </a:r>
          </a:p>
        </p:txBody>
      </p:sp>
    </p:spTree>
    <p:extLst>
      <p:ext uri="{BB962C8B-B14F-4D97-AF65-F5344CB8AC3E}">
        <p14:creationId xmlns:p14="http://schemas.microsoft.com/office/powerpoint/2010/main" val="2852881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6519E3-0AB7-4B28-B6CD-79A5E1008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640" y="3922123"/>
            <a:ext cx="3982720" cy="28625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428699-8405-4ABE-938A-FBF3F9455843}"/>
              </a:ext>
            </a:extLst>
          </p:cNvPr>
          <p:cNvSpPr txBox="1"/>
          <p:nvPr/>
        </p:nvSpPr>
        <p:spPr>
          <a:xfrm>
            <a:off x="6494145" y="6415371"/>
            <a:ext cx="264985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צילום: </a:t>
            </a:r>
            <a:r>
              <a:rPr lang="en-US" dirty="0" err="1"/>
              <a:t>Republica</a:t>
            </a:r>
            <a:r>
              <a:rPr lang="he-IL" dirty="0"/>
              <a:t> - </a:t>
            </a:r>
            <a:r>
              <a:rPr lang="en-US" dirty="0" err="1"/>
              <a:t>Pixabay</a:t>
            </a:r>
            <a:endParaRPr lang="he-I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85303C-ADF3-4125-9713-E82AF0C73A0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734560" y="402330"/>
            <a:ext cx="4064000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B8D82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ובינתיים, בישראל</a:t>
            </a:r>
          </a:p>
        </p:txBody>
      </p:sp>
      <p:pic>
        <p:nvPicPr>
          <p:cNvPr id="6150" name="Picture 6" descr="גרף גידול אוכלוסיית ישראל לפי עשורים">
            <a:extLst>
              <a:ext uri="{FF2B5EF4-FFF2-40B4-BE49-F238E27FC236}">
                <a16:creationId xmlns:a16="http://schemas.microsoft.com/office/drawing/2014/main" id="{3B6041DA-D94B-4F2C-94E9-8E4E0CD18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" y="1311393"/>
            <a:ext cx="4911408" cy="244677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2DE481-2EFB-4E63-814B-90FDE27B2E9D}"/>
              </a:ext>
            </a:extLst>
          </p:cNvPr>
          <p:cNvSpPr txBox="1"/>
          <p:nvPr/>
        </p:nvSpPr>
        <p:spPr>
          <a:xfrm>
            <a:off x="5151120" y="3429000"/>
            <a:ext cx="3759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מתוך אתר "צפוף", על סמך נתוני הלמ"ס </a:t>
            </a:r>
          </a:p>
        </p:txBody>
      </p:sp>
    </p:spTree>
    <p:extLst>
      <p:ext uri="{BB962C8B-B14F-4D97-AF65-F5344CB8AC3E}">
        <p14:creationId xmlns:p14="http://schemas.microsoft.com/office/powerpoint/2010/main" val="3601553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33DE80-034F-4D42-8BBC-4046030A8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287" y="578550"/>
            <a:ext cx="7423848" cy="318161"/>
          </a:xfrm>
        </p:spPr>
        <p:txBody>
          <a:bodyPr/>
          <a:lstStyle/>
          <a:p>
            <a:r>
              <a:rPr lang="he-IL" sz="3200" dirty="0"/>
              <a:t>           מקרה בוחן: מגרש כדורגל בבית ג'אן</a:t>
            </a:r>
          </a:p>
        </p:txBody>
      </p:sp>
      <p:pic>
        <p:nvPicPr>
          <p:cNvPr id="4" name="Picture 3" descr="מפה ותצ&quot;א של בית ג'אן">
            <a:extLst>
              <a:ext uri="{FF2B5EF4-FFF2-40B4-BE49-F238E27FC236}">
                <a16:creationId xmlns:a16="http://schemas.microsoft.com/office/drawing/2014/main" id="{D419F9A3-EFB7-4323-90CB-28F41275AF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840" y="1343025"/>
            <a:ext cx="4648200" cy="32921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BE227F-D936-4713-8E7E-524649A21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"/>
          <a:stretch/>
        </p:blipFill>
        <p:spPr>
          <a:xfrm>
            <a:off x="72390" y="1343025"/>
            <a:ext cx="4438650" cy="32921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FC8450-5403-4B99-8A8E-2A516F88B37D}"/>
              </a:ext>
            </a:extLst>
          </p:cNvPr>
          <p:cNvSpPr txBox="1"/>
          <p:nvPr/>
        </p:nvSpPr>
        <p:spPr>
          <a:xfrm>
            <a:off x="2114550" y="4896871"/>
            <a:ext cx="47625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מפה ותצ"א של בית ג'אן, רשות הטבע והגנים</a:t>
            </a:r>
          </a:p>
        </p:txBody>
      </p:sp>
    </p:spTree>
    <p:extLst>
      <p:ext uri="{BB962C8B-B14F-4D97-AF65-F5344CB8AC3E}">
        <p14:creationId xmlns:p14="http://schemas.microsoft.com/office/powerpoint/2010/main" val="2390613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5B3161-03A8-4C28-8408-E84FC54F7A86}"/>
              </a:ext>
            </a:extLst>
          </p:cNvPr>
          <p:cNvSpPr txBox="1"/>
          <p:nvPr/>
        </p:nvSpPr>
        <p:spPr>
          <a:xfrm>
            <a:off x="3315335" y="6211669"/>
            <a:ext cx="42062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עין מסלע - מעין משופץ</a:t>
            </a:r>
          </a:p>
          <a:p>
            <a:pPr algn="r" rtl="1"/>
            <a:r>
              <a:rPr lang="he-IL" dirty="0"/>
              <a:t>צילום: אקופיס (ידידי כדור הארץ)</a:t>
            </a:r>
          </a:p>
        </p:txBody>
      </p:sp>
      <p:pic>
        <p:nvPicPr>
          <p:cNvPr id="8194" name="Picture 2" descr="עין מסלע - מעין משופץ&#10;">
            <a:extLst>
              <a:ext uri="{FF2B5EF4-FFF2-40B4-BE49-F238E27FC236}">
                <a16:creationId xmlns:a16="http://schemas.microsoft.com/office/drawing/2014/main" id="{C80B4AFA-C297-4DD4-B952-C21530E83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335" y="1369695"/>
            <a:ext cx="4667250" cy="466725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>
            <a:spLocks noGrp="1"/>
          </p:cNvSpPr>
          <p:nvPr>
            <p:ph type="title" idx="4294967295"/>
          </p:nvPr>
        </p:nvSpPr>
        <p:spPr>
          <a:xfrm>
            <a:off x="4831645" y="508001"/>
            <a:ext cx="1810111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אל המעיין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663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563CC-2B3B-45BC-9DBF-BA381D3405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6000" y="5848863"/>
            <a:ext cx="4318000" cy="907537"/>
          </a:xfrm>
        </p:spPr>
        <p:txBody>
          <a:bodyPr>
            <a:noAutofit/>
          </a:bodyPr>
          <a:lstStyle/>
          <a:p>
            <a:r>
              <a:rPr lang="he-IL" sz="1800" dirty="0"/>
              <a:t>קיטוע בתי גידול – ופתרון (גשר מעבר אקולוגי)</a:t>
            </a:r>
          </a:p>
          <a:p>
            <a:pPr algn="ctr"/>
            <a:r>
              <a:rPr lang="he-IL" sz="1800" dirty="0"/>
              <a:t>צילום: יניב כהן</a:t>
            </a:r>
          </a:p>
        </p:txBody>
      </p:sp>
      <p:pic>
        <p:nvPicPr>
          <p:cNvPr id="4" name="Picture 3" descr="קיטוע בתי גידול – ופתרון (גשר מעבר אקולוגי)&#10;">
            <a:extLst>
              <a:ext uri="{FF2B5EF4-FFF2-40B4-BE49-F238E27FC236}">
                <a16:creationId xmlns:a16="http://schemas.microsoft.com/office/drawing/2014/main" id="{62172F52-3745-4FA5-A6B4-831F26EA5E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761" y="2383974"/>
            <a:ext cx="4150114" cy="31125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דררה">
            <a:extLst>
              <a:ext uri="{FF2B5EF4-FFF2-40B4-BE49-F238E27FC236}">
                <a16:creationId xmlns:a16="http://schemas.microsoft.com/office/drawing/2014/main" id="{117C3D87-E2BD-454D-9921-986EE357B1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55" y="1310639"/>
            <a:ext cx="4708543" cy="33377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62E506C-6242-41C1-8932-342083F7DF2B}"/>
              </a:ext>
            </a:extLst>
          </p:cNvPr>
          <p:cNvSpPr txBox="1">
            <a:spLocks/>
          </p:cNvSpPr>
          <p:nvPr/>
        </p:nvSpPr>
        <p:spPr>
          <a:xfrm>
            <a:off x="1754941" y="4724775"/>
            <a:ext cx="2103120" cy="523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1800" dirty="0"/>
              <a:t>מינים פולשים (דררה)</a:t>
            </a:r>
          </a:p>
          <a:p>
            <a:pPr algn="ctr"/>
            <a:r>
              <a:rPr lang="he-IL" sz="1800" dirty="0"/>
              <a:t>צילום: דורון ניסים</a:t>
            </a:r>
          </a:p>
        </p:txBody>
      </p:sp>
      <p:sp>
        <p:nvSpPr>
          <p:cNvPr id="2" name="TextBox 1"/>
          <p:cNvSpPr txBox="1">
            <a:spLocks noGrp="1"/>
          </p:cNvSpPr>
          <p:nvPr>
            <p:ph type="title" idx="4294967295"/>
          </p:nvPr>
        </p:nvSpPr>
        <p:spPr>
          <a:xfrm>
            <a:off x="1664717" y="418039"/>
            <a:ext cx="6322565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הפרעות לשירותי המערכת האקולוגית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893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962" y="651240"/>
            <a:ext cx="7423848" cy="318161"/>
          </a:xfrm>
        </p:spPr>
        <p:txBody>
          <a:bodyPr/>
          <a:lstStyle/>
          <a:p>
            <a:r>
              <a:rPr lang="he-IL" sz="3200" dirty="0"/>
              <a:t>                     פסולת ימית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8256" y="6578100"/>
            <a:ext cx="81025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מקור: מערכות אקולוגיות ורווחת האדם – הערכה לאומית, דו"ח ביניים, 2017, המארג.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he-IL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AutoShape 2" descr="blob:https://web.whatsapp.com/cfbd6136-5ebe-4e3f-8d12-8f6ed15f235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 descr="מפת פסולת ימית">
            <a:extLst>
              <a:ext uri="{FF2B5EF4-FFF2-40B4-BE49-F238E27FC236}">
                <a16:creationId xmlns:a16="http://schemas.microsoft.com/office/drawing/2014/main" id="{7D592BE0-9EA2-4D79-9579-6CA382E3E8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8" b="2939"/>
          <a:stretch/>
        </p:blipFill>
        <p:spPr>
          <a:xfrm>
            <a:off x="2309119" y="1243965"/>
            <a:ext cx="5219908" cy="53341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9890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DE16F1-F632-4A3F-9663-A3354BD4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402" y="632525"/>
            <a:ext cx="7423848" cy="318161"/>
          </a:xfrm>
        </p:spPr>
        <p:txBody>
          <a:bodyPr/>
          <a:lstStyle/>
          <a:p>
            <a:pPr algn="l" rtl="1"/>
            <a:r>
              <a:rPr lang="he-IL" sz="3200" dirty="0"/>
              <a:t>גישת "שירותי המערכת"</a:t>
            </a:r>
            <a:r>
              <a:rPr lang="en-US" sz="3200" dirty="0"/>
              <a:t> – </a:t>
            </a:r>
            <a:r>
              <a:rPr lang="he-IL" sz="3200" dirty="0"/>
              <a:t>יתרונות וחסרונות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45D34C-8780-4348-93EB-5D950FDF229C}"/>
              </a:ext>
            </a:extLst>
          </p:cNvPr>
          <p:cNvSpPr txBox="1"/>
          <p:nvPr/>
        </p:nvSpPr>
        <p:spPr>
          <a:xfrm>
            <a:off x="1538402" y="6415537"/>
            <a:ext cx="4826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>
                <a:solidFill>
                  <a:srgbClr val="191B26"/>
                </a:solidFill>
                <a:latin typeface="Open Sans" panose="020B0606030504020204" pitchFamily="34" charset="0"/>
              </a:rPr>
              <a:t>תצלום:</a:t>
            </a:r>
            <a:r>
              <a:rPr lang="en-US" dirty="0">
                <a:solidFill>
                  <a:srgbClr val="191B26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191B26"/>
                </a:solidFill>
                <a:latin typeface="Open Sans" panose="020B0606030504020204" pitchFamily="34" charset="0"/>
              </a:rPr>
              <a:t>RitaE</a:t>
            </a:r>
            <a:r>
              <a:rPr lang="en-US" dirty="0">
                <a:solidFill>
                  <a:srgbClr val="191B26"/>
                </a:solidFill>
                <a:latin typeface="Open Sans" panose="020B0606030504020204" pitchFamily="34" charset="0"/>
              </a:rPr>
              <a:t> , </a:t>
            </a:r>
            <a:r>
              <a:rPr lang="en-US" dirty="0" err="1">
                <a:solidFill>
                  <a:srgbClr val="191B26"/>
                </a:solidFill>
                <a:latin typeface="Open Sans" panose="020B0606030504020204" pitchFamily="34" charset="0"/>
              </a:rPr>
              <a:t>Pixabay</a:t>
            </a:r>
            <a:r>
              <a:rPr lang="en-US" dirty="0">
                <a:solidFill>
                  <a:srgbClr val="191B26"/>
                </a:solidFill>
                <a:latin typeface="Open Sans" panose="020B0606030504020204" pitchFamily="34" charset="0"/>
              </a:rPr>
              <a:t> </a:t>
            </a:r>
            <a:endParaRPr lang="en-US" b="0" i="0" dirty="0">
              <a:solidFill>
                <a:srgbClr val="191B26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C7E6EB-9A05-4DF8-BA0D-9C512DA3C6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040" y="1290319"/>
            <a:ext cx="6361614" cy="50371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5226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C4450F4-D64A-BFC6-287B-0A019C4B9A9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dirty="0"/>
              <a:t>תודה רבה</a:t>
            </a:r>
          </a:p>
        </p:txBody>
      </p:sp>
    </p:spTree>
    <p:extLst>
      <p:ext uri="{BB962C8B-B14F-4D97-AF65-F5344CB8AC3E}">
        <p14:creationId xmlns:p14="http://schemas.microsoft.com/office/powerpoint/2010/main" val="3222434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209" y="631990"/>
            <a:ext cx="7423848" cy="318161"/>
          </a:xfrm>
        </p:spPr>
        <p:txBody>
          <a:bodyPr/>
          <a:lstStyle/>
          <a:p>
            <a:pPr algn="ctr"/>
            <a:r>
              <a:rPr lang="he-IL" sz="3200" dirty="0"/>
              <a:t>מה הם השירותים שקיבלה משפחת קדמוני מן המערכת האקולוגית?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3B4953-DBE4-40E7-B706-99BEC9C9846B}"/>
              </a:ext>
            </a:extLst>
          </p:cNvPr>
          <p:cNvSpPr txBox="1"/>
          <p:nvPr/>
        </p:nvSpPr>
        <p:spPr>
          <a:xfrm>
            <a:off x="1862356" y="6490979"/>
            <a:ext cx="63875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dirty="0"/>
              <a:t>צילום מתוך: </a:t>
            </a:r>
            <a:r>
              <a:rPr lang="en-US" dirty="0"/>
              <a:t>http://clipart-library.com/flintstones-cliparts.html</a:t>
            </a:r>
            <a:endParaRPr lang="he-IL" dirty="0"/>
          </a:p>
        </p:txBody>
      </p:sp>
      <p:pic>
        <p:nvPicPr>
          <p:cNvPr id="1026" name="Picture 2" descr="Flintstones Characters">
            <a:extLst>
              <a:ext uri="{FF2B5EF4-FFF2-40B4-BE49-F238E27FC236}">
                <a16:creationId xmlns:a16="http://schemas.microsoft.com/office/drawing/2014/main" id="{B55D345A-DCA6-4F55-9D7F-A0B6D5CF3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58" y="1456267"/>
            <a:ext cx="5034712" cy="503471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735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6BAFD89-BA02-4128-A81B-8C57B6644F4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28986" y="585900"/>
            <a:ext cx="7815013" cy="3181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EB7255"/>
                </a:solidFill>
                <a:latin typeface="+mj-lt"/>
                <a:ea typeface="+mj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EB7255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מה הם השירותים שקיבלה "משפחה מודרנית" מן המערכת האקולוגית?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B3155B-9B8E-490E-B86B-70F7DC5F6FBE}"/>
              </a:ext>
            </a:extLst>
          </p:cNvPr>
          <p:cNvSpPr txBox="1"/>
          <p:nvPr/>
        </p:nvSpPr>
        <p:spPr>
          <a:xfrm>
            <a:off x="2021841" y="6451134"/>
            <a:ext cx="56205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הצילום מתוך: </a:t>
            </a:r>
            <a:r>
              <a:rPr lang="en-US" b="0" i="0" cap="all" dirty="0">
                <a:effectLst/>
                <a:latin typeface="Helvetica" panose="020B0604020202020204" pitchFamily="34" charset="0"/>
              </a:rPr>
              <a:t>@SOFIAVERGARAINSTAGRAM</a:t>
            </a:r>
            <a:endParaRPr lang="he-IL" dirty="0"/>
          </a:p>
        </p:txBody>
      </p:sp>
      <p:pic>
        <p:nvPicPr>
          <p:cNvPr id="2052" name="Picture 4" descr="Modern Family cast on Instagram">
            <a:extLst>
              <a:ext uri="{FF2B5EF4-FFF2-40B4-BE49-F238E27FC236}">
                <a16:creationId xmlns:a16="http://schemas.microsoft.com/office/drawing/2014/main" id="{FFC53295-6C40-4279-9F3E-9DFF06B1A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642" y="1339373"/>
            <a:ext cx="4932727" cy="493272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437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24650" y="620084"/>
            <a:ext cx="7423848" cy="318161"/>
          </a:xfrm>
        </p:spPr>
        <p:txBody>
          <a:bodyPr/>
          <a:lstStyle/>
          <a:p>
            <a:r>
              <a:rPr lang="he-IL" sz="3200" dirty="0"/>
              <a:t>מהם שירותי המערכת האקולוגית?</a:t>
            </a:r>
            <a:endParaRPr lang="en-GB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FD655B-4FA9-438F-B131-967BADB260F0}"/>
              </a:ext>
            </a:extLst>
          </p:cNvPr>
          <p:cNvSpPr txBox="1"/>
          <p:nvPr/>
        </p:nvSpPr>
        <p:spPr>
          <a:xfrm>
            <a:off x="782440" y="1690253"/>
            <a:ext cx="8143846" cy="2967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800"/>
              </a:spcAft>
            </a:pPr>
            <a:r>
              <a:rPr lang="he-I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שירותי המערכת האקולוגית </a:t>
            </a:r>
            <a:r>
              <a:rPr lang="en-US" sz="32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Ecosystem services)</a:t>
            </a:r>
            <a:r>
              <a:rPr lang="he-IL" sz="32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he-I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הינם תהליכים ורכיבים במערכות האקולוגיות המשפיעים באופן ישיר או עקיף על רווחת האדם, ושמופקות מהם תועלות לקיום האדם.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043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4">
            <a:extLst>
              <a:ext uri="{FF2B5EF4-FFF2-40B4-BE49-F238E27FC236}">
                <a16:creationId xmlns:a16="http://schemas.microsoft.com/office/drawing/2014/main" id="{66CA350A-A646-464F-AC07-40F1B5184FE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564127"/>
            <a:ext cx="7394950" cy="31972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EB7255"/>
                </a:solidFill>
                <a:latin typeface="+mj-lt"/>
                <a:ea typeface="+mj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EB7255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שירותי המערכת האקולוגית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EB7255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4DB0B8-E1C2-48F4-892C-F6D07C0B7BAC}"/>
              </a:ext>
            </a:extLst>
          </p:cNvPr>
          <p:cNvSpPr txBox="1"/>
          <p:nvPr/>
        </p:nvSpPr>
        <p:spPr>
          <a:xfrm>
            <a:off x="1971040" y="6497129"/>
            <a:ext cx="479900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dirty="0"/>
              <a:t>צילומים: יניב כהן,  רשות הטבע והגנים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2DBAE6-75FA-44CF-8B1F-89A49F97B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692" y="1266736"/>
            <a:ext cx="2441196" cy="18308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29C753-0DC2-488E-85DF-0134068A9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36" y="1266736"/>
            <a:ext cx="3767831" cy="18308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2C193E-CC02-4CD1-9074-73F781ED2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27" y="1266736"/>
            <a:ext cx="2441196" cy="18308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DC4003-5DD5-40D8-B3F8-A5B48A8F2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293" y="3219608"/>
            <a:ext cx="2441196" cy="18308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369761-5104-4061-8656-1ABD304A5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116" y="3219608"/>
            <a:ext cx="3767832" cy="18308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650FD9-8FC6-4A87-A372-4A6494A58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855" y="5130973"/>
            <a:ext cx="2818435" cy="13695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AB539FD-1580-4F1A-AD94-8837D6808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/>
          <a:stretch/>
        </p:blipFill>
        <p:spPr>
          <a:xfrm>
            <a:off x="2666523" y="5134375"/>
            <a:ext cx="2257425" cy="13627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2752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209" y="631990"/>
            <a:ext cx="7423848" cy="318161"/>
          </a:xfrm>
        </p:spPr>
        <p:txBody>
          <a:bodyPr/>
          <a:lstStyle/>
          <a:p>
            <a:r>
              <a:rPr lang="he-IL" sz="3500" dirty="0"/>
              <a:t>                 סוגי שירותי המערכת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B8D236-571C-45BB-BCA6-B02C5086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4443264" y="1793720"/>
            <a:ext cx="1011677" cy="9435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268028-B2F7-4557-8F7A-1F1E17F66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5628082" y="1813175"/>
            <a:ext cx="972766" cy="9241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BBE926-9FDF-4BD7-92AB-FE2D9B945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2174407" y="1794575"/>
            <a:ext cx="933855" cy="9435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C8EDF8-4874-4E58-AE83-1CF1D4262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3340752" y="1813175"/>
            <a:ext cx="972766" cy="9435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759697-307D-405E-A919-05B6F7BBF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930789" y="1776226"/>
            <a:ext cx="1050587" cy="9922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126A98-8ACE-4139-B3EE-CC2A8905E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</a:blip>
          <a:stretch>
            <a:fillRect/>
          </a:stretch>
        </p:blipFill>
        <p:spPr>
          <a:xfrm>
            <a:off x="2301141" y="3458183"/>
            <a:ext cx="972766" cy="10019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B100B34-806E-4BB9-A27C-3840593BE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grayscl/>
          </a:blip>
          <a:stretch>
            <a:fillRect/>
          </a:stretch>
        </p:blipFill>
        <p:spPr>
          <a:xfrm>
            <a:off x="3456093" y="3492229"/>
            <a:ext cx="933855" cy="98249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2103BF3-626B-4895-84B5-0E9C957BD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4649955" y="3453318"/>
            <a:ext cx="933855" cy="98249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2103B80-0683-436C-ABF9-562411FAF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grayscl/>
          </a:blip>
          <a:stretch>
            <a:fillRect/>
          </a:stretch>
        </p:blipFill>
        <p:spPr>
          <a:xfrm>
            <a:off x="5734158" y="3536004"/>
            <a:ext cx="972766" cy="92412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4A4ADCB-0F3D-40AD-8369-858BA4C55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grayscl/>
          </a:blip>
          <a:stretch>
            <a:fillRect/>
          </a:stretch>
        </p:blipFill>
        <p:spPr>
          <a:xfrm>
            <a:off x="1146190" y="3506821"/>
            <a:ext cx="933855" cy="95331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4109C2C-C1BD-4B88-8AA7-087328EA1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grayscl/>
          </a:blip>
          <a:stretch>
            <a:fillRect/>
          </a:stretch>
        </p:blipFill>
        <p:spPr>
          <a:xfrm>
            <a:off x="3005772" y="5052364"/>
            <a:ext cx="933855" cy="97276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F392B57-4B4D-4E19-A6EF-3B6909842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grayscl/>
          </a:blip>
          <a:stretch>
            <a:fillRect/>
          </a:stretch>
        </p:blipFill>
        <p:spPr>
          <a:xfrm>
            <a:off x="5557414" y="5062092"/>
            <a:ext cx="933855" cy="95331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0507424-A1FB-4853-9BCA-068B8BB16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grayscl/>
          </a:blip>
          <a:stretch>
            <a:fillRect/>
          </a:stretch>
        </p:blipFill>
        <p:spPr>
          <a:xfrm>
            <a:off x="4262137" y="5042637"/>
            <a:ext cx="972766" cy="97276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8EFF898-0F6F-48C5-8A80-3B3D98E2765D}"/>
              </a:ext>
            </a:extLst>
          </p:cNvPr>
          <p:cNvSpPr txBox="1"/>
          <p:nvPr/>
        </p:nvSpPr>
        <p:spPr>
          <a:xfrm>
            <a:off x="6798692" y="1955624"/>
            <a:ext cx="25234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שירותי אספקה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23B2C3-BF45-4348-AE34-FC285BBB8685}"/>
              </a:ext>
            </a:extLst>
          </p:cNvPr>
          <p:cNvSpPr txBox="1"/>
          <p:nvPr/>
        </p:nvSpPr>
        <p:spPr>
          <a:xfrm>
            <a:off x="7090678" y="3581848"/>
            <a:ext cx="223147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שירותי ויסות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0BEA859-242B-4F34-BA17-ECE44091EC4F}"/>
              </a:ext>
            </a:extLst>
          </p:cNvPr>
          <p:cNvSpPr txBox="1"/>
          <p:nvPr/>
        </p:nvSpPr>
        <p:spPr>
          <a:xfrm>
            <a:off x="6912528" y="5223705"/>
            <a:ext cx="22314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שירותי תרבות</a:t>
            </a:r>
          </a:p>
        </p:txBody>
      </p:sp>
    </p:spTree>
    <p:extLst>
      <p:ext uri="{BB962C8B-B14F-4D97-AF65-F5344CB8AC3E}">
        <p14:creationId xmlns:p14="http://schemas.microsoft.com/office/powerpoint/2010/main" val="889243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F3FDFC-298D-42ED-BF48-ACF9C8661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962" y="523668"/>
            <a:ext cx="7423848" cy="318161"/>
          </a:xfrm>
        </p:spPr>
        <p:txBody>
          <a:bodyPr/>
          <a:lstStyle/>
          <a:p>
            <a:r>
              <a:rPr lang="he-IL" sz="3200" dirty="0"/>
              <a:t>                   והעץ היה מאושר</a:t>
            </a:r>
            <a:r>
              <a:rPr lang="he-IL" dirty="0"/>
              <a:t>?</a:t>
            </a:r>
          </a:p>
        </p:txBody>
      </p:sp>
      <p:pic>
        <p:nvPicPr>
          <p:cNvPr id="1026" name="Picture 2" descr="צילום הספר העץ הנדיב">
            <a:extLst>
              <a:ext uri="{FF2B5EF4-FFF2-40B4-BE49-F238E27FC236}">
                <a16:creationId xmlns:a16="http://schemas.microsoft.com/office/drawing/2014/main" id="{899C46F1-3268-429F-8CF0-5382E4B06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954" y="1673680"/>
            <a:ext cx="4465864" cy="446586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931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CBD59-5243-4D0D-AB68-3F84887AC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962" y="660400"/>
            <a:ext cx="7423848" cy="318161"/>
          </a:xfrm>
        </p:spPr>
        <p:txBody>
          <a:bodyPr/>
          <a:lstStyle/>
          <a:p>
            <a:r>
              <a:rPr lang="he-IL" sz="3200" dirty="0"/>
              <a:t>         לשם מה קיימים יתושים בעולם?</a:t>
            </a:r>
          </a:p>
        </p:txBody>
      </p:sp>
      <p:pic>
        <p:nvPicPr>
          <p:cNvPr id="2050" name="Picture 2" descr="יתוש">
            <a:extLst>
              <a:ext uri="{FF2B5EF4-FFF2-40B4-BE49-F238E27FC236}">
                <a16:creationId xmlns:a16="http://schemas.microsoft.com/office/drawing/2014/main" id="{ADB66EF6-3BAE-495A-BAC5-40F05EBD2A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6"/>
          <a:stretch/>
        </p:blipFill>
        <p:spPr bwMode="auto">
          <a:xfrm>
            <a:off x="2339767" y="1519790"/>
            <a:ext cx="5976917" cy="440203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CA28BF-E745-4F7A-98F1-84425B7EAE9E}"/>
              </a:ext>
            </a:extLst>
          </p:cNvPr>
          <p:cNvSpPr txBox="1"/>
          <p:nvPr/>
        </p:nvSpPr>
        <p:spPr>
          <a:xfrm>
            <a:off x="4107627" y="6012934"/>
            <a:ext cx="24411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dirty="0"/>
              <a:t>צילום:</a:t>
            </a:r>
            <a:r>
              <a:rPr lang="en-US" dirty="0"/>
              <a:t>@CanStockPhoto</a:t>
            </a:r>
            <a:endParaRPr lang="he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F8EC12-FF7D-4D26-8206-FD18C1D2A422}"/>
              </a:ext>
            </a:extLst>
          </p:cNvPr>
          <p:cNvSpPr txBox="1"/>
          <p:nvPr/>
        </p:nvSpPr>
        <p:spPr>
          <a:xfrm>
            <a:off x="2783840" y="6463059"/>
            <a:ext cx="43688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800" u="sng" spc="-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הרצאת </a:t>
            </a:r>
            <a:r>
              <a:rPr lang="en-US" sz="1800" u="sng" spc="-25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 TED </a:t>
            </a:r>
            <a:r>
              <a:rPr lang="he-IL" sz="1800" u="sng" spc="-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של הביולוג אי או וילסון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94611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אורז">
            <a:extLst>
              <a:ext uri="{FF2B5EF4-FFF2-40B4-BE49-F238E27FC236}">
                <a16:creationId xmlns:a16="http://schemas.microsoft.com/office/drawing/2014/main" id="{C33D5BD3-1C6E-4906-8353-DA498ABFBD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7"/>
          <a:stretch/>
        </p:blipFill>
        <p:spPr bwMode="auto">
          <a:xfrm>
            <a:off x="2017486" y="1355725"/>
            <a:ext cx="6946899" cy="45515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אורז">
            <a:extLst>
              <a:ext uri="{FF2B5EF4-FFF2-40B4-BE49-F238E27FC236}">
                <a16:creationId xmlns:a16="http://schemas.microsoft.com/office/drawing/2014/main" id="{0FB1DCFB-B631-4384-B5C0-A2A11950D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9"/>
          <a:stretch/>
        </p:blipFill>
        <p:spPr bwMode="auto">
          <a:xfrm>
            <a:off x="5230585" y="4634593"/>
            <a:ext cx="3429000" cy="22234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5FD539-7691-443A-B5FA-631A60A63EFC}"/>
              </a:ext>
            </a:extLst>
          </p:cNvPr>
          <p:cNvSpPr txBox="1"/>
          <p:nvPr/>
        </p:nvSpPr>
        <p:spPr>
          <a:xfrm>
            <a:off x="2130804" y="6464887"/>
            <a:ext cx="29796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dirty="0"/>
              <a:t>צילומים:</a:t>
            </a:r>
            <a:r>
              <a:rPr lang="en-US" dirty="0"/>
              <a:t>@CanStockPhoto</a:t>
            </a:r>
            <a:endParaRPr lang="he-IL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64392E1-24E4-4F95-A1F2-7DF803390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632525"/>
            <a:ext cx="8026400" cy="318161"/>
          </a:xfrm>
        </p:spPr>
        <p:txBody>
          <a:bodyPr/>
          <a:lstStyle/>
          <a:p>
            <a:pPr rtl="1"/>
            <a:r>
              <a:rPr lang="he-IL" sz="3200" dirty="0"/>
              <a:t>חשיבותו של המגוון הביולוגי - המקרה של האורז</a:t>
            </a:r>
          </a:p>
        </p:txBody>
      </p:sp>
    </p:spTree>
    <p:extLst>
      <p:ext uri="{BB962C8B-B14F-4D97-AF65-F5344CB8AC3E}">
        <p14:creationId xmlns:p14="http://schemas.microsoft.com/office/powerpoint/2010/main" val="1155245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10811</TotalTime>
  <Words>355</Words>
  <Application>Microsoft Office PowerPoint</Application>
  <PresentationFormat>‫הצגה על המסך (4:3)</PresentationFormat>
  <Paragraphs>56</Paragraphs>
  <Slides>19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19</vt:i4>
      </vt:variant>
    </vt:vector>
  </HeadingPairs>
  <TitlesOfParts>
    <vt:vector size="28" baseType="lpstr">
      <vt:lpstr>Arial</vt:lpstr>
      <vt:lpstr>Assistant</vt:lpstr>
      <vt:lpstr>Calibri</vt:lpstr>
      <vt:lpstr>Calibri Light</vt:lpstr>
      <vt:lpstr>Helvetica</vt:lpstr>
      <vt:lpstr>Open Sans</vt:lpstr>
      <vt:lpstr>Office Theme</vt:lpstr>
      <vt:lpstr>עיצוב מותאם אישית</vt:lpstr>
      <vt:lpstr>1_עיצוב מותאם אישית</vt:lpstr>
      <vt:lpstr> שירותי המערכת האקולוגית והאיומים עליה</vt:lpstr>
      <vt:lpstr>מה הם השירותים שקיבלה משפחת קדמוני מן המערכת האקולוגית?</vt:lpstr>
      <vt:lpstr>מה הם השירותים שקיבלה "משפחה מודרנית" מן המערכת האקולוגית?</vt:lpstr>
      <vt:lpstr>מהם שירותי המערכת האקולוגית?</vt:lpstr>
      <vt:lpstr>שירותי המערכת האקולוגית</vt:lpstr>
      <vt:lpstr>                 סוגי שירותי המערכת</vt:lpstr>
      <vt:lpstr>                   והעץ היה מאושר?</vt:lpstr>
      <vt:lpstr>         לשם מה קיימים יתושים בעולם?</vt:lpstr>
      <vt:lpstr>חשיבותו של המגוון הביולוגי - המקרה של האורז</vt:lpstr>
      <vt:lpstr>                  תעלומת איי הפסחא</vt:lpstr>
      <vt:lpstr>           פרשת האי נאורו</vt:lpstr>
      <vt:lpstr>           הניסוי השאפתני של "ביוספירה 2"</vt:lpstr>
      <vt:lpstr>ובינתיים, בישראל</vt:lpstr>
      <vt:lpstr>           מקרה בוחן: מגרש כדורגל בבית ג'אן</vt:lpstr>
      <vt:lpstr>אל המעיין</vt:lpstr>
      <vt:lpstr>הפרעות לשירותי המערכת האקולוגית</vt:lpstr>
      <vt:lpstr>                     פסולת ימית</vt:lpstr>
      <vt:lpstr>גישת "שירותי המערכת" – יתרונות וחסרונות</vt:lpstr>
      <vt:lpstr>תודה רבה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זיהום אור</dc:title>
  <dc:creator>Orit Engelberg</dc:creator>
  <cp:lastModifiedBy>גילה גרטל</cp:lastModifiedBy>
  <cp:revision>221</cp:revision>
  <dcterms:created xsi:type="dcterms:W3CDTF">2019-06-25T14:14:35Z</dcterms:created>
  <dcterms:modified xsi:type="dcterms:W3CDTF">2023-11-13T10:16:50Z</dcterms:modified>
</cp:coreProperties>
</file>