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9"/>
  </p:notesMasterIdLst>
  <p:handoutMasterIdLst>
    <p:handoutMasterId r:id="rId30"/>
  </p:handoutMasterIdLst>
  <p:sldIdLst>
    <p:sldId id="256" r:id="rId4"/>
    <p:sldId id="257" r:id="rId5"/>
    <p:sldId id="271" r:id="rId6"/>
    <p:sldId id="258" r:id="rId7"/>
    <p:sldId id="276" r:id="rId8"/>
    <p:sldId id="284" r:id="rId9"/>
    <p:sldId id="259" r:id="rId10"/>
    <p:sldId id="285" r:id="rId11"/>
    <p:sldId id="266" r:id="rId12"/>
    <p:sldId id="296" r:id="rId13"/>
    <p:sldId id="297" r:id="rId14"/>
    <p:sldId id="272" r:id="rId15"/>
    <p:sldId id="294" r:id="rId16"/>
    <p:sldId id="268" r:id="rId17"/>
    <p:sldId id="278" r:id="rId18"/>
    <p:sldId id="260" r:id="rId19"/>
    <p:sldId id="286" r:id="rId20"/>
    <p:sldId id="287" r:id="rId21"/>
    <p:sldId id="288" r:id="rId22"/>
    <p:sldId id="292" r:id="rId23"/>
    <p:sldId id="293" r:id="rId24"/>
    <p:sldId id="295" r:id="rId25"/>
    <p:sldId id="281" r:id="rId26"/>
    <p:sldId id="291" r:id="rId27"/>
    <p:sldId id="265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5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258"/>
    <a:srgbClr val="B59CC6"/>
    <a:srgbClr val="E87159"/>
    <a:srgbClr val="49BDF0"/>
    <a:srgbClr val="E76D1A"/>
    <a:srgbClr val="EB7255"/>
    <a:srgbClr val="EB7154"/>
    <a:srgbClr val="B8D82B"/>
    <a:srgbClr val="004437"/>
    <a:srgbClr val="2041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2" autoAdjust="0"/>
    <p:restoredTop sz="94676" autoAdjust="0"/>
  </p:normalViewPr>
  <p:slideViewPr>
    <p:cSldViewPr snapToGrid="0" showGuides="1">
      <p:cViewPr varScale="1">
        <p:scale>
          <a:sx n="117" d="100"/>
          <a:sy n="117" d="100"/>
        </p:scale>
        <p:origin x="1374" y="84"/>
      </p:cViewPr>
      <p:guideLst>
        <p:guide orient="horz" pos="2160"/>
        <p:guide pos="55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DA2AD2-E159-493C-B36B-56A56D87A572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ACF21D-9888-4C21-B75E-8DCB990ECD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979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C3AE5-A434-4F95-8D28-093488A647E5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CBC8D-DB39-46D7-9837-478B9C6F3B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87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2526861"/>
            <a:ext cx="9144000" cy="3228988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64368" y="1266092"/>
            <a:ext cx="4026877" cy="713434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ראשית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9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6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026" name="Picture 2" descr="G:\שיווק\איורים\איורים ים\איורים ים\איורים-ים-23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921"/>
          <a:stretch/>
        </p:blipFill>
        <p:spPr bwMode="auto">
          <a:xfrm>
            <a:off x="0" y="5322013"/>
            <a:ext cx="2825393" cy="153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283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026" name="Picture 2" descr="G:\שיווק\איורים\איורים ים\איורים ים\איורים-ים-1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174" r="-4390"/>
          <a:stretch/>
        </p:blipFill>
        <p:spPr bwMode="auto">
          <a:xfrm>
            <a:off x="0" y="4878388"/>
            <a:ext cx="2629431" cy="1979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474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7170" name="Picture 2" descr="G:\שיווק\איורים\איורים PNG\IURIM-49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66" y="4443361"/>
            <a:ext cx="2322165" cy="1484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548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6146" name="Picture 2" descr="G:\שיווק\איורים\איורים PNG\IURIM-45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3585680"/>
            <a:ext cx="1639052" cy="234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77944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88"/>
          <a:stretch/>
        </p:blipFill>
        <p:spPr>
          <a:xfrm>
            <a:off x="1100664" y="4594835"/>
            <a:ext cx="2160000" cy="13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94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3074" name="Picture 2" descr="G:\שיווק\איורים\איורים ים\איורים ים\איורים-ים-22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" y="4865954"/>
            <a:ext cx="3063991" cy="108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47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644" y="3784223"/>
            <a:ext cx="2160000" cy="21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189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1026" name="Picture 2" descr="G:\שיווק\איורים\איורים PNG\איורים עיבוד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82" b="26336"/>
          <a:stretch/>
        </p:blipFill>
        <p:spPr bwMode="auto">
          <a:xfrm>
            <a:off x="0" y="4214276"/>
            <a:ext cx="4244874" cy="1724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1213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5122" name="Picture 2" descr="G:\שיווק\איורים\איורים PNG\IURIM-36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213688"/>
            <a:ext cx="3130831" cy="172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661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2051" name="Picture 3" descr="G:\שיווק\איורים\איורים PNG\IURIM-41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103456"/>
            <a:ext cx="2075193" cy="183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724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8194" name="Picture 2" descr="G:\שיווק\איורים\איורים PNG\IURIM-67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0275" y="4428161"/>
            <a:ext cx="1643864" cy="242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6349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2050" name="Picture 2" descr="G:\שיווק\איורים\איורים ים\איורים ים\איורים-ים-3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4356374"/>
            <a:ext cx="3092521" cy="157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50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7603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859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F8E258"/>
                </a:solidFill>
                <a:cs typeface="+mn-cs"/>
              </a:defRPr>
            </a:lvl1pPr>
          </a:lstStyle>
          <a:p>
            <a:r>
              <a:rPr lang="he-IL" dirty="0"/>
              <a:t>שער משנה (חוצץ)</a:t>
            </a:r>
            <a:endParaRPr lang="en-GB" dirty="0"/>
          </a:p>
        </p:txBody>
      </p:sp>
      <p:pic>
        <p:nvPicPr>
          <p:cNvPr id="4098" name="Picture 2" descr="G:\שיווק\איורים\איורים PNG\IURIM-24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4513495"/>
            <a:ext cx="2553377" cy="142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235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69924" y="1902525"/>
            <a:ext cx="5500886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49BDF0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1216025"/>
            <a:ext cx="3084513" cy="5641975"/>
          </a:xfrm>
        </p:spPr>
        <p:txBody>
          <a:bodyPr/>
          <a:lstStyle/>
          <a:p>
            <a:r>
              <a:rPr lang="he-IL" dirty="0"/>
              <a:t>תמונה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1926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21188" y="1902525"/>
            <a:ext cx="4449622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970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21695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r" rtl="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rtl="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rtl="1"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F67324-640D-4096-A064-2E620FA618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507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58890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87056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187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342519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934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782994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81055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1325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89827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3389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26606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24768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47CA76F-CF7A-45DE-B899-6F71CFE16570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12E914-4662-470B-87B8-D23E92BC0AC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44903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133692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039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2050" name="Picture 2" descr="G:\שיווק\איורים\איורים PNG\IURIM-40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271" y="4634857"/>
            <a:ext cx="2327061" cy="222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289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422935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211157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716541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31243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95899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1764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31248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6384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EAB19-EB0F-4CCD-9F6C-9001C22AE814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565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59CC6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98000"/>
            <a:ext cx="2049882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84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20" y="4698000"/>
            <a:ext cx="214278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93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3074" name="Picture 2" descr="G:\שיווק\איורים\איורים PNG\IURIM-46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303839"/>
            <a:ext cx="2638097" cy="155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200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EB7255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0274" y="5430160"/>
            <a:ext cx="2438948" cy="143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407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962" y="1902525"/>
            <a:ext cx="7423848" cy="318161"/>
          </a:xfrm>
        </p:spPr>
        <p:txBody>
          <a:bodyPr>
            <a:noAutofit/>
          </a:bodyPr>
          <a:lstStyle>
            <a:lvl1pPr algn="r">
              <a:defRPr sz="3800" b="1">
                <a:solidFill>
                  <a:srgbClr val="B8D82B"/>
                </a:solidFill>
                <a:cs typeface="+mn-cs"/>
              </a:defRPr>
            </a:lvl1pPr>
          </a:lstStyle>
          <a:p>
            <a:r>
              <a:rPr lang="he-IL" dirty="0"/>
              <a:t>כותרת לדוגמה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541573" y="2262383"/>
            <a:ext cx="5329237" cy="523875"/>
          </a:xfrm>
        </p:spPr>
        <p:txBody>
          <a:bodyPr/>
          <a:lstStyle>
            <a:lvl1pPr marL="0" indent="0" algn="r" rtl="1">
              <a:buNone/>
              <a:defRPr sz="2800"/>
            </a:lvl1pPr>
          </a:lstStyle>
          <a:p>
            <a:r>
              <a:rPr lang="he-IL" sz="1700" b="1" dirty="0">
                <a:solidFill>
                  <a:srgbClr val="004437"/>
                </a:solidFill>
              </a:rPr>
              <a:t>כותרת משנה לדוגמה</a:t>
            </a:r>
            <a:endParaRPr lang="en-GB" sz="1700" b="1" dirty="0">
              <a:solidFill>
                <a:srgbClr val="004437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682" y="5505668"/>
            <a:ext cx="2160000" cy="135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053D9-701C-444A-8C64-AAC652109DAE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7385396" y="6033247"/>
            <a:ext cx="1758604" cy="824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118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713" r:id="rId4"/>
    <p:sldLayoutId id="2147483674" r:id="rId5"/>
    <p:sldLayoutId id="2147483682" r:id="rId6"/>
    <p:sldLayoutId id="2147483714" r:id="rId7"/>
    <p:sldLayoutId id="2147483709" r:id="rId8"/>
    <p:sldLayoutId id="2147483683" r:id="rId9"/>
    <p:sldLayoutId id="2147483712" r:id="rId10"/>
    <p:sldLayoutId id="2147483708" r:id="rId11"/>
    <p:sldLayoutId id="2147483675" r:id="rId12"/>
    <p:sldLayoutId id="2147483717" r:id="rId13"/>
    <p:sldLayoutId id="2147483676" r:id="rId14"/>
    <p:sldLayoutId id="2147483711" r:id="rId15"/>
    <p:sldLayoutId id="2147483677" r:id="rId16"/>
    <p:sldLayoutId id="2147483718" r:id="rId17"/>
    <p:sldLayoutId id="2147483716" r:id="rId18"/>
    <p:sldLayoutId id="2147483719" r:id="rId19"/>
    <p:sldLayoutId id="2147483710" r:id="rId20"/>
    <p:sldLayoutId id="2147483681" r:id="rId21"/>
    <p:sldLayoutId id="2147483715" r:id="rId22"/>
    <p:sldLayoutId id="2147483678" r:id="rId23"/>
    <p:sldLayoutId id="2147483679" r:id="rId24"/>
    <p:sldLayoutId id="2147483680" r:id="rId25"/>
    <p:sldLayoutId id="214748372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117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EAB19-EB0F-4CCD-9F6C-9001C22AE814}" type="datetimeFigureOut">
              <a:rPr lang="he-IL" smtClean="0"/>
              <a:t>י"ד/חשון/תש"פ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17A60-298F-4965-8A94-E6694E971BB8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4332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9.emf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D41rLdCTfc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youtu.be/t30vJ8T_LmY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s://www.jimrichardsonphotography.com/index" TargetMode="Externa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://www.isees.org.il/committee/light-pollution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users/RitaE-19628/?utm_source=link-attribution&amp;utm_medium=referral&amp;utm_campaign=image&amp;utm_content=2729608" TargetMode="External"/><Relationship Id="rId13" Type="http://schemas.openxmlformats.org/officeDocument/2006/relationships/hyperlink" Target="https://pixabay.com/?utm_source=link-attribution&amp;utm_medium=referral&amp;utm_campaign=image&amp;utm_content=464655" TargetMode="External"/><Relationship Id="rId3" Type="http://schemas.openxmlformats.org/officeDocument/2006/relationships/hyperlink" Target="https://commons.wikimedia.org/wiki/Alfred_T._Palmer" TargetMode="External"/><Relationship Id="rId7" Type="http://schemas.openxmlformats.org/officeDocument/2006/relationships/image" Target="../media/image46.jpeg"/><Relationship Id="rId12" Type="http://schemas.openxmlformats.org/officeDocument/2006/relationships/hyperlink" Target="https://pixabay.com/users/geralt-9301/?utm_source=link-attribution&amp;utm_medium=referral&amp;utm_campaign=image&amp;utm_content=464655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ixabay.com/?utm_source=link-attribution&amp;utm_medium=referral&amp;utm_campaign=image&amp;utm_content=1603644" TargetMode="External"/><Relationship Id="rId11" Type="http://schemas.openxmlformats.org/officeDocument/2006/relationships/image" Target="../media/image48.jpg"/><Relationship Id="rId5" Type="http://schemas.openxmlformats.org/officeDocument/2006/relationships/hyperlink" Target="https://pixabay.com/users/Rilsonav-1824615/?utm_source=link-attribution&amp;utm_medium=referral&amp;utm_campaign=image&amp;utm_content=1603644" TargetMode="External"/><Relationship Id="rId10" Type="http://schemas.openxmlformats.org/officeDocument/2006/relationships/image" Target="../media/image47.jpg"/><Relationship Id="rId4" Type="http://schemas.openxmlformats.org/officeDocument/2006/relationships/image" Target="../media/image45.jpeg"/><Relationship Id="rId9" Type="http://schemas.openxmlformats.org/officeDocument/2006/relationships/hyperlink" Target="https://pixabay.com/?utm_source=link-attribution&amp;utm_medium=referral&amp;utm_campaign=image&amp;utm_content=272960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epskywatch.com/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hyperlink" Target="https://www.parks.org.il/new/%d7%9e%d7%9b%d7%aa%d7%a9-%d7%a8%d7%9e%d7%95%d7%9f-%d7%a9%d7%9e%d7%95%d7%a8%d7%aa-%d7%98%d7%91%d7%a2-%d7%90%d7%95%d7%a8-%d7%9b%d7%95%d7%9b%d7%91%d7%99%d7%9d-%d7%91%d7%99%d7%a0%d7%9c%d7%90%d7%95%d7%9e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5990253" y="1266092"/>
            <a:ext cx="2718437" cy="713434"/>
          </a:xfrm>
        </p:spPr>
        <p:txBody>
          <a:bodyPr>
            <a:normAutofit fontScale="90000"/>
          </a:bodyPr>
          <a:lstStyle/>
          <a:p>
            <a:pPr algn="r"/>
            <a:r>
              <a:rPr lang="he-IL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זיהום אור</a:t>
            </a:r>
            <a:endParaRPr lang="en-GB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542232"/>
            <a:ext cx="2116613" cy="180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F1919B-46D6-40FB-A095-46A91AB3A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2016"/>
            <a:ext cx="9144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9595C-D90A-4753-9C56-323427878184}"/>
              </a:ext>
            </a:extLst>
          </p:cNvPr>
          <p:cNvSpPr txBox="1"/>
          <p:nvPr/>
        </p:nvSpPr>
        <p:spPr>
          <a:xfrm>
            <a:off x="93304" y="6102224"/>
            <a:ext cx="4236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u="sng" dirty="0">
                <a:solidFill>
                  <a:schemeClr val="bg1"/>
                </a:solidFill>
              </a:rPr>
              <a:t>Data</a:t>
            </a:r>
            <a:r>
              <a:rPr lang="en-US" sz="1200" dirty="0">
                <a:solidFill>
                  <a:schemeClr val="bg1"/>
                </a:solidFill>
              </a:rPr>
              <a:t>: Marc Imhoff/NASA GSFC, Christopher </a:t>
            </a:r>
            <a:r>
              <a:rPr lang="en-US" sz="1200" dirty="0" err="1">
                <a:solidFill>
                  <a:schemeClr val="bg1"/>
                </a:solidFill>
              </a:rPr>
              <a:t>Elvidge</a:t>
            </a:r>
            <a:r>
              <a:rPr lang="en-US" sz="1200" dirty="0">
                <a:solidFill>
                  <a:schemeClr val="bg1"/>
                </a:solidFill>
              </a:rPr>
              <a:t>/NOAA NGDC 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u="sng" dirty="0">
                <a:solidFill>
                  <a:schemeClr val="bg1"/>
                </a:solidFill>
              </a:rPr>
              <a:t>Image</a:t>
            </a:r>
            <a:r>
              <a:rPr lang="en-US" sz="1200" dirty="0">
                <a:solidFill>
                  <a:schemeClr val="bg1"/>
                </a:solidFill>
              </a:rPr>
              <a:t>: Craig Mayhew and Robert </a:t>
            </a:r>
            <a:r>
              <a:rPr lang="en-US" sz="1200" dirty="0" err="1">
                <a:solidFill>
                  <a:schemeClr val="bg1"/>
                </a:solidFill>
              </a:rPr>
              <a:t>Simmon</a:t>
            </a:r>
            <a:r>
              <a:rPr lang="en-US" sz="1200" dirty="0">
                <a:solidFill>
                  <a:schemeClr val="bg1"/>
                </a:solidFill>
              </a:rPr>
              <a:t>/NASA GSFC</a:t>
            </a:r>
          </a:p>
          <a:p>
            <a:r>
              <a:rPr lang="en-US" sz="1200" dirty="0">
                <a:solidFill>
                  <a:schemeClr val="bg1"/>
                </a:solidFill>
              </a:rPr>
              <a:t>1994 - 1995</a:t>
            </a:r>
          </a:p>
        </p:txBody>
      </p:sp>
    </p:spTree>
    <p:extLst>
      <p:ext uri="{BB962C8B-B14F-4D97-AF65-F5344CB8AC3E}">
        <p14:creationId xmlns:p14="http://schemas.microsoft.com/office/powerpoint/2010/main" val="2876715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45F59-3CB6-4E75-9509-CA193CC49E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41573" y="1338551"/>
            <a:ext cx="5329237" cy="523875"/>
          </a:xfrm>
        </p:spPr>
        <p:txBody>
          <a:bodyPr/>
          <a:lstStyle/>
          <a:p>
            <a:r>
              <a:rPr lang="he-IL" dirty="0"/>
              <a:t>השפעת זיהום אור על שטחים טבעיים</a:t>
            </a:r>
          </a:p>
          <a:p>
            <a:endParaRPr lang="en-US" dirty="0"/>
          </a:p>
        </p:txBody>
      </p:sp>
      <p:sp>
        <p:nvSpPr>
          <p:cNvPr id="4" name="חץ מכופף 17">
            <a:extLst>
              <a:ext uri="{FF2B5EF4-FFF2-40B4-BE49-F238E27FC236}">
                <a16:creationId xmlns:a16="http://schemas.microsoft.com/office/drawing/2014/main" id="{7001EE3E-1161-4382-8A26-A05C2BAC0E3E}"/>
              </a:ext>
            </a:extLst>
          </p:cNvPr>
          <p:cNvSpPr/>
          <p:nvPr/>
        </p:nvSpPr>
        <p:spPr>
          <a:xfrm>
            <a:off x="5464168" y="2551711"/>
            <a:ext cx="764016" cy="673537"/>
          </a:xfrm>
          <a:prstGeom prst="bentArrow">
            <a:avLst/>
          </a:prstGeom>
          <a:solidFill>
            <a:srgbClr val="FFFF00"/>
          </a:solidFill>
          <a:scene3d>
            <a:camera prst="orthographicFront">
              <a:rot lat="0" lon="11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5" name="חץ מכופף 3">
            <a:extLst>
              <a:ext uri="{FF2B5EF4-FFF2-40B4-BE49-F238E27FC236}">
                <a16:creationId xmlns:a16="http://schemas.microsoft.com/office/drawing/2014/main" id="{B5C771B2-8E5B-4197-B6FF-6BE571180889}"/>
              </a:ext>
            </a:extLst>
          </p:cNvPr>
          <p:cNvSpPr/>
          <p:nvPr/>
        </p:nvSpPr>
        <p:spPr>
          <a:xfrm>
            <a:off x="2800350" y="2479768"/>
            <a:ext cx="763588" cy="673100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8475B2-E82B-4526-9A0B-BA0A891D3055}"/>
              </a:ext>
            </a:extLst>
          </p:cNvPr>
          <p:cNvSpPr/>
          <p:nvPr/>
        </p:nvSpPr>
        <p:spPr>
          <a:xfrm rot="167309">
            <a:off x="2020454" y="2624733"/>
            <a:ext cx="4959075" cy="1795653"/>
          </a:xfrm>
          <a:prstGeom prst="rect">
            <a:avLst/>
          </a:prstGeom>
          <a:gradFill flip="none" rotWithShape="1">
            <a:gsLst>
              <a:gs pos="42000">
                <a:srgbClr val="13F94A"/>
              </a:gs>
              <a:gs pos="8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50000" t="50000" r="50000" b="50000"/>
            </a:path>
            <a:tileRect/>
          </a:gradFill>
          <a:scene3d>
            <a:camera prst="perspectiveRelaxed"/>
            <a:lightRig rig="threePt" dir="t"/>
          </a:scene3d>
          <a:sp3d>
            <a:bevelT w="57150"/>
            <a:bevelB w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68B951-C8AB-4569-8413-9BEC12E492DB}"/>
              </a:ext>
            </a:extLst>
          </p:cNvPr>
          <p:cNvSpPr/>
          <p:nvPr/>
        </p:nvSpPr>
        <p:spPr>
          <a:xfrm rot="984616">
            <a:off x="984365" y="2397808"/>
            <a:ext cx="1051140" cy="1795653"/>
          </a:xfrm>
          <a:prstGeom prst="rect">
            <a:avLst/>
          </a:prstGeom>
          <a:solidFill>
            <a:srgbClr val="FF0000"/>
          </a:solidFill>
          <a:scene3d>
            <a:camera prst="perspectiveRelaxed"/>
            <a:lightRig rig="threePt" dir="t"/>
          </a:scene3d>
          <a:sp3d>
            <a:bevelT w="57150"/>
            <a:bevelB w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21709-C380-434E-B071-A4AD5B381F09}"/>
              </a:ext>
            </a:extLst>
          </p:cNvPr>
          <p:cNvSpPr/>
          <p:nvPr/>
        </p:nvSpPr>
        <p:spPr>
          <a:xfrm rot="167309">
            <a:off x="2020455" y="2624732"/>
            <a:ext cx="4959075" cy="1795653"/>
          </a:xfrm>
          <a:prstGeom prst="rect">
            <a:avLst/>
          </a:prstGeom>
          <a:solidFill>
            <a:srgbClr val="13F94A"/>
          </a:solidFill>
          <a:scene3d>
            <a:camera prst="perspectiveRelaxed"/>
            <a:lightRig rig="threePt" dir="t"/>
          </a:scene3d>
          <a:sp3d>
            <a:bevelT w="57150"/>
            <a:bevelB w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white"/>
              </a:solidFill>
            </a:endParaRPr>
          </a:p>
        </p:txBody>
      </p:sp>
      <p:pic>
        <p:nvPicPr>
          <p:cNvPr id="10" name="Picture 2" descr="http://www.allfreevectors.com/images/Free%20Vector%20Pinetree%20Forest3838.jpg">
            <a:extLst>
              <a:ext uri="{FF2B5EF4-FFF2-40B4-BE49-F238E27FC236}">
                <a16:creationId xmlns:a16="http://schemas.microsoft.com/office/drawing/2014/main" id="{C05A5E98-DACE-4994-BBAC-4AFB23548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2227263" y="2979831"/>
            <a:ext cx="45339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Lamp Outline Clip Art">
            <a:extLst>
              <a:ext uri="{FF2B5EF4-FFF2-40B4-BE49-F238E27FC236}">
                <a16:creationId xmlns:a16="http://schemas.microsoft.com/office/drawing/2014/main" id="{1D063628-02B5-4705-93B7-081194F7B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48856">
            <a:off x="1609725" y="2348006"/>
            <a:ext cx="123031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1E635F60-581C-493D-9637-A7857FDBF85C}"/>
              </a:ext>
            </a:extLst>
          </p:cNvPr>
          <p:cNvSpPr/>
          <p:nvPr/>
        </p:nvSpPr>
        <p:spPr>
          <a:xfrm rot="20987798">
            <a:off x="6954979" y="2632391"/>
            <a:ext cx="1051140" cy="1795653"/>
          </a:xfrm>
          <a:prstGeom prst="rect">
            <a:avLst/>
          </a:prstGeom>
          <a:solidFill>
            <a:srgbClr val="FF0000"/>
          </a:solidFill>
          <a:scene3d>
            <a:camera prst="perspectiveRelaxed"/>
            <a:lightRig rig="threePt" dir="t"/>
          </a:scene3d>
          <a:sp3d>
            <a:bevelT w="57150"/>
            <a:bevelB w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white"/>
              </a:solidFill>
            </a:endParaRPr>
          </a:p>
        </p:txBody>
      </p:sp>
      <p:pic>
        <p:nvPicPr>
          <p:cNvPr id="13" name="Picture 2" descr="Lamp Outline Clip Art">
            <a:extLst>
              <a:ext uri="{FF2B5EF4-FFF2-40B4-BE49-F238E27FC236}">
                <a16:creationId xmlns:a16="http://schemas.microsoft.com/office/drawing/2014/main" id="{23F2842A-3261-439E-8531-6EFDC424F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88922" flipH="1" flipV="1">
            <a:off x="6149731" y="2496473"/>
            <a:ext cx="1210875" cy="121399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מלבן 1">
            <a:extLst>
              <a:ext uri="{FF2B5EF4-FFF2-40B4-BE49-F238E27FC236}">
                <a16:creationId xmlns:a16="http://schemas.microsoft.com/office/drawing/2014/main" id="{AE951E9C-4DF7-481C-B0DF-8ACB8827C6C6}"/>
              </a:ext>
            </a:extLst>
          </p:cNvPr>
          <p:cNvSpPr/>
          <p:nvPr/>
        </p:nvSpPr>
        <p:spPr>
          <a:xfrm rot="180000">
            <a:off x="2106613" y="2917918"/>
            <a:ext cx="1243012" cy="112395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srgbClr val="FFFFFF"/>
              </a:solidFill>
            </a:endParaRPr>
          </a:p>
        </p:txBody>
      </p:sp>
      <p:sp>
        <p:nvSpPr>
          <p:cNvPr id="15" name="מלבן 12">
            <a:extLst>
              <a:ext uri="{FF2B5EF4-FFF2-40B4-BE49-F238E27FC236}">
                <a16:creationId xmlns:a16="http://schemas.microsoft.com/office/drawing/2014/main" id="{06E0E01F-E31F-440C-A7F6-6805C3FFCDAA}"/>
              </a:ext>
            </a:extLst>
          </p:cNvPr>
          <p:cNvSpPr/>
          <p:nvPr/>
        </p:nvSpPr>
        <p:spPr>
          <a:xfrm rot="180000">
            <a:off x="5292725" y="3073493"/>
            <a:ext cx="1482725" cy="112236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BA9113-DD62-45DD-A980-CD125EF58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4233956"/>
            <a:ext cx="715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e-IL" sz="2400" b="1">
                <a:solidFill>
                  <a:srgbClr val="000000"/>
                </a:solidFill>
              </a:rPr>
              <a:t>עקה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CC7129-8199-43FA-B26E-D1ACC9E6E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700" y="4233956"/>
            <a:ext cx="715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e-IL" sz="2400" b="1">
                <a:solidFill>
                  <a:srgbClr val="000000"/>
                </a:solidFill>
              </a:rPr>
              <a:t>עקה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ED630F-E23B-4EAC-8391-52F70BDC3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13" y="4881656"/>
            <a:ext cx="5902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e-IL" sz="2400" b="1">
                <a:solidFill>
                  <a:srgbClr val="000000"/>
                </a:solidFill>
              </a:rPr>
              <a:t>מוקד חדירה של מזיקים, מחלות, מינים פולשים</a:t>
            </a: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1A0311E1-237D-4EE0-B9A6-E1C1A786CC3E}"/>
              </a:ext>
            </a:extLst>
          </p:cNvPr>
          <p:cNvSpPr/>
          <p:nvPr/>
        </p:nvSpPr>
        <p:spPr>
          <a:xfrm>
            <a:off x="4105873" y="6394223"/>
            <a:ext cx="53637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400" dirty="0"/>
              <a:t>מקור: האגודה הישראלית לאקולוגיה ומדעי הסביבה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BB0AA868-C80E-4988-956A-7A87C392E3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317" y="5837570"/>
            <a:ext cx="1885225" cy="9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53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חץ מכופף 17"/>
          <p:cNvSpPr/>
          <p:nvPr/>
        </p:nvSpPr>
        <p:spPr>
          <a:xfrm>
            <a:off x="5464168" y="3475543"/>
            <a:ext cx="764016" cy="673537"/>
          </a:xfrm>
          <a:prstGeom prst="bentArrow">
            <a:avLst/>
          </a:prstGeom>
          <a:solidFill>
            <a:srgbClr val="FFFF00"/>
          </a:solidFill>
          <a:scene3d>
            <a:camera prst="orthographicFront">
              <a:rot lat="0" lon="11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4" name="חץ מכופף 3"/>
          <p:cNvSpPr/>
          <p:nvPr/>
        </p:nvSpPr>
        <p:spPr>
          <a:xfrm>
            <a:off x="2800350" y="3403600"/>
            <a:ext cx="763588" cy="673100"/>
          </a:xfrm>
          <a:prstGeom prst="ben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e-IL" dirty="0">
                <a:cs typeface="+mn-cs"/>
              </a:rPr>
              <a:t>השפעת זיהום אור על שטחים טבעיים</a:t>
            </a:r>
          </a:p>
        </p:txBody>
      </p:sp>
      <p:sp>
        <p:nvSpPr>
          <p:cNvPr id="5" name="Rectangle 4"/>
          <p:cNvSpPr/>
          <p:nvPr/>
        </p:nvSpPr>
        <p:spPr>
          <a:xfrm rot="167309">
            <a:off x="2020454" y="3548565"/>
            <a:ext cx="4959075" cy="1795653"/>
          </a:xfrm>
          <a:prstGeom prst="rect">
            <a:avLst/>
          </a:prstGeom>
          <a:gradFill flip="none" rotWithShape="1">
            <a:gsLst>
              <a:gs pos="42000">
                <a:srgbClr val="13F94A"/>
              </a:gs>
              <a:gs pos="83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rect">
              <a:fillToRect l="50000" t="50000" r="50000" b="50000"/>
            </a:path>
            <a:tileRect/>
          </a:gradFill>
          <a:scene3d>
            <a:camera prst="perspectiveRelaxed"/>
            <a:lightRig rig="threePt" dir="t"/>
          </a:scene3d>
          <a:sp3d>
            <a:bevelT w="57150"/>
            <a:bevelB w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984616">
            <a:off x="984365" y="3321640"/>
            <a:ext cx="1051140" cy="1795653"/>
          </a:xfrm>
          <a:prstGeom prst="rect">
            <a:avLst/>
          </a:prstGeom>
          <a:solidFill>
            <a:srgbClr val="FF0000"/>
          </a:solidFill>
          <a:scene3d>
            <a:camera prst="perspectiveRelaxed"/>
            <a:lightRig rig="threePt" dir="t"/>
          </a:scene3d>
          <a:sp3d>
            <a:bevelT w="57150"/>
            <a:bevelB w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167309">
            <a:off x="2020455" y="3548564"/>
            <a:ext cx="4959075" cy="1795653"/>
          </a:xfrm>
          <a:prstGeom prst="rect">
            <a:avLst/>
          </a:prstGeom>
          <a:solidFill>
            <a:srgbClr val="13F94A"/>
          </a:solidFill>
          <a:scene3d>
            <a:camera prst="perspectiveRelaxed"/>
            <a:lightRig rig="threePt" dir="t"/>
          </a:scene3d>
          <a:sp3d>
            <a:bevelT w="57150"/>
            <a:bevelB w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white"/>
              </a:solidFill>
            </a:endParaRPr>
          </a:p>
        </p:txBody>
      </p:sp>
      <p:pic>
        <p:nvPicPr>
          <p:cNvPr id="323592" name="Picture 2" descr="http://www.allfreevectors.com/images/Free%20Vector%20Pinetree%20Forest3838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">
            <a:off x="2227263" y="3903663"/>
            <a:ext cx="45339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85" name="Picture 2" descr="Lamp Outline Clip 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48856">
            <a:off x="1609725" y="3271838"/>
            <a:ext cx="123031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7"/>
          <p:cNvSpPr/>
          <p:nvPr/>
        </p:nvSpPr>
        <p:spPr>
          <a:xfrm rot="20987798">
            <a:off x="6954979" y="3556223"/>
            <a:ext cx="1051140" cy="1795653"/>
          </a:xfrm>
          <a:prstGeom prst="rect">
            <a:avLst/>
          </a:prstGeom>
          <a:solidFill>
            <a:srgbClr val="FF0000"/>
          </a:solidFill>
          <a:scene3d>
            <a:camera prst="perspectiveRelaxed"/>
            <a:lightRig rig="threePt" dir="t"/>
          </a:scene3d>
          <a:sp3d>
            <a:bevelT w="57150"/>
            <a:bevelB w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prstClr val="white"/>
              </a:solidFill>
            </a:endParaRPr>
          </a:p>
        </p:txBody>
      </p:sp>
      <p:pic>
        <p:nvPicPr>
          <p:cNvPr id="10" name="Picture 2" descr="Lamp Outline Clip 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88922" flipH="1" flipV="1">
            <a:off x="6149731" y="3420305"/>
            <a:ext cx="1210875" cy="1213999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מלבן 1"/>
          <p:cNvSpPr/>
          <p:nvPr/>
        </p:nvSpPr>
        <p:spPr>
          <a:xfrm rot="180000">
            <a:off x="2106613" y="3841750"/>
            <a:ext cx="1243012" cy="1123950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srgbClr val="FFFFFF"/>
              </a:solidFill>
            </a:endParaRPr>
          </a:p>
        </p:txBody>
      </p:sp>
      <p:sp>
        <p:nvSpPr>
          <p:cNvPr id="13" name="מלבן 12"/>
          <p:cNvSpPr/>
          <p:nvPr/>
        </p:nvSpPr>
        <p:spPr>
          <a:xfrm rot="180000">
            <a:off x="5292725" y="3997325"/>
            <a:ext cx="1482725" cy="1122363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he-IL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41575" y="5157788"/>
            <a:ext cx="715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e-IL" sz="2400" b="1">
                <a:solidFill>
                  <a:srgbClr val="000000"/>
                </a:solidFill>
              </a:rPr>
              <a:t>עקה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27700" y="5157788"/>
            <a:ext cx="7159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e-IL" sz="2400" b="1">
                <a:solidFill>
                  <a:srgbClr val="000000"/>
                </a:solidFill>
              </a:rPr>
              <a:t>עקה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078053" y="5691928"/>
            <a:ext cx="5902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e-IL" sz="2400" b="1" dirty="0">
                <a:solidFill>
                  <a:srgbClr val="000000"/>
                </a:solidFill>
              </a:rPr>
              <a:t>מוקד חדירה של מזיקים, מחלות, מינים פולשים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92890B73-E2A2-4B2A-BF17-DA1A84B72222}"/>
              </a:ext>
            </a:extLst>
          </p:cNvPr>
          <p:cNvSpPr/>
          <p:nvPr/>
        </p:nvSpPr>
        <p:spPr>
          <a:xfrm>
            <a:off x="1656501" y="6426774"/>
            <a:ext cx="53637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1400" dirty="0"/>
              <a:t>מקור: האגודה הישראלית לאקולוגיה ומדעי הסביבה</a:t>
            </a:r>
          </a:p>
        </p:txBody>
      </p:sp>
      <p:pic>
        <p:nvPicPr>
          <p:cNvPr id="19" name="תמונה 18">
            <a:extLst>
              <a:ext uri="{FF2B5EF4-FFF2-40B4-BE49-F238E27FC236}">
                <a16:creationId xmlns:a16="http://schemas.microsoft.com/office/drawing/2014/main" id="{F13963DC-AA34-42E9-900D-EF4935A09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6" y="5899364"/>
            <a:ext cx="1885225" cy="9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5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3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4928CBD-2915-4B34-9654-0B45DAA03AA2}"/>
              </a:ext>
            </a:extLst>
          </p:cNvPr>
          <p:cNvGrpSpPr/>
          <p:nvPr/>
        </p:nvGrpSpPr>
        <p:grpSpPr>
          <a:xfrm>
            <a:off x="1884187" y="2341983"/>
            <a:ext cx="5029797" cy="3462003"/>
            <a:chOff x="1741311" y="1328048"/>
            <a:chExt cx="5952931" cy="46304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02A7DB2-F938-40B0-AA63-3428613285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311" y="1328048"/>
              <a:ext cx="5952931" cy="396862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612D09-2E19-4D10-96C1-920000B108A3}"/>
                </a:ext>
              </a:extLst>
            </p:cNvPr>
            <p:cNvSpPr txBox="1"/>
            <p:nvPr/>
          </p:nvSpPr>
          <p:spPr>
            <a:xfrm>
              <a:off x="2549693" y="5296056"/>
              <a:ext cx="2438633" cy="662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dirty="0"/>
                <a:t>אבקוע. </a:t>
              </a:r>
              <a:endParaRPr lang="en-US" dirty="0"/>
            </a:p>
            <a:p>
              <a:pPr algn="ctr" rtl="1"/>
              <a:r>
                <a:rPr lang="he-IL" sz="1200" dirty="0"/>
                <a:t>מקור: רשות הטבע והגנים</a:t>
              </a:r>
              <a:endParaRPr lang="en-US" sz="1200" dirty="0"/>
            </a:p>
          </p:txBody>
        </p:sp>
      </p:grp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46962" y="586909"/>
            <a:ext cx="7423848" cy="318161"/>
          </a:xfrm>
        </p:spPr>
        <p:txBody>
          <a:bodyPr/>
          <a:lstStyle/>
          <a:p>
            <a:r>
              <a:rPr lang="he-IL" dirty="0"/>
              <a:t>כיצד זיהום אור משפיע על האדם והסביבה?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547142" y="1451510"/>
            <a:ext cx="8049716" cy="1029460"/>
          </a:xfrm>
        </p:spPr>
        <p:txBody>
          <a:bodyPr>
            <a:normAutofit/>
          </a:bodyPr>
          <a:lstStyle/>
          <a:p>
            <a:r>
              <a:rPr lang="he-IL" sz="2400" dirty="0"/>
              <a:t>3. </a:t>
            </a:r>
            <a:r>
              <a:rPr lang="he-IL" dirty="0"/>
              <a:t>פגיעה בכושר הניווט – </a:t>
            </a:r>
          </a:p>
          <a:p>
            <a:r>
              <a:rPr lang="he-IL" sz="2000" dirty="0"/>
              <a:t>של אבקועים – צבי ים קטנים שזה עתה בקעו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50AB8A-B2FB-4138-8EF8-E8A687C98469}"/>
              </a:ext>
            </a:extLst>
          </p:cNvPr>
          <p:cNvSpPr/>
          <p:nvPr/>
        </p:nvSpPr>
        <p:spPr>
          <a:xfrm>
            <a:off x="4740152" y="5619320"/>
            <a:ext cx="4347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/>
            <a:r>
              <a:rPr lang="he-IL" dirty="0">
                <a:latin typeface="YouTube Noto"/>
                <a:hlinkClick r:id="rId3" tooltip="שתף את הקישור"/>
              </a:rPr>
              <a:t>סרטון הסברה על אבקועים, רשות הטבע והגנים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A0C2C2-F70E-476E-AC98-31263CDCF8D8}"/>
              </a:ext>
            </a:extLst>
          </p:cNvPr>
          <p:cNvSpPr/>
          <p:nvPr/>
        </p:nvSpPr>
        <p:spPr>
          <a:xfrm>
            <a:off x="5395401" y="6086662"/>
            <a:ext cx="33648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dirty="0">
                <a:latin typeface="YouTube Noto"/>
                <a:hlinkClick r:id="rId4" tooltip="שתף את הקישור"/>
              </a:rPr>
              <a:t>אבקועים עושים את דרכם לעבר הים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43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46962" y="586909"/>
            <a:ext cx="7423848" cy="318161"/>
          </a:xfrm>
        </p:spPr>
        <p:txBody>
          <a:bodyPr/>
          <a:lstStyle/>
          <a:p>
            <a:r>
              <a:rPr lang="he-IL" dirty="0"/>
              <a:t>כיצד זיהום אור משפיע על האדם והסביבה?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547142" y="1451510"/>
            <a:ext cx="8049716" cy="1029460"/>
          </a:xfrm>
        </p:spPr>
        <p:txBody>
          <a:bodyPr>
            <a:normAutofit/>
          </a:bodyPr>
          <a:lstStyle/>
          <a:p>
            <a:r>
              <a:rPr lang="he-IL" sz="2400" dirty="0"/>
              <a:t>3. </a:t>
            </a:r>
            <a:r>
              <a:rPr lang="he-IL" dirty="0"/>
              <a:t>פגיעה בכושר הניווט – </a:t>
            </a:r>
          </a:p>
          <a:p>
            <a:r>
              <a:rPr lang="he-IL" sz="2000" dirty="0"/>
              <a:t>של ציפורים במרחב העירוני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5361C9-84BA-428A-8A0F-C1FDB85980B2}"/>
              </a:ext>
            </a:extLst>
          </p:cNvPr>
          <p:cNvSpPr txBox="1"/>
          <p:nvPr/>
        </p:nvSpPr>
        <p:spPr>
          <a:xfrm>
            <a:off x="2607906" y="5201747"/>
            <a:ext cx="3928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endParaRPr lang="en-US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6E0F21AA-E3F8-43AD-AD0E-4F3D45C954FA}"/>
              </a:ext>
            </a:extLst>
          </p:cNvPr>
          <p:cNvSpPr txBox="1"/>
          <p:nvPr/>
        </p:nvSpPr>
        <p:spPr>
          <a:xfrm>
            <a:off x="1988004" y="5884434"/>
            <a:ext cx="551089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he-IL" dirty="0"/>
              <a:t>ציפורים שנתקעו בגורדי </a:t>
            </a:r>
            <a:r>
              <a:rPr lang="he-IL"/>
              <a:t>שחקים בקנדה.</a:t>
            </a:r>
            <a:br>
              <a:rPr lang="en-US" dirty="0"/>
            </a:br>
            <a:r>
              <a:rPr lang="he-IL" sz="1200" dirty="0"/>
              <a:t>צילום:</a:t>
            </a:r>
            <a:r>
              <a:rPr lang="en-US" sz="1200" dirty="0"/>
              <a:t> </a:t>
            </a:r>
            <a:r>
              <a:rPr lang="en-US" dirty="0">
                <a:hlinkClick r:id="rId2"/>
              </a:rPr>
              <a:t>Jim Richardson</a:t>
            </a:r>
            <a:endParaRPr lang="he-IL" dirty="0"/>
          </a:p>
          <a:p>
            <a:pPr algn="l" rtl="1"/>
            <a:endParaRPr lang="en-US" dirty="0"/>
          </a:p>
          <a:p>
            <a:pPr algn="r"/>
            <a:endParaRPr lang="he-IL" dirty="0"/>
          </a:p>
        </p:txBody>
      </p:sp>
      <p:pic>
        <p:nvPicPr>
          <p:cNvPr id="8" name="תמונה 7">
            <a:extLst>
              <a:ext uri="{FF2B5EF4-FFF2-40B4-BE49-F238E27FC236}">
                <a16:creationId xmlns:a16="http://schemas.microsoft.com/office/drawing/2014/main" id="{93623CCA-D6F9-47E3-8FA3-83AB36107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707" y="2383857"/>
            <a:ext cx="5276850" cy="349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612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446962" y="586907"/>
            <a:ext cx="7423848" cy="318161"/>
          </a:xfrm>
        </p:spPr>
        <p:txBody>
          <a:bodyPr/>
          <a:lstStyle/>
          <a:p>
            <a:r>
              <a:rPr lang="he-IL" dirty="0"/>
              <a:t>כיצד זיהום אור משפיע על האדם והסביבה?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4572000" y="1515934"/>
            <a:ext cx="4298810" cy="523875"/>
          </a:xfrm>
        </p:spPr>
        <p:txBody>
          <a:bodyPr/>
          <a:lstStyle/>
          <a:p>
            <a:r>
              <a:rPr lang="he-IL" dirty="0"/>
              <a:t>4. השפעה על רביית אלמוגים</a:t>
            </a:r>
            <a:endParaRPr lang="en-GB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6714E2-CFE3-49CC-95DD-1E94B5F25A86}"/>
              </a:ext>
            </a:extLst>
          </p:cNvPr>
          <p:cNvGrpSpPr/>
          <p:nvPr/>
        </p:nvGrpSpPr>
        <p:grpSpPr>
          <a:xfrm>
            <a:off x="4578225" y="2341983"/>
            <a:ext cx="4229877" cy="3695628"/>
            <a:chOff x="4410269" y="2341983"/>
            <a:chExt cx="4229877" cy="369562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749F410-70F5-483D-AA6C-0B4AC3EB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0269" y="2341983"/>
              <a:ext cx="4229877" cy="31724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B9E4E62-F8DC-41B3-8C9A-FA2EA69E4B78}"/>
                </a:ext>
              </a:extLst>
            </p:cNvPr>
            <p:cNvSpPr txBox="1"/>
            <p:nvPr/>
          </p:nvSpPr>
          <p:spPr>
            <a:xfrm>
              <a:off x="4621762" y="5514391"/>
              <a:ext cx="38068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1600" dirty="0"/>
                <a:t>אלמוגים בשונית המחסום הגדולה באוסטרליה.</a:t>
              </a:r>
              <a:br>
                <a:rPr lang="en-US" sz="1200" dirty="0"/>
              </a:br>
              <a:r>
                <a:rPr lang="he-IL" sz="1200" dirty="0"/>
                <a:t>צילום: </a:t>
              </a:r>
              <a:r>
                <a:rPr lang="en-US" sz="1200" dirty="0"/>
                <a:t>Toby Hudson</a:t>
              </a:r>
              <a:r>
                <a:rPr lang="he-IL" sz="1200" dirty="0"/>
                <a:t>. מקור: ויקיפדיה</a:t>
              </a:r>
              <a:endParaRPr lang="en-US" sz="12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D84FA18-502B-4F8D-8736-01E440421D81}"/>
              </a:ext>
            </a:extLst>
          </p:cNvPr>
          <p:cNvGrpSpPr/>
          <p:nvPr/>
        </p:nvGrpSpPr>
        <p:grpSpPr>
          <a:xfrm>
            <a:off x="354567" y="2341983"/>
            <a:ext cx="3935046" cy="2783628"/>
            <a:chOff x="279919" y="2341983"/>
            <a:chExt cx="3935046" cy="278362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5A2DAA8-14DF-4296-BDC8-2E860CA2F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19" y="2341983"/>
              <a:ext cx="3935046" cy="226040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F74FB0-78FC-465B-9E33-0E17864E5BCE}"/>
                </a:ext>
              </a:extLst>
            </p:cNvPr>
            <p:cNvSpPr txBox="1"/>
            <p:nvPr/>
          </p:nvSpPr>
          <p:spPr>
            <a:xfrm>
              <a:off x="1128127" y="4602391"/>
              <a:ext cx="2238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1600" dirty="0"/>
                <a:t>אילת בלילה.</a:t>
              </a:r>
            </a:p>
            <a:p>
              <a:pPr algn="ctr" rtl="1"/>
              <a:r>
                <a:rPr lang="he-IL" sz="1200" dirty="0"/>
                <a:t>צילום: יגאל דקל. מקור: ויקיפדיה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783879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46962" y="577579"/>
            <a:ext cx="7423848" cy="318161"/>
          </a:xfrm>
        </p:spPr>
        <p:txBody>
          <a:bodyPr/>
          <a:lstStyle/>
          <a:p>
            <a:r>
              <a:rPr lang="he-IL" dirty="0"/>
              <a:t>כיצד זיהום אור משפיע על האדם והסביבה?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quarter" idx="13"/>
          </p:nvPr>
        </p:nvSpPr>
        <p:spPr>
          <a:xfrm>
            <a:off x="5430416" y="1459956"/>
            <a:ext cx="3440394" cy="523875"/>
          </a:xfrm>
        </p:spPr>
        <p:txBody>
          <a:bodyPr/>
          <a:lstStyle/>
          <a:p>
            <a:r>
              <a:rPr lang="he-IL" dirty="0"/>
              <a:t>5. בזבוז אנרגטי וכלכלי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4F53347-0025-4FAC-B39A-7B724BF147A6}"/>
              </a:ext>
            </a:extLst>
          </p:cNvPr>
          <p:cNvGrpSpPr/>
          <p:nvPr/>
        </p:nvGrpSpPr>
        <p:grpSpPr>
          <a:xfrm>
            <a:off x="3505454" y="3581259"/>
            <a:ext cx="5200007" cy="3109042"/>
            <a:chOff x="3505454" y="3581259"/>
            <a:chExt cx="5200007" cy="310904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CD0F1D5-3098-43D7-9E7E-D38A5EDC7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454" y="3581259"/>
              <a:ext cx="5200007" cy="258582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F5D0ED-3134-456C-91E3-E0A70031B110}"/>
                </a:ext>
              </a:extLst>
            </p:cNvPr>
            <p:cNvSpPr txBox="1"/>
            <p:nvPr/>
          </p:nvSpPr>
          <p:spPr>
            <a:xfrm>
              <a:off x="5023106" y="6167081"/>
              <a:ext cx="2164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1600" dirty="0"/>
                <a:t>פריז בלילה.</a:t>
              </a:r>
            </a:p>
            <a:p>
              <a:pPr algn="ctr" rtl="1"/>
              <a:r>
                <a:rPr lang="he-IL" sz="1200" dirty="0"/>
                <a:t>צילום: </a:t>
              </a:r>
              <a:r>
                <a:rPr lang="en-US" sz="1200" dirty="0" err="1"/>
                <a:t>Walkerssk</a:t>
              </a:r>
              <a:r>
                <a:rPr lang="he-IL" sz="1200" dirty="0"/>
                <a:t>. מקור: </a:t>
              </a:r>
              <a:r>
                <a:rPr lang="en-US" sz="1200" dirty="0" err="1"/>
                <a:t>Pixabay</a:t>
              </a:r>
              <a:endParaRPr lang="en-US" sz="12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AAE552-785F-460B-93C9-B631816BB34A}"/>
              </a:ext>
            </a:extLst>
          </p:cNvPr>
          <p:cNvGrpSpPr/>
          <p:nvPr/>
        </p:nvGrpSpPr>
        <p:grpSpPr>
          <a:xfrm>
            <a:off x="373225" y="1517080"/>
            <a:ext cx="4266946" cy="2384042"/>
            <a:chOff x="373225" y="1517080"/>
            <a:chExt cx="4266946" cy="23840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3B02C6-B912-4782-9CCD-E29E652FB1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28" b="24000"/>
            <a:stretch/>
          </p:blipFill>
          <p:spPr>
            <a:xfrm>
              <a:off x="373225" y="1517080"/>
              <a:ext cx="4266946" cy="186082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3F1C381-4947-47B3-AC96-E736DE44BE26}"/>
                </a:ext>
              </a:extLst>
            </p:cNvPr>
            <p:cNvSpPr txBox="1"/>
            <p:nvPr/>
          </p:nvSpPr>
          <p:spPr>
            <a:xfrm>
              <a:off x="373225" y="3377902"/>
              <a:ext cx="30231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1600" dirty="0"/>
                <a:t>תחנת הכח "אורות רבין", חדרה.</a:t>
              </a:r>
            </a:p>
            <a:p>
              <a:pPr algn="ctr" rtl="1"/>
              <a:r>
                <a:rPr lang="he-IL" sz="1200" dirty="0"/>
                <a:t>צילום: אסף שגיא, אגודת התעופה הישראלית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06597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446962" y="1174737"/>
            <a:ext cx="7423848" cy="318161"/>
          </a:xfrm>
        </p:spPr>
        <p:txBody>
          <a:bodyPr/>
          <a:lstStyle/>
          <a:p>
            <a:r>
              <a:rPr lang="he-IL" dirty="0"/>
              <a:t>סיכום עד כאן</a:t>
            </a:r>
            <a:endParaRPr lang="en-GB" dirty="0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3B62578-17B1-4B8D-A83B-507CB6786800}"/>
              </a:ext>
            </a:extLst>
          </p:cNvPr>
          <p:cNvSpPr txBox="1">
            <a:spLocks/>
          </p:cNvSpPr>
          <p:nvPr/>
        </p:nvSpPr>
        <p:spPr>
          <a:xfrm>
            <a:off x="3541573" y="2262382"/>
            <a:ext cx="5329237" cy="32520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/>
            <a:r>
              <a:rPr lang="he-IL" dirty="0">
                <a:solidFill>
                  <a:schemeClr val="bg1"/>
                </a:solidFill>
              </a:rPr>
              <a:t>תאורה יכולה להיות גורם מזהם</a:t>
            </a:r>
          </a:p>
          <a:p>
            <a:pPr marL="457200" indent="-457200" algn="r" rtl="1"/>
            <a:r>
              <a:rPr lang="he-IL" dirty="0">
                <a:solidFill>
                  <a:schemeClr val="bg1"/>
                </a:solidFill>
              </a:rPr>
              <a:t>זיהום אור משפיע על בני אדם, צמחים ובעלי חיים בדרכים שונות</a:t>
            </a:r>
          </a:p>
          <a:p>
            <a:pPr marL="457200" indent="-457200" algn="r" rtl="1"/>
            <a:endParaRPr lang="he-IL" dirty="0">
              <a:solidFill>
                <a:schemeClr val="bg1"/>
              </a:solidFill>
            </a:endParaRPr>
          </a:p>
          <a:p>
            <a:pPr marL="457200" indent="-457200" algn="r" rtl="1"/>
            <a:r>
              <a:rPr lang="he-IL" dirty="0">
                <a:solidFill>
                  <a:schemeClr val="bg1"/>
                </a:solidFill>
              </a:rPr>
              <a:t>בשיעור הבא – כיצד ניתן לצמצם זיהום אור?</a:t>
            </a:r>
          </a:p>
        </p:txBody>
      </p:sp>
    </p:spTree>
    <p:extLst>
      <p:ext uri="{BB962C8B-B14F-4D97-AF65-F5344CB8AC3E}">
        <p14:creationId xmlns:p14="http://schemas.microsoft.com/office/powerpoint/2010/main" val="4159825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כותרת 1">
            <a:extLst>
              <a:ext uri="{FF2B5EF4-FFF2-40B4-BE49-F238E27FC236}">
                <a16:creationId xmlns:a16="http://schemas.microsoft.com/office/drawing/2014/main" id="{3AAF63D8-C9EC-4B31-BA29-0C9030F80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962" y="586909"/>
            <a:ext cx="7423848" cy="318161"/>
          </a:xfrm>
        </p:spPr>
        <p:txBody>
          <a:bodyPr/>
          <a:lstStyle/>
          <a:p>
            <a:r>
              <a:rPr lang="he-IL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אז... כיצד מפחיתים זיהום אור?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080B58-2CA0-426B-85FD-F89FDDAB86A8}"/>
              </a:ext>
            </a:extLst>
          </p:cNvPr>
          <p:cNvGrpSpPr/>
          <p:nvPr/>
        </p:nvGrpSpPr>
        <p:grpSpPr>
          <a:xfrm>
            <a:off x="328952" y="1602851"/>
            <a:ext cx="8486096" cy="4668239"/>
            <a:chOff x="328952" y="1602851"/>
            <a:chExt cx="8486096" cy="466823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2D21FF2-74C3-4F0C-8428-CD58DAC81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952" y="1602851"/>
              <a:ext cx="4056192" cy="304787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8B02413-A677-4E5B-A0AC-6CF64B7E8752}"/>
                </a:ext>
              </a:extLst>
            </p:cNvPr>
            <p:cNvSpPr txBox="1"/>
            <p:nvPr/>
          </p:nvSpPr>
          <p:spPr>
            <a:xfrm>
              <a:off x="714860" y="4825285"/>
              <a:ext cx="3284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1600" dirty="0"/>
                <a:t>"אור פולשני".</a:t>
              </a:r>
              <a:br>
                <a:rPr lang="en-US" dirty="0"/>
              </a:br>
              <a:r>
                <a:rPr lang="he-IL" sz="1200" dirty="0"/>
                <a:t>מקור: האגודה הישראלית לאקולוגיה ומדעי הסביבה</a:t>
              </a:r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FBFD2E-A777-4751-9006-0212A542F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4420336" y="1876379"/>
              <a:ext cx="4663669" cy="4125754"/>
            </a:xfrm>
            <a:prstGeom prst="rect">
              <a:avLst/>
            </a:prstGeom>
          </p:spPr>
        </p:pic>
      </p:grpSp>
      <p:pic>
        <p:nvPicPr>
          <p:cNvPr id="9" name="תמונה 8">
            <a:extLst>
              <a:ext uri="{FF2B5EF4-FFF2-40B4-BE49-F238E27FC236}">
                <a16:creationId xmlns:a16="http://schemas.microsoft.com/office/drawing/2014/main" id="{64488D6A-56C6-4956-A8F5-0C3AD4922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993" y="5791773"/>
            <a:ext cx="1885225" cy="9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66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B6439631-7B8F-486E-B0F0-FEF748251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019" y="3269919"/>
            <a:ext cx="7423848" cy="318161"/>
          </a:xfrm>
        </p:spPr>
        <p:txBody>
          <a:bodyPr/>
          <a:lstStyle/>
          <a:p>
            <a:pPr algn="ctr"/>
            <a:r>
              <a:rPr lang="he-IL" dirty="0"/>
              <a:t>הצגת התוצרים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8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AA9426D-2382-4B9B-B9E0-031673A6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439" y="614900"/>
            <a:ext cx="7423848" cy="318161"/>
          </a:xfrm>
        </p:spPr>
        <p:txBody>
          <a:bodyPr/>
          <a:lstStyle/>
          <a:p>
            <a:r>
              <a:rPr lang="he-IL" dirty="0"/>
              <a:t>דוגמאות מהעולם לצמצום זיהום אור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71A7311-C560-45AA-8BD3-D1E2564D9F3D}"/>
              </a:ext>
            </a:extLst>
          </p:cNvPr>
          <p:cNvGrpSpPr/>
          <p:nvPr/>
        </p:nvGrpSpPr>
        <p:grpSpPr>
          <a:xfrm>
            <a:off x="205275" y="1476798"/>
            <a:ext cx="7922385" cy="5060213"/>
            <a:chOff x="205275" y="1476798"/>
            <a:chExt cx="7922385" cy="506021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3355C4A-CBCF-4C69-9B67-E737CFF5D7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4457" y="1476798"/>
              <a:ext cx="5123203" cy="5060213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B143A8-4B81-4F96-A4C5-EA3609207A6B}"/>
                </a:ext>
              </a:extLst>
            </p:cNvPr>
            <p:cNvSpPr txBox="1"/>
            <p:nvPr/>
          </p:nvSpPr>
          <p:spPr>
            <a:xfrm>
              <a:off x="205275" y="1632857"/>
              <a:ext cx="279918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1600" dirty="0"/>
                <a:t>מדרג גופי תאורה המותאמים לסביבה החופית.</a:t>
              </a:r>
              <a:br>
                <a:rPr lang="en-US" dirty="0"/>
              </a:br>
              <a:r>
                <a:rPr lang="he-IL" sz="1200" dirty="0"/>
                <a:t>מקור: האגודה הישראלית לאקולוגיה ומדעי הסביבה.</a:t>
              </a:r>
              <a:endParaRPr lang="en-US" dirty="0"/>
            </a:p>
          </p:txBody>
        </p:sp>
      </p:grpSp>
      <p:pic>
        <p:nvPicPr>
          <p:cNvPr id="6" name="תמונה 5">
            <a:extLst>
              <a:ext uri="{FF2B5EF4-FFF2-40B4-BE49-F238E27FC236}">
                <a16:creationId xmlns:a16="http://schemas.microsoft.com/office/drawing/2014/main" id="{5C50E4BB-A7E9-47D6-9FCD-425BB17DD9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017" y="2586964"/>
            <a:ext cx="1885225" cy="9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834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26082" y="866684"/>
            <a:ext cx="3005259" cy="8543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rtl="1"/>
            <a:r>
              <a:rPr lang="he-IL" sz="2700" dirty="0">
                <a:solidFill>
                  <a:schemeClr val="tx1"/>
                </a:solidFill>
                <a:latin typeface="+mn-lt"/>
              </a:rPr>
              <a:t>נפתח בתחרות!</a:t>
            </a:r>
            <a:endParaRPr lang="en-US" sz="27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38668" y="1951646"/>
            <a:ext cx="2992673" cy="25896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he-IL" sz="1600" dirty="0"/>
              <a:t>כמה שירים אתם מצליחים למצוא הכוללים את המילים: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he-IL" sz="1600" dirty="0"/>
              <a:t>אור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he-IL" sz="1600" dirty="0"/>
              <a:t>יום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he-IL" sz="1600" dirty="0"/>
              <a:t>חושך</a:t>
            </a:r>
          </a:p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he-IL" sz="1600" dirty="0"/>
              <a:t>לילה</a:t>
            </a:r>
            <a:endParaRPr lang="en-US" sz="160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A45B268-BBDB-4EC6-A664-CED7BF60D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3663" y="1130609"/>
            <a:ext cx="1411100" cy="1411100"/>
          </a:xfrm>
          <a:custGeom>
            <a:avLst/>
            <a:gdLst>
              <a:gd name="connsiteX0" fmla="*/ 845820 w 1691640"/>
              <a:gd name="connsiteY0" fmla="*/ 0 h 1691640"/>
              <a:gd name="connsiteX1" fmla="*/ 1691640 w 1691640"/>
              <a:gd name="connsiteY1" fmla="*/ 845820 h 1691640"/>
              <a:gd name="connsiteX2" fmla="*/ 845820 w 1691640"/>
              <a:gd name="connsiteY2" fmla="*/ 1691640 h 1691640"/>
              <a:gd name="connsiteX3" fmla="*/ 0 w 1691640"/>
              <a:gd name="connsiteY3" fmla="*/ 845820 h 1691640"/>
              <a:gd name="connsiteX4" fmla="*/ 845820 w 1691640"/>
              <a:gd name="connsiteY4" fmla="*/ 0 h 1691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7" y="1691640"/>
                  <a:pt x="0" y="1312954"/>
                  <a:pt x="0" y="845820"/>
                </a:cubicBezTo>
                <a:cubicBezTo>
                  <a:pt x="0" y="378686"/>
                  <a:pt x="378687" y="0"/>
                  <a:pt x="84582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0258" y="991873"/>
            <a:ext cx="1685692" cy="168569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Graphic 2" descr="Music notation">
            <a:extLst>
              <a:ext uri="{FF2B5EF4-FFF2-40B4-BE49-F238E27FC236}">
                <a16:creationId xmlns:a16="http://schemas.microsoft.com/office/drawing/2014/main" id="{0DFD2D77-55AD-4D32-A99A-7D251776B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73632" y="1394328"/>
            <a:ext cx="918944" cy="918944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78B55DD-3C55-4B94-9031-4F3723BD43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17027" y="-3165"/>
            <a:ext cx="3327795" cy="2790529"/>
          </a:xfrm>
          <a:custGeom>
            <a:avLst/>
            <a:gdLst>
              <a:gd name="connsiteX0" fmla="*/ 267865 w 3913376"/>
              <a:gd name="connsiteY0" fmla="*/ 0 h 3281569"/>
              <a:gd name="connsiteX1" fmla="*/ 3913376 w 3913376"/>
              <a:gd name="connsiteY1" fmla="*/ 0 h 3281569"/>
              <a:gd name="connsiteX2" fmla="*/ 3913376 w 3913376"/>
              <a:gd name="connsiteY2" fmla="*/ 2499938 h 3281569"/>
              <a:gd name="connsiteX3" fmla="*/ 3794714 w 3913376"/>
              <a:gd name="connsiteY3" fmla="*/ 2630499 h 3281569"/>
              <a:gd name="connsiteX4" fmla="*/ 2222892 w 3913376"/>
              <a:gd name="connsiteY4" fmla="*/ 3281569 h 3281569"/>
              <a:gd name="connsiteX5" fmla="*/ 0 w 3913376"/>
              <a:gd name="connsiteY5" fmla="*/ 1058677 h 3281569"/>
              <a:gd name="connsiteX6" fmla="*/ 174686 w 3913376"/>
              <a:gd name="connsiteY6" fmla="*/ 193427 h 3281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7829" y="-3167"/>
            <a:ext cx="3466993" cy="2929727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Graphic 10" descr="Piano">
            <a:extLst>
              <a:ext uri="{FF2B5EF4-FFF2-40B4-BE49-F238E27FC236}">
                <a16:creationId xmlns:a16="http://schemas.microsoft.com/office/drawing/2014/main" id="{0BACE5FA-6F07-4249-8309-6102281BAD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27686" y="74803"/>
            <a:ext cx="2067378" cy="2067378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2D9BB05-ED63-4148-87AB-82720ACC3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421" y="4861398"/>
            <a:ext cx="3776458" cy="1996601"/>
          </a:xfrm>
          <a:custGeom>
            <a:avLst/>
            <a:gdLst>
              <a:gd name="connsiteX0" fmla="*/ 1975104 w 3950208"/>
              <a:gd name="connsiteY0" fmla="*/ 0 h 2088462"/>
              <a:gd name="connsiteX1" fmla="*/ 3950208 w 3950208"/>
              <a:gd name="connsiteY1" fmla="*/ 1975104 h 2088462"/>
              <a:gd name="connsiteX2" fmla="*/ 3944484 w 3950208"/>
              <a:gd name="connsiteY2" fmla="*/ 2088462 h 2088462"/>
              <a:gd name="connsiteX3" fmla="*/ 5724 w 3950208"/>
              <a:gd name="connsiteY3" fmla="*/ 2088462 h 2088462"/>
              <a:gd name="connsiteX4" fmla="*/ 0 w 3950208"/>
              <a:gd name="connsiteY4" fmla="*/ 1975104 h 2088462"/>
              <a:gd name="connsiteX5" fmla="*/ 1975104 w 3950208"/>
              <a:gd name="connsiteY5" fmla="*/ 0 h 208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331" y="4740650"/>
            <a:ext cx="4021721" cy="2117350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B00B48C-8AA7-4128-AD60-76349F0CEC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4515" y="2893753"/>
            <a:ext cx="2057400" cy="2057400"/>
          </a:xfrm>
          <a:custGeom>
            <a:avLst/>
            <a:gdLst>
              <a:gd name="connsiteX0" fmla="*/ 1371600 w 2743200"/>
              <a:gd name="connsiteY0" fmla="*/ 0 h 2743200"/>
              <a:gd name="connsiteX1" fmla="*/ 2743200 w 2743200"/>
              <a:gd name="connsiteY1" fmla="*/ 1371600 h 2743200"/>
              <a:gd name="connsiteX2" fmla="*/ 1371600 w 2743200"/>
              <a:gd name="connsiteY2" fmla="*/ 2743200 h 2743200"/>
              <a:gd name="connsiteX3" fmla="*/ 0 w 2743200"/>
              <a:gd name="connsiteY3" fmla="*/ 1371600 h 2743200"/>
              <a:gd name="connsiteX4" fmla="*/ 1371600 w 2743200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7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7" y="2743200"/>
                  <a:pt x="0" y="2129114"/>
                  <a:pt x="0" y="1371600"/>
                </a:cubicBezTo>
                <a:cubicBezTo>
                  <a:pt x="0" y="614087"/>
                  <a:pt x="614087" y="0"/>
                  <a:pt x="13716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1071" y="2770309"/>
            <a:ext cx="2304288" cy="2304288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Graphic 4" descr="Drum set">
            <a:extLst>
              <a:ext uri="{FF2B5EF4-FFF2-40B4-BE49-F238E27FC236}">
                <a16:creationId xmlns:a16="http://schemas.microsoft.com/office/drawing/2014/main" id="{A0335F25-6C30-4DA3-9AE6-0BD9407F37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21341" y="3303619"/>
            <a:ext cx="1237667" cy="1237667"/>
          </a:xfrm>
          <a:prstGeom prst="rect">
            <a:avLst/>
          </a:prstGeom>
        </p:spPr>
      </p:pic>
      <p:pic>
        <p:nvPicPr>
          <p:cNvPr id="13" name="Graphic 12" descr="Flute">
            <a:extLst>
              <a:ext uri="{FF2B5EF4-FFF2-40B4-BE49-F238E27FC236}">
                <a16:creationId xmlns:a16="http://schemas.microsoft.com/office/drawing/2014/main" id="{1DBE5DE6-4F54-4E8A-8F8E-6D8C7D6D00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5025" y="5389778"/>
            <a:ext cx="1416316" cy="1416316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760511E-86BF-4340-9949-CECB774FAC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91744" y="4411708"/>
            <a:ext cx="2852256" cy="2446292"/>
          </a:xfrm>
          <a:custGeom>
            <a:avLst/>
            <a:gdLst>
              <a:gd name="connsiteX0" fmla="*/ 1837818 w 3178912"/>
              <a:gd name="connsiteY0" fmla="*/ 0 h 2726454"/>
              <a:gd name="connsiteX1" fmla="*/ 3137352 w 3178912"/>
              <a:gd name="connsiteY1" fmla="*/ 538285 h 2726454"/>
              <a:gd name="connsiteX2" fmla="*/ 3178912 w 3178912"/>
              <a:gd name="connsiteY2" fmla="*/ 584013 h 2726454"/>
              <a:gd name="connsiteX3" fmla="*/ 3178912 w 3178912"/>
              <a:gd name="connsiteY3" fmla="*/ 2726454 h 2726454"/>
              <a:gd name="connsiteX4" fmla="*/ 229483 w 3178912"/>
              <a:gd name="connsiteY4" fmla="*/ 2726454 h 2726454"/>
              <a:gd name="connsiteX5" fmla="*/ 221815 w 3178912"/>
              <a:gd name="connsiteY5" fmla="*/ 2713832 h 2726454"/>
              <a:gd name="connsiteX6" fmla="*/ 0 w 3178912"/>
              <a:gd name="connsiteY6" fmla="*/ 1837818 h 2726454"/>
              <a:gd name="connsiteX7" fmla="*/ 1837818 w 3178912"/>
              <a:gd name="connsiteY7" fmla="*/ 0 h 272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7247" y="4263915"/>
            <a:ext cx="2996754" cy="2594085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Graphic 6" descr="Guitar">
            <a:extLst>
              <a:ext uri="{FF2B5EF4-FFF2-40B4-BE49-F238E27FC236}">
                <a16:creationId xmlns:a16="http://schemas.microsoft.com/office/drawing/2014/main" id="{2D31CEF3-44A4-4C23-8FC5-5D65AA096E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95343" y="4951153"/>
            <a:ext cx="1748671" cy="17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85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AA9426D-2382-4B9B-B9E0-031673A6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439" y="614900"/>
            <a:ext cx="7423848" cy="318161"/>
          </a:xfrm>
        </p:spPr>
        <p:txBody>
          <a:bodyPr/>
          <a:lstStyle/>
          <a:p>
            <a:r>
              <a:rPr lang="he-IL" dirty="0"/>
              <a:t>דוגמאות מהעולם לצמצום זיהום אור</a:t>
            </a:r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B995D1-9208-4A0B-964F-1EC4E15F0308}"/>
              </a:ext>
            </a:extLst>
          </p:cNvPr>
          <p:cNvGrpSpPr/>
          <p:nvPr/>
        </p:nvGrpSpPr>
        <p:grpSpPr>
          <a:xfrm>
            <a:off x="1007707" y="1532076"/>
            <a:ext cx="7128585" cy="5026346"/>
            <a:chOff x="1101014" y="1532076"/>
            <a:chExt cx="7128585" cy="502634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1F553CB-7207-42BF-B0BF-E068F0619B3F}"/>
                </a:ext>
              </a:extLst>
            </p:cNvPr>
            <p:cNvGrpSpPr/>
            <p:nvPr/>
          </p:nvGrpSpPr>
          <p:grpSpPr>
            <a:xfrm>
              <a:off x="4124130" y="1532076"/>
              <a:ext cx="4105469" cy="4776339"/>
              <a:chOff x="2638813" y="1457430"/>
              <a:chExt cx="3866373" cy="4464041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898E77A-487A-4F65-996F-94F4F79B49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38813" y="1457430"/>
                <a:ext cx="3866373" cy="2914207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2699CE8-C259-4EA4-8ADA-DC2DA652D5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38813" y="4483604"/>
                <a:ext cx="3866373" cy="1437867"/>
              </a:xfrm>
              <a:prstGeom prst="rect">
                <a:avLst/>
              </a:prstGeom>
            </p:spPr>
          </p:pic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3D1C73D-D9A8-45F0-8D12-9A9D8960E6CD}"/>
                </a:ext>
              </a:extLst>
            </p:cNvPr>
            <p:cNvSpPr txBox="1"/>
            <p:nvPr/>
          </p:nvSpPr>
          <p:spPr>
            <a:xfrm>
              <a:off x="2463281" y="2028634"/>
              <a:ext cx="16608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dirty="0"/>
                <a:t>כיוון תאורה נכון</a:t>
              </a:r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BEF0B03-2639-45AF-92C1-14C497A77DC9}"/>
                </a:ext>
              </a:extLst>
            </p:cNvPr>
            <p:cNvSpPr txBox="1"/>
            <p:nvPr/>
          </p:nvSpPr>
          <p:spPr>
            <a:xfrm>
              <a:off x="1101014" y="3452325"/>
              <a:ext cx="302311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dirty="0"/>
                <a:t>כיוון תאורה נכון, ובנוסף הפחתת עוצמת המנורה פי 5 למניעת זליגת אור</a:t>
              </a:r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D3EEA1-5451-4627-99D1-3A95AF43C624}"/>
                </a:ext>
              </a:extLst>
            </p:cNvPr>
            <p:cNvSpPr txBox="1"/>
            <p:nvPr/>
          </p:nvSpPr>
          <p:spPr>
            <a:xfrm>
              <a:off x="4432039" y="6281423"/>
              <a:ext cx="34896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1200" dirty="0"/>
                <a:t>מקור: האגודה הישראלית לאקולוגיה ומדעי הסביבה.</a:t>
              </a:r>
              <a:endParaRPr lang="en-US" sz="1200" dirty="0"/>
            </a:p>
          </p:txBody>
        </p:sp>
      </p:grpSp>
      <p:pic>
        <p:nvPicPr>
          <p:cNvPr id="10" name="תמונה 9">
            <a:extLst>
              <a:ext uri="{FF2B5EF4-FFF2-40B4-BE49-F238E27FC236}">
                <a16:creationId xmlns:a16="http://schemas.microsoft.com/office/drawing/2014/main" id="{F357C44E-629D-4D60-91A9-548CEAC5A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775" y="6334198"/>
            <a:ext cx="1030092" cy="52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35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AA9426D-2382-4B9B-B9E0-031673A6E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439" y="614900"/>
            <a:ext cx="7423848" cy="318161"/>
          </a:xfrm>
        </p:spPr>
        <p:txBody>
          <a:bodyPr/>
          <a:lstStyle/>
          <a:p>
            <a:r>
              <a:rPr lang="he-IL" dirty="0"/>
              <a:t>דוגמאות מהעולם לצמצום זיהום אור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176205C-6013-4CDC-8F5B-33CF8EAE9EC5}"/>
              </a:ext>
            </a:extLst>
          </p:cNvPr>
          <p:cNvGrpSpPr/>
          <p:nvPr/>
        </p:nvGrpSpPr>
        <p:grpSpPr>
          <a:xfrm>
            <a:off x="185731" y="1687757"/>
            <a:ext cx="8455473" cy="4870397"/>
            <a:chOff x="185731" y="1687757"/>
            <a:chExt cx="8455473" cy="487039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5AF87BD-1673-4307-AD57-4C7C72FDE223}"/>
                </a:ext>
              </a:extLst>
            </p:cNvPr>
            <p:cNvSpPr txBox="1"/>
            <p:nvPr/>
          </p:nvSpPr>
          <p:spPr>
            <a:xfrm>
              <a:off x="185731" y="1793052"/>
              <a:ext cx="438626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he-IL" dirty="0"/>
                <a:t>דו"ח ועדת מומחים לצמצום זיהום אור, מטעם האגודה הישראלית לאקולוגיה ומדעי הסביבה.</a:t>
              </a:r>
            </a:p>
            <a:p>
              <a:pPr algn="r" rtl="1"/>
              <a:endParaRPr lang="he-IL" dirty="0"/>
            </a:p>
            <a:p>
              <a:pPr algn="r" rtl="1"/>
              <a:r>
                <a:rPr lang="he-IL" dirty="0"/>
                <a:t>לדו"ח המלא ודרכי פעולה:</a:t>
              </a:r>
            </a:p>
            <a:p>
              <a:pPr algn="r" rtl="1"/>
              <a:r>
                <a:rPr lang="en-US" dirty="0">
                  <a:hlinkClick r:id="rId2"/>
                </a:rPr>
                <a:t>http://www.isees.org.il/committee/light-pollution/</a:t>
              </a:r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847081B-373D-4D7C-AA2B-20348B098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1036" y="1687757"/>
              <a:ext cx="3790168" cy="4870397"/>
            </a:xfrm>
            <a:prstGeom prst="rect">
              <a:avLst/>
            </a:prstGeom>
          </p:spPr>
        </p:pic>
      </p:grpSp>
      <p:pic>
        <p:nvPicPr>
          <p:cNvPr id="6" name="תמונה 5">
            <a:extLst>
              <a:ext uri="{FF2B5EF4-FFF2-40B4-BE49-F238E27FC236}">
                <a16:creationId xmlns:a16="http://schemas.microsoft.com/office/drawing/2014/main" id="{6696EB15-D009-4751-BF9C-8B43678AF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3681" y="3643637"/>
            <a:ext cx="1885225" cy="9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54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FF5EC95-5D81-47DF-AF3A-0EB04250EB0E}"/>
              </a:ext>
            </a:extLst>
          </p:cNvPr>
          <p:cNvGrpSpPr/>
          <p:nvPr/>
        </p:nvGrpSpPr>
        <p:grpSpPr>
          <a:xfrm>
            <a:off x="1740517" y="1338583"/>
            <a:ext cx="5662965" cy="5084370"/>
            <a:chOff x="1740517" y="1338583"/>
            <a:chExt cx="5662965" cy="50843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5F10EBC-3AFF-435B-B61D-B870AECC9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517" y="1338583"/>
              <a:ext cx="5662965" cy="4530372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8FFD235-ACC0-4741-B4D3-E303C95BB9E2}"/>
                </a:ext>
              </a:extLst>
            </p:cNvPr>
            <p:cNvSpPr txBox="1"/>
            <p:nvPr/>
          </p:nvSpPr>
          <p:spPr>
            <a:xfrm>
              <a:off x="1959427" y="5868955"/>
              <a:ext cx="522514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dirty="0"/>
                <a:t>המלצות תלמידי מעלה אדומים להפחתת זיהום אור ורעש.</a:t>
              </a:r>
              <a:br>
                <a:rPr lang="en-US" dirty="0"/>
              </a:br>
              <a:r>
                <a:rPr lang="he-IL" sz="1200" dirty="0"/>
                <a:t>מקור: רשות הטבע והגנים.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348341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418970" y="838835"/>
            <a:ext cx="7423848" cy="318161"/>
          </a:xfrm>
        </p:spPr>
        <p:txBody>
          <a:bodyPr/>
          <a:lstStyle/>
          <a:p>
            <a:r>
              <a:rPr lang="he-IL" dirty="0"/>
              <a:t>ולסיכום...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78FBE14-D668-4B8A-A5D6-A1F40C197DB0}"/>
              </a:ext>
            </a:extLst>
          </p:cNvPr>
          <p:cNvSpPr txBox="1">
            <a:spLocks/>
          </p:cNvSpPr>
          <p:nvPr/>
        </p:nvSpPr>
        <p:spPr>
          <a:xfrm>
            <a:off x="531845" y="1502230"/>
            <a:ext cx="8338965" cy="40121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r" rtl="1"/>
            <a:r>
              <a:rPr lang="he-IL" dirty="0">
                <a:solidFill>
                  <a:schemeClr val="bg1"/>
                </a:solidFill>
              </a:rPr>
              <a:t>הצורך האנושי בתאורה הוביל לשימוש מופרז באור.</a:t>
            </a:r>
          </a:p>
          <a:p>
            <a:pPr marL="457200" indent="-457200" algn="r" rtl="1"/>
            <a:r>
              <a:rPr lang="he-IL" dirty="0">
                <a:solidFill>
                  <a:schemeClr val="bg1"/>
                </a:solidFill>
              </a:rPr>
              <a:t>זיהום אור נובע כאשר עודפי תאורה זולגים לשטחים בהם הם אינם רצויים.</a:t>
            </a:r>
          </a:p>
          <a:p>
            <a:pPr marL="457200" indent="-457200" algn="r" rtl="1"/>
            <a:r>
              <a:rPr lang="he-IL" dirty="0">
                <a:solidFill>
                  <a:schemeClr val="bg1"/>
                </a:solidFill>
              </a:rPr>
              <a:t>קיימות דרכים רבות להפחתת זיהום האור, ובכך להקטין את ההשפעה על הסביבה ולחסוך כספים מיותרים.</a:t>
            </a:r>
          </a:p>
          <a:p>
            <a:pPr marL="457200" indent="-457200" algn="r" rtl="1"/>
            <a:endParaRPr lang="he-IL" dirty="0">
              <a:solidFill>
                <a:schemeClr val="bg1"/>
              </a:solidFill>
            </a:endParaRPr>
          </a:p>
          <a:p>
            <a:pPr marL="457200" indent="-457200" algn="r" rtl="1"/>
            <a:r>
              <a:rPr lang="he-IL" dirty="0">
                <a:solidFill>
                  <a:schemeClr val="bg1"/>
                </a:solidFill>
              </a:rPr>
              <a:t>שאלה לבית – כיצד ניתן לצמצם זיהום אור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he-IL" dirty="0">
                <a:solidFill>
                  <a:schemeClr val="bg1"/>
                </a:solidFill>
              </a:rPr>
              <a:t>במרחב הביתי?</a:t>
            </a:r>
          </a:p>
        </p:txBody>
      </p:sp>
    </p:spTree>
    <p:extLst>
      <p:ext uri="{BB962C8B-B14F-4D97-AF65-F5344CB8AC3E}">
        <p14:creationId xmlns:p14="http://schemas.microsoft.com/office/powerpoint/2010/main" val="34732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ED6737-0087-47E4-A183-97A26DE47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25"/>
          <a:stretch/>
        </p:blipFill>
        <p:spPr>
          <a:xfrm>
            <a:off x="0" y="1235631"/>
            <a:ext cx="9143999" cy="559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96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2434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0140DFB-D433-4F8E-AB64-7A616A315A08}"/>
              </a:ext>
            </a:extLst>
          </p:cNvPr>
          <p:cNvGrpSpPr/>
          <p:nvPr/>
        </p:nvGrpSpPr>
        <p:grpSpPr>
          <a:xfrm>
            <a:off x="5000140" y="658714"/>
            <a:ext cx="4013231" cy="2998692"/>
            <a:chOff x="5130768" y="336998"/>
            <a:chExt cx="4013231" cy="29986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AF3C79-C8E1-493E-ADB4-59FB786FB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0768" y="336998"/>
              <a:ext cx="4013231" cy="271411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3B5B37D-39D1-4AEE-8F0A-8D05D82B45C3}"/>
                </a:ext>
              </a:extLst>
            </p:cNvPr>
            <p:cNvSpPr txBox="1"/>
            <p:nvPr/>
          </p:nvSpPr>
          <p:spPr>
            <a:xfrm>
              <a:off x="5794309" y="3058691"/>
              <a:ext cx="26965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 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54861E-E5E8-4023-B3F1-9A17F6F71B94}"/>
              </a:ext>
            </a:extLst>
          </p:cNvPr>
          <p:cNvGrpSpPr/>
          <p:nvPr/>
        </p:nvGrpSpPr>
        <p:grpSpPr>
          <a:xfrm>
            <a:off x="2841171" y="1890945"/>
            <a:ext cx="2953138" cy="3545882"/>
            <a:chOff x="2841171" y="1890945"/>
            <a:chExt cx="2953138" cy="354588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C3416BA-2322-4E58-A53A-3D98157FEF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48"/>
            <a:stretch/>
          </p:blipFill>
          <p:spPr>
            <a:xfrm>
              <a:off x="2841171" y="1890945"/>
              <a:ext cx="2953138" cy="326273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754628-6ACE-4D8A-8B95-03E776107CDB}"/>
                </a:ext>
              </a:extLst>
            </p:cNvPr>
            <p:cNvSpPr txBox="1"/>
            <p:nvPr/>
          </p:nvSpPr>
          <p:spPr>
            <a:xfrm>
              <a:off x="2969466" y="5159828"/>
              <a:ext cx="26965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6A47284-1DBB-4D21-995A-B482B4425C75}"/>
              </a:ext>
            </a:extLst>
          </p:cNvPr>
          <p:cNvGrpSpPr/>
          <p:nvPr/>
        </p:nvGrpSpPr>
        <p:grpSpPr>
          <a:xfrm>
            <a:off x="272919" y="4136711"/>
            <a:ext cx="3484848" cy="2600231"/>
            <a:chOff x="272919" y="4136711"/>
            <a:chExt cx="3484848" cy="260023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78CFB83-25AA-4F79-9305-184DBDFB6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919" y="4136711"/>
              <a:ext cx="3484848" cy="232323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264C42A-A09F-46BB-9DFE-CB261B33461B}"/>
                </a:ext>
              </a:extLst>
            </p:cNvPr>
            <p:cNvSpPr txBox="1"/>
            <p:nvPr/>
          </p:nvSpPr>
          <p:spPr>
            <a:xfrm>
              <a:off x="923661" y="6459943"/>
              <a:ext cx="21833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200"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C7F86C0-1C36-4827-B47A-3330AD120E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686" y="1890945"/>
            <a:ext cx="3121256" cy="46809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148DA9-9E82-48DF-BF1A-BB4880DEB217}"/>
              </a:ext>
            </a:extLst>
          </p:cNvPr>
          <p:cNvSpPr txBox="1"/>
          <p:nvPr/>
        </p:nvSpPr>
        <p:spPr>
          <a:xfrm>
            <a:off x="6316824" y="6305960"/>
            <a:ext cx="26965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200" dirty="0"/>
              <a:t>תמונות לקוחות מהאתר </a:t>
            </a:r>
            <a:r>
              <a:rPr lang="en-US" sz="1200" dirty="0"/>
              <a:t>Pixabay.com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5EDC1B2-CF05-4FC2-AD90-84527660426F}"/>
              </a:ext>
            </a:extLst>
          </p:cNvPr>
          <p:cNvSpPr/>
          <p:nvPr/>
        </p:nvSpPr>
        <p:spPr>
          <a:xfrm>
            <a:off x="3442996" y="5505061"/>
            <a:ext cx="1856792" cy="503853"/>
          </a:xfrm>
          <a:prstGeom prst="rightArrow">
            <a:avLst/>
          </a:prstGeom>
          <a:solidFill>
            <a:srgbClr val="F8E25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20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534FEB22-EE4F-4709-88FB-8D2997B6B77B}"/>
              </a:ext>
            </a:extLst>
          </p:cNvPr>
          <p:cNvGrpSpPr/>
          <p:nvPr/>
        </p:nvGrpSpPr>
        <p:grpSpPr>
          <a:xfrm>
            <a:off x="5374433" y="1380784"/>
            <a:ext cx="3337756" cy="2908569"/>
            <a:chOff x="5374433" y="1380784"/>
            <a:chExt cx="3337756" cy="290856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04B81A3-DBF0-4429-87B0-907F39463FAE}"/>
                </a:ext>
              </a:extLst>
            </p:cNvPr>
            <p:cNvGrpSpPr/>
            <p:nvPr/>
          </p:nvGrpSpPr>
          <p:grpSpPr>
            <a:xfrm>
              <a:off x="5374433" y="1380784"/>
              <a:ext cx="3337756" cy="2542001"/>
              <a:chOff x="5480490" y="1426855"/>
              <a:chExt cx="3411582" cy="2640564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9F4A6EB6-3392-4D1D-9B6F-8635F2246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80490" y="1426855"/>
                <a:ext cx="3411582" cy="2640564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E03F622-69C2-4727-AD1C-FC097264B6B0}"/>
                  </a:ext>
                </a:extLst>
              </p:cNvPr>
              <p:cNvSpPr txBox="1"/>
              <p:nvPr/>
            </p:nvSpPr>
            <p:spPr>
              <a:xfrm>
                <a:off x="5484763" y="1474712"/>
                <a:ext cx="1838130" cy="287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en-US" sz="1200" dirty="0">
                    <a:solidFill>
                      <a:schemeClr val="bg1"/>
                    </a:solidFill>
                    <a:hlinkClick r:id="rId3" tooltip="Alfred T. Palmer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Alfred T. Palmer</a:t>
                </a:r>
                <a:r>
                  <a:rPr lang="he-IL" sz="1200" dirty="0">
                    <a:solidFill>
                      <a:schemeClr val="bg1"/>
                    </a:solidFill>
                  </a:rPr>
                  <a:t>, ויקיפדיה</a:t>
                </a:r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BCA032-49AB-4210-B920-EA9B2DF12BFF}"/>
                </a:ext>
              </a:extLst>
            </p:cNvPr>
            <p:cNvSpPr txBox="1"/>
            <p:nvPr/>
          </p:nvSpPr>
          <p:spPr>
            <a:xfrm>
              <a:off x="6351178" y="3920021"/>
              <a:ext cx="1651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dirty="0"/>
                <a:t>זיהום אוויר</a:t>
              </a:r>
              <a:endParaRPr lang="en-US" dirty="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07A8001-F634-4D31-9030-798AB0CA9866}"/>
              </a:ext>
            </a:extLst>
          </p:cNvPr>
          <p:cNvGrpSpPr/>
          <p:nvPr/>
        </p:nvGrpSpPr>
        <p:grpSpPr>
          <a:xfrm>
            <a:off x="525935" y="1426855"/>
            <a:ext cx="3631915" cy="2759930"/>
            <a:chOff x="525935" y="1426855"/>
            <a:chExt cx="3631915" cy="27599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56733FF-F069-4E8D-A973-1D0F27CBCBAF}"/>
                </a:ext>
              </a:extLst>
            </p:cNvPr>
            <p:cNvGrpSpPr/>
            <p:nvPr/>
          </p:nvGrpSpPr>
          <p:grpSpPr>
            <a:xfrm>
              <a:off x="525935" y="1426855"/>
              <a:ext cx="3631915" cy="2385842"/>
              <a:chOff x="871168" y="1426855"/>
              <a:chExt cx="3525840" cy="259449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9F2DAEB-7271-4349-A023-ADE405AB6C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168" y="1426855"/>
                <a:ext cx="3411582" cy="2594493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9BB6F0-1E93-4980-A993-FC4526D484AF}"/>
                  </a:ext>
                </a:extLst>
              </p:cNvPr>
              <p:cNvSpPr txBox="1"/>
              <p:nvPr/>
            </p:nvSpPr>
            <p:spPr>
              <a:xfrm>
                <a:off x="2222976" y="1451080"/>
                <a:ext cx="2174032" cy="276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Image by </a:t>
                </a:r>
                <a:r>
                  <a:rPr lang="en-US" sz="1200" u="sng" dirty="0" err="1">
                    <a:hlinkClick r:id="rId5"/>
                  </a:rPr>
                  <a:t>Rilsonav</a:t>
                </a:r>
                <a:r>
                  <a:rPr lang="en-US" sz="1200" dirty="0"/>
                  <a:t> from </a:t>
                </a:r>
                <a:r>
                  <a:rPr lang="en-US" sz="1200" u="sng" dirty="0" err="1">
                    <a:hlinkClick r:id="rId6"/>
                  </a:rPr>
                  <a:t>Pixabay</a:t>
                </a:r>
                <a:r>
                  <a:rPr lang="en-US" sz="1200" dirty="0"/>
                  <a:t> 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D21E716-354B-438C-A5AA-2C480EFC4E8A}"/>
                </a:ext>
              </a:extLst>
            </p:cNvPr>
            <p:cNvSpPr txBox="1"/>
            <p:nvPr/>
          </p:nvSpPr>
          <p:spPr>
            <a:xfrm>
              <a:off x="1457256" y="3817453"/>
              <a:ext cx="1651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dirty="0"/>
                <a:t>זיהום מים</a:t>
              </a:r>
              <a:endParaRPr lang="en-US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F0A6D95-0FBA-4E9C-8F23-E8DDDA24D4AC}"/>
              </a:ext>
            </a:extLst>
          </p:cNvPr>
          <p:cNvGrpSpPr/>
          <p:nvPr/>
        </p:nvGrpSpPr>
        <p:grpSpPr>
          <a:xfrm>
            <a:off x="2866209" y="4233043"/>
            <a:ext cx="3411582" cy="2618242"/>
            <a:chOff x="2866209" y="4233043"/>
            <a:chExt cx="3411582" cy="26182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EEBF7FE-D154-4028-8765-CEA5936795FE}"/>
                </a:ext>
              </a:extLst>
            </p:cNvPr>
            <p:cNvGrpSpPr/>
            <p:nvPr/>
          </p:nvGrpSpPr>
          <p:grpSpPr>
            <a:xfrm>
              <a:off x="2866209" y="4233043"/>
              <a:ext cx="3411582" cy="2231743"/>
              <a:chOff x="2866209" y="4233043"/>
              <a:chExt cx="3411582" cy="2231743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D256D061-F5D8-4051-85D6-6C67DBFFEF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66209" y="4233043"/>
                <a:ext cx="3411582" cy="223174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373D0A4-4AEB-4454-A20B-E86FA0C166EF}"/>
                  </a:ext>
                </a:extLst>
              </p:cNvPr>
              <p:cNvSpPr txBox="1"/>
              <p:nvPr/>
            </p:nvSpPr>
            <p:spPr>
              <a:xfrm>
                <a:off x="2866209" y="4326397"/>
                <a:ext cx="195009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dirty="0"/>
                  <a:t>Image by </a:t>
                </a:r>
                <a:r>
                  <a:rPr lang="en-US" sz="1100" u="sng" dirty="0" err="1">
                    <a:hlinkClick r:id="rId8"/>
                  </a:rPr>
                  <a:t>RitaE</a:t>
                </a:r>
                <a:r>
                  <a:rPr lang="en-US" sz="1100" dirty="0"/>
                  <a:t> from </a:t>
                </a:r>
                <a:r>
                  <a:rPr lang="en-US" sz="1100" u="sng" dirty="0" err="1">
                    <a:hlinkClick r:id="rId9"/>
                  </a:rPr>
                  <a:t>Pixabay</a:t>
                </a:r>
                <a:endParaRPr lang="en-US" sz="1100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1064B2-7999-487A-8D20-13902B7B2189}"/>
                </a:ext>
              </a:extLst>
            </p:cNvPr>
            <p:cNvSpPr txBox="1"/>
            <p:nvPr/>
          </p:nvSpPr>
          <p:spPr>
            <a:xfrm>
              <a:off x="3746211" y="6481953"/>
              <a:ext cx="16515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dirty="0"/>
                <a:t>פסולת ואשפה</a:t>
              </a:r>
              <a:endParaRPr lang="en-US" dirty="0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288341" y="577578"/>
            <a:ext cx="7423848" cy="318161"/>
          </a:xfrm>
        </p:spPr>
        <p:txBody>
          <a:bodyPr/>
          <a:lstStyle/>
          <a:p>
            <a:pPr algn="ctr"/>
            <a:r>
              <a:rPr lang="he-IL" dirty="0"/>
              <a:t>אילו סוגי זיהום אנו מכירים?</a:t>
            </a:r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2A6F58F-F032-4EBD-9FBB-760DA0A1F50B}"/>
              </a:ext>
            </a:extLst>
          </p:cNvPr>
          <p:cNvGrpSpPr/>
          <p:nvPr/>
        </p:nvGrpSpPr>
        <p:grpSpPr>
          <a:xfrm>
            <a:off x="-1" y="575381"/>
            <a:ext cx="9144000" cy="6091238"/>
            <a:chOff x="-1" y="575381"/>
            <a:chExt cx="9144000" cy="609123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C238D22-8418-402F-B915-BFDEAC4C7E29}"/>
                </a:ext>
              </a:extLst>
            </p:cNvPr>
            <p:cNvGrpSpPr/>
            <p:nvPr/>
          </p:nvGrpSpPr>
          <p:grpSpPr>
            <a:xfrm>
              <a:off x="-1" y="575381"/>
              <a:ext cx="9144000" cy="6091238"/>
              <a:chOff x="0" y="383381"/>
              <a:chExt cx="9144000" cy="6091238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E91693F-9882-4270-80E4-7CFE7293872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383381"/>
                <a:ext cx="9144000" cy="609123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0DB2B7A-97E4-4CF2-894E-4AC1A12B4A1F}"/>
                  </a:ext>
                </a:extLst>
              </p:cNvPr>
              <p:cNvSpPr txBox="1"/>
              <p:nvPr/>
            </p:nvSpPr>
            <p:spPr>
              <a:xfrm>
                <a:off x="5784980" y="505825"/>
                <a:ext cx="3143115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rtl="1"/>
                <a:r>
                  <a:rPr lang="he-IL" sz="1200" dirty="0"/>
                  <a:t>פקק תנועה עירוני. מתוך האתר </a:t>
                </a:r>
                <a:r>
                  <a:rPr lang="en-US" sz="1200" dirty="0"/>
                  <a:t>Pixabay.com</a:t>
                </a: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9CC8532-0D1D-4412-AA7E-C36CC70660D6}"/>
                </a:ext>
              </a:extLst>
            </p:cNvPr>
            <p:cNvSpPr txBox="1"/>
            <p:nvPr/>
          </p:nvSpPr>
          <p:spPr>
            <a:xfrm>
              <a:off x="6708710" y="5710335"/>
              <a:ext cx="2003479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800" dirty="0">
                  <a:solidFill>
                    <a:schemeClr val="tx2"/>
                  </a:solidFill>
                </a:rPr>
                <a:t>זיהום רעש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106792-9CE2-40E9-8E6C-413964BD20A3}"/>
              </a:ext>
            </a:extLst>
          </p:cNvPr>
          <p:cNvGrpSpPr/>
          <p:nvPr/>
        </p:nvGrpSpPr>
        <p:grpSpPr>
          <a:xfrm>
            <a:off x="0" y="191381"/>
            <a:ext cx="9144000" cy="6462713"/>
            <a:chOff x="-35612" y="203906"/>
            <a:chExt cx="9144000" cy="646271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861C3A-BE64-4900-BB3F-DFE7E668BCB3}"/>
                </a:ext>
              </a:extLst>
            </p:cNvPr>
            <p:cNvGrpSpPr/>
            <p:nvPr/>
          </p:nvGrpSpPr>
          <p:grpSpPr>
            <a:xfrm>
              <a:off x="-35612" y="203906"/>
              <a:ext cx="9144000" cy="6462713"/>
              <a:chOff x="0" y="197643"/>
              <a:chExt cx="9144000" cy="6462713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A515C44-6F39-47DA-B83C-4846DFBFBB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97643"/>
                <a:ext cx="9144000" cy="6462713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70E8564-1F70-4669-930B-A594D16AC0E1}"/>
                  </a:ext>
                </a:extLst>
              </p:cNvPr>
              <p:cNvSpPr txBox="1"/>
              <p:nvPr/>
            </p:nvSpPr>
            <p:spPr>
              <a:xfrm>
                <a:off x="139959" y="6261760"/>
                <a:ext cx="2864498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Image by </a:t>
                </a:r>
                <a:r>
                  <a:rPr lang="en-US" sz="1200" u="sng" dirty="0">
                    <a:hlinkClick r:id="rId12"/>
                  </a:rPr>
                  <a:t>Gerd Altmann</a:t>
                </a:r>
                <a:r>
                  <a:rPr lang="en-US" sz="1200" dirty="0"/>
                  <a:t> from </a:t>
                </a:r>
                <a:r>
                  <a:rPr lang="en-US" sz="1200" u="sng" dirty="0" err="1">
                    <a:hlinkClick r:id="rId13"/>
                  </a:rPr>
                  <a:t>Pixabay</a:t>
                </a:r>
                <a:r>
                  <a:rPr lang="en-US" sz="1200" dirty="0"/>
                  <a:t> 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9ACE6C6-0CD8-44BB-A69C-A4748D870193}"/>
                </a:ext>
              </a:extLst>
            </p:cNvPr>
            <p:cNvSpPr txBox="1"/>
            <p:nvPr/>
          </p:nvSpPr>
          <p:spPr>
            <a:xfrm>
              <a:off x="5463890" y="362835"/>
              <a:ext cx="351422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800" dirty="0">
                  <a:solidFill>
                    <a:schemeClr val="tx2"/>
                  </a:solidFill>
                </a:rPr>
                <a:t>זיהום המרחב הציבורי</a:t>
              </a:r>
              <a:endParaRPr lang="en-US" sz="2800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44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7D4C76-053D-4073-8620-CAB33FEB9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10"/>
          <a:stretch/>
        </p:blipFill>
        <p:spPr>
          <a:xfrm>
            <a:off x="433144" y="1317157"/>
            <a:ext cx="8277711" cy="406904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6A90E02-7697-48F3-8F61-22DF335A03F0}"/>
              </a:ext>
            </a:extLst>
          </p:cNvPr>
          <p:cNvGrpSpPr/>
          <p:nvPr/>
        </p:nvGrpSpPr>
        <p:grpSpPr>
          <a:xfrm>
            <a:off x="-177282" y="386729"/>
            <a:ext cx="9321282" cy="6084541"/>
            <a:chOff x="-177282" y="386729"/>
            <a:chExt cx="9321282" cy="608454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345285-C430-4F78-812F-905883179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6729"/>
              <a:ext cx="9144000" cy="608454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F67DC4-0D4A-43E7-AF7E-65F5E6538007}"/>
                </a:ext>
              </a:extLst>
            </p:cNvPr>
            <p:cNvSpPr txBox="1"/>
            <p:nvPr/>
          </p:nvSpPr>
          <p:spPr>
            <a:xfrm>
              <a:off x="-177282" y="6039632"/>
              <a:ext cx="20993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1200" dirty="0">
                  <a:solidFill>
                    <a:schemeClr val="bg1"/>
                  </a:solidFill>
                </a:rPr>
                <a:t>פריז בלילה, מקור: </a:t>
              </a:r>
              <a:r>
                <a:rPr lang="en-US" sz="1200" dirty="0">
                  <a:solidFill>
                    <a:schemeClr val="bg1"/>
                  </a:solidFill>
                </a:rPr>
                <a:t>NASA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931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32532-94EC-448B-9F49-C739A0B5C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439" y="614900"/>
            <a:ext cx="7423848" cy="318161"/>
          </a:xfrm>
        </p:spPr>
        <p:txBody>
          <a:bodyPr/>
          <a:lstStyle/>
          <a:p>
            <a:r>
              <a:rPr lang="he-IL" dirty="0"/>
              <a:t>זיהום אור בישראל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647E37D-5BBA-40AB-A435-6E493DB87FAF}"/>
              </a:ext>
            </a:extLst>
          </p:cNvPr>
          <p:cNvGrpSpPr/>
          <p:nvPr/>
        </p:nvGrpSpPr>
        <p:grpSpPr>
          <a:xfrm>
            <a:off x="2613667" y="1304756"/>
            <a:ext cx="6195595" cy="5232837"/>
            <a:chOff x="1987420" y="1316330"/>
            <a:chExt cx="6195595" cy="52328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ECB3A96-E3AE-4117-B97F-57F800BD8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8245" y="1316330"/>
              <a:ext cx="2164770" cy="523283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9F42C6-7762-4DDC-84F2-34784D976131}"/>
                </a:ext>
              </a:extLst>
            </p:cNvPr>
            <p:cNvSpPr txBox="1"/>
            <p:nvPr/>
          </p:nvSpPr>
          <p:spPr>
            <a:xfrm>
              <a:off x="1987420" y="1399592"/>
              <a:ext cx="403082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he-IL" sz="2400" dirty="0"/>
                <a:t>מפת זיהום האור בישראל, 2011</a:t>
              </a:r>
            </a:p>
            <a:p>
              <a:pPr algn="ctr" rtl="1"/>
              <a:endParaRPr lang="he-IL" dirty="0"/>
            </a:p>
            <a:p>
              <a:pPr algn="ctr" rtl="1"/>
              <a:r>
                <a:rPr lang="he-IL" sz="1200" dirty="0"/>
                <a:t>עריכה: מיכאל ולאסוב. מקור: </a:t>
              </a:r>
              <a:r>
                <a:rPr lang="en-US" sz="1200" dirty="0">
                  <a:hlinkClick r:id="rId3"/>
                </a:rPr>
                <a:t>www.deepskywatch.com</a:t>
              </a:r>
              <a:endParaRPr lang="en-US" sz="1200" dirty="0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9C664415-DC84-4A6B-A5AA-BA8323621D7D}"/>
              </a:ext>
            </a:extLst>
          </p:cNvPr>
          <p:cNvSpPr/>
          <p:nvPr/>
        </p:nvSpPr>
        <p:spPr>
          <a:xfrm>
            <a:off x="3080760" y="6265627"/>
            <a:ext cx="28365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he-IL" sz="1200" dirty="0">
                <a:hlinkClick r:id="rId4"/>
              </a:rPr>
              <a:t>הכרזת שמורת אור כוכבים - מכתש רמון</a:t>
            </a:r>
            <a:endParaRPr lang="en-US" sz="12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F27169F-B716-4A96-8AE8-65917A5B43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677" y="2394610"/>
            <a:ext cx="4492694" cy="2993960"/>
          </a:xfrm>
          <a:prstGeom prst="rect">
            <a:avLst/>
          </a:prstGeom>
        </p:spPr>
      </p:pic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0538A71A-3E35-4968-A71B-906A83404C5B}"/>
              </a:ext>
            </a:extLst>
          </p:cNvPr>
          <p:cNvSpPr txBox="1"/>
          <p:nvPr/>
        </p:nvSpPr>
        <p:spPr>
          <a:xfrm>
            <a:off x="1699726" y="5388570"/>
            <a:ext cx="384062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1600" dirty="0"/>
              <a:t>ליל מטאורים בחניון בארות במכתש רמון. </a:t>
            </a:r>
          </a:p>
          <a:p>
            <a:pPr algn="r"/>
            <a:r>
              <a:rPr lang="he-IL" sz="1600" dirty="0"/>
              <a:t>צלם: גל </a:t>
            </a:r>
            <a:r>
              <a:rPr lang="he-IL" sz="1600" dirty="0" err="1"/>
              <a:t>ביסמוט</a:t>
            </a:r>
            <a:r>
              <a:rPr lang="he-IL" sz="1600" dirty="0"/>
              <a:t>, רשות הטבע והגנים</a:t>
            </a:r>
          </a:p>
        </p:txBody>
      </p:sp>
    </p:spTree>
    <p:extLst>
      <p:ext uri="{BB962C8B-B14F-4D97-AF65-F5344CB8AC3E}">
        <p14:creationId xmlns:p14="http://schemas.microsoft.com/office/powerpoint/2010/main" val="3407437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530936" y="605570"/>
            <a:ext cx="7423848" cy="318161"/>
          </a:xfrm>
        </p:spPr>
        <p:txBody>
          <a:bodyPr/>
          <a:lstStyle/>
          <a:p>
            <a:r>
              <a:rPr lang="he-IL" dirty="0"/>
              <a:t>כיצד זיהום אור משפיע על האדם והסביבה?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56004" y="1646563"/>
            <a:ext cx="4657433" cy="356395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he-IL" dirty="0"/>
              <a:t>שיבוש השעון הביולוגי</a:t>
            </a:r>
            <a:endParaRPr lang="en-US" dirty="0"/>
          </a:p>
          <a:p>
            <a:pPr marL="514350" indent="-514350">
              <a:buAutoNum type="arabicPeriod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000" dirty="0"/>
              <a:t>הפרעות מטבוליות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000" dirty="0"/>
              <a:t>הפרעות שינה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000" dirty="0"/>
              <a:t>שיבוש פעילות מחזורית של הורמונים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000" dirty="0"/>
              <a:t>דיכוי מערכת החיסון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e-IL" sz="2000" dirty="0"/>
              <a:t>העלאת הסיכוי לתחלואה ולסרטן</a:t>
            </a:r>
            <a:endParaRPr lang="en-GB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080E093-950A-4FC1-887B-3A79C9D3726B}"/>
              </a:ext>
            </a:extLst>
          </p:cNvPr>
          <p:cNvGrpSpPr/>
          <p:nvPr/>
        </p:nvGrpSpPr>
        <p:grpSpPr>
          <a:xfrm>
            <a:off x="5251694" y="1469278"/>
            <a:ext cx="3536302" cy="5234179"/>
            <a:chOff x="1187758" y="1273723"/>
            <a:chExt cx="3536302" cy="52341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3FAD9D-C7EE-48EB-8C67-4516FCC36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9233" y="1273723"/>
              <a:ext cx="3333352" cy="477251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914B20D-A7CF-44F7-A668-A7244C278147}"/>
                </a:ext>
              </a:extLst>
            </p:cNvPr>
            <p:cNvSpPr/>
            <p:nvPr/>
          </p:nvSpPr>
          <p:spPr>
            <a:xfrm>
              <a:off x="1187758" y="6046237"/>
              <a:ext cx="353630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 err="1">
                  <a:solidFill>
                    <a:srgbClr val="000000"/>
                  </a:solidFill>
                  <a:latin typeface="Linux Libertine"/>
                </a:rPr>
                <a:t>Mihály</a:t>
              </a:r>
              <a:r>
                <a:rPr lang="en-US" sz="1200" dirty="0">
                  <a:solidFill>
                    <a:srgbClr val="000000"/>
                  </a:solidFill>
                  <a:latin typeface="Linux Libertine"/>
                </a:rPr>
                <a:t> </a:t>
              </a:r>
              <a:r>
                <a:rPr lang="en-US" sz="1200" dirty="0" err="1">
                  <a:solidFill>
                    <a:srgbClr val="000000"/>
                  </a:solidFill>
                  <a:latin typeface="Linux Libertine"/>
                </a:rPr>
                <a:t>Zichy</a:t>
              </a:r>
              <a:r>
                <a:rPr lang="en-US" sz="1200" dirty="0">
                  <a:solidFill>
                    <a:srgbClr val="000000"/>
                  </a:solidFill>
                  <a:latin typeface="Linux Libertine"/>
                </a:rPr>
                <a:t>, Reading Young man (Morning). 1867</a:t>
              </a:r>
              <a:br>
                <a:rPr lang="en-US" sz="1200" dirty="0">
                  <a:solidFill>
                    <a:srgbClr val="000000"/>
                  </a:solidFill>
                  <a:latin typeface="Linux Libertine"/>
                </a:rPr>
              </a:br>
              <a:r>
                <a:rPr lang="he-IL" sz="1200" dirty="0">
                  <a:solidFill>
                    <a:srgbClr val="000000"/>
                  </a:solidFill>
                  <a:latin typeface="Linux Libertine"/>
                </a:rPr>
                <a:t>מקור: ויקיפדיה</a:t>
              </a:r>
              <a:endParaRPr lang="en-US" sz="1200" b="0" i="0" dirty="0">
                <a:solidFill>
                  <a:srgbClr val="000000"/>
                </a:solidFill>
                <a:effectLst/>
                <a:latin typeface="Linux Libert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10437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530936" y="605570"/>
            <a:ext cx="7423848" cy="318161"/>
          </a:xfrm>
        </p:spPr>
        <p:txBody>
          <a:bodyPr/>
          <a:lstStyle/>
          <a:p>
            <a:r>
              <a:rPr lang="he-IL" dirty="0"/>
              <a:t>כיצד זיהום אור משפיע על האדם והסביבה?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560234" y="1646563"/>
            <a:ext cx="5329237" cy="508808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he-IL" dirty="0"/>
              <a:t>שיבוש השעון הביולוגי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D40060-7110-44DD-8A90-9D9F8D063283}"/>
              </a:ext>
            </a:extLst>
          </p:cNvPr>
          <p:cNvSpPr txBox="1"/>
          <p:nvPr/>
        </p:nvSpPr>
        <p:spPr>
          <a:xfrm>
            <a:off x="74646" y="2406763"/>
            <a:ext cx="2985796" cy="1359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e-IL" sz="2000" dirty="0"/>
              <a:t>שיבוש תהליכים עונתיים כגון פריחה ושלכת</a:t>
            </a:r>
          </a:p>
          <a:p>
            <a:pPr marL="457200" indent="-457200"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he-IL" sz="2000" dirty="0"/>
              <a:t>השפעה על פוטוסינתזה</a:t>
            </a:r>
          </a:p>
          <a:p>
            <a:pPr marL="285750" indent="-285750" algn="r" rtl="1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B250046-4C04-489E-A3AB-C62B1EB8AE7C}"/>
              </a:ext>
            </a:extLst>
          </p:cNvPr>
          <p:cNvGrpSpPr/>
          <p:nvPr/>
        </p:nvGrpSpPr>
        <p:grpSpPr>
          <a:xfrm>
            <a:off x="3220456" y="2406763"/>
            <a:ext cx="5578310" cy="3533388"/>
            <a:chOff x="3220456" y="2406763"/>
            <a:chExt cx="5578310" cy="3533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FA49E4E-77DF-4341-98A3-A8BF63B1F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0456" y="2406763"/>
              <a:ext cx="5578310" cy="325692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23D0D2-0F1D-4068-8DE1-15D50D787A2C}"/>
                </a:ext>
              </a:extLst>
            </p:cNvPr>
            <p:cNvSpPr/>
            <p:nvPr/>
          </p:nvSpPr>
          <p:spPr>
            <a:xfrm>
              <a:off x="4713903" y="5663152"/>
              <a:ext cx="259141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Image by Valentin </a:t>
              </a:r>
              <a:r>
                <a:rPr lang="en-US" sz="1200" dirty="0" err="1"/>
                <a:t>Sabau</a:t>
              </a:r>
              <a:r>
                <a:rPr lang="en-US" sz="1200" dirty="0"/>
                <a:t> from </a:t>
              </a:r>
              <a:r>
                <a:rPr lang="en-US" sz="1200" dirty="0" err="1"/>
                <a:t>Pixabay</a:t>
              </a:r>
              <a:r>
                <a:rPr lang="en-US" sz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5491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530934" y="605570"/>
            <a:ext cx="7423848" cy="318161"/>
          </a:xfrm>
        </p:spPr>
        <p:txBody>
          <a:bodyPr/>
          <a:lstStyle/>
          <a:p>
            <a:r>
              <a:rPr lang="he-IL" dirty="0"/>
              <a:t>כיצד זיהום אור משפיע על האדם והסביבה?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3625545" y="1453968"/>
            <a:ext cx="5329237" cy="523875"/>
          </a:xfrm>
        </p:spPr>
        <p:txBody>
          <a:bodyPr/>
          <a:lstStyle/>
          <a:p>
            <a:r>
              <a:rPr lang="he-IL" dirty="0"/>
              <a:t>2. השפעה על בעלי חיים פעילי-לילה</a:t>
            </a:r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38E8BE5-ED24-47F6-B0DC-9EA972DC97B4}"/>
              </a:ext>
            </a:extLst>
          </p:cNvPr>
          <p:cNvGrpSpPr/>
          <p:nvPr/>
        </p:nvGrpSpPr>
        <p:grpSpPr>
          <a:xfrm>
            <a:off x="2389167" y="2136710"/>
            <a:ext cx="5534374" cy="4506437"/>
            <a:chOff x="2389167" y="2136710"/>
            <a:chExt cx="5534374" cy="450643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0880056-AF74-4ACC-BB50-0CBFFB9EC2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9167" y="2136710"/>
              <a:ext cx="5534374" cy="39524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84629CA-9D79-48D3-950E-6E131B4ABD1E}"/>
                </a:ext>
              </a:extLst>
            </p:cNvPr>
            <p:cNvSpPr txBox="1"/>
            <p:nvPr/>
          </p:nvSpPr>
          <p:spPr>
            <a:xfrm>
              <a:off x="3866593" y="6089149"/>
              <a:ext cx="275253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e-IL" dirty="0"/>
                <a:t>גירית מצויה.</a:t>
              </a:r>
              <a:br>
                <a:rPr lang="en-US" dirty="0"/>
              </a:br>
              <a:r>
                <a:rPr lang="he-IL" sz="1200" dirty="0"/>
                <a:t>מקור: ויקיפדיה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2275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6248</TotalTime>
  <Words>644</Words>
  <Application>Microsoft Office PowerPoint</Application>
  <PresentationFormat>‫הצגה על המסך (4:3)</PresentationFormat>
  <Paragraphs>105</Paragraphs>
  <Slides>25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Linux Libertine</vt:lpstr>
      <vt:lpstr>YouTube Noto</vt:lpstr>
      <vt:lpstr>Office Theme</vt:lpstr>
      <vt:lpstr>עיצוב מותאם אישית</vt:lpstr>
      <vt:lpstr>1_עיצוב מותאם אישית</vt:lpstr>
      <vt:lpstr>זיהום אור</vt:lpstr>
      <vt:lpstr>נפתח בתחרות!</vt:lpstr>
      <vt:lpstr>מצגת של PowerPoint‏</vt:lpstr>
      <vt:lpstr>אילו סוגי זיהום אנו מכירים?</vt:lpstr>
      <vt:lpstr>מצגת של PowerPoint‏</vt:lpstr>
      <vt:lpstr>זיהום אור בישראל</vt:lpstr>
      <vt:lpstr>כיצד זיהום אור משפיע על האדם והסביבה?</vt:lpstr>
      <vt:lpstr>כיצד זיהום אור משפיע על האדם והסביבה?</vt:lpstr>
      <vt:lpstr>כיצד זיהום אור משפיע על האדם והסביבה?</vt:lpstr>
      <vt:lpstr>מצגת של PowerPoint‏</vt:lpstr>
      <vt:lpstr>השפעת זיהום אור על שטחים טבעיים</vt:lpstr>
      <vt:lpstr>כיצד זיהום אור משפיע על האדם והסביבה?</vt:lpstr>
      <vt:lpstr>כיצד זיהום אור משפיע על האדם והסביבה?</vt:lpstr>
      <vt:lpstr>כיצד זיהום אור משפיע על האדם והסביבה?</vt:lpstr>
      <vt:lpstr>כיצד זיהום אור משפיע על האדם והסביבה?</vt:lpstr>
      <vt:lpstr>סיכום עד כאן</vt:lpstr>
      <vt:lpstr>אז... כיצד מפחיתים זיהום אור?</vt:lpstr>
      <vt:lpstr>הצגת התוצרים</vt:lpstr>
      <vt:lpstr>דוגמאות מהעולם לצמצום זיהום אור</vt:lpstr>
      <vt:lpstr>דוגמאות מהעולם לצמצום זיהום אור</vt:lpstr>
      <vt:lpstr>דוגמאות מהעולם לצמצום זיהום אור</vt:lpstr>
      <vt:lpstr>מצגת של PowerPoint‏</vt:lpstr>
      <vt:lpstr>ולסיכום...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זיהום אור</dc:title>
  <dc:creator>Yoav Sharaby</dc:creator>
  <cp:lastModifiedBy>Lior Baram</cp:lastModifiedBy>
  <cp:revision>78</cp:revision>
  <dcterms:created xsi:type="dcterms:W3CDTF">2019-06-25T14:14:35Z</dcterms:created>
  <dcterms:modified xsi:type="dcterms:W3CDTF">2019-11-12T15:34:02Z</dcterms:modified>
</cp:coreProperties>
</file>