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0"/>
  </p:notesMasterIdLst>
  <p:handoutMasterIdLst>
    <p:handoutMasterId r:id="rId21"/>
  </p:handoutMasterIdLst>
  <p:sldIdLst>
    <p:sldId id="256" r:id="rId4"/>
    <p:sldId id="257" r:id="rId5"/>
    <p:sldId id="271" r:id="rId6"/>
    <p:sldId id="258" r:id="rId7"/>
    <p:sldId id="276" r:id="rId8"/>
    <p:sldId id="259" r:id="rId9"/>
    <p:sldId id="281" r:id="rId10"/>
    <p:sldId id="266" r:id="rId11"/>
    <p:sldId id="277" r:id="rId12"/>
    <p:sldId id="272" r:id="rId13"/>
    <p:sldId id="268" r:id="rId14"/>
    <p:sldId id="278" r:id="rId15"/>
    <p:sldId id="279" r:id="rId16"/>
    <p:sldId id="280" r:id="rId17"/>
    <p:sldId id="282" r:id="rId18"/>
    <p:sldId id="2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5556"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154"/>
    <a:srgbClr val="B59CC6"/>
    <a:srgbClr val="E87159"/>
    <a:srgbClr val="49BDF0"/>
    <a:srgbClr val="E76D1A"/>
    <a:srgbClr val="EB7255"/>
    <a:srgbClr val="B8D82B"/>
    <a:srgbClr val="004437"/>
    <a:srgbClr val="F8E258"/>
    <a:srgbClr val="204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2" autoAdjust="0"/>
    <p:restoredTop sz="94676" autoAdjust="0"/>
  </p:normalViewPr>
  <p:slideViewPr>
    <p:cSldViewPr snapToGrid="0" showGuides="1">
      <p:cViewPr varScale="1">
        <p:scale>
          <a:sx n="70" d="100"/>
          <a:sy n="70" d="100"/>
        </p:scale>
        <p:origin x="-1398" y="-90"/>
      </p:cViewPr>
      <p:guideLst>
        <p:guide orient="horz" pos="2160"/>
        <p:guide pos="5556"/>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1" d="100"/>
          <a:sy n="81" d="100"/>
        </p:scale>
        <p:origin x="389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DA2AD2-E159-493C-B36B-56A56D87A572}" type="datetimeFigureOut">
              <a:rPr lang="en-GB" smtClean="0"/>
              <a:t>25/03/2018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ACF21D-9888-4C21-B75E-8DCB990ECD0F}" type="slidenum">
              <a:rPr lang="en-GB" smtClean="0"/>
              <a:t>‹#›</a:t>
            </a:fld>
            <a:endParaRPr lang="en-GB"/>
          </a:p>
        </p:txBody>
      </p:sp>
    </p:spTree>
    <p:extLst>
      <p:ext uri="{BB962C8B-B14F-4D97-AF65-F5344CB8AC3E}">
        <p14:creationId xmlns:p14="http://schemas.microsoft.com/office/powerpoint/2010/main" val="931979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C3AE5-A434-4F95-8D28-093488A647E5}" type="datetimeFigureOut">
              <a:rPr lang="en-GB" smtClean="0"/>
              <a:t>25/03/2018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CBC8D-DB39-46D7-9837-478B9C6F3BB9}" type="slidenum">
              <a:rPr lang="en-GB" smtClean="0"/>
              <a:t>‹#›</a:t>
            </a:fld>
            <a:endParaRPr lang="en-GB"/>
          </a:p>
        </p:txBody>
      </p:sp>
    </p:spTree>
    <p:extLst>
      <p:ext uri="{BB962C8B-B14F-4D97-AF65-F5344CB8AC3E}">
        <p14:creationId xmlns:p14="http://schemas.microsoft.com/office/powerpoint/2010/main" val="61087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lib.cet.ac.il/pages/item.asp?item=633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בישראל קיימת מערכת מים "תלת אגנית", כלומר, שלושת מקורות המים הטבעיים העיקריים המספקים את צריכת המים בישראל הם: </a:t>
            </a:r>
            <a:r>
              <a:rPr lang="he-IL" sz="1200" u="none" strike="noStrike" kern="1200" dirty="0">
                <a:solidFill>
                  <a:schemeClr val="tx1"/>
                </a:solidFill>
                <a:effectLst/>
                <a:latin typeface="+mn-lt"/>
                <a:ea typeface="+mn-ea"/>
                <a:cs typeface="+mn-cs"/>
                <a:hlinkClick r:id="rId3"/>
              </a:rPr>
              <a:t>אקוויפר</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ההר, אקוויפר החוף וימת הכינרת</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המלה "אקוויפר" מגיעה מלטינית (אקווה = מים), ומשמעותה מאגר מים תת-קרקעי (מי תהום) הנוצר כאשר מי משקעים (גשם, שלג וכו') מחלחלים אל הקרקע ונלכדים בשכבות סלע תת-קרקעיות. </a:t>
            </a:r>
            <a:endParaRPr lang="en-US"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2</a:t>
            </a:fld>
            <a:endParaRPr lang="en-GB"/>
          </a:p>
        </p:txBody>
      </p:sp>
    </p:spTree>
    <p:extLst>
      <p:ext uri="{BB962C8B-B14F-4D97-AF65-F5344CB8AC3E}">
        <p14:creationId xmlns:p14="http://schemas.microsoft.com/office/powerpoint/2010/main" val="32845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קצב גידול האוכלוסייה בישראל כיום הוא 2% בשנה, מהגבוהים בעולם. זאת משום שבישראל גם שיעורי הריבוי הטבעי (ילודה) וגם ממדי ההגירה (עלייה לארץ) גבוהים.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מאז הקמתה ועד 1995 גדלה אוכלוסיית ישראל כמעט פי 7! בנוסף לגידול באוכלוסייה, התפתחה גם הטכנולוגיה והתפתחו הציפיות שלנו מבחינת רמת החיים. מחד, בישראל קצב גידול אוכלוסייה של מדינה מתפתחת (כמו למשלב אפגניסטאן ומדינות אפריקאיות רבות) ומאידך ישראל היא מדינה מפותחת (כמו מדינות אירופה וארה"ב), ומרבית התושבים נהנים מרווחה ומרמת חיים גבוהה. כל אלה דורשים -מים ועוד מים ועוד מים...</a:t>
            </a:r>
            <a:endParaRPr lang="en-US" sz="1200" kern="1200" dirty="0">
              <a:solidFill>
                <a:schemeClr val="tx1"/>
              </a:solidFill>
              <a:effectLst/>
              <a:latin typeface="+mn-lt"/>
              <a:ea typeface="+mn-ea"/>
              <a:cs typeface="+mn-cs"/>
            </a:endParaRPr>
          </a:p>
          <a:p>
            <a:pPr algn="r"/>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3</a:t>
            </a:fld>
            <a:endParaRPr lang="en-GB"/>
          </a:p>
        </p:txBody>
      </p:sp>
    </p:spTree>
    <p:extLst>
      <p:ext uri="{BB962C8B-B14F-4D97-AF65-F5344CB8AC3E}">
        <p14:creationId xmlns:p14="http://schemas.microsoft.com/office/powerpoint/2010/main" val="159312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מצבם של נחלי ישראל משקף את הפיתוח העירוני, התעשייתי והחקלאי מלפני הקמת המדינה ועד היום. פעולות פיתוח משמעותיות של המגזר העירוני והחקלאי גרמו להתייבשות של המעיינות והנחלים בצפון הארץ ובמרכזה</a:t>
            </a:r>
            <a:r>
              <a:rPr lang="en-US"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 להפיכת הנחלים לתעלות ניקוז באגנים חקלאיים ולזיהום מרבית נחלי החוף והעמקים</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כיום נותרו בישראל </a:t>
            </a:r>
            <a:r>
              <a:rPr lang="en-US" sz="1200" kern="1200" dirty="0">
                <a:solidFill>
                  <a:schemeClr val="tx1"/>
                </a:solidFill>
                <a:effectLst/>
                <a:latin typeface="+mn-lt"/>
                <a:ea typeface="+mn-ea"/>
                <a:cs typeface="+mn-cs"/>
              </a:rPr>
              <a:t>%3  </a:t>
            </a:r>
            <a:r>
              <a:rPr lang="he-IL" sz="1200" kern="1200" dirty="0">
                <a:solidFill>
                  <a:schemeClr val="tx1"/>
                </a:solidFill>
                <a:effectLst/>
                <a:latin typeface="+mn-lt"/>
                <a:ea typeface="+mn-ea"/>
                <a:cs typeface="+mn-cs"/>
              </a:rPr>
              <a:t>בלבד משטח בתי הגידול הלחים שהיו בה בתחילת המאה ה -20. </a:t>
            </a:r>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4</a:t>
            </a:fld>
            <a:endParaRPr lang="en-GB"/>
          </a:p>
        </p:txBody>
      </p:sp>
    </p:spTree>
    <p:extLst>
      <p:ext uri="{BB962C8B-B14F-4D97-AF65-F5344CB8AC3E}">
        <p14:creationId xmlns:p14="http://schemas.microsoft.com/office/powerpoint/2010/main" val="332199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ב 1955 נחנך הקו המזרחי של מפעל "ירקון נגב" (שבהמשך יחובר ל"מוביל הארצי"). בטקס, נאם שר האוצר, מר לוי אשכול, ואמר "היום ייסוב לראשונה נהר קדומים אחור וייסע מימו דרומה ונגבה להפרות האדמות ולהשקות השדות הצמאים </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לא עוד ייסע הירקון לתוהו וללא תכלית את מימו המתוקים לים המלוח, חלום רב שנים היה למציאות". מנהל מחלקת הקליטה של הסוכנות היהודית, ד"ר גיורא יוספטל, הגדיר את המפעל שזה עתה נחנך "נשקנו הכבד במלחמה בישימון", ועוד אמר: "המדבר ייכנע לחלוץ ולמים</a:t>
            </a:r>
            <a:r>
              <a:rPr lang="en-US" sz="1200" kern="1200" dirty="0">
                <a:solidFill>
                  <a:schemeClr val="tx1"/>
                </a:solidFill>
                <a:effectLst/>
                <a:latin typeface="+mn-lt"/>
                <a:ea typeface="+mn-ea"/>
                <a:cs typeface="+mn-cs"/>
              </a:rPr>
              <a:t>". </a:t>
            </a:r>
          </a:p>
          <a:p>
            <a:pPr algn="r" rtl="1"/>
            <a:r>
              <a:rPr lang="he-IL" sz="1200" kern="1200" dirty="0">
                <a:solidFill>
                  <a:schemeClr val="tx1"/>
                </a:solidFill>
                <a:effectLst/>
                <a:latin typeface="+mn-lt"/>
                <a:ea typeface="+mn-ea"/>
                <a:cs typeface="+mn-cs"/>
              </a:rPr>
              <a:t>דבריהם של אשכול ויוספטל משקפים את התפיסה הנפוצה באותה התקופה: תפקידם של המים הוא לשרת את העשייה הציונית, לאפשר התיישבות אנושית בנגב ו"להפריח את השממה". מים שזורמים "כך סתם" באופן טבעי בסביבתם ונשפכים בסופו של דבר לים המלוח הם בזבוז...</a:t>
            </a:r>
            <a:endParaRPr lang="en-US" sz="1200" kern="1200" dirty="0">
              <a:solidFill>
                <a:schemeClr val="tx1"/>
              </a:solidFill>
              <a:effectLst/>
              <a:latin typeface="+mn-lt"/>
              <a:ea typeface="+mn-ea"/>
              <a:cs typeface="+mn-cs"/>
            </a:endParaRPr>
          </a:p>
          <a:p>
            <a:pPr algn="r"/>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5</a:t>
            </a:fld>
            <a:endParaRPr lang="en-GB"/>
          </a:p>
        </p:txBody>
      </p:sp>
    </p:spTree>
    <p:extLst>
      <p:ext uri="{BB962C8B-B14F-4D97-AF65-F5344CB8AC3E}">
        <p14:creationId xmlns:p14="http://schemas.microsoft.com/office/powerpoint/2010/main" val="126611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ייבוש החולה - מבצע הנדסי ענק שמטרתו הייתה להגדיל את שטח הקרקעות הזמינות לעיבוד חקלאי, ובמהלכו יובשו אגם החולה</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והביצות</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סביבו, בשטח של כ-62,000 דונם. במדינת ישראל הצעירה מפעל זה עורר ברוב הציבור גאווה לאומית גדולה והשתלב היטב באתוס של "כיבוש השממה". אך היו גם קולות אחרים, שקראו לשמור על הטבע הבראשיתי, והמאבק בייבוש הוליד את הארגון הסביבתי הראשון בישראל – החברה להגנת הטבע (1953). אולם, גם "אנשי הטבע" שקראו לשמר חלק מן השמורה לא יצאו כנגד הקונצנזוס הציוני, אלא פעלו מתוכו, ודווקא משום כך זכו בשיתוף פעולה מצד הממסד והצליחו להביא לשימור שטח קטן מן הביצה. ייבוש החולה הוא, אפוא, עוד דוגמה מובהקת לרוח התקופה, שהעדיפה את "צרכי הפיתוח" על פני "צרכי הטבע".</a:t>
            </a:r>
            <a:endParaRPr lang="en-US"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6</a:t>
            </a:fld>
            <a:endParaRPr lang="en-GB"/>
          </a:p>
        </p:txBody>
      </p:sp>
    </p:spTree>
    <p:extLst>
      <p:ext uri="{BB962C8B-B14F-4D97-AF65-F5344CB8AC3E}">
        <p14:creationId xmlns:p14="http://schemas.microsoft.com/office/powerpoint/2010/main" val="134939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לעתים כאשר אנו פוגעים בטבע בשביל להשתמש במים, נוצרת למעשה פגיעה עקיפה גם באדם, שפעמים רבות אנחנו לא יודעים לצפות אותה מראש. כך קרה למשל בעקבות ייבוש החולה, וגם הגורם להיווצרות תופעת הבולענים באזור ים המלח הוא שימוש-יתר במים, שגרם לנסיגת מפלס הים ובעקבות כך לקריסת שכבות קרקע באזור. </a:t>
            </a:r>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9</a:t>
            </a:fld>
            <a:endParaRPr lang="en-GB"/>
          </a:p>
        </p:txBody>
      </p:sp>
    </p:spTree>
    <p:extLst>
      <p:ext uri="{BB962C8B-B14F-4D97-AF65-F5344CB8AC3E}">
        <p14:creationId xmlns:p14="http://schemas.microsoft.com/office/powerpoint/2010/main" val="329127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בנוסף לשאיבת מקורות המים, חלק ממשבר הנחלים נובע מזיהומם </a:t>
            </a:r>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10</a:t>
            </a:fld>
            <a:endParaRPr lang="en-GB"/>
          </a:p>
        </p:txBody>
      </p:sp>
    </p:spTree>
    <p:extLst>
      <p:ext uri="{BB962C8B-B14F-4D97-AF65-F5344CB8AC3E}">
        <p14:creationId xmlns:p14="http://schemas.microsoft.com/office/powerpoint/2010/main" val="15271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רק לקראת תחילת המאה ה- 21 הועלה המצב החמור של נחלי ישראל לדיון ציבורי ומקצועי הן בגופי הממשל והן בארגונים חוץ-ממשלתיים (</a:t>
            </a:r>
            <a:r>
              <a:rPr lang="en-US" sz="1200" kern="1200" dirty="0">
                <a:solidFill>
                  <a:schemeClr val="tx1"/>
                </a:solidFill>
                <a:effectLst/>
                <a:latin typeface="+mn-lt"/>
                <a:ea typeface="+mn-ea"/>
                <a:cs typeface="+mn-cs"/>
              </a:rPr>
              <a:t>NGO'S</a:t>
            </a:r>
            <a:r>
              <a:rPr lang="he-IL" sz="1200" kern="1200" dirty="0">
                <a:solidFill>
                  <a:schemeClr val="tx1"/>
                </a:solidFill>
                <a:effectLst/>
                <a:latin typeface="+mn-lt"/>
                <a:ea typeface="+mn-ea"/>
                <a:cs typeface="+mn-cs"/>
              </a:rPr>
              <a:t>) תוך קביעת צורך ברור ומידי להגדרה וליישום של מדיניות לשיקום בתי הגידול הלחים והנחלים בישראל.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החל תהליך של שיקום נחלים, שמתרחש בכמה אסטרטגיות: א. "שחרור" מעיינות ש"נתפסו" ב. תיקון תקנות לגבי שאיבת מים במורד הנחל במקום במעלה, בתמורה להקטנת היטל ההפקה. ג. "הקצאת מים לטבע".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ד. הקטנת שאיבה מקידוחים- פתרון מורכב יותר ליישום, בגלל ריבוי הצרכים והצרכנים ה. ההחלטה כי לא משקמים נחלים עם קולחים מטופלים ומטוהרים ה. שינוי ייעודו ההיסטורי של המוביל הארצי: כיום זורמים בו מים מותפלים צפונה, מחדרה למאגרי אשכול, ומשם לאזור עמק עכו (ולא מהכנרת לנגב, כפי שהיה במשך עשרות שנים). </a:t>
            </a:r>
            <a:endParaRPr lang="he-IL" dirty="0"/>
          </a:p>
        </p:txBody>
      </p:sp>
      <p:sp>
        <p:nvSpPr>
          <p:cNvPr id="4" name="מציין מיקום של מספר שקופית 3"/>
          <p:cNvSpPr>
            <a:spLocks noGrp="1"/>
          </p:cNvSpPr>
          <p:nvPr>
            <p:ph type="sldNum" sz="quarter" idx="10"/>
          </p:nvPr>
        </p:nvSpPr>
        <p:spPr/>
        <p:txBody>
          <a:bodyPr/>
          <a:lstStyle/>
          <a:p>
            <a:fld id="{45ACBC8D-DB39-46D7-9837-478B9C6F3BB9}" type="slidenum">
              <a:rPr lang="en-GB" smtClean="0"/>
              <a:t>12</a:t>
            </a:fld>
            <a:endParaRPr lang="en-GB"/>
          </a:p>
        </p:txBody>
      </p:sp>
    </p:spTree>
    <p:extLst>
      <p:ext uri="{BB962C8B-B14F-4D97-AF65-F5344CB8AC3E}">
        <p14:creationId xmlns:p14="http://schemas.microsoft.com/office/powerpoint/2010/main" val="403334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2526861"/>
            <a:ext cx="9144000" cy="3228988"/>
          </a:xfrm>
        </p:spPr>
        <p:txBody>
          <a:bodyPr/>
          <a:lstStyle/>
          <a:p>
            <a:r>
              <a:rPr lang="he-IL" dirty="0"/>
              <a:t>תמונה</a:t>
            </a:r>
            <a:endParaRPr lang="en-GB" dirty="0"/>
          </a:p>
        </p:txBody>
      </p:sp>
      <p:sp>
        <p:nvSpPr>
          <p:cNvPr id="2" name="Title 1"/>
          <p:cNvSpPr>
            <a:spLocks noGrp="1"/>
          </p:cNvSpPr>
          <p:nvPr>
            <p:ph type="ctrTitle" hasCustomPrompt="1"/>
          </p:nvPr>
        </p:nvSpPr>
        <p:spPr>
          <a:xfrm>
            <a:off x="5064368" y="1266092"/>
            <a:ext cx="4026877" cy="713434"/>
          </a:xfrm>
        </p:spPr>
        <p:txBody>
          <a:bodyPr anchor="b">
            <a:normAutofit/>
          </a:bodyPr>
          <a:lstStyle>
            <a:lvl1pPr algn="ctr">
              <a:defRPr sz="4800">
                <a:solidFill>
                  <a:srgbClr val="49BDF0"/>
                </a:solidFill>
                <a:cs typeface="+mn-cs"/>
              </a:defRPr>
            </a:lvl1pPr>
          </a:lstStyle>
          <a:p>
            <a:r>
              <a:rPr lang="he-IL" dirty="0"/>
              <a:t>כותרת ראשית</a:t>
            </a:r>
            <a:endParaRPr lang="en-US" dirty="0"/>
          </a:p>
        </p:txBody>
      </p:sp>
      <p:pic>
        <p:nvPicPr>
          <p:cNvPr id="4" name="Picture 3">
            <a:extLst>
              <a:ext uri="{FF2B5EF4-FFF2-40B4-BE49-F238E27FC236}">
                <a16:creationId xmlns:a16="http://schemas.microsoft.com/office/drawing/2014/main" xmlns="" id="{038E2F88-8B4E-45E7-AF39-39823981E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3722497685"/>
      </p:ext>
    </p:extLst>
  </p:cSld>
  <p:clrMapOvr>
    <a:masterClrMapping/>
  </p:clrMapOvr>
  <p:extLst mod="1">
    <p:ext uri="{DCECCB84-F9BA-43D5-87BE-67443E8EF086}">
      <p15:sldGuideLst xmlns:p15="http://schemas.microsoft.com/office/powerpoint/2012/main" xmlns="">
        <p15:guide id="1" orient="horz" pos="6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8D82B"/>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1026" name="Picture 2" descr="G:\שיווק\איורים\איורים ים\איורים ים\איורים-ים-23.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7921"/>
          <a:stretch/>
        </p:blipFill>
        <p:spPr bwMode="auto">
          <a:xfrm>
            <a:off x="0" y="5322013"/>
            <a:ext cx="2825393" cy="1535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3D15334F-E07F-4000-8613-E27379865A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64928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49BDF0"/>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1026" name="Picture 2" descr="G:\שיווק\איורים\איורים ים\איורים ים\איורים-ים-1.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19174" r="-4390"/>
          <a:stretch/>
        </p:blipFill>
        <p:spPr bwMode="auto">
          <a:xfrm>
            <a:off x="0" y="4878388"/>
            <a:ext cx="2629431" cy="197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C31BDAE-23E9-4DA0-9DB7-249C3DC165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4065474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EB7255"/>
                </a:solidFill>
                <a:cs typeface="+mn-cs"/>
              </a:defRPr>
            </a:lvl1pPr>
          </a:lstStyle>
          <a:p>
            <a:r>
              <a:rPr lang="he-IL" dirty="0"/>
              <a:t>שער משנה (חוצץ)</a:t>
            </a:r>
            <a:endParaRPr lang="en-GB" dirty="0"/>
          </a:p>
        </p:txBody>
      </p:sp>
      <p:pic>
        <p:nvPicPr>
          <p:cNvPr id="7170" name="Picture 2" descr="G:\שיווק\איורים\איורים PNG\IURIM-49.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2866" y="4443361"/>
            <a:ext cx="2322165" cy="1484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4E6A44C-E2F0-46F6-B9EA-A6A04A69ED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305354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EB7255"/>
                </a:solidFill>
                <a:cs typeface="+mn-cs"/>
              </a:defRPr>
            </a:lvl1pPr>
          </a:lstStyle>
          <a:p>
            <a:r>
              <a:rPr lang="he-IL" dirty="0"/>
              <a:t>שער משנה (חוצץ)</a:t>
            </a:r>
            <a:endParaRPr lang="en-GB" dirty="0"/>
          </a:p>
        </p:txBody>
      </p:sp>
      <p:pic>
        <p:nvPicPr>
          <p:cNvPr id="6146" name="Picture 2" descr="G:\שיווק\איורים\איורים PNG\IURIM-45.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275" y="3585680"/>
            <a:ext cx="1639052" cy="23425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57F2244-ADDF-4806-BB68-486F6E439D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587794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8D82B"/>
                </a:solidFill>
                <a:cs typeface="+mn-cs"/>
              </a:defRPr>
            </a:lvl1pPr>
          </a:lstStyle>
          <a:p>
            <a:r>
              <a:rPr lang="he-IL" dirty="0"/>
              <a:t>שער משנה (חוצץ)</a:t>
            </a:r>
            <a:endParaRPr lang="en-GB" dirty="0"/>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2288"/>
          <a:stretch/>
        </p:blipFill>
        <p:spPr>
          <a:xfrm>
            <a:off x="1100664" y="4594835"/>
            <a:ext cx="2160000" cy="1383515"/>
          </a:xfrm>
          <a:prstGeom prst="rect">
            <a:avLst/>
          </a:prstGeom>
        </p:spPr>
      </p:pic>
      <p:pic>
        <p:nvPicPr>
          <p:cNvPr id="4" name="Picture 3">
            <a:extLst>
              <a:ext uri="{FF2B5EF4-FFF2-40B4-BE49-F238E27FC236}">
                <a16:creationId xmlns:a16="http://schemas.microsoft.com/office/drawing/2014/main" xmlns="" id="{4DC6C69A-680B-4C56-9D90-E716637DAE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4039894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8D82B"/>
                </a:solidFill>
                <a:cs typeface="+mn-cs"/>
              </a:defRPr>
            </a:lvl1pPr>
          </a:lstStyle>
          <a:p>
            <a:r>
              <a:rPr lang="he-IL" dirty="0"/>
              <a:t>שער משנה (חוצץ)</a:t>
            </a:r>
            <a:endParaRPr lang="en-GB" dirty="0"/>
          </a:p>
        </p:txBody>
      </p:sp>
      <p:pic>
        <p:nvPicPr>
          <p:cNvPr id="3074" name="Picture 2" descr="G:\שיווק\איורים\איורים ים\איורים ים\איורים-ים-22.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flipH="1">
            <a:off x="-1" y="4865954"/>
            <a:ext cx="3063991" cy="1082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F20717C-D0A2-4DF2-9320-3A47D4E788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192247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49BDF0"/>
                </a:solidFill>
                <a:cs typeface="+mn-cs"/>
              </a:defRPr>
            </a:lvl1pPr>
          </a:lstStyle>
          <a:p>
            <a:r>
              <a:rPr lang="he-IL" dirty="0"/>
              <a:t>שער משנה (חוצץ)</a:t>
            </a:r>
            <a:endParaRPr lang="en-GB"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1644" y="3784223"/>
            <a:ext cx="2160000" cy="2153487"/>
          </a:xfrm>
          <a:prstGeom prst="rect">
            <a:avLst/>
          </a:prstGeom>
        </p:spPr>
      </p:pic>
      <p:pic>
        <p:nvPicPr>
          <p:cNvPr id="5" name="Picture 4">
            <a:extLst>
              <a:ext uri="{FF2B5EF4-FFF2-40B4-BE49-F238E27FC236}">
                <a16:creationId xmlns:a16="http://schemas.microsoft.com/office/drawing/2014/main" xmlns="" id="{A58BABFB-4295-4370-8E68-819693D1B9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330271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49BDF0"/>
                </a:solidFill>
                <a:cs typeface="+mn-cs"/>
              </a:defRPr>
            </a:lvl1pPr>
          </a:lstStyle>
          <a:p>
            <a:r>
              <a:rPr lang="he-IL" dirty="0"/>
              <a:t>שער משנה (חוצץ)</a:t>
            </a:r>
            <a:endParaRPr lang="en-GB" dirty="0"/>
          </a:p>
        </p:txBody>
      </p:sp>
      <p:pic>
        <p:nvPicPr>
          <p:cNvPr id="1026" name="Picture 2" descr="G:\שיווק\איורים\איורים PNG\איורים עיבוד.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1182" b="26336"/>
          <a:stretch/>
        </p:blipFill>
        <p:spPr bwMode="auto">
          <a:xfrm>
            <a:off x="0" y="4214276"/>
            <a:ext cx="4244874" cy="1724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9EAD922D-95A2-448B-8F82-342EAF4828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1"/>
          </a:xfrm>
          <a:prstGeom prst="rect">
            <a:avLst/>
          </a:prstGeom>
        </p:spPr>
      </p:pic>
    </p:spTree>
    <p:extLst>
      <p:ext uri="{BB962C8B-B14F-4D97-AF65-F5344CB8AC3E}">
        <p14:creationId xmlns:p14="http://schemas.microsoft.com/office/powerpoint/2010/main" val="972121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59CC6"/>
                </a:solidFill>
                <a:cs typeface="+mn-cs"/>
              </a:defRPr>
            </a:lvl1pPr>
          </a:lstStyle>
          <a:p>
            <a:r>
              <a:rPr lang="he-IL" dirty="0"/>
              <a:t>שער משנה (חוצץ)</a:t>
            </a:r>
            <a:endParaRPr lang="en-GB" dirty="0"/>
          </a:p>
        </p:txBody>
      </p:sp>
      <p:pic>
        <p:nvPicPr>
          <p:cNvPr id="5122" name="Picture 2" descr="G:\שיווק\איורים\איורים PNG\IURIM-36.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4213688"/>
            <a:ext cx="3130831" cy="1724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5F9ACBD-E068-44F5-9C42-A36205BF21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308666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59CC6"/>
                </a:solidFill>
                <a:cs typeface="+mn-cs"/>
              </a:defRPr>
            </a:lvl1pPr>
          </a:lstStyle>
          <a:p>
            <a:r>
              <a:rPr lang="he-IL" dirty="0"/>
              <a:t>שער משנה (חוצץ)</a:t>
            </a:r>
            <a:endParaRPr lang="en-GB" dirty="0"/>
          </a:p>
        </p:txBody>
      </p:sp>
      <p:pic>
        <p:nvPicPr>
          <p:cNvPr id="2051" name="Picture 3" descr="G:\שיווק\איורים\איורים PNG\IURIM-41.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4103456"/>
            <a:ext cx="2075193" cy="1835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F5EC776-0CD9-4C90-B462-C5052F11F4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171724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49BDF0"/>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8194" name="Picture 2" descr="G:\שיווק\איורים\איורים PNG\IURIM-6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275" y="4428161"/>
            <a:ext cx="1643864" cy="2429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8BC06419-C793-48D8-840F-6F3AAC09D7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1601634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49BDF0"/>
                </a:solidFill>
                <a:cs typeface="+mn-cs"/>
              </a:defRPr>
            </a:lvl1pPr>
          </a:lstStyle>
          <a:p>
            <a:r>
              <a:rPr lang="he-IL" dirty="0"/>
              <a:t>שער משנה (חוצץ)</a:t>
            </a:r>
            <a:endParaRPr lang="en-GB" dirty="0"/>
          </a:p>
        </p:txBody>
      </p:sp>
      <p:pic>
        <p:nvPicPr>
          <p:cNvPr id="2050" name="Picture 2" descr="G:\שיווק\איורים\איורים ים\איורים ים\איורים-ים-3.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4356374"/>
            <a:ext cx="3092521" cy="1571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7AF3B02-DB35-458E-BD11-8054D62B18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496950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F8E258"/>
                </a:solidFill>
                <a:cs typeface="+mn-cs"/>
              </a:defRPr>
            </a:lvl1pPr>
          </a:lstStyle>
          <a:p>
            <a:r>
              <a:rPr lang="he-IL" dirty="0"/>
              <a:t>שער משנה (חוצץ)</a:t>
            </a:r>
            <a:endParaRPr lang="en-GB" dirty="0"/>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787603"/>
            <a:ext cx="2142789" cy="2160000"/>
          </a:xfrm>
          <a:prstGeom prst="rect">
            <a:avLst/>
          </a:prstGeom>
        </p:spPr>
      </p:pic>
      <p:pic>
        <p:nvPicPr>
          <p:cNvPr id="4" name="Picture 3">
            <a:extLst>
              <a:ext uri="{FF2B5EF4-FFF2-40B4-BE49-F238E27FC236}">
                <a16:creationId xmlns:a16="http://schemas.microsoft.com/office/drawing/2014/main" xmlns="" id="{70794F9B-4972-4A91-AAA8-545B4459ED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311685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F8E258"/>
                </a:solidFill>
                <a:cs typeface="+mn-cs"/>
              </a:defRPr>
            </a:lvl1pPr>
          </a:lstStyle>
          <a:p>
            <a:r>
              <a:rPr lang="he-IL" dirty="0"/>
              <a:t>שער משנה (חוצץ)</a:t>
            </a:r>
            <a:endParaRPr lang="en-GB" dirty="0"/>
          </a:p>
        </p:txBody>
      </p:sp>
      <p:pic>
        <p:nvPicPr>
          <p:cNvPr id="4098" name="Picture 2" descr="G:\שיווק\איורים\איורים PNG\IURIM-24.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4513495"/>
            <a:ext cx="2553377" cy="1424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E9CE6AF-A4A8-45AC-9D2F-20B0E1030F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107235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9924" y="1902525"/>
            <a:ext cx="5500886" cy="318161"/>
          </a:xfrm>
        </p:spPr>
        <p:txBody>
          <a:bodyPr>
            <a:noAutofit/>
          </a:bodyPr>
          <a:lstStyle>
            <a:lvl1pPr algn="r">
              <a:defRPr sz="3800" b="1">
                <a:solidFill>
                  <a:srgbClr val="49BDF0"/>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sp>
        <p:nvSpPr>
          <p:cNvPr id="5" name="Picture Placeholder 4"/>
          <p:cNvSpPr>
            <a:spLocks noGrp="1"/>
          </p:cNvSpPr>
          <p:nvPr>
            <p:ph type="pic" sz="quarter" idx="15" hasCustomPrompt="1"/>
          </p:nvPr>
        </p:nvSpPr>
        <p:spPr>
          <a:xfrm>
            <a:off x="0" y="1216025"/>
            <a:ext cx="3084513" cy="5641975"/>
          </a:xfrm>
        </p:spPr>
        <p:txBody>
          <a:bodyPr/>
          <a:lstStyle/>
          <a:p>
            <a:r>
              <a:rPr lang="he-IL" dirty="0"/>
              <a:t>תמונה</a:t>
            </a:r>
            <a:endParaRPr lang="en-GB" dirty="0"/>
          </a:p>
        </p:txBody>
      </p:sp>
      <p:pic>
        <p:nvPicPr>
          <p:cNvPr id="7" name="Picture 6">
            <a:extLst>
              <a:ext uri="{FF2B5EF4-FFF2-40B4-BE49-F238E27FC236}">
                <a16:creationId xmlns:a16="http://schemas.microsoft.com/office/drawing/2014/main" xmlns="" id="{98E89619-24BB-4AB9-B4CF-1D42CBA7B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431926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1188" y="1902525"/>
            <a:ext cx="4449622" cy="318161"/>
          </a:xfrm>
        </p:spPr>
        <p:txBody>
          <a:bodyPr>
            <a:noAutofit/>
          </a:bodyPr>
          <a:lstStyle>
            <a:lvl1pPr algn="r">
              <a:defRPr sz="3800" b="1">
                <a:solidFill>
                  <a:srgbClr val="EB7255"/>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4" name="Picture 3">
            <a:extLst>
              <a:ext uri="{FF2B5EF4-FFF2-40B4-BE49-F238E27FC236}">
                <a16:creationId xmlns:a16="http://schemas.microsoft.com/office/drawing/2014/main" xmlns="" id="{A527599B-0C8A-4740-97C7-30B4262A75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3347970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9AEE206-BB13-48A3-9D7D-48165AAA3A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1202169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346588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idx="1"/>
          </p:nvPr>
        </p:nvSpPr>
        <p:spPr>
          <a:xfrm>
            <a:off x="457200" y="1600200"/>
            <a:ext cx="8229600" cy="4525963"/>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3787056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a:prstGeom prst="rect">
            <a:avLst/>
          </a:prstGeo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268187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6" name="מציין מיקום של כותרת תחתונה 5"/>
          <p:cNvSpPr>
            <a:spLocks noGrp="1"/>
          </p:cNvSpPr>
          <p:nvPr>
            <p:ph type="ftr" sz="quarter" idx="11"/>
          </p:nvPr>
        </p:nvSpPr>
        <p:spPr>
          <a:xfrm>
            <a:off x="3124200" y="6356350"/>
            <a:ext cx="28956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407829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8D82B"/>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8000"/>
            <a:ext cx="3425194" cy="2160000"/>
          </a:xfrm>
          <a:prstGeom prst="rect">
            <a:avLst/>
          </a:prstGeom>
        </p:spPr>
      </p:pic>
      <p:pic>
        <p:nvPicPr>
          <p:cNvPr id="5" name="Picture 4">
            <a:extLst>
              <a:ext uri="{FF2B5EF4-FFF2-40B4-BE49-F238E27FC236}">
                <a16:creationId xmlns:a16="http://schemas.microsoft.com/office/drawing/2014/main" xmlns="" id="{D3D7B317-AD03-4DF0-AAC1-5DB39929A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1891993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8" name="מציין מיקום של כותרת תחתונה 7"/>
          <p:cNvSpPr>
            <a:spLocks noGrp="1"/>
          </p:cNvSpPr>
          <p:nvPr>
            <p:ph type="ftr" sz="quarter" idx="11"/>
          </p:nvPr>
        </p:nvSpPr>
        <p:spPr>
          <a:xfrm>
            <a:off x="3124200" y="6356350"/>
            <a:ext cx="2895600" cy="365125"/>
          </a:xfrm>
          <a:prstGeom prst="rect">
            <a:avLst/>
          </a:prstGeom>
        </p:spPr>
        <p:txBody>
          <a:bodyPr/>
          <a:lstStyle/>
          <a:p>
            <a:endParaRPr lang="he-IL"/>
          </a:p>
        </p:txBody>
      </p:sp>
      <p:sp>
        <p:nvSpPr>
          <p:cNvPr id="9" name="מציין מיקום של מספר שקופית 8"/>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158810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4" name="מציין מיקום של כותרת תחתונה 3"/>
          <p:cNvSpPr>
            <a:spLocks noGrp="1"/>
          </p:cNvSpPr>
          <p:nvPr>
            <p:ph type="ftr" sz="quarter" idx="11"/>
          </p:nvPr>
        </p:nvSpPr>
        <p:spPr>
          <a:xfrm>
            <a:off x="3124200" y="6356350"/>
            <a:ext cx="2895600" cy="365125"/>
          </a:xfrm>
          <a:prstGeom prst="rect">
            <a:avLst/>
          </a:prstGeom>
        </p:spPr>
        <p:txBody>
          <a:bodyPr/>
          <a:lstStyle/>
          <a:p>
            <a:endParaRPr lang="he-IL"/>
          </a:p>
        </p:txBody>
      </p:sp>
      <p:sp>
        <p:nvSpPr>
          <p:cNvPr id="5" name="מציין מיקום של מספר שקופית 4"/>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206132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3" name="מציין מיקום של כותרת תחתונה 2"/>
          <p:cNvSpPr>
            <a:spLocks noGrp="1"/>
          </p:cNvSpPr>
          <p:nvPr>
            <p:ph type="ftr" sz="quarter" idx="11"/>
          </p:nvPr>
        </p:nvSpPr>
        <p:spPr>
          <a:xfrm>
            <a:off x="3124200" y="6356350"/>
            <a:ext cx="2895600" cy="365125"/>
          </a:xfrm>
          <a:prstGeom prst="rect">
            <a:avLst/>
          </a:prstGeom>
        </p:spPr>
        <p:txBody>
          <a:bodyPr/>
          <a:lstStyle/>
          <a:p>
            <a:endParaRPr lang="he-IL"/>
          </a:p>
        </p:txBody>
      </p:sp>
      <p:sp>
        <p:nvSpPr>
          <p:cNvPr id="4" name="מציין מיקום של מספר שקופית 3"/>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2628982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a:prstGeom prst="rect">
            <a:avLst/>
          </a:prstGeo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6" name="מציין מיקום של כותרת תחתונה 5"/>
          <p:cNvSpPr>
            <a:spLocks noGrp="1"/>
          </p:cNvSpPr>
          <p:nvPr>
            <p:ph type="ftr" sz="quarter" idx="11"/>
          </p:nvPr>
        </p:nvSpPr>
        <p:spPr>
          <a:xfrm>
            <a:off x="3124200" y="6356350"/>
            <a:ext cx="28956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194338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a:prstGeom prst="rect">
            <a:avLst/>
          </a:prstGeo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6" name="מציין מיקום של כותרת תחתונה 5"/>
          <p:cNvSpPr>
            <a:spLocks noGrp="1"/>
          </p:cNvSpPr>
          <p:nvPr>
            <p:ph type="ftr" sz="quarter" idx="11"/>
          </p:nvPr>
        </p:nvSpPr>
        <p:spPr>
          <a:xfrm>
            <a:off x="3124200" y="6356350"/>
            <a:ext cx="28956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3882660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1600200"/>
            <a:ext cx="8229600" cy="4525963"/>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3224768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a:prstGeom prst="rect">
            <a:avLst/>
          </a:prstGeo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047CA76F-CF7A-45DE-B899-6F71CFE16570}" type="datetimeFigureOut">
              <a:rPr lang="he-IL" smtClean="0"/>
              <a:t>ט'/ניסן/תשע"ח</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C812E914-4662-470B-87B8-D23E92BC0AC3}" type="slidenum">
              <a:rPr lang="he-IL" smtClean="0"/>
              <a:t>‹#›</a:t>
            </a:fld>
            <a:endParaRPr lang="he-IL"/>
          </a:p>
        </p:txBody>
      </p:sp>
    </p:spTree>
    <p:extLst>
      <p:ext uri="{BB962C8B-B14F-4D97-AF65-F5344CB8AC3E}">
        <p14:creationId xmlns:p14="http://schemas.microsoft.com/office/powerpoint/2010/main" val="3404490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1913369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25039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74229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59CC6"/>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2050" name="Picture 2" descr="G:\שיווק\איורים\איורים PNG\IURIM-40.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28271" y="4634857"/>
            <a:ext cx="2327061" cy="2223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05DF140-03D8-4B64-96D3-C312908A01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956228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4121115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2171654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394312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3139589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1511764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3943124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676384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25EAB19-EB0F-4CCD-9F6C-9001C22AE814}" type="datetimeFigureOut">
              <a:rPr lang="he-IL" smtClean="0"/>
              <a:t>ט'/ניסן/תשע"ח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9217A60-298F-4965-8A94-E6694E971BB8}" type="slidenum">
              <a:rPr lang="he-IL" smtClean="0"/>
              <a:t>‹#›</a:t>
            </a:fld>
            <a:endParaRPr lang="he-IL"/>
          </a:p>
        </p:txBody>
      </p:sp>
    </p:spTree>
    <p:extLst>
      <p:ext uri="{BB962C8B-B14F-4D97-AF65-F5344CB8AC3E}">
        <p14:creationId xmlns:p14="http://schemas.microsoft.com/office/powerpoint/2010/main" val="310565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59CC6"/>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8000"/>
            <a:ext cx="2049882" cy="2160000"/>
          </a:xfrm>
          <a:prstGeom prst="rect">
            <a:avLst/>
          </a:prstGeom>
        </p:spPr>
      </p:pic>
      <p:pic>
        <p:nvPicPr>
          <p:cNvPr id="5" name="Picture 4">
            <a:extLst>
              <a:ext uri="{FF2B5EF4-FFF2-40B4-BE49-F238E27FC236}">
                <a16:creationId xmlns:a16="http://schemas.microsoft.com/office/drawing/2014/main" xmlns="" id="{C31A40F0-C9E7-4DFB-9D52-DEE68FBE98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23508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EB7255"/>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320" y="4698000"/>
            <a:ext cx="2142789" cy="2160000"/>
          </a:xfrm>
          <a:prstGeom prst="rect">
            <a:avLst/>
          </a:prstGeom>
        </p:spPr>
      </p:pic>
      <p:pic>
        <p:nvPicPr>
          <p:cNvPr id="5" name="Picture 4">
            <a:extLst>
              <a:ext uri="{FF2B5EF4-FFF2-40B4-BE49-F238E27FC236}">
                <a16:creationId xmlns:a16="http://schemas.microsoft.com/office/drawing/2014/main" xmlns="" id="{1565CA2E-02D9-4692-8426-B1970B0BF2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50679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EB7255"/>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3074" name="Picture 2" descr="G:\שיווק\איורים\איורים PNG\IURIM-46.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5303839"/>
            <a:ext cx="2638097" cy="155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D1DF3A7-29FC-428A-84EF-9B57B456A1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399220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EB7255"/>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0274" y="5430160"/>
            <a:ext cx="2438948" cy="1438114"/>
          </a:xfrm>
          <a:prstGeom prst="rect">
            <a:avLst/>
          </a:prstGeom>
        </p:spPr>
      </p:pic>
      <p:pic>
        <p:nvPicPr>
          <p:cNvPr id="5" name="Picture 4">
            <a:extLst>
              <a:ext uri="{FF2B5EF4-FFF2-40B4-BE49-F238E27FC236}">
                <a16:creationId xmlns:a16="http://schemas.microsoft.com/office/drawing/2014/main" xmlns="" id="{F400D6D6-5276-49F1-99A0-C84D7DF114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47840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962" y="1902525"/>
            <a:ext cx="7423848" cy="318161"/>
          </a:xfrm>
        </p:spPr>
        <p:txBody>
          <a:bodyPr>
            <a:noAutofit/>
          </a:bodyPr>
          <a:lstStyle>
            <a:lvl1pPr algn="r">
              <a:defRPr sz="3800" b="1">
                <a:solidFill>
                  <a:srgbClr val="B8D82B"/>
                </a:solidFill>
                <a:cs typeface="+mn-cs"/>
              </a:defRPr>
            </a:lvl1pPr>
          </a:lstStyle>
          <a:p>
            <a:r>
              <a:rPr lang="he-IL" dirty="0"/>
              <a:t>כותרת לדוגמה</a:t>
            </a:r>
            <a:endParaRPr lang="en-GB" dirty="0"/>
          </a:p>
        </p:txBody>
      </p:sp>
      <p:sp>
        <p:nvSpPr>
          <p:cNvPr id="9" name="Text Placeholder 8"/>
          <p:cNvSpPr>
            <a:spLocks noGrp="1"/>
          </p:cNvSpPr>
          <p:nvPr>
            <p:ph type="body" sz="quarter" idx="13" hasCustomPrompt="1"/>
          </p:nvPr>
        </p:nvSpPr>
        <p:spPr>
          <a:xfrm>
            <a:off x="3541573" y="2262383"/>
            <a:ext cx="5329237" cy="523875"/>
          </a:xfrm>
        </p:spPr>
        <p:txBody>
          <a:bodyPr/>
          <a:lstStyle>
            <a:lvl1pPr marL="0" indent="0" algn="r" rtl="1">
              <a:buNone/>
              <a:defRPr sz="2800"/>
            </a:lvl1pPr>
          </a:lstStyle>
          <a:p>
            <a:r>
              <a:rPr lang="he-IL" sz="1700" b="1" dirty="0">
                <a:solidFill>
                  <a:srgbClr val="004437"/>
                </a:solidFill>
              </a:rPr>
              <a:t>כותרת משנה לדוגמה</a:t>
            </a:r>
            <a:endParaRPr lang="en-GB" sz="1700" b="1" dirty="0">
              <a:solidFill>
                <a:srgbClr val="004437"/>
              </a:solidFill>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85682" y="5505668"/>
            <a:ext cx="2160000" cy="1352332"/>
          </a:xfrm>
          <a:prstGeom prst="rect">
            <a:avLst/>
          </a:prstGeom>
        </p:spPr>
      </p:pic>
      <p:pic>
        <p:nvPicPr>
          <p:cNvPr id="5" name="Picture 4">
            <a:extLst>
              <a:ext uri="{FF2B5EF4-FFF2-40B4-BE49-F238E27FC236}">
                <a16:creationId xmlns:a16="http://schemas.microsoft.com/office/drawing/2014/main" xmlns="" id="{58BE12A2-B348-48BE-802D-BBA26004DB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5321" y="6091725"/>
            <a:ext cx="1385488" cy="579872"/>
          </a:xfrm>
          <a:prstGeom prst="rect">
            <a:avLst/>
          </a:prstGeom>
        </p:spPr>
      </p:pic>
    </p:spTree>
    <p:extLst>
      <p:ext uri="{BB962C8B-B14F-4D97-AF65-F5344CB8AC3E}">
        <p14:creationId xmlns:p14="http://schemas.microsoft.com/office/powerpoint/2010/main" val="291997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053D9-701C-444A-8C64-AAC652109DAE}" type="datetimeFigureOut">
              <a:rPr lang="en-GB" smtClean="0"/>
              <a:t>25/03/2018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7" name="Rectangle 6"/>
          <p:cNvSpPr/>
          <p:nvPr userDrawn="1"/>
        </p:nvSpPr>
        <p:spPr>
          <a:xfrm>
            <a:off x="7385396" y="6033247"/>
            <a:ext cx="1758604" cy="82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11891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713" r:id="rId4"/>
    <p:sldLayoutId id="2147483674" r:id="rId5"/>
    <p:sldLayoutId id="2147483682" r:id="rId6"/>
    <p:sldLayoutId id="2147483714" r:id="rId7"/>
    <p:sldLayoutId id="2147483709" r:id="rId8"/>
    <p:sldLayoutId id="2147483683" r:id="rId9"/>
    <p:sldLayoutId id="2147483712" r:id="rId10"/>
    <p:sldLayoutId id="2147483708" r:id="rId11"/>
    <p:sldLayoutId id="2147483675" r:id="rId12"/>
    <p:sldLayoutId id="2147483717" r:id="rId13"/>
    <p:sldLayoutId id="2147483676" r:id="rId14"/>
    <p:sldLayoutId id="2147483711" r:id="rId15"/>
    <p:sldLayoutId id="2147483677" r:id="rId16"/>
    <p:sldLayoutId id="2147483718" r:id="rId17"/>
    <p:sldLayoutId id="2147483716" r:id="rId18"/>
    <p:sldLayoutId id="2147483719" r:id="rId19"/>
    <p:sldLayoutId id="2147483710" r:id="rId20"/>
    <p:sldLayoutId id="2147483681" r:id="rId21"/>
    <p:sldLayoutId id="2147483715" r:id="rId22"/>
    <p:sldLayoutId id="2147483678" r:id="rId23"/>
    <p:sldLayoutId id="2147483679" r:id="rId24"/>
    <p:sldLayoutId id="214748368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176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25EAB19-EB0F-4CCD-9F6C-9001C22AE814}" type="datetimeFigureOut">
              <a:rPr lang="he-IL" smtClean="0"/>
              <a:t>ט'/ניסן/תשע"ח</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9217A60-298F-4965-8A94-E6694E971BB8}" type="slidenum">
              <a:rPr lang="he-IL" smtClean="0"/>
              <a:t>‹#›</a:t>
            </a:fld>
            <a:endParaRPr lang="he-IL"/>
          </a:p>
        </p:txBody>
      </p:sp>
    </p:spTree>
    <p:extLst>
      <p:ext uri="{BB962C8B-B14F-4D97-AF65-F5344CB8AC3E}">
        <p14:creationId xmlns:p14="http://schemas.microsoft.com/office/powerpoint/2010/main" val="22433215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51.JP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ציין מיקום של תמונה 2">
            <a:extLst>
              <a:ext uri="{FF2B5EF4-FFF2-40B4-BE49-F238E27FC236}">
                <a16:creationId xmlns:a16="http://schemas.microsoft.com/office/drawing/2014/main" xmlns="" id="{3BC9AD0F-10FB-4DB9-85DC-36FB2D21D5E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3333" b="23333"/>
          <a:stretch>
            <a:fillRect/>
          </a:stretch>
        </p:blipFill>
        <p:spPr>
          <a:xfrm>
            <a:off x="0" y="2520950"/>
            <a:ext cx="9144000" cy="3228975"/>
          </a:xfrm>
        </p:spPr>
      </p:pic>
      <p:sp>
        <p:nvSpPr>
          <p:cNvPr id="14" name="Title 13"/>
          <p:cNvSpPr>
            <a:spLocks noGrp="1"/>
          </p:cNvSpPr>
          <p:nvPr>
            <p:ph type="ctrTitle"/>
          </p:nvPr>
        </p:nvSpPr>
        <p:spPr>
          <a:xfrm>
            <a:off x="2880852" y="1266092"/>
            <a:ext cx="6210393" cy="713434"/>
          </a:xfrm>
        </p:spPr>
        <p:txBody>
          <a:bodyPr>
            <a:normAutofit fontScale="90000"/>
          </a:bodyPr>
          <a:lstStyle/>
          <a:p>
            <a:pPr algn="r"/>
            <a:r>
              <a:rPr lang="he-IL" dirty="0"/>
              <a:t>זכות הטבע למים שלו</a:t>
            </a:r>
            <a:endParaRPr lang="en-GB"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542232"/>
            <a:ext cx="2116613" cy="1800000"/>
          </a:xfrm>
          <a:prstGeom prst="rect">
            <a:avLst/>
          </a:prstGeom>
        </p:spPr>
      </p:pic>
      <p:sp>
        <p:nvSpPr>
          <p:cNvPr id="4" name="TextBox 3">
            <a:extLst>
              <a:ext uri="{FF2B5EF4-FFF2-40B4-BE49-F238E27FC236}">
                <a16:creationId xmlns:a16="http://schemas.microsoft.com/office/drawing/2014/main" xmlns="" id="{FD8D4A1C-B814-49BD-81A8-346FE069397F}"/>
              </a:ext>
            </a:extLst>
          </p:cNvPr>
          <p:cNvSpPr txBox="1"/>
          <p:nvPr/>
        </p:nvSpPr>
        <p:spPr>
          <a:xfrm>
            <a:off x="-403123" y="5749925"/>
            <a:ext cx="4296698" cy="307777"/>
          </a:xfrm>
          <a:prstGeom prst="rect">
            <a:avLst/>
          </a:prstGeom>
          <a:noFill/>
        </p:spPr>
        <p:txBody>
          <a:bodyPr wrap="square" rtlCol="1">
            <a:spAutoFit/>
          </a:bodyPr>
          <a:lstStyle/>
          <a:p>
            <a:pPr algn="r" rtl="1"/>
            <a:r>
              <a:rPr lang="he-IL" sz="1400" dirty="0"/>
              <a:t>נחל שניר, 2016. צלם: </a:t>
            </a:r>
            <a:r>
              <a:rPr lang="he-IL" sz="1400" dirty="0" err="1"/>
              <a:t>ראמי</a:t>
            </a:r>
            <a:r>
              <a:rPr lang="he-IL" sz="1400" dirty="0"/>
              <a:t> </a:t>
            </a:r>
            <a:r>
              <a:rPr lang="he-IL" sz="1400" dirty="0" err="1"/>
              <a:t>חלאילה</a:t>
            </a:r>
            <a:r>
              <a:rPr lang="he-IL" sz="1400" dirty="0"/>
              <a:t>, מתוך: </a:t>
            </a:r>
            <a:r>
              <a:rPr lang="he-IL" sz="1400" dirty="0" err="1"/>
              <a:t>פיקיוויקי</a:t>
            </a:r>
            <a:endParaRPr lang="he-IL" sz="1400" dirty="0"/>
          </a:p>
        </p:txBody>
      </p:sp>
    </p:spTree>
    <p:extLst>
      <p:ext uri="{BB962C8B-B14F-4D97-AF65-F5344CB8AC3E}">
        <p14:creationId xmlns:p14="http://schemas.microsoft.com/office/powerpoint/2010/main" val="2876715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36903" y="1469910"/>
            <a:ext cx="7423848" cy="318161"/>
          </a:xfrm>
        </p:spPr>
        <p:txBody>
          <a:bodyPr/>
          <a:lstStyle/>
          <a:p>
            <a:r>
              <a:rPr lang="he-IL" dirty="0"/>
              <a:t>זיהום נחלים</a:t>
            </a:r>
          </a:p>
        </p:txBody>
      </p:sp>
      <p:sp>
        <p:nvSpPr>
          <p:cNvPr id="4" name="TextBox 3">
            <a:extLst>
              <a:ext uri="{FF2B5EF4-FFF2-40B4-BE49-F238E27FC236}">
                <a16:creationId xmlns:a16="http://schemas.microsoft.com/office/drawing/2014/main" xmlns="" id="{D4D05E87-7357-42F6-B3EA-C6EBE2CA778E}"/>
              </a:ext>
            </a:extLst>
          </p:cNvPr>
          <p:cNvSpPr txBox="1"/>
          <p:nvPr/>
        </p:nvSpPr>
        <p:spPr>
          <a:xfrm>
            <a:off x="5815967" y="4367360"/>
            <a:ext cx="3020735" cy="307777"/>
          </a:xfrm>
          <a:prstGeom prst="rect">
            <a:avLst/>
          </a:prstGeom>
          <a:noFill/>
        </p:spPr>
        <p:txBody>
          <a:bodyPr wrap="square" rtlCol="1">
            <a:spAutoFit/>
          </a:bodyPr>
          <a:lstStyle/>
          <a:p>
            <a:r>
              <a:rPr lang="he-IL" sz="1400" dirty="0"/>
              <a:t>זיהום בנחל תנינים, צילום: משה אביעזר</a:t>
            </a:r>
          </a:p>
        </p:txBody>
      </p:sp>
      <p:pic>
        <p:nvPicPr>
          <p:cNvPr id="1028" name="Picture 4" descr="ערוץ הנחל מזוהם (צילום: רשות ניקוז ונחלים שרון)">
            <a:extLst>
              <a:ext uri="{FF2B5EF4-FFF2-40B4-BE49-F238E27FC236}">
                <a16:creationId xmlns:a16="http://schemas.microsoft.com/office/drawing/2014/main" xmlns="" id="{27052F6D-5B61-4AB7-9398-056114D4FC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80"/>
          <a:stretch/>
        </p:blipFill>
        <p:spPr bwMode="auto">
          <a:xfrm>
            <a:off x="183249" y="1348872"/>
            <a:ext cx="4985570" cy="34432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DDAE559-FCBD-4FC3-916B-E5C94D27B25F}"/>
              </a:ext>
            </a:extLst>
          </p:cNvPr>
          <p:cNvSpPr txBox="1"/>
          <p:nvPr/>
        </p:nvSpPr>
        <p:spPr>
          <a:xfrm>
            <a:off x="757004" y="4810935"/>
            <a:ext cx="4054839" cy="307777"/>
          </a:xfrm>
          <a:prstGeom prst="rect">
            <a:avLst/>
          </a:prstGeom>
          <a:noFill/>
        </p:spPr>
        <p:txBody>
          <a:bodyPr wrap="square" rtlCol="1">
            <a:spAutoFit/>
          </a:bodyPr>
          <a:lstStyle/>
          <a:p>
            <a:r>
              <a:rPr lang="he-IL" sz="1400" dirty="0"/>
              <a:t>זיהום בנחל אלכסנדר. צילום: רשות ניקוז ונחלים שרון</a:t>
            </a:r>
          </a:p>
        </p:txBody>
      </p:sp>
      <p:pic>
        <p:nvPicPr>
          <p:cNvPr id="1030" name="Picture 6" descr="https://images.haarets.co.il/image/fetch/w_625,h_361,q_auto,c_fill,f_auto/fl_any_format.preserve_transparency.progressive:none/https:/www.haaretz.co.il/polopoly_fs/1.2061771.1372811505!/image/1302373555.jpg">
            <a:extLst>
              <a:ext uri="{FF2B5EF4-FFF2-40B4-BE49-F238E27FC236}">
                <a16:creationId xmlns:a16="http://schemas.microsoft.com/office/drawing/2014/main" xmlns="" id="{3549DEBA-A2ED-4A17-827C-B64250F8C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955" y="4792139"/>
            <a:ext cx="3333411" cy="1925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7C5E24B-D72A-4FF1-B225-CA5E1A5C641E}"/>
              </a:ext>
            </a:extLst>
          </p:cNvPr>
          <p:cNvSpPr txBox="1"/>
          <p:nvPr/>
        </p:nvSpPr>
        <p:spPr>
          <a:xfrm>
            <a:off x="2482556" y="6471420"/>
            <a:ext cx="3333411" cy="307777"/>
          </a:xfrm>
          <a:prstGeom prst="rect">
            <a:avLst/>
          </a:prstGeom>
          <a:noFill/>
        </p:spPr>
        <p:txBody>
          <a:bodyPr wrap="square" rtlCol="1">
            <a:spAutoFit/>
          </a:bodyPr>
          <a:lstStyle/>
          <a:p>
            <a:r>
              <a:rPr lang="he-IL" sz="1400" dirty="0"/>
              <a:t>פסולת בנחל אלכסנדר. צילום: נמרוד גליקמן</a:t>
            </a:r>
          </a:p>
        </p:txBody>
      </p:sp>
      <p:pic>
        <p:nvPicPr>
          <p:cNvPr id="6" name="תמונה 5">
            <a:extLst>
              <a:ext uri="{FF2B5EF4-FFF2-40B4-BE49-F238E27FC236}">
                <a16:creationId xmlns:a16="http://schemas.microsoft.com/office/drawing/2014/main" xmlns="" id="{A660E1A5-CC22-41DD-BA00-6A8CFA7F2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955" y="1895155"/>
            <a:ext cx="3357796" cy="2528840"/>
          </a:xfrm>
          <a:prstGeom prst="rect">
            <a:avLst/>
          </a:prstGeom>
          <a:ln>
            <a:solidFill>
              <a:schemeClr val="tx1"/>
            </a:solidFill>
          </a:ln>
        </p:spPr>
      </p:pic>
    </p:spTree>
    <p:extLst>
      <p:ext uri="{BB962C8B-B14F-4D97-AF65-F5344CB8AC3E}">
        <p14:creationId xmlns:p14="http://schemas.microsoft.com/office/powerpoint/2010/main" val="2122543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84813" y="1538510"/>
            <a:ext cx="8585997" cy="318161"/>
          </a:xfrm>
        </p:spPr>
        <p:txBody>
          <a:bodyPr/>
          <a:lstStyle/>
          <a:p>
            <a:r>
              <a:rPr lang="he-IL" sz="3200" dirty="0"/>
              <a:t>השקיה בטפטוף – שיטה שחוללה מהפכה בחקלאות</a:t>
            </a:r>
            <a:endParaRPr lang="en-GB" sz="3200" dirty="0"/>
          </a:p>
        </p:txBody>
      </p:sp>
      <p:pic>
        <p:nvPicPr>
          <p:cNvPr id="2050" name="Picture 2" descr="http://ex.most.gov.il/wp-content/uploads/2016/03/045-%D7%A0%D7%98%D7%A4%D7%99%D7%9D-969x650.jpg">
            <a:extLst>
              <a:ext uri="{FF2B5EF4-FFF2-40B4-BE49-F238E27FC236}">
                <a16:creationId xmlns:a16="http://schemas.microsoft.com/office/drawing/2014/main" xmlns="" id="{12E38F8A-F401-4CDE-B07D-3E9EC7977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346" y="2039734"/>
            <a:ext cx="4620930" cy="3099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9D07F33-500A-440D-A5A9-505E2F609D11}"/>
              </a:ext>
            </a:extLst>
          </p:cNvPr>
          <p:cNvSpPr txBox="1"/>
          <p:nvPr/>
        </p:nvSpPr>
        <p:spPr>
          <a:xfrm>
            <a:off x="3852471" y="5165601"/>
            <a:ext cx="4931765" cy="307777"/>
          </a:xfrm>
          <a:prstGeom prst="rect">
            <a:avLst/>
          </a:prstGeom>
          <a:noFill/>
        </p:spPr>
        <p:txBody>
          <a:bodyPr wrap="square" rtlCol="1">
            <a:spAutoFit/>
          </a:bodyPr>
          <a:lstStyle/>
          <a:p>
            <a:pPr algn="r" rtl="1"/>
            <a:r>
              <a:rPr lang="he-IL" sz="1400" dirty="0"/>
              <a:t>טפטפת. צילום: </a:t>
            </a:r>
            <a:r>
              <a:rPr lang="he-IL" sz="1400" dirty="0" err="1"/>
              <a:t>מושיק</a:t>
            </a:r>
            <a:r>
              <a:rPr lang="he-IL" sz="1400" dirty="0"/>
              <a:t> </a:t>
            </a:r>
            <a:r>
              <a:rPr lang="he-IL" sz="1400" dirty="0" err="1"/>
              <a:t>ברין</a:t>
            </a:r>
            <a:r>
              <a:rPr lang="he-IL" sz="1400" dirty="0"/>
              <a:t>, אתר משרד המדע והטכנולוגיה</a:t>
            </a:r>
          </a:p>
        </p:txBody>
      </p:sp>
      <p:pic>
        <p:nvPicPr>
          <p:cNvPr id="2052" name="Picture 4" descr="http://www.water.gov.il/SiteCollectionImages/desalination/palmahim.jpg">
            <a:extLst>
              <a:ext uri="{FF2B5EF4-FFF2-40B4-BE49-F238E27FC236}">
                <a16:creationId xmlns:a16="http://schemas.microsoft.com/office/drawing/2014/main" xmlns="" id="{97C0C054-3CBB-48C9-844A-7FF49A1756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10"/>
          <a:stretch/>
        </p:blipFill>
        <p:spPr bwMode="auto">
          <a:xfrm>
            <a:off x="0" y="2039734"/>
            <a:ext cx="4179077" cy="3099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817243D-0CC6-4DF7-9A25-99DF0868F5FE}"/>
              </a:ext>
            </a:extLst>
          </p:cNvPr>
          <p:cNvSpPr txBox="1"/>
          <p:nvPr/>
        </p:nvSpPr>
        <p:spPr>
          <a:xfrm>
            <a:off x="245833" y="5165601"/>
            <a:ext cx="3687410" cy="307777"/>
          </a:xfrm>
          <a:prstGeom prst="rect">
            <a:avLst/>
          </a:prstGeom>
          <a:noFill/>
        </p:spPr>
        <p:txBody>
          <a:bodyPr wrap="square" rtlCol="1">
            <a:spAutoFit/>
          </a:bodyPr>
          <a:lstStyle/>
          <a:p>
            <a:pPr algn="r" rtl="1"/>
            <a:r>
              <a:rPr lang="he-IL" sz="1400" dirty="0"/>
              <a:t>מתקן ההתפלה </a:t>
            </a:r>
            <a:r>
              <a:rPr lang="he-IL" sz="1400" dirty="0" err="1"/>
              <a:t>בפלמחים</a:t>
            </a:r>
            <a:r>
              <a:rPr lang="he-IL" sz="1400" dirty="0"/>
              <a:t>. מקור: אתר רשות המים</a:t>
            </a:r>
          </a:p>
        </p:txBody>
      </p:sp>
    </p:spTree>
    <p:extLst>
      <p:ext uri="{BB962C8B-B14F-4D97-AF65-F5344CB8AC3E}">
        <p14:creationId xmlns:p14="http://schemas.microsoft.com/office/powerpoint/2010/main" val="3778387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שיקום נחלים ובתי גידול לחים</a:t>
            </a:r>
          </a:p>
        </p:txBody>
      </p:sp>
      <p:sp>
        <p:nvSpPr>
          <p:cNvPr id="3" name="מציין מיקום טקסט 2"/>
          <p:cNvSpPr>
            <a:spLocks noGrp="1"/>
          </p:cNvSpPr>
          <p:nvPr>
            <p:ph type="body" sz="quarter" idx="13"/>
          </p:nvPr>
        </p:nvSpPr>
        <p:spPr/>
        <p:txBody>
          <a:bodyPr/>
          <a:lstStyle/>
          <a:p>
            <a:r>
              <a:rPr lang="he-IL" dirty="0"/>
              <a:t>הקצאת מים לטבע</a:t>
            </a:r>
          </a:p>
        </p:txBody>
      </p:sp>
      <p:pic>
        <p:nvPicPr>
          <p:cNvPr id="5" name="תמונה 4">
            <a:extLst>
              <a:ext uri="{FF2B5EF4-FFF2-40B4-BE49-F238E27FC236}">
                <a16:creationId xmlns:a16="http://schemas.microsoft.com/office/drawing/2014/main" xmlns="" id="{05FF18BC-5D88-47F5-AA3C-7D6C5F9FF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718" y="2783761"/>
            <a:ext cx="3730174" cy="2797631"/>
          </a:xfrm>
          <a:prstGeom prst="rect">
            <a:avLst/>
          </a:prstGeom>
          <a:ln>
            <a:solidFill>
              <a:schemeClr val="tx1"/>
            </a:solidFill>
          </a:ln>
        </p:spPr>
      </p:pic>
      <p:pic>
        <p:nvPicPr>
          <p:cNvPr id="7" name="תמונה 6">
            <a:extLst>
              <a:ext uri="{FF2B5EF4-FFF2-40B4-BE49-F238E27FC236}">
                <a16:creationId xmlns:a16="http://schemas.microsoft.com/office/drawing/2014/main" xmlns="" id="{F8165916-DF75-44FA-9605-6D99FA4107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9181" y="2786258"/>
            <a:ext cx="3825340" cy="2795134"/>
          </a:xfrm>
          <a:prstGeom prst="rect">
            <a:avLst/>
          </a:prstGeom>
          <a:ln>
            <a:solidFill>
              <a:schemeClr val="tx1"/>
            </a:solidFill>
          </a:ln>
        </p:spPr>
      </p:pic>
      <p:sp>
        <p:nvSpPr>
          <p:cNvPr id="8" name="TextBox 7">
            <a:extLst>
              <a:ext uri="{FF2B5EF4-FFF2-40B4-BE49-F238E27FC236}">
                <a16:creationId xmlns:a16="http://schemas.microsoft.com/office/drawing/2014/main" xmlns="" id="{665C4000-CB89-499E-B7E5-1164F58C90A3}"/>
              </a:ext>
            </a:extLst>
          </p:cNvPr>
          <p:cNvSpPr txBox="1"/>
          <p:nvPr/>
        </p:nvSpPr>
        <p:spPr>
          <a:xfrm>
            <a:off x="2121109" y="5667283"/>
            <a:ext cx="5958590" cy="307777"/>
          </a:xfrm>
          <a:prstGeom prst="rect">
            <a:avLst/>
          </a:prstGeom>
          <a:noFill/>
        </p:spPr>
        <p:txBody>
          <a:bodyPr wrap="square" rtlCol="1">
            <a:spAutoFit/>
          </a:bodyPr>
          <a:lstStyle/>
          <a:p>
            <a:pPr algn="r" rtl="1"/>
            <a:r>
              <a:rPr lang="he-IL" sz="1400" dirty="0"/>
              <a:t>שמורת עין </a:t>
            </a:r>
            <a:r>
              <a:rPr lang="he-IL" sz="1400" dirty="0" err="1"/>
              <a:t>אפק</a:t>
            </a:r>
            <a:r>
              <a:rPr lang="he-IL" sz="1400" dirty="0"/>
              <a:t> לפני הקצאת המים לטבע, ולאחריו: מקור תצלום: רשות הטבע והגנים</a:t>
            </a:r>
          </a:p>
        </p:txBody>
      </p:sp>
    </p:spTree>
    <p:extLst>
      <p:ext uri="{BB962C8B-B14F-4D97-AF65-F5344CB8AC3E}">
        <p14:creationId xmlns:p14="http://schemas.microsoft.com/office/powerpoint/2010/main" val="4106597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562783B-89FA-4C53-9F72-8F86999F0016}"/>
              </a:ext>
            </a:extLst>
          </p:cNvPr>
          <p:cNvSpPr>
            <a:spLocks noGrp="1"/>
          </p:cNvSpPr>
          <p:nvPr>
            <p:ph type="title"/>
          </p:nvPr>
        </p:nvSpPr>
        <p:spPr>
          <a:xfrm>
            <a:off x="1720152" y="1262445"/>
            <a:ext cx="7423848" cy="318161"/>
          </a:xfrm>
        </p:spPr>
        <p:txBody>
          <a:bodyPr/>
          <a:lstStyle/>
          <a:p>
            <a:r>
              <a:rPr lang="he-IL" dirty="0"/>
              <a:t>עין גדי</a:t>
            </a:r>
          </a:p>
        </p:txBody>
      </p:sp>
      <p:pic>
        <p:nvPicPr>
          <p:cNvPr id="7" name="Picture 2" descr="מפה עג (1)">
            <a:extLst>
              <a:ext uri="{FF2B5EF4-FFF2-40B4-BE49-F238E27FC236}">
                <a16:creationId xmlns:a16="http://schemas.microsoft.com/office/drawing/2014/main" xmlns="" id="{C7D9CC95-E256-45C5-82E2-553D511622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45" y="1225791"/>
            <a:ext cx="5569235" cy="41769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תמונה 9">
            <a:extLst>
              <a:ext uri="{FF2B5EF4-FFF2-40B4-BE49-F238E27FC236}">
                <a16:creationId xmlns:a16="http://schemas.microsoft.com/office/drawing/2014/main" xmlns="" id="{0D9180FE-1441-436A-A067-8453E4315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196" y="4459855"/>
            <a:ext cx="3963959" cy="2418015"/>
          </a:xfrm>
          <a:prstGeom prst="rect">
            <a:avLst/>
          </a:prstGeom>
          <a:ln>
            <a:solidFill>
              <a:schemeClr val="tx1"/>
            </a:solidFill>
          </a:ln>
        </p:spPr>
      </p:pic>
      <p:sp>
        <p:nvSpPr>
          <p:cNvPr id="11" name="TextBox 10">
            <a:extLst>
              <a:ext uri="{FF2B5EF4-FFF2-40B4-BE49-F238E27FC236}">
                <a16:creationId xmlns:a16="http://schemas.microsoft.com/office/drawing/2014/main" xmlns="" id="{A6EC3977-649C-4373-8F98-8154D11B2699}"/>
              </a:ext>
            </a:extLst>
          </p:cNvPr>
          <p:cNvSpPr txBox="1"/>
          <p:nvPr/>
        </p:nvSpPr>
        <p:spPr>
          <a:xfrm>
            <a:off x="3291840" y="6103678"/>
            <a:ext cx="1706880" cy="738664"/>
          </a:xfrm>
          <a:prstGeom prst="rect">
            <a:avLst/>
          </a:prstGeom>
          <a:noFill/>
        </p:spPr>
        <p:txBody>
          <a:bodyPr wrap="square" rtlCol="1">
            <a:spAutoFit/>
          </a:bodyPr>
          <a:lstStyle/>
          <a:p>
            <a:pPr algn="r" rtl="1"/>
            <a:r>
              <a:rPr lang="he-IL" sz="1400" dirty="0"/>
              <a:t>השקיה בעין גדי בשנות ה 50 או ה 60.</a:t>
            </a:r>
          </a:p>
          <a:p>
            <a:pPr algn="r" rtl="1"/>
            <a:r>
              <a:rPr lang="he-IL" sz="1400" dirty="0"/>
              <a:t>מקור: ארכיון עין גדי</a:t>
            </a:r>
          </a:p>
        </p:txBody>
      </p:sp>
    </p:spTree>
    <p:extLst>
      <p:ext uri="{BB962C8B-B14F-4D97-AF65-F5344CB8AC3E}">
        <p14:creationId xmlns:p14="http://schemas.microsoft.com/office/powerpoint/2010/main" val="1356863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CEB3CAA2-9066-4558-8DBD-C0C6799D610E}"/>
              </a:ext>
            </a:extLst>
          </p:cNvPr>
          <p:cNvPicPr>
            <a:picLocks noChangeAspect="1"/>
          </p:cNvPicPr>
          <p:nvPr/>
        </p:nvPicPr>
        <p:blipFill rotWithShape="1">
          <a:blip r:embed="rId2"/>
          <a:srcRect l="24344" t="12295" r="38688" b="4689"/>
          <a:stretch/>
        </p:blipFill>
        <p:spPr>
          <a:xfrm>
            <a:off x="0" y="1214203"/>
            <a:ext cx="4021095" cy="5643797"/>
          </a:xfrm>
          <a:prstGeom prst="rect">
            <a:avLst/>
          </a:prstGeom>
          <a:ln>
            <a:solidFill>
              <a:schemeClr val="tx1"/>
            </a:solidFill>
          </a:ln>
        </p:spPr>
      </p:pic>
      <p:sp>
        <p:nvSpPr>
          <p:cNvPr id="5" name="TextBox 4">
            <a:extLst>
              <a:ext uri="{FF2B5EF4-FFF2-40B4-BE49-F238E27FC236}">
                <a16:creationId xmlns:a16="http://schemas.microsoft.com/office/drawing/2014/main" xmlns="" id="{F350B504-825A-458B-81BA-E5CFD21C195F}"/>
              </a:ext>
            </a:extLst>
          </p:cNvPr>
          <p:cNvSpPr txBox="1"/>
          <p:nvPr/>
        </p:nvSpPr>
        <p:spPr>
          <a:xfrm>
            <a:off x="4084320" y="6037168"/>
            <a:ext cx="4962220" cy="738664"/>
          </a:xfrm>
          <a:prstGeom prst="rect">
            <a:avLst/>
          </a:prstGeom>
          <a:solidFill>
            <a:schemeClr val="bg1"/>
          </a:solidFill>
        </p:spPr>
        <p:txBody>
          <a:bodyPr wrap="square" rtlCol="1">
            <a:spAutoFit/>
          </a:bodyPr>
          <a:lstStyle/>
          <a:p>
            <a:pPr algn="r" rtl="1"/>
            <a:endParaRPr lang="he-IL" sz="1400" dirty="0"/>
          </a:p>
          <a:p>
            <a:pPr rtl="1"/>
            <a:r>
              <a:rPr lang="he-IL" sz="1400" dirty="0"/>
              <a:t>מכתב מאמוץ זהבי אל המחלקה להתיישבות, 1956, ארכיון עין גדי</a:t>
            </a:r>
          </a:p>
          <a:p>
            <a:pPr algn="r" rtl="1"/>
            <a:endParaRPr lang="he-IL" sz="1400" dirty="0"/>
          </a:p>
        </p:txBody>
      </p:sp>
      <p:sp>
        <p:nvSpPr>
          <p:cNvPr id="6" name="אליפסה 5">
            <a:extLst>
              <a:ext uri="{FF2B5EF4-FFF2-40B4-BE49-F238E27FC236}">
                <a16:creationId xmlns:a16="http://schemas.microsoft.com/office/drawing/2014/main" xmlns="" id="{DC5456D4-99C5-4649-9A11-18AA2ADA19E3}"/>
              </a:ext>
            </a:extLst>
          </p:cNvPr>
          <p:cNvSpPr/>
          <p:nvPr/>
        </p:nvSpPr>
        <p:spPr>
          <a:xfrm>
            <a:off x="201168" y="3627120"/>
            <a:ext cx="3340405" cy="1010195"/>
          </a:xfrm>
          <a:prstGeom prst="ellipse">
            <a:avLst/>
          </a:prstGeom>
          <a:noFill/>
          <a:ln>
            <a:solidFill>
              <a:srgbClr val="EB715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2" descr="slope-1920s-b">
            <a:extLst>
              <a:ext uri="{FF2B5EF4-FFF2-40B4-BE49-F238E27FC236}">
                <a16:creationId xmlns:a16="http://schemas.microsoft.com/office/drawing/2014/main" xmlns="" id="{3E7093B1-FCE7-4CB3-8FD9-F7ECA6167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57408" y="1217432"/>
            <a:ext cx="4199195" cy="2544012"/>
          </a:xfrm>
          <a:prstGeom prst="rect">
            <a:avLst/>
          </a:prstGeom>
          <a:noFill/>
          <a:ln>
            <a:solidFill>
              <a:schemeClr val="tx1"/>
            </a:solidFill>
          </a:ln>
        </p:spPr>
      </p:pic>
      <p:pic>
        <p:nvPicPr>
          <p:cNvPr id="9" name="Picture 5">
            <a:extLst>
              <a:ext uri="{FF2B5EF4-FFF2-40B4-BE49-F238E27FC236}">
                <a16:creationId xmlns:a16="http://schemas.microsoft.com/office/drawing/2014/main" xmlns="" id="{B7EF4D80-0FD4-4756-9123-FE5DA3D18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422" y="3689567"/>
            <a:ext cx="4199196" cy="25545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6CBB4FC3-D532-4B43-BE33-1E89B3ADACCC}"/>
              </a:ext>
            </a:extLst>
          </p:cNvPr>
          <p:cNvSpPr txBox="1"/>
          <p:nvPr/>
        </p:nvSpPr>
        <p:spPr>
          <a:xfrm>
            <a:off x="8205898" y="5359105"/>
            <a:ext cx="840642" cy="400110"/>
          </a:xfrm>
          <a:prstGeom prst="rect">
            <a:avLst/>
          </a:prstGeom>
          <a:noFill/>
        </p:spPr>
        <p:txBody>
          <a:bodyPr wrap="square" rtlCol="1">
            <a:spAutoFit/>
          </a:bodyPr>
          <a:lstStyle/>
          <a:p>
            <a:r>
              <a:rPr lang="he-IL" sz="2000" dirty="0"/>
              <a:t>2004</a:t>
            </a:r>
          </a:p>
        </p:txBody>
      </p:sp>
      <p:sp>
        <p:nvSpPr>
          <p:cNvPr id="11" name="מציין מיקום טקסט 2">
            <a:extLst>
              <a:ext uri="{FF2B5EF4-FFF2-40B4-BE49-F238E27FC236}">
                <a16:creationId xmlns:a16="http://schemas.microsoft.com/office/drawing/2014/main" xmlns="" id="{B23C30BC-04F8-4C79-9CAB-1DB12B5C42B0}"/>
              </a:ext>
            </a:extLst>
          </p:cNvPr>
          <p:cNvSpPr txBox="1">
            <a:spLocks/>
          </p:cNvSpPr>
          <p:nvPr/>
        </p:nvSpPr>
        <p:spPr>
          <a:xfrm>
            <a:off x="8223490" y="3300180"/>
            <a:ext cx="840642" cy="400109"/>
          </a:xfrm>
          <a:prstGeom prst="rect">
            <a:avLst/>
          </a:prstGeom>
        </p:spPr>
        <p:txBody>
          <a:bodyPr vert="horz" lIns="91440" tIns="45720" rIns="91440" bIns="45720" rtlCol="0">
            <a:normAutofit/>
          </a:bodyPr>
          <a:lstStyle>
            <a:lvl1pPr marL="0" indent="0" algn="r" defTabSz="914400" rtl="1"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sz="2000" dirty="0"/>
              <a:t>1926</a:t>
            </a:r>
          </a:p>
        </p:txBody>
      </p:sp>
    </p:spTree>
    <p:extLst>
      <p:ext uri="{BB962C8B-B14F-4D97-AF65-F5344CB8AC3E}">
        <p14:creationId xmlns:p14="http://schemas.microsoft.com/office/powerpoint/2010/main" val="3860000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0F73198-7059-4818-8F81-164238117B64}"/>
              </a:ext>
            </a:extLst>
          </p:cNvPr>
          <p:cNvSpPr>
            <a:spLocks noGrp="1"/>
          </p:cNvSpPr>
          <p:nvPr>
            <p:ph type="title"/>
          </p:nvPr>
        </p:nvSpPr>
        <p:spPr>
          <a:xfrm>
            <a:off x="-107810" y="1910145"/>
            <a:ext cx="9251810" cy="318161"/>
          </a:xfrm>
        </p:spPr>
        <p:txBody>
          <a:bodyPr/>
          <a:lstStyle/>
          <a:p>
            <a:r>
              <a:rPr lang="he-IL" dirty="0"/>
              <a:t>שיקום בתי גידול לחים – הטבע אומר לנו תודה!</a:t>
            </a:r>
          </a:p>
        </p:txBody>
      </p:sp>
      <p:sp>
        <p:nvSpPr>
          <p:cNvPr id="3" name="מציין מיקום טקסט 2">
            <a:extLst>
              <a:ext uri="{FF2B5EF4-FFF2-40B4-BE49-F238E27FC236}">
                <a16:creationId xmlns:a16="http://schemas.microsoft.com/office/drawing/2014/main" xmlns="" id="{71714BD7-FFB9-495C-84E3-A395F07808AF}"/>
              </a:ext>
            </a:extLst>
          </p:cNvPr>
          <p:cNvSpPr>
            <a:spLocks noGrp="1"/>
          </p:cNvSpPr>
          <p:nvPr>
            <p:ph type="body" sz="quarter" idx="13"/>
          </p:nvPr>
        </p:nvSpPr>
        <p:spPr>
          <a:xfrm>
            <a:off x="4800600" y="2952751"/>
            <a:ext cx="3864470" cy="373379"/>
          </a:xfrm>
        </p:spPr>
        <p:txBody>
          <a:bodyPr>
            <a:normAutofit fontScale="85000" lnSpcReduction="10000"/>
          </a:bodyPr>
          <a:lstStyle/>
          <a:p>
            <a:r>
              <a:rPr lang="he-IL" sz="1600" dirty="0"/>
              <a:t>נחל ערוגות, 2012. צילום: יוסי יעקב, מתוך: </a:t>
            </a:r>
            <a:r>
              <a:rPr lang="he-IL" sz="1600" dirty="0" err="1"/>
              <a:t>פיקיוויקי</a:t>
            </a:r>
            <a:endParaRPr lang="he-IL" sz="1600" dirty="0"/>
          </a:p>
        </p:txBody>
      </p:sp>
      <p:pic>
        <p:nvPicPr>
          <p:cNvPr id="5" name="תמונה 4">
            <a:extLst>
              <a:ext uri="{FF2B5EF4-FFF2-40B4-BE49-F238E27FC236}">
                <a16:creationId xmlns:a16="http://schemas.microsoft.com/office/drawing/2014/main" xmlns="" id="{F43CB641-12BD-413F-8FA5-64120F69ECA2}"/>
              </a:ext>
            </a:extLst>
          </p:cNvPr>
          <p:cNvPicPr>
            <a:picLocks noChangeAspect="1"/>
          </p:cNvPicPr>
          <p:nvPr/>
        </p:nvPicPr>
        <p:blipFill rotWithShape="1">
          <a:blip r:embed="rId2">
            <a:extLst>
              <a:ext uri="{28A0092B-C50C-407E-A947-70E740481C1C}">
                <a14:useLocalDpi xmlns:a14="http://schemas.microsoft.com/office/drawing/2010/main" val="0"/>
              </a:ext>
            </a:extLst>
          </a:blip>
          <a:srcRect l="3163" r="15335"/>
          <a:stretch/>
        </p:blipFill>
        <p:spPr>
          <a:xfrm>
            <a:off x="38100" y="3326130"/>
            <a:ext cx="4320540" cy="3531870"/>
          </a:xfrm>
          <a:prstGeom prst="rect">
            <a:avLst/>
          </a:prstGeom>
          <a:ln>
            <a:solidFill>
              <a:schemeClr val="tx1"/>
            </a:solidFill>
          </a:ln>
        </p:spPr>
      </p:pic>
      <p:pic>
        <p:nvPicPr>
          <p:cNvPr id="7" name="תמונה 6">
            <a:extLst>
              <a:ext uri="{FF2B5EF4-FFF2-40B4-BE49-F238E27FC236}">
                <a16:creationId xmlns:a16="http://schemas.microsoft.com/office/drawing/2014/main" xmlns="" id="{477B1496-BBFD-4FDD-A3B9-CCB787E1E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840" y="3326130"/>
            <a:ext cx="4709160" cy="3531870"/>
          </a:xfrm>
          <a:prstGeom prst="rect">
            <a:avLst/>
          </a:prstGeom>
          <a:ln>
            <a:solidFill>
              <a:schemeClr val="tx1"/>
            </a:solidFill>
          </a:ln>
        </p:spPr>
      </p:pic>
      <p:sp>
        <p:nvSpPr>
          <p:cNvPr id="8" name="מציין מיקום טקסט 2">
            <a:extLst>
              <a:ext uri="{FF2B5EF4-FFF2-40B4-BE49-F238E27FC236}">
                <a16:creationId xmlns:a16="http://schemas.microsoft.com/office/drawing/2014/main" xmlns="" id="{3F817660-15BF-4920-8BB9-0040BF672DAA}"/>
              </a:ext>
            </a:extLst>
          </p:cNvPr>
          <p:cNvSpPr txBox="1">
            <a:spLocks/>
          </p:cNvSpPr>
          <p:nvPr/>
        </p:nvSpPr>
        <p:spPr>
          <a:xfrm>
            <a:off x="212230" y="2952751"/>
            <a:ext cx="4024490" cy="373379"/>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400" dirty="0"/>
              <a:t>נחל ערוגות, 2013. צילום: עמי בן עמרם, מתוך: </a:t>
            </a:r>
            <a:r>
              <a:rPr lang="he-IL" sz="1400" dirty="0" err="1"/>
              <a:t>פיקיוויקי</a:t>
            </a:r>
            <a:endParaRPr lang="he-IL" sz="1400" dirty="0"/>
          </a:p>
        </p:txBody>
      </p:sp>
    </p:spTree>
    <p:extLst>
      <p:ext uri="{BB962C8B-B14F-4D97-AF65-F5344CB8AC3E}">
        <p14:creationId xmlns:p14="http://schemas.microsoft.com/office/powerpoint/2010/main" val="3171111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434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he-IL" dirty="0"/>
              <a:t>מקורות המים </a:t>
            </a:r>
            <a:br>
              <a:rPr lang="he-IL" dirty="0"/>
            </a:br>
            <a:r>
              <a:rPr lang="he-IL" dirty="0"/>
              <a:t>הטבעיים בישראל</a:t>
            </a:r>
            <a:endParaRPr lang="en-GB" dirty="0"/>
          </a:p>
        </p:txBody>
      </p:sp>
      <p:sp>
        <p:nvSpPr>
          <p:cNvPr id="4" name="TextBox 3">
            <a:extLst>
              <a:ext uri="{FF2B5EF4-FFF2-40B4-BE49-F238E27FC236}">
                <a16:creationId xmlns:a16="http://schemas.microsoft.com/office/drawing/2014/main" xmlns="" id="{EEF7E90C-1A73-45DF-B1AF-8C7C5B06DA90}"/>
              </a:ext>
            </a:extLst>
          </p:cNvPr>
          <p:cNvSpPr txBox="1"/>
          <p:nvPr/>
        </p:nvSpPr>
        <p:spPr>
          <a:xfrm>
            <a:off x="1776335" y="6367567"/>
            <a:ext cx="5591330" cy="338554"/>
          </a:xfrm>
          <a:prstGeom prst="rect">
            <a:avLst/>
          </a:prstGeom>
          <a:noFill/>
        </p:spPr>
        <p:txBody>
          <a:bodyPr wrap="square" rtlCol="1">
            <a:spAutoFit/>
          </a:bodyPr>
          <a:lstStyle/>
          <a:p>
            <a:pPr algn="ctr" rtl="1"/>
            <a:r>
              <a:rPr lang="he-IL" sz="1600" dirty="0"/>
              <a:t>מפת האקוויפרים בישראל, מתוך </a:t>
            </a:r>
            <a:r>
              <a:rPr lang="he-IL" sz="1600" dirty="0" smtClean="0"/>
              <a:t>הספרייה הווירטואלית </a:t>
            </a:r>
            <a:r>
              <a:rPr lang="he-IL" sz="1600" dirty="0"/>
              <a:t>של מט"ח</a:t>
            </a:r>
          </a:p>
        </p:txBody>
      </p:sp>
      <p:pic>
        <p:nvPicPr>
          <p:cNvPr id="5" name="תמונה 4">
            <a:extLst>
              <a:ext uri="{FF2B5EF4-FFF2-40B4-BE49-F238E27FC236}">
                <a16:creationId xmlns:a16="http://schemas.microsoft.com/office/drawing/2014/main" xmlns="" id="{B4D849D4-4935-4E7D-88D9-40B0EE5D39F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917100" y="1341103"/>
            <a:ext cx="2731100" cy="5030189"/>
          </a:xfrm>
          <a:prstGeom prst="rect">
            <a:avLst/>
          </a:prstGeom>
          <a:ln>
            <a:solidFill>
              <a:schemeClr val="tx1"/>
            </a:solidFill>
          </a:ln>
        </p:spPr>
      </p:pic>
      <p:sp>
        <p:nvSpPr>
          <p:cNvPr id="6" name="אליפסה 5">
            <a:extLst>
              <a:ext uri="{FF2B5EF4-FFF2-40B4-BE49-F238E27FC236}">
                <a16:creationId xmlns:a16="http://schemas.microsoft.com/office/drawing/2014/main" xmlns="" id="{6D9D85B8-2F9A-4F09-B699-28F4D331C25B}"/>
              </a:ext>
            </a:extLst>
          </p:cNvPr>
          <p:cNvSpPr/>
          <p:nvPr/>
        </p:nvSpPr>
        <p:spPr>
          <a:xfrm>
            <a:off x="3105150" y="1571625"/>
            <a:ext cx="666750" cy="809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xmlns="" id="{E09CDB31-70F3-4E01-8C3D-D3E40CCC904E}"/>
              </a:ext>
            </a:extLst>
          </p:cNvPr>
          <p:cNvSpPr/>
          <p:nvPr/>
        </p:nvSpPr>
        <p:spPr>
          <a:xfrm>
            <a:off x="1446962" y="1990725"/>
            <a:ext cx="1372438" cy="21431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xmlns="" id="{89BD9690-3460-47C2-88D2-6CD29D49C57D}"/>
              </a:ext>
            </a:extLst>
          </p:cNvPr>
          <p:cNvSpPr/>
          <p:nvPr/>
        </p:nvSpPr>
        <p:spPr>
          <a:xfrm>
            <a:off x="2622788" y="2153377"/>
            <a:ext cx="666750" cy="21431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xmlns="" id="{E54D1449-0FEB-4719-8C3F-4BFBBF6EC6CD}"/>
              </a:ext>
            </a:extLst>
          </p:cNvPr>
          <p:cNvSpPr/>
          <p:nvPr/>
        </p:nvSpPr>
        <p:spPr>
          <a:xfrm>
            <a:off x="3514725" y="4819650"/>
            <a:ext cx="1133475" cy="2095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xmlns="" id="{96CCDFB2-B028-4D6D-90FB-C20AE9B524F6}"/>
              </a:ext>
            </a:extLst>
          </p:cNvPr>
          <p:cNvSpPr/>
          <p:nvPr/>
        </p:nvSpPr>
        <p:spPr>
          <a:xfrm>
            <a:off x="3514725" y="5006824"/>
            <a:ext cx="1133475" cy="2095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xmlns="" id="{5AF21293-86F8-4700-9A0B-7DFB076E1998}"/>
              </a:ext>
            </a:extLst>
          </p:cNvPr>
          <p:cNvSpPr/>
          <p:nvPr/>
        </p:nvSpPr>
        <p:spPr>
          <a:xfrm>
            <a:off x="3219450" y="5216374"/>
            <a:ext cx="1569515" cy="377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11985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58761" y="1902525"/>
            <a:ext cx="8212049" cy="318161"/>
          </a:xfrm>
        </p:spPr>
        <p:txBody>
          <a:bodyPr/>
          <a:lstStyle/>
          <a:p>
            <a:r>
              <a:rPr lang="he-IL" dirty="0"/>
              <a:t>גידול האוכלוסייה בישראל 1948 - 2015</a:t>
            </a:r>
          </a:p>
        </p:txBody>
      </p:sp>
      <p:sp>
        <p:nvSpPr>
          <p:cNvPr id="6" name="TextBox 5">
            <a:extLst>
              <a:ext uri="{FF2B5EF4-FFF2-40B4-BE49-F238E27FC236}">
                <a16:creationId xmlns:a16="http://schemas.microsoft.com/office/drawing/2014/main" xmlns="" id="{A1840DCC-CC9E-4023-9002-9D08D5117DFC}"/>
              </a:ext>
            </a:extLst>
          </p:cNvPr>
          <p:cNvSpPr txBox="1"/>
          <p:nvPr/>
        </p:nvSpPr>
        <p:spPr>
          <a:xfrm>
            <a:off x="2846439" y="6129388"/>
            <a:ext cx="3451121" cy="369332"/>
          </a:xfrm>
          <a:prstGeom prst="rect">
            <a:avLst/>
          </a:prstGeom>
          <a:noFill/>
        </p:spPr>
        <p:txBody>
          <a:bodyPr wrap="square" rtlCol="1">
            <a:spAutoFit/>
          </a:bodyPr>
          <a:lstStyle/>
          <a:p>
            <a:pPr algn="ctr" rtl="1"/>
            <a:r>
              <a:rPr lang="he-IL" dirty="0"/>
              <a:t>הגרף מתוך עיתון "דבר ראשון"</a:t>
            </a:r>
          </a:p>
        </p:txBody>
      </p:sp>
      <p:pic>
        <p:nvPicPr>
          <p:cNvPr id="4" name="תמונה 3">
            <a:extLst>
              <a:ext uri="{FF2B5EF4-FFF2-40B4-BE49-F238E27FC236}">
                <a16:creationId xmlns:a16="http://schemas.microsoft.com/office/drawing/2014/main" xmlns="" id="{A7BEEE68-B05B-48DC-BCF8-26DB51F4D50F}"/>
              </a:ext>
            </a:extLst>
          </p:cNvPr>
          <p:cNvPicPr>
            <a:picLocks noChangeAspect="1"/>
          </p:cNvPicPr>
          <p:nvPr/>
        </p:nvPicPr>
        <p:blipFill rotWithShape="1">
          <a:blip r:embed="rId3">
            <a:extLst>
              <a:ext uri="{28A0092B-C50C-407E-A947-70E740481C1C}">
                <a14:useLocalDpi xmlns:a14="http://schemas.microsoft.com/office/drawing/2010/main" val="0"/>
              </a:ext>
            </a:extLst>
          </a:blip>
          <a:srcRect r="27963" b="16133"/>
          <a:stretch/>
        </p:blipFill>
        <p:spPr>
          <a:xfrm>
            <a:off x="2688335" y="2406850"/>
            <a:ext cx="4152900" cy="3722538"/>
          </a:xfrm>
          <a:prstGeom prst="rect">
            <a:avLst/>
          </a:prstGeom>
          <a:ln>
            <a:solidFill>
              <a:schemeClr val="tx1"/>
            </a:solidFill>
          </a:ln>
        </p:spPr>
      </p:pic>
    </p:spTree>
    <p:extLst>
      <p:ext uri="{BB962C8B-B14F-4D97-AF65-F5344CB8AC3E}">
        <p14:creationId xmlns:p14="http://schemas.microsoft.com/office/powerpoint/2010/main" val="2476200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he-IL" dirty="0"/>
              <a:t>השפעת הפיתוח על נחלי ישראל</a:t>
            </a:r>
            <a:endParaRPr lang="en-GB" dirty="0"/>
          </a:p>
        </p:txBody>
      </p:sp>
      <p:pic>
        <p:nvPicPr>
          <p:cNvPr id="3" name="תמונה 2">
            <a:extLst>
              <a:ext uri="{FF2B5EF4-FFF2-40B4-BE49-F238E27FC236}">
                <a16:creationId xmlns:a16="http://schemas.microsoft.com/office/drawing/2014/main" xmlns="" id="{4E6D9522-8DAF-47BA-91A6-1B3373ED0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9016" y="2636009"/>
            <a:ext cx="4094202" cy="2894419"/>
          </a:xfrm>
          <a:prstGeom prst="rect">
            <a:avLst/>
          </a:prstGeom>
          <a:ln>
            <a:solidFill>
              <a:schemeClr val="tx1"/>
            </a:solidFill>
          </a:ln>
        </p:spPr>
      </p:pic>
      <p:sp>
        <p:nvSpPr>
          <p:cNvPr id="4" name="TextBox 3">
            <a:extLst>
              <a:ext uri="{FF2B5EF4-FFF2-40B4-BE49-F238E27FC236}">
                <a16:creationId xmlns:a16="http://schemas.microsoft.com/office/drawing/2014/main" xmlns="" id="{A5B066BA-CB04-40FA-98EA-55E0AB3E2008}"/>
              </a:ext>
            </a:extLst>
          </p:cNvPr>
          <p:cNvSpPr txBox="1"/>
          <p:nvPr/>
        </p:nvSpPr>
        <p:spPr>
          <a:xfrm>
            <a:off x="4840476" y="5702709"/>
            <a:ext cx="4072741" cy="307777"/>
          </a:xfrm>
          <a:prstGeom prst="rect">
            <a:avLst/>
          </a:prstGeom>
          <a:noFill/>
        </p:spPr>
        <p:txBody>
          <a:bodyPr wrap="square" rtlCol="1">
            <a:spAutoFit/>
          </a:bodyPr>
          <a:lstStyle/>
          <a:p>
            <a:pPr algn="r" rtl="1"/>
            <a:r>
              <a:rPr lang="he-IL" sz="1400" dirty="0"/>
              <a:t>שפך נהר הירקון לים, 1920, ספריית הקונגרס האמריקאי</a:t>
            </a:r>
          </a:p>
        </p:txBody>
      </p:sp>
      <p:pic>
        <p:nvPicPr>
          <p:cNvPr id="5" name="תמונה 4">
            <a:extLst>
              <a:ext uri="{FF2B5EF4-FFF2-40B4-BE49-F238E27FC236}">
                <a16:creationId xmlns:a16="http://schemas.microsoft.com/office/drawing/2014/main" xmlns="" id="{C7E1FD16-F9EA-4BF3-AE03-01FFA8215B3A}"/>
              </a:ext>
            </a:extLst>
          </p:cNvPr>
          <p:cNvPicPr>
            <a:picLocks noChangeAspect="1"/>
          </p:cNvPicPr>
          <p:nvPr/>
        </p:nvPicPr>
        <p:blipFill>
          <a:blip r:embed="rId4"/>
          <a:stretch>
            <a:fillRect/>
          </a:stretch>
        </p:blipFill>
        <p:spPr>
          <a:xfrm>
            <a:off x="199396" y="2636009"/>
            <a:ext cx="4372604" cy="2904192"/>
          </a:xfrm>
          <a:prstGeom prst="rect">
            <a:avLst/>
          </a:prstGeom>
          <a:ln>
            <a:solidFill>
              <a:schemeClr val="tx1"/>
            </a:solidFill>
          </a:ln>
        </p:spPr>
      </p:pic>
      <p:sp>
        <p:nvSpPr>
          <p:cNvPr id="8" name="TextBox 7">
            <a:extLst>
              <a:ext uri="{FF2B5EF4-FFF2-40B4-BE49-F238E27FC236}">
                <a16:creationId xmlns:a16="http://schemas.microsoft.com/office/drawing/2014/main" xmlns="" id="{907D892E-F9F8-4D58-8657-A687EC6EFBBB}"/>
              </a:ext>
            </a:extLst>
          </p:cNvPr>
          <p:cNvSpPr txBox="1"/>
          <p:nvPr/>
        </p:nvSpPr>
        <p:spPr>
          <a:xfrm>
            <a:off x="550606" y="5702708"/>
            <a:ext cx="3910235" cy="307777"/>
          </a:xfrm>
          <a:prstGeom prst="rect">
            <a:avLst/>
          </a:prstGeom>
          <a:noFill/>
        </p:spPr>
        <p:txBody>
          <a:bodyPr wrap="square" rtlCol="1">
            <a:spAutoFit/>
          </a:bodyPr>
          <a:lstStyle/>
          <a:p>
            <a:pPr algn="r" rtl="1"/>
            <a:r>
              <a:rPr lang="he-IL" sz="1400" dirty="0"/>
              <a:t>גשר הירקון, 2015, צלם: בן </a:t>
            </a:r>
            <a:r>
              <a:rPr lang="he-IL" sz="1400" dirty="0" err="1"/>
              <a:t>פרידיאן</a:t>
            </a:r>
            <a:r>
              <a:rPr lang="he-IL" sz="1400" dirty="0"/>
              <a:t>, מתוך: </a:t>
            </a:r>
            <a:r>
              <a:rPr lang="he-IL" sz="1400" dirty="0" err="1"/>
              <a:t>פיקיוויקי</a:t>
            </a:r>
            <a:endParaRPr lang="he-IL" sz="1400" dirty="0"/>
          </a:p>
        </p:txBody>
      </p:sp>
    </p:spTree>
    <p:extLst>
      <p:ext uri="{BB962C8B-B14F-4D97-AF65-F5344CB8AC3E}">
        <p14:creationId xmlns:p14="http://schemas.microsoft.com/office/powerpoint/2010/main" val="561441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2787" y="1902525"/>
            <a:ext cx="8721213" cy="318161"/>
          </a:xfrm>
        </p:spPr>
        <p:txBody>
          <a:bodyPr/>
          <a:lstStyle/>
          <a:p>
            <a:r>
              <a:rPr lang="he-IL" sz="3600" dirty="0"/>
              <a:t>מפעל "ירקון-נגב", שנות ה 50 של המאה ה 20</a:t>
            </a:r>
          </a:p>
        </p:txBody>
      </p:sp>
      <p:pic>
        <p:nvPicPr>
          <p:cNvPr id="5" name="תמונה 4">
            <a:extLst>
              <a:ext uri="{FF2B5EF4-FFF2-40B4-BE49-F238E27FC236}">
                <a16:creationId xmlns:a16="http://schemas.microsoft.com/office/drawing/2014/main" xmlns="" id="{A58D403F-D5AF-4184-B1C9-BE511491CF29}"/>
              </a:ext>
            </a:extLst>
          </p:cNvPr>
          <p:cNvPicPr>
            <a:picLocks noChangeAspect="1"/>
          </p:cNvPicPr>
          <p:nvPr/>
        </p:nvPicPr>
        <p:blipFill rotWithShape="1">
          <a:blip r:embed="rId3">
            <a:extLst>
              <a:ext uri="{28A0092B-C50C-407E-A947-70E740481C1C}">
                <a14:useLocalDpi xmlns:a14="http://schemas.microsoft.com/office/drawing/2010/main" val="0"/>
              </a:ext>
            </a:extLst>
          </a:blip>
          <a:srcRect r="27707"/>
          <a:stretch/>
        </p:blipFill>
        <p:spPr>
          <a:xfrm>
            <a:off x="2819538" y="2873803"/>
            <a:ext cx="3561598" cy="3913022"/>
          </a:xfrm>
          <a:prstGeom prst="rect">
            <a:avLst/>
          </a:prstGeom>
          <a:ln>
            <a:solidFill>
              <a:schemeClr val="tx1"/>
            </a:solidFill>
          </a:ln>
        </p:spPr>
      </p:pic>
      <p:pic>
        <p:nvPicPr>
          <p:cNvPr id="7" name="תמונה 6">
            <a:extLst>
              <a:ext uri="{FF2B5EF4-FFF2-40B4-BE49-F238E27FC236}">
                <a16:creationId xmlns:a16="http://schemas.microsoft.com/office/drawing/2014/main" xmlns="" id="{966A0B3D-608D-4C11-ACF1-710ABE945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460" y="3004329"/>
            <a:ext cx="2038350" cy="2038350"/>
          </a:xfrm>
          <a:prstGeom prst="rect">
            <a:avLst/>
          </a:prstGeom>
        </p:spPr>
      </p:pic>
      <p:sp>
        <p:nvSpPr>
          <p:cNvPr id="8" name="TextBox 7">
            <a:extLst>
              <a:ext uri="{FF2B5EF4-FFF2-40B4-BE49-F238E27FC236}">
                <a16:creationId xmlns:a16="http://schemas.microsoft.com/office/drawing/2014/main" xmlns="" id="{EC357467-8C1A-403C-93C5-C167FF7287F3}"/>
              </a:ext>
            </a:extLst>
          </p:cNvPr>
          <p:cNvSpPr txBox="1"/>
          <p:nvPr/>
        </p:nvSpPr>
        <p:spPr>
          <a:xfrm>
            <a:off x="6765976" y="5260750"/>
            <a:ext cx="1889907" cy="523220"/>
          </a:xfrm>
          <a:prstGeom prst="rect">
            <a:avLst/>
          </a:prstGeom>
          <a:noFill/>
        </p:spPr>
        <p:txBody>
          <a:bodyPr wrap="square" rtlCol="1">
            <a:spAutoFit/>
          </a:bodyPr>
          <a:lstStyle/>
          <a:p>
            <a:pPr algn="r" rtl="1"/>
            <a:r>
              <a:rPr lang="he-IL" sz="1400" dirty="0"/>
              <a:t>"הירקון </a:t>
            </a:r>
            <a:r>
              <a:rPr lang="he-IL" sz="1400" dirty="0" err="1"/>
              <a:t>יסוב</a:t>
            </a:r>
            <a:r>
              <a:rPr lang="he-IL" sz="1400" dirty="0"/>
              <a:t> לאחור" </a:t>
            </a:r>
          </a:p>
          <a:p>
            <a:pPr algn="r" rtl="1"/>
            <a:r>
              <a:rPr lang="he-IL" sz="1400" dirty="0"/>
              <a:t>חותמת בולאית, 1955</a:t>
            </a:r>
          </a:p>
        </p:txBody>
      </p:sp>
    </p:spTree>
    <p:extLst>
      <p:ext uri="{BB962C8B-B14F-4D97-AF65-F5344CB8AC3E}">
        <p14:creationId xmlns:p14="http://schemas.microsoft.com/office/powerpoint/2010/main" val="1909318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97479" y="1545910"/>
            <a:ext cx="8221881" cy="318161"/>
          </a:xfrm>
        </p:spPr>
        <p:txBody>
          <a:bodyPr/>
          <a:lstStyle/>
          <a:p>
            <a:r>
              <a:rPr lang="he-IL" sz="3200" dirty="0"/>
              <a:t>מפעל ייבוש החולה, שנות ה 50 של המאה ה 20</a:t>
            </a:r>
            <a:endParaRPr lang="en-GB" sz="3200" dirty="0"/>
          </a:p>
        </p:txBody>
      </p:sp>
      <p:pic>
        <p:nvPicPr>
          <p:cNvPr id="3" name="תמונה 2">
            <a:extLst>
              <a:ext uri="{FF2B5EF4-FFF2-40B4-BE49-F238E27FC236}">
                <a16:creationId xmlns:a16="http://schemas.microsoft.com/office/drawing/2014/main" xmlns="" id="{65DE2397-1367-4B2C-9F71-3959EE86D124}"/>
              </a:ext>
            </a:extLst>
          </p:cNvPr>
          <p:cNvPicPr>
            <a:picLocks noChangeAspect="1"/>
          </p:cNvPicPr>
          <p:nvPr/>
        </p:nvPicPr>
        <p:blipFill rotWithShape="1">
          <a:blip r:embed="rId3">
            <a:extLst>
              <a:ext uri="{28A0092B-C50C-407E-A947-70E740481C1C}">
                <a14:useLocalDpi xmlns:a14="http://schemas.microsoft.com/office/drawing/2010/main" val="0"/>
              </a:ext>
            </a:extLst>
          </a:blip>
          <a:srcRect t="6656" b="7537"/>
          <a:stretch/>
        </p:blipFill>
        <p:spPr>
          <a:xfrm>
            <a:off x="5186107" y="2017959"/>
            <a:ext cx="3894404" cy="2504880"/>
          </a:xfrm>
          <a:prstGeom prst="rect">
            <a:avLst/>
          </a:prstGeom>
          <a:ln>
            <a:solidFill>
              <a:schemeClr val="tx1"/>
            </a:solidFill>
          </a:ln>
        </p:spPr>
      </p:pic>
      <p:sp>
        <p:nvSpPr>
          <p:cNvPr id="4" name="TextBox 3">
            <a:extLst>
              <a:ext uri="{FF2B5EF4-FFF2-40B4-BE49-F238E27FC236}">
                <a16:creationId xmlns:a16="http://schemas.microsoft.com/office/drawing/2014/main" xmlns="" id="{ECAD5205-F90B-4187-BA52-ACE23CBB42BF}"/>
              </a:ext>
            </a:extLst>
          </p:cNvPr>
          <p:cNvSpPr txBox="1"/>
          <p:nvPr/>
        </p:nvSpPr>
        <p:spPr>
          <a:xfrm>
            <a:off x="4981337" y="4655905"/>
            <a:ext cx="4050116" cy="307777"/>
          </a:xfrm>
          <a:prstGeom prst="rect">
            <a:avLst/>
          </a:prstGeom>
          <a:noFill/>
        </p:spPr>
        <p:txBody>
          <a:bodyPr wrap="square" rtlCol="1">
            <a:spAutoFit/>
          </a:bodyPr>
          <a:lstStyle/>
          <a:p>
            <a:pPr algn="r" rtl="1"/>
            <a:r>
              <a:rPr lang="he-IL" sz="1400" dirty="0"/>
              <a:t>עדר תאו בביצות עמק החולה, צלם: יעקב בן דב 1923</a:t>
            </a:r>
          </a:p>
        </p:txBody>
      </p:sp>
      <p:pic>
        <p:nvPicPr>
          <p:cNvPr id="6" name="תמונה 5">
            <a:extLst>
              <a:ext uri="{FF2B5EF4-FFF2-40B4-BE49-F238E27FC236}">
                <a16:creationId xmlns:a16="http://schemas.microsoft.com/office/drawing/2014/main" xmlns="" id="{4A038EAD-BEBD-40B8-9DE8-35D64748C250}"/>
              </a:ext>
            </a:extLst>
          </p:cNvPr>
          <p:cNvPicPr>
            <a:picLocks noChangeAspect="1"/>
          </p:cNvPicPr>
          <p:nvPr/>
        </p:nvPicPr>
        <p:blipFill rotWithShape="1">
          <a:blip r:embed="rId4">
            <a:extLst>
              <a:ext uri="{28A0092B-C50C-407E-A947-70E740481C1C}">
                <a14:useLocalDpi xmlns:a14="http://schemas.microsoft.com/office/drawing/2010/main" val="0"/>
              </a:ext>
            </a:extLst>
          </a:blip>
          <a:srcRect l="18199" r="17606"/>
          <a:stretch/>
        </p:blipFill>
        <p:spPr>
          <a:xfrm>
            <a:off x="2089390" y="2004951"/>
            <a:ext cx="2994332" cy="4550652"/>
          </a:xfrm>
          <a:prstGeom prst="rect">
            <a:avLst/>
          </a:prstGeom>
          <a:ln>
            <a:solidFill>
              <a:schemeClr val="tx1"/>
            </a:solidFill>
          </a:ln>
        </p:spPr>
      </p:pic>
      <p:sp>
        <p:nvSpPr>
          <p:cNvPr id="9" name="TextBox 8">
            <a:extLst>
              <a:ext uri="{FF2B5EF4-FFF2-40B4-BE49-F238E27FC236}">
                <a16:creationId xmlns:a16="http://schemas.microsoft.com/office/drawing/2014/main" xmlns="" id="{CC520CC6-942C-40D4-A07F-2DCDC58662E1}"/>
              </a:ext>
            </a:extLst>
          </p:cNvPr>
          <p:cNvSpPr txBox="1"/>
          <p:nvPr/>
        </p:nvSpPr>
        <p:spPr>
          <a:xfrm>
            <a:off x="1987005" y="6537403"/>
            <a:ext cx="2994332" cy="318160"/>
          </a:xfrm>
          <a:prstGeom prst="rect">
            <a:avLst/>
          </a:prstGeom>
          <a:noFill/>
        </p:spPr>
        <p:txBody>
          <a:bodyPr wrap="square" rtlCol="1">
            <a:spAutoFit/>
          </a:bodyPr>
          <a:lstStyle/>
          <a:p>
            <a:pPr algn="r" rtl="1"/>
            <a:r>
              <a:rPr lang="he-IL" sz="1400" dirty="0"/>
              <a:t>ייבוש החולה, צלם: פטר מירום, 1953</a:t>
            </a:r>
          </a:p>
        </p:txBody>
      </p:sp>
    </p:spTree>
    <p:extLst>
      <p:ext uri="{BB962C8B-B14F-4D97-AF65-F5344CB8AC3E}">
        <p14:creationId xmlns:p14="http://schemas.microsoft.com/office/powerpoint/2010/main" val="2531043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CA131795-679A-4E1E-A918-6E39BE87C8E6}"/>
              </a:ext>
            </a:extLst>
          </p:cNvPr>
          <p:cNvSpPr>
            <a:spLocks noGrp="1"/>
          </p:cNvSpPr>
          <p:nvPr>
            <p:ph type="title"/>
          </p:nvPr>
        </p:nvSpPr>
        <p:spPr>
          <a:xfrm>
            <a:off x="5800298" y="1446663"/>
            <a:ext cx="3070511" cy="1270243"/>
          </a:xfrm>
        </p:spPr>
        <p:txBody>
          <a:bodyPr/>
          <a:lstStyle/>
          <a:p>
            <a:r>
              <a:rPr lang="he-IL" sz="3200" dirty="0" smtClean="0"/>
              <a:t>חלקת 400 דונם בשמורת החולה</a:t>
            </a:r>
            <a:endParaRPr lang="he-IL" sz="3200" dirty="0"/>
          </a:p>
        </p:txBody>
      </p:sp>
      <p:sp>
        <p:nvSpPr>
          <p:cNvPr id="3" name="מציין מיקום טקסט 2">
            <a:extLst>
              <a:ext uri="{FF2B5EF4-FFF2-40B4-BE49-F238E27FC236}">
                <a16:creationId xmlns:a16="http://schemas.microsoft.com/office/drawing/2014/main" xmlns="" id="{952C5CF2-5092-4FC9-B348-E9EFEF83DBA6}"/>
              </a:ext>
            </a:extLst>
          </p:cNvPr>
          <p:cNvSpPr>
            <a:spLocks noGrp="1"/>
          </p:cNvSpPr>
          <p:nvPr>
            <p:ph type="body" sz="quarter" idx="13"/>
          </p:nvPr>
        </p:nvSpPr>
        <p:spPr>
          <a:xfrm>
            <a:off x="5642610" y="2705801"/>
            <a:ext cx="2171700" cy="523875"/>
          </a:xfrm>
        </p:spPr>
        <p:txBody>
          <a:bodyPr/>
          <a:lstStyle/>
          <a:p>
            <a:r>
              <a:rPr lang="he-IL" dirty="0"/>
              <a:t>לפני ההצפה</a:t>
            </a:r>
          </a:p>
        </p:txBody>
      </p:sp>
      <p:pic>
        <p:nvPicPr>
          <p:cNvPr id="5" name="תמונה 4">
            <a:extLst>
              <a:ext uri="{FF2B5EF4-FFF2-40B4-BE49-F238E27FC236}">
                <a16:creationId xmlns:a16="http://schemas.microsoft.com/office/drawing/2014/main" xmlns="" id="{5281CBFC-6039-4E68-A364-96E4CA3E94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91"/>
          <a:stretch/>
        </p:blipFill>
        <p:spPr>
          <a:xfrm>
            <a:off x="-1" y="1195144"/>
            <a:ext cx="5642611" cy="3043524"/>
          </a:xfrm>
          <a:prstGeom prst="rect">
            <a:avLst/>
          </a:prstGeom>
          <a:ln>
            <a:solidFill>
              <a:schemeClr val="tx1"/>
            </a:solidFill>
          </a:ln>
        </p:spPr>
      </p:pic>
      <p:pic>
        <p:nvPicPr>
          <p:cNvPr id="7" name="תמונה 6">
            <a:extLst>
              <a:ext uri="{FF2B5EF4-FFF2-40B4-BE49-F238E27FC236}">
                <a16:creationId xmlns:a16="http://schemas.microsoft.com/office/drawing/2014/main" xmlns="" id="{5FDC6EAC-B54D-4562-B335-C88EAC566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41094"/>
            <a:ext cx="5642611" cy="2716906"/>
          </a:xfrm>
          <a:prstGeom prst="rect">
            <a:avLst/>
          </a:prstGeom>
          <a:ln>
            <a:solidFill>
              <a:schemeClr val="tx1"/>
            </a:solidFill>
          </a:ln>
        </p:spPr>
      </p:pic>
      <p:sp>
        <p:nvSpPr>
          <p:cNvPr id="8" name="מציין מיקום טקסט 2">
            <a:extLst>
              <a:ext uri="{FF2B5EF4-FFF2-40B4-BE49-F238E27FC236}">
                <a16:creationId xmlns:a16="http://schemas.microsoft.com/office/drawing/2014/main" xmlns="" id="{C1808989-1F7A-4791-968C-459880CD7283}"/>
              </a:ext>
            </a:extLst>
          </p:cNvPr>
          <p:cNvSpPr txBox="1">
            <a:spLocks/>
          </p:cNvSpPr>
          <p:nvPr/>
        </p:nvSpPr>
        <p:spPr>
          <a:xfrm>
            <a:off x="5642610" y="5138981"/>
            <a:ext cx="2283320" cy="523875"/>
          </a:xfrm>
          <a:prstGeom prst="rect">
            <a:avLst/>
          </a:prstGeom>
        </p:spPr>
        <p:txBody>
          <a:bodyPr vert="horz" lIns="91440" tIns="45720" rIns="91440" bIns="45720" rtlCol="0">
            <a:normAutofit/>
          </a:bodyPr>
          <a:lstStyle>
            <a:lvl1pPr marL="0" indent="0" algn="r" defTabSz="914400" rtl="1"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אחרי ההצפה</a:t>
            </a:r>
          </a:p>
        </p:txBody>
      </p:sp>
    </p:spTree>
    <p:extLst>
      <p:ext uri="{BB962C8B-B14F-4D97-AF65-F5344CB8AC3E}">
        <p14:creationId xmlns:p14="http://schemas.microsoft.com/office/powerpoint/2010/main" val="3235215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446962" y="1678142"/>
            <a:ext cx="7423848" cy="318161"/>
          </a:xfrm>
        </p:spPr>
        <p:txBody>
          <a:bodyPr/>
          <a:lstStyle/>
          <a:p>
            <a:r>
              <a:rPr lang="he-IL" dirty="0"/>
              <a:t>תפיסת המעיינות</a:t>
            </a:r>
            <a:endParaRPr lang="en-GB" dirty="0"/>
          </a:p>
        </p:txBody>
      </p:sp>
      <p:pic>
        <p:nvPicPr>
          <p:cNvPr id="9" name="תמונה 8">
            <a:extLst>
              <a:ext uri="{FF2B5EF4-FFF2-40B4-BE49-F238E27FC236}">
                <a16:creationId xmlns:a16="http://schemas.microsoft.com/office/drawing/2014/main" xmlns="" id="{D8733A6C-5F9C-4178-9EAC-4464A91CF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26" y="1524254"/>
            <a:ext cx="4465074" cy="2976716"/>
          </a:xfrm>
          <a:prstGeom prst="rect">
            <a:avLst/>
          </a:prstGeom>
          <a:ln>
            <a:solidFill>
              <a:schemeClr val="tx1"/>
            </a:solidFill>
          </a:ln>
        </p:spPr>
      </p:pic>
      <p:sp>
        <p:nvSpPr>
          <p:cNvPr id="10" name="TextBox 9">
            <a:extLst>
              <a:ext uri="{FF2B5EF4-FFF2-40B4-BE49-F238E27FC236}">
                <a16:creationId xmlns:a16="http://schemas.microsoft.com/office/drawing/2014/main" xmlns="" id="{30D73BC6-8F91-4197-B734-F9BF403FE26C}"/>
              </a:ext>
            </a:extLst>
          </p:cNvPr>
          <p:cNvSpPr txBox="1"/>
          <p:nvPr/>
        </p:nvSpPr>
        <p:spPr>
          <a:xfrm>
            <a:off x="866296" y="4500969"/>
            <a:ext cx="3903406" cy="307777"/>
          </a:xfrm>
          <a:prstGeom prst="rect">
            <a:avLst/>
          </a:prstGeom>
          <a:noFill/>
        </p:spPr>
        <p:txBody>
          <a:bodyPr wrap="square" rtlCol="1">
            <a:spAutoFit/>
          </a:bodyPr>
          <a:lstStyle/>
          <a:p>
            <a:pPr algn="ctr" rtl="1"/>
            <a:r>
              <a:rPr lang="he-IL" sz="1400" dirty="0"/>
              <a:t>משאבות בנחל בצת. צלם: מיכאל </a:t>
            </a:r>
            <a:r>
              <a:rPr lang="he-IL" sz="1400" dirty="0" err="1"/>
              <a:t>יעקובסון</a:t>
            </a:r>
            <a:endParaRPr lang="he-IL" sz="1400" dirty="0"/>
          </a:p>
        </p:txBody>
      </p:sp>
      <p:pic>
        <p:nvPicPr>
          <p:cNvPr id="14" name="תמונה 13">
            <a:extLst>
              <a:ext uri="{FF2B5EF4-FFF2-40B4-BE49-F238E27FC236}">
                <a16:creationId xmlns:a16="http://schemas.microsoft.com/office/drawing/2014/main" xmlns="" id="{A7E66D97-1811-480C-94ED-50F82ECB7DFF}"/>
              </a:ext>
            </a:extLst>
          </p:cNvPr>
          <p:cNvPicPr>
            <a:picLocks noChangeAspect="1"/>
          </p:cNvPicPr>
          <p:nvPr/>
        </p:nvPicPr>
        <p:blipFill rotWithShape="1">
          <a:blip r:embed="rId3">
            <a:extLst>
              <a:ext uri="{28A0092B-C50C-407E-A947-70E740481C1C}">
                <a14:useLocalDpi xmlns:a14="http://schemas.microsoft.com/office/drawing/2010/main" val="0"/>
              </a:ext>
            </a:extLst>
          </a:blip>
          <a:srcRect l="12288"/>
          <a:stretch/>
        </p:blipFill>
        <p:spPr>
          <a:xfrm>
            <a:off x="5858969" y="2148600"/>
            <a:ext cx="3003066" cy="2271102"/>
          </a:xfrm>
          <a:prstGeom prst="rect">
            <a:avLst/>
          </a:prstGeom>
          <a:ln>
            <a:solidFill>
              <a:schemeClr val="tx1"/>
            </a:solidFill>
          </a:ln>
        </p:spPr>
      </p:pic>
      <p:pic>
        <p:nvPicPr>
          <p:cNvPr id="18" name="תמונה 17">
            <a:extLst>
              <a:ext uri="{FF2B5EF4-FFF2-40B4-BE49-F238E27FC236}">
                <a16:creationId xmlns:a16="http://schemas.microsoft.com/office/drawing/2014/main" xmlns="" id="{3FB03940-1AEB-48B6-9F81-BC9CA613B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969" y="4500969"/>
            <a:ext cx="3011841" cy="2258881"/>
          </a:xfrm>
          <a:prstGeom prst="rect">
            <a:avLst/>
          </a:prstGeom>
          <a:ln>
            <a:solidFill>
              <a:schemeClr val="tx1"/>
            </a:solidFill>
          </a:ln>
        </p:spPr>
      </p:pic>
      <p:sp>
        <p:nvSpPr>
          <p:cNvPr id="19" name="TextBox 18">
            <a:extLst>
              <a:ext uri="{FF2B5EF4-FFF2-40B4-BE49-F238E27FC236}">
                <a16:creationId xmlns:a16="http://schemas.microsoft.com/office/drawing/2014/main" xmlns="" id="{E98EF83E-F235-4405-8140-CDEA0BB050B9}"/>
              </a:ext>
            </a:extLst>
          </p:cNvPr>
          <p:cNvSpPr txBox="1"/>
          <p:nvPr/>
        </p:nvSpPr>
        <p:spPr>
          <a:xfrm>
            <a:off x="1759974" y="6452073"/>
            <a:ext cx="4021394" cy="307777"/>
          </a:xfrm>
          <a:prstGeom prst="rect">
            <a:avLst/>
          </a:prstGeom>
          <a:noFill/>
        </p:spPr>
        <p:txBody>
          <a:bodyPr wrap="square" rtlCol="1">
            <a:spAutoFit/>
          </a:bodyPr>
          <a:lstStyle/>
          <a:p>
            <a:pPr algn="r" rtl="1"/>
            <a:r>
              <a:rPr lang="he-IL" sz="1400" dirty="0"/>
              <a:t>נחל בצת עם מים, וללא זרימת מים. צלם: אמוץ </a:t>
            </a:r>
            <a:r>
              <a:rPr lang="he-IL" sz="1400" dirty="0" err="1"/>
              <a:t>גצוב</a:t>
            </a:r>
            <a:endParaRPr lang="he-IL" sz="1400" dirty="0"/>
          </a:p>
        </p:txBody>
      </p:sp>
    </p:spTree>
    <p:extLst>
      <p:ext uri="{BB962C8B-B14F-4D97-AF65-F5344CB8AC3E}">
        <p14:creationId xmlns:p14="http://schemas.microsoft.com/office/powerpoint/2010/main" val="4122752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83557" y="1317908"/>
            <a:ext cx="7423848" cy="318161"/>
          </a:xfrm>
        </p:spPr>
        <p:txBody>
          <a:bodyPr/>
          <a:lstStyle/>
          <a:p>
            <a:r>
              <a:rPr lang="he-IL" sz="2800" dirty="0"/>
              <a:t>השלכות של שימוש במים על הטבע, הנוף והאדם</a:t>
            </a:r>
          </a:p>
        </p:txBody>
      </p:sp>
      <p:sp>
        <p:nvSpPr>
          <p:cNvPr id="3" name="מציין מיקום טקסט 2"/>
          <p:cNvSpPr>
            <a:spLocks noGrp="1"/>
          </p:cNvSpPr>
          <p:nvPr>
            <p:ph type="body" sz="quarter" idx="13"/>
          </p:nvPr>
        </p:nvSpPr>
        <p:spPr>
          <a:xfrm>
            <a:off x="3678168" y="1700251"/>
            <a:ext cx="5329237" cy="523875"/>
          </a:xfrm>
        </p:spPr>
        <p:txBody>
          <a:bodyPr>
            <a:normAutofit fontScale="85000" lnSpcReduction="10000"/>
          </a:bodyPr>
          <a:lstStyle/>
          <a:p>
            <a:r>
              <a:rPr lang="he-IL" dirty="0" err="1"/>
              <a:t>בולענים</a:t>
            </a:r>
            <a:r>
              <a:rPr lang="he-IL" dirty="0"/>
              <a:t> בים המלח בעקבות ירידת המפלס</a:t>
            </a:r>
          </a:p>
        </p:txBody>
      </p:sp>
      <p:pic>
        <p:nvPicPr>
          <p:cNvPr id="7" name="תמונה 6">
            <a:extLst>
              <a:ext uri="{FF2B5EF4-FFF2-40B4-BE49-F238E27FC236}">
                <a16:creationId xmlns:a16="http://schemas.microsoft.com/office/drawing/2014/main" xmlns="" id="{ABB03BE7-9BAD-4D33-B2BC-BEFED8891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95" y="2088645"/>
            <a:ext cx="8870810" cy="2680709"/>
          </a:xfrm>
          <a:prstGeom prst="rect">
            <a:avLst/>
          </a:prstGeom>
          <a:ln>
            <a:solidFill>
              <a:schemeClr val="tx1"/>
            </a:solidFill>
          </a:ln>
        </p:spPr>
      </p:pic>
      <p:sp>
        <p:nvSpPr>
          <p:cNvPr id="8" name="TextBox 7">
            <a:extLst>
              <a:ext uri="{FF2B5EF4-FFF2-40B4-BE49-F238E27FC236}">
                <a16:creationId xmlns:a16="http://schemas.microsoft.com/office/drawing/2014/main" xmlns="" id="{F6744097-09CB-4BD6-919E-5014069970BF}"/>
              </a:ext>
            </a:extLst>
          </p:cNvPr>
          <p:cNvSpPr txBox="1"/>
          <p:nvPr/>
        </p:nvSpPr>
        <p:spPr>
          <a:xfrm>
            <a:off x="2503358" y="4914153"/>
            <a:ext cx="5958590" cy="307777"/>
          </a:xfrm>
          <a:prstGeom prst="rect">
            <a:avLst/>
          </a:prstGeom>
          <a:noFill/>
        </p:spPr>
        <p:txBody>
          <a:bodyPr wrap="square" rtlCol="1">
            <a:spAutoFit/>
          </a:bodyPr>
          <a:lstStyle/>
          <a:p>
            <a:pPr algn="r" rtl="1"/>
            <a:r>
              <a:rPr lang="he-IL" sz="1400" dirty="0"/>
              <a:t>מבנה שקרס אל בולען בחוף "מינרל" בצפון ים המלח, 2016. צילום דן סלע</a:t>
            </a:r>
          </a:p>
        </p:txBody>
      </p:sp>
    </p:spTree>
    <p:extLst>
      <p:ext uri="{BB962C8B-B14F-4D97-AF65-F5344CB8AC3E}">
        <p14:creationId xmlns:p14="http://schemas.microsoft.com/office/powerpoint/2010/main" val="3464098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TotalTime>
  <Words>832</Words>
  <Application>Microsoft Office PowerPoint</Application>
  <PresentationFormat>‫הצגה על המסך (4:3)</PresentationFormat>
  <Paragraphs>64</Paragraphs>
  <Slides>16</Slides>
  <Notes>8</Notes>
  <HiddenSlides>0</HiddenSlides>
  <MMClips>0</MMClips>
  <ScaleCrop>false</ScaleCrop>
  <HeadingPairs>
    <vt:vector size="4" baseType="variant">
      <vt:variant>
        <vt:lpstr>ערכת נושא</vt:lpstr>
      </vt:variant>
      <vt:variant>
        <vt:i4>3</vt:i4>
      </vt:variant>
      <vt:variant>
        <vt:lpstr>כותרות שקופיות</vt:lpstr>
      </vt:variant>
      <vt:variant>
        <vt:i4>16</vt:i4>
      </vt:variant>
    </vt:vector>
  </HeadingPairs>
  <TitlesOfParts>
    <vt:vector size="19" baseType="lpstr">
      <vt:lpstr>Office Theme</vt:lpstr>
      <vt:lpstr>עיצוב מותאם אישית</vt:lpstr>
      <vt:lpstr>1_עיצוב מותאם אישית</vt:lpstr>
      <vt:lpstr>זכות הטבע למים שלו</vt:lpstr>
      <vt:lpstr>מקורות המים  הטבעיים בישראל</vt:lpstr>
      <vt:lpstr>גידול האוכלוסייה בישראל 1948 - 2015</vt:lpstr>
      <vt:lpstr>השפעת הפיתוח על נחלי ישראל</vt:lpstr>
      <vt:lpstr>מפעל "ירקון-נגב", שנות ה 50 של המאה ה 20</vt:lpstr>
      <vt:lpstr>מפעל ייבוש החולה, שנות ה 50 של המאה ה 20</vt:lpstr>
      <vt:lpstr>חלקת 400 דונם בשמורת החולה</vt:lpstr>
      <vt:lpstr>תפיסת המעיינות</vt:lpstr>
      <vt:lpstr>השלכות של שימוש במים על הטבע, הנוף והאדם</vt:lpstr>
      <vt:lpstr>זיהום נחלים</vt:lpstr>
      <vt:lpstr>השקיה בטפטוף – שיטה שחוללה מהפכה בחקלאות</vt:lpstr>
      <vt:lpstr>שיקום נחלים ובתי גידול לחים</vt:lpstr>
      <vt:lpstr>עין גדי</vt:lpstr>
      <vt:lpstr>מצגת של PowerPoint</vt:lpstr>
      <vt:lpstr>שיקום בתי גידול לחים – הטבע אומר לנו תודה!</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firma22</dc:creator>
  <cp:lastModifiedBy>אורי ארליך uri erlich</cp:lastModifiedBy>
  <cp:revision>131</cp:revision>
  <dcterms:created xsi:type="dcterms:W3CDTF">2014-09-10T08:47:34Z</dcterms:created>
  <dcterms:modified xsi:type="dcterms:W3CDTF">2018-03-25T10:54:34Z</dcterms:modified>
</cp:coreProperties>
</file>